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657" r:id="rId2"/>
    <p:sldId id="659" r:id="rId3"/>
    <p:sldId id="660" r:id="rId4"/>
    <p:sldId id="652" r:id="rId5"/>
    <p:sldId id="677" r:id="rId6"/>
    <p:sldId id="671" r:id="rId7"/>
    <p:sldId id="672" r:id="rId8"/>
    <p:sldId id="666" r:id="rId9"/>
    <p:sldId id="673" r:id="rId10"/>
    <p:sldId id="678" r:id="rId11"/>
    <p:sldId id="668" r:id="rId12"/>
    <p:sldId id="679" r:id="rId13"/>
    <p:sldId id="680" r:id="rId14"/>
    <p:sldId id="667" r:id="rId15"/>
    <p:sldId id="674" r:id="rId16"/>
    <p:sldId id="676" r:id="rId17"/>
    <p:sldId id="65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7C942"/>
    <a:srgbClr val="AFD4C2"/>
    <a:srgbClr val="F8F8F8"/>
    <a:srgbClr val="D6F7F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9" d="100"/>
          <a:sy n="89" d="100"/>
        </p:scale>
        <p:origin x="-618" y="-96"/>
      </p:cViewPr>
      <p:guideLst>
        <p:guide orient="horz" pos="2160"/>
        <p:guide pos="3840"/>
      </p:guideLst>
    </p:cSldViewPr>
  </p:slideViewPr>
  <p:notesTextViewPr>
    <p:cViewPr>
      <p:scale>
        <a:sx n="1" d="1"/>
        <a:sy n="1" d="1"/>
      </p:scale>
      <p:origin x="0" y="0"/>
    </p:cViewPr>
  </p:notesTextViewPr>
  <p:sorterViewPr>
    <p:cViewPr>
      <p:scale>
        <a:sx n="41" d="100"/>
        <a:sy n="41" d="100"/>
      </p:scale>
      <p:origin x="0" y="-11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pPr/>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0311641-3251-4F8C-82DC-E88193C5E23C}" type="datetimeFigureOut">
              <a:rPr lang="zh-CN" altLang="en-US" smtClean="0"/>
              <a:pPr/>
              <a:t>2022/11/8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0311641-3251-4F8C-82DC-E88193C5E23C}" type="datetimeFigureOut">
              <a:rPr lang="zh-CN" altLang="en-US" smtClean="0"/>
              <a:pPr/>
              <a:t>2022/11/8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311641-3251-4F8C-82DC-E88193C5E23C}" type="datetimeFigureOut">
              <a:rPr lang="zh-CN" altLang="en-US" smtClean="0"/>
              <a:pPr/>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311641-3251-4F8C-82DC-E88193C5E23C}" type="datetimeFigureOut">
              <a:rPr lang="zh-CN" altLang="en-US" smtClean="0"/>
              <a:pPr/>
              <a:t>2022/11/8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pPr/>
              <a:t>2022/11/8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pPr/>
              <a:t>2022/11/8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11641-3251-4F8C-82DC-E88193C5E23C}" type="datetimeFigureOut">
              <a:rPr lang="zh-CN" altLang="en-US" smtClean="0"/>
              <a:pPr/>
              <a:t>2022/11/8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41998-56D2-4B57-99DF-E5D8E14A981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矩形 1"/>
          <p:cNvSpPr/>
          <p:nvPr/>
        </p:nvSpPr>
        <p:spPr>
          <a:xfrm>
            <a:off x="4166290" y="2372320"/>
            <a:ext cx="3701002" cy="923330"/>
          </a:xfrm>
          <a:prstGeom prst="rect">
            <a:avLst/>
          </a:prstGeom>
        </p:spPr>
        <p:txBody>
          <a:bodyPr wrap="square">
            <a:spAutoFit/>
          </a:bodyPr>
          <a:lstStyle/>
          <a:p>
            <a:r>
              <a:rPr lang="zh-CN" altLang="en-US" sz="5400" b="1" dirty="0" smtClean="0">
                <a:cs typeface="+mn-ea"/>
              </a:rPr>
              <a:t>管</a:t>
            </a:r>
            <a:r>
              <a:rPr lang="zh-CN" altLang="en-US" sz="5400" b="1" dirty="0">
                <a:cs typeface="+mn-ea"/>
              </a:rPr>
              <a:t>理学导</a:t>
            </a:r>
            <a:r>
              <a:rPr lang="zh-CN" altLang="en-US" sz="5400" b="1" dirty="0" smtClean="0">
                <a:cs typeface="+mn-ea"/>
              </a:rPr>
              <a:t>论</a:t>
            </a:r>
            <a:endParaRPr lang="zh-CN" altLang="en-US" sz="5400" b="1" dirty="0">
              <a:cs typeface="+mn-ea"/>
            </a:endParaRPr>
          </a:p>
        </p:txBody>
      </p:sp>
      <p:sp>
        <p:nvSpPr>
          <p:cNvPr id="3" name="文本框 2"/>
          <p:cNvSpPr txBox="1"/>
          <p:nvPr/>
        </p:nvSpPr>
        <p:spPr>
          <a:xfrm>
            <a:off x="3177103" y="3814405"/>
            <a:ext cx="6182558" cy="584775"/>
          </a:xfrm>
          <a:prstGeom prst="rect">
            <a:avLst/>
          </a:prstGeom>
          <a:noFill/>
        </p:spPr>
        <p:txBody>
          <a:bodyPr wrap="square" rtlCol="0">
            <a:spAutoFit/>
          </a:bodyPr>
          <a:lstStyle/>
          <a:p>
            <a:r>
              <a:rPr lang="zh-CN" altLang="en-US" sz="3200" b="1" dirty="0" smtClean="0">
                <a:latin typeface="楷体" panose="02010609060101010101" pitchFamily="49" charset="-122"/>
                <a:ea typeface="楷体" panose="02010609060101010101" pitchFamily="49" charset="-122"/>
              </a:rPr>
              <a:t>第七讲 </a:t>
            </a:r>
            <a:r>
              <a:rPr lang="en-US" altLang="zh-CN" sz="3200" b="1" dirty="0">
                <a:latin typeface="楷体" panose="02010609060101010101" pitchFamily="49" charset="-122"/>
                <a:ea typeface="楷体" panose="02010609060101010101" pitchFamily="49" charset="-122"/>
              </a:rPr>
              <a:t>20</a:t>
            </a:r>
            <a:r>
              <a:rPr lang="zh-CN" altLang="zh-CN" sz="3200" b="1" dirty="0">
                <a:latin typeface="楷体" panose="02010609060101010101" pitchFamily="49" charset="-122"/>
                <a:ea typeface="楷体" panose="02010609060101010101" pitchFamily="49" charset="-122"/>
              </a:rPr>
              <a:t>世纪</a:t>
            </a:r>
            <a:r>
              <a:rPr lang="en-US" altLang="zh-CN" sz="3200" b="1" dirty="0">
                <a:latin typeface="楷体" panose="02010609060101010101" pitchFamily="49" charset="-122"/>
                <a:ea typeface="楷体" panose="02010609060101010101" pitchFamily="49" charset="-122"/>
              </a:rPr>
              <a:t>80</a:t>
            </a:r>
            <a:r>
              <a:rPr lang="zh-CN" altLang="zh-CN" sz="3200" b="1" dirty="0">
                <a:latin typeface="楷体" panose="02010609060101010101" pitchFamily="49" charset="-122"/>
                <a:ea typeface="楷体" panose="02010609060101010101" pitchFamily="49" charset="-122"/>
              </a:rPr>
              <a:t>年代的战略管理</a:t>
            </a:r>
          </a:p>
        </p:txBody>
      </p:sp>
      <p:sp>
        <p:nvSpPr>
          <p:cNvPr id="9" name="文本框 8"/>
          <p:cNvSpPr txBox="1"/>
          <p:nvPr/>
        </p:nvSpPr>
        <p:spPr>
          <a:xfrm>
            <a:off x="5234225" y="4917936"/>
            <a:ext cx="1723549" cy="338554"/>
          </a:xfrm>
          <a:prstGeom prst="rect">
            <a:avLst/>
          </a:prstGeom>
          <a:noFill/>
        </p:spPr>
        <p:txBody>
          <a:bodyPr wrap="none" rtlCol="0">
            <a:spAutoFit/>
          </a:bodyPr>
          <a:lstStyle/>
          <a:p>
            <a:r>
              <a:rPr lang="zh-CN" altLang="en-US" sz="1600" b="1" dirty="0">
                <a:latin typeface="楷体" panose="02010609060101010101" pitchFamily="49" charset="-122"/>
                <a:ea typeface="楷体" panose="02010609060101010101" pitchFamily="49" charset="-122"/>
                <a:cs typeface="三极拙楷简体" panose="00000500000000000000" charset="-122"/>
              </a:rPr>
              <a:t>主</a:t>
            </a:r>
            <a:r>
              <a:rPr lang="zh-CN" altLang="en-US" sz="1600" b="1" dirty="0" smtClean="0">
                <a:latin typeface="楷体" panose="02010609060101010101" pitchFamily="49" charset="-122"/>
                <a:ea typeface="楷体" panose="02010609060101010101" pitchFamily="49" charset="-122"/>
                <a:cs typeface="三极拙楷简体" panose="00000500000000000000" charset="-122"/>
              </a:rPr>
              <a:t>讲教师：苏 锋</a:t>
            </a:r>
          </a:p>
        </p:txBody>
      </p:sp>
    </p:spTree>
    <p:extLst>
      <p:ext uri="{BB962C8B-B14F-4D97-AF65-F5344CB8AC3E}">
        <p14:creationId xmlns:p14="http://schemas.microsoft.com/office/powerpoint/2010/main" xmlns="" val="3201490556"/>
      </p:ext>
    </p:extLst>
  </p:cSld>
  <p:clrMapOvr>
    <a:masterClrMapping/>
  </p:clrMapOvr>
  <p:timing>
    <p:tnLst>
      <p:par>
        <p:cTn id="1" dur="indefinite" restart="never" nodeType="tmRoot"/>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21590" y="23495"/>
            <a:ext cx="12192000" cy="6858000"/>
            <a:chOff x="0" y="0"/>
            <a:chExt cx="12192000" cy="6858000"/>
          </a:xfrm>
        </p:grpSpPr>
        <p:pic>
          <p:nvPicPr>
            <p:cNvPr id="42" name="图片 41"/>
            <p:cNvPicPr>
              <a:picLocks noChangeAspect="1"/>
            </p:cNvPicPr>
            <p:nvPr/>
          </p:nvPicPr>
          <p:blipFill>
            <a:blip r:embed="rId2"/>
            <a:stretch>
              <a:fillRect/>
            </a:stretch>
          </p:blipFill>
          <p:spPr>
            <a:xfrm>
              <a:off x="0" y="0"/>
              <a:ext cx="12192000" cy="6858000"/>
            </a:xfrm>
            <a:prstGeom prst="rect">
              <a:avLst/>
            </a:prstGeom>
          </p:spPr>
        </p:pic>
        <p:sp>
          <p:nvSpPr>
            <p:cNvPr id="43" name="矩形: 圆角 42"/>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矩形 1"/>
          <p:cNvSpPr/>
          <p:nvPr/>
        </p:nvSpPr>
        <p:spPr>
          <a:xfrm>
            <a:off x="1744208" y="2520412"/>
            <a:ext cx="8927869" cy="458908"/>
          </a:xfrm>
          <a:prstGeom prst="rect">
            <a:avLst/>
          </a:prstGeom>
        </p:spPr>
        <p:txBody>
          <a:bodyPr wrap="square">
            <a:spAutoFit/>
          </a:bodyPr>
          <a:lstStyle/>
          <a:p>
            <a:pPr indent="457200" algn="just">
              <a:lnSpc>
                <a:spcPct val="150000"/>
              </a:lnSpc>
            </a:pPr>
            <a:endParaRPr lang="zh-CN" altLang="zh-CN" dirty="0">
              <a:latin typeface="微软雅黑" pitchFamily="34" charset="-122"/>
              <a:ea typeface="微软雅黑" pitchFamily="34" charset="-122"/>
            </a:endParaRPr>
          </a:p>
        </p:txBody>
      </p:sp>
      <p:sp>
        <p:nvSpPr>
          <p:cNvPr id="9"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主要成果及贡献</a:t>
            </a:r>
            <a:endParaRPr lang="zh-CN" altLang="en-US" sz="2800" b="1" dirty="0">
              <a:solidFill>
                <a:srgbClr val="0D0D0D"/>
              </a:solidFill>
              <a:latin typeface="+mn-lt"/>
              <a:ea typeface="+mn-ea"/>
              <a:cs typeface="+mn-ea"/>
              <a:sym typeface="+mn-lt"/>
            </a:endParaRPr>
          </a:p>
        </p:txBody>
      </p:sp>
      <p:grpSp>
        <p:nvGrpSpPr>
          <p:cNvPr id="10" name="组合 9"/>
          <p:cNvGrpSpPr/>
          <p:nvPr/>
        </p:nvGrpSpPr>
        <p:grpSpPr>
          <a:xfrm>
            <a:off x="1370192" y="1582024"/>
            <a:ext cx="3407410" cy="4559300"/>
            <a:chOff x="3034" y="2795"/>
            <a:chExt cx="5366" cy="5940"/>
          </a:xfrm>
        </p:grpSpPr>
        <p:sp>
          <p:nvSpPr>
            <p:cNvPr id="11" name="矩形: 圆角 102"/>
            <p:cNvSpPr/>
            <p:nvPr/>
          </p:nvSpPr>
          <p:spPr>
            <a:xfrm>
              <a:off x="3158" y="2874"/>
              <a:ext cx="5045" cy="5661"/>
            </a:xfrm>
            <a:prstGeom prst="roundRect">
              <a:avLst>
                <a:gd name="adj" fmla="val 0"/>
              </a:avLst>
            </a:prstGeom>
            <a:noFill/>
            <a:ln>
              <a:solidFill>
                <a:srgbClr val="F7C9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2" name="L 形 11"/>
            <p:cNvSpPr/>
            <p:nvPr/>
          </p:nvSpPr>
          <p:spPr>
            <a:xfrm rot="5400000">
              <a:off x="3040" y="2789"/>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3" name="L 形 12"/>
            <p:cNvSpPr/>
            <p:nvPr/>
          </p:nvSpPr>
          <p:spPr>
            <a:xfrm rot="16200000">
              <a:off x="7606" y="7941"/>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15" name="文本框 36"/>
          <p:cNvSpPr txBox="1">
            <a:spLocks noChangeArrowheads="1"/>
          </p:cNvSpPr>
          <p:nvPr/>
        </p:nvSpPr>
        <p:spPr bwMode="auto">
          <a:xfrm>
            <a:off x="5441315" y="2520412"/>
            <a:ext cx="5026660" cy="2585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dirty="0">
                <a:latin typeface="微软雅黑" panose="020B0503020204020204" pitchFamily="34" charset="-122"/>
                <a:ea typeface="微软雅黑" panose="020B0503020204020204" pitchFamily="34" charset="-122"/>
              </a:rPr>
              <a:t>战略管理的核心思想是</a:t>
            </a:r>
            <a:r>
              <a:rPr lang="zh-CN" altLang="zh-CN" dirty="0">
                <a:solidFill>
                  <a:srgbClr val="C00000"/>
                </a:solidFill>
                <a:latin typeface="微软雅黑" panose="020B0503020204020204" pitchFamily="34" charset="-122"/>
                <a:ea typeface="微软雅黑" panose="020B0503020204020204" pitchFamily="34" charset="-122"/>
              </a:rPr>
              <a:t>根据组织的特点和内外部环境的变化，用长远的、全面的、发展的眼光看待管理</a:t>
            </a:r>
            <a:r>
              <a:rPr lang="zh-CN" altLang="zh-CN" dirty="0">
                <a:latin typeface="微软雅黑" panose="020B0503020204020204" pitchFamily="34" charset="-122"/>
                <a:ea typeface="微软雅黑" panose="020B0503020204020204" pitchFamily="34" charset="-122"/>
              </a:rPr>
              <a:t>，试图通过清晰描述组织发展的未来蓝图和竞争路径，指导组织的经营决策和运作，试图使战略成为管理者整合内部资源、利用市场机会、规避外部风险，谋求组织壮大和长寿的有效武器。</a:t>
            </a:r>
          </a:p>
        </p:txBody>
      </p:sp>
      <p:sp>
        <p:nvSpPr>
          <p:cNvPr id="23" name="文本框 36"/>
          <p:cNvSpPr txBox="1">
            <a:spLocks noChangeArrowheads="1"/>
          </p:cNvSpPr>
          <p:nvPr/>
        </p:nvSpPr>
        <p:spPr bwMode="auto">
          <a:xfrm>
            <a:off x="1262877" y="2122219"/>
            <a:ext cx="3389630" cy="304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KTJ+ZFQBLq-4"/>
              </a:rPr>
              <a:t>1962</a:t>
            </a:r>
            <a:r>
              <a:rPr lang="zh-CN" altLang="zh-CN" sz="1600" dirty="0">
                <a:latin typeface="微软雅黑" panose="020B0503020204020204" pitchFamily="34" charset="-122"/>
                <a:ea typeface="微软雅黑" panose="020B0503020204020204" pitchFamily="34" charset="-122"/>
                <a:cs typeface="KTJ+ZFQBLq-4"/>
              </a:rPr>
              <a:t>年，阿尔弗雷德· 钱德勒出版了《战略与结构》（</a:t>
            </a:r>
            <a:r>
              <a:rPr lang="en-US" altLang="zh-CN" sz="1600" dirty="0">
                <a:latin typeface="微软雅黑" panose="020B0503020204020204" pitchFamily="34" charset="-122"/>
                <a:ea typeface="微软雅黑" panose="020B0503020204020204" pitchFamily="34" charset="-122"/>
                <a:cs typeface="KTJ+ZFQBLq-4"/>
              </a:rPr>
              <a:t>Strategy and Structure</a:t>
            </a:r>
            <a:r>
              <a:rPr lang="zh-CN" altLang="zh-CN" sz="1600" dirty="0">
                <a:latin typeface="微软雅黑" panose="020B0503020204020204" pitchFamily="34" charset="-122"/>
                <a:ea typeface="微软雅黑" panose="020B0503020204020204" pitchFamily="34" charset="-122"/>
                <a:cs typeface="KTJ+ZFQBLq-4"/>
              </a:rPr>
              <a:t>）</a:t>
            </a:r>
            <a:r>
              <a:rPr lang="zh-CN" altLang="zh-CN" sz="1600" dirty="0" smtClean="0">
                <a:latin typeface="微软雅黑" panose="020B0503020204020204" pitchFamily="34" charset="-122"/>
                <a:ea typeface="微软雅黑" panose="020B0503020204020204" pitchFamily="34" charset="-122"/>
                <a:cs typeface="KTJ+ZFQBLq-4"/>
              </a:rPr>
              <a:t>。</a:t>
            </a:r>
            <a:endParaRPr lang="en-US" altLang="zh-CN" sz="1600" dirty="0" smtClean="0">
              <a:latin typeface="微软雅黑" panose="020B0503020204020204" pitchFamily="34" charset="-122"/>
              <a:ea typeface="微软雅黑" panose="020B0503020204020204" pitchFamily="34" charset="-122"/>
              <a:cs typeface="KTJ+ZFQBLq-4"/>
            </a:endParaRPr>
          </a:p>
          <a:p>
            <a:pPr marL="285750">
              <a:lnSpc>
                <a:spcPct val="150000"/>
              </a:lnSpc>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cs typeface="KTJ+ZFQBLq-4"/>
              </a:rPr>
              <a:t>1964</a:t>
            </a:r>
            <a:r>
              <a:rPr lang="zh-CN" altLang="zh-CN" sz="1600" dirty="0">
                <a:latin typeface="微软雅黑" panose="020B0503020204020204" pitchFamily="34" charset="-122"/>
                <a:ea typeface="微软雅黑" panose="020B0503020204020204" pitchFamily="34" charset="-122"/>
                <a:cs typeface="KTJ+ZFQBLq-4"/>
              </a:rPr>
              <a:t>年彼得·德鲁克在出版了《结果管理》（</a:t>
            </a:r>
            <a:r>
              <a:rPr lang="en-US" altLang="zh-CN" sz="1600" dirty="0">
                <a:latin typeface="微软雅黑" panose="020B0503020204020204" pitchFamily="34" charset="-122"/>
                <a:ea typeface="微软雅黑" panose="020B0503020204020204" pitchFamily="34" charset="-122"/>
                <a:cs typeface="KTJ+ZFQBLq-4"/>
              </a:rPr>
              <a:t>Managing for Results</a:t>
            </a:r>
            <a:r>
              <a:rPr lang="zh-CN" altLang="zh-CN" sz="1600" dirty="0">
                <a:latin typeface="微软雅黑" panose="020B0503020204020204" pitchFamily="34" charset="-122"/>
                <a:ea typeface="微软雅黑" panose="020B0503020204020204" pitchFamily="34" charset="-122"/>
                <a:cs typeface="KTJ+ZFQBLq-4"/>
              </a:rPr>
              <a:t>）</a:t>
            </a:r>
            <a:r>
              <a:rPr lang="zh-CN" altLang="zh-CN" sz="1600" dirty="0" smtClean="0">
                <a:latin typeface="微软雅黑" panose="020B0503020204020204" pitchFamily="34" charset="-122"/>
                <a:ea typeface="微软雅黑" panose="020B0503020204020204" pitchFamily="34" charset="-122"/>
                <a:cs typeface="KTJ+ZFQBLq-4"/>
              </a:rPr>
              <a:t>。</a:t>
            </a:r>
            <a:endParaRPr lang="en-US" altLang="zh-CN" sz="1600" dirty="0" smtClean="0">
              <a:latin typeface="微软雅黑" panose="020B0503020204020204" pitchFamily="34" charset="-122"/>
              <a:ea typeface="微软雅黑" panose="020B0503020204020204" pitchFamily="34" charset="-122"/>
              <a:cs typeface="KTJ+ZFQBLq-4"/>
            </a:endParaRPr>
          </a:p>
          <a:p>
            <a:pPr marL="285750">
              <a:lnSpc>
                <a:spcPct val="150000"/>
              </a:lnSpc>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cs typeface="KTJ+ZFQBLq-4"/>
              </a:rPr>
              <a:t>1965</a:t>
            </a:r>
            <a:r>
              <a:rPr lang="zh-CN" altLang="zh-CN" sz="1600" dirty="0">
                <a:latin typeface="微软雅黑" panose="020B0503020204020204" pitchFamily="34" charset="-122"/>
                <a:ea typeface="微软雅黑" panose="020B0503020204020204" pitchFamily="34" charset="-122"/>
                <a:cs typeface="KTJ+ZFQBLq-4"/>
              </a:rPr>
              <a:t>年，安索夫出版了《公司战略》（</a:t>
            </a:r>
            <a:r>
              <a:rPr lang="en-US" altLang="zh-CN" sz="1600" dirty="0">
                <a:latin typeface="微软雅黑" panose="020B0503020204020204" pitchFamily="34" charset="-122"/>
                <a:ea typeface="微软雅黑" panose="020B0503020204020204" pitchFamily="34" charset="-122"/>
                <a:cs typeface="KTJ+ZFQBLq-4"/>
              </a:rPr>
              <a:t>Corporate Strategy</a:t>
            </a:r>
            <a:r>
              <a:rPr lang="zh-CN" altLang="zh-CN" sz="1600" dirty="0">
                <a:latin typeface="微软雅黑" panose="020B0503020204020204" pitchFamily="34" charset="-122"/>
                <a:ea typeface="微软雅黑" panose="020B0503020204020204" pitchFamily="34" charset="-122"/>
                <a:cs typeface="KTJ+ZFQBLq-4"/>
              </a:rPr>
              <a:t>）。</a:t>
            </a:r>
            <a:endParaRPr lang="zh-CN" altLang="en-US" sz="1600" dirty="0">
              <a:latin typeface="微软雅黑" panose="020B0503020204020204" pitchFamily="34" charset="-122"/>
              <a:ea typeface="微软雅黑" panose="020B0503020204020204" pitchFamily="34" charset="-122"/>
            </a:endParaRPr>
          </a:p>
        </p:txBody>
      </p:sp>
      <p:sp>
        <p:nvSpPr>
          <p:cNvPr id="4" name="矩形 3"/>
          <p:cNvSpPr/>
          <p:nvPr/>
        </p:nvSpPr>
        <p:spPr>
          <a:xfrm>
            <a:off x="2569539" y="5369247"/>
            <a:ext cx="1954381" cy="307777"/>
          </a:xfrm>
          <a:prstGeom prst="rect">
            <a:avLst/>
          </a:prstGeom>
        </p:spPr>
        <p:txBody>
          <a:bodyPr wrap="none">
            <a:spAutoFit/>
          </a:bodyPr>
          <a:lstStyle/>
          <a:p>
            <a:r>
              <a:rPr lang="en-US" altLang="zh-CN" sz="1400" dirty="0" smtClean="0">
                <a:latin typeface="微软雅黑" panose="020B0503020204020204" pitchFamily="34" charset="-122"/>
                <a:ea typeface="微软雅黑" panose="020B0503020204020204" pitchFamily="34" charset="-122"/>
                <a:cs typeface="KTJ+ZFQBLq-4"/>
              </a:rPr>
              <a:t>--</a:t>
            </a:r>
            <a:r>
              <a:rPr lang="zh-CN" altLang="zh-CN" sz="1400" dirty="0" smtClean="0">
                <a:latin typeface="微软雅黑" panose="020B0503020204020204" pitchFamily="34" charset="-122"/>
                <a:ea typeface="微软雅黑" panose="020B0503020204020204" pitchFamily="34" charset="-122"/>
                <a:cs typeface="KTJ+ZFQBLq-4"/>
              </a:rPr>
              <a:t>战</a:t>
            </a:r>
            <a:r>
              <a:rPr lang="zh-CN" altLang="zh-CN" sz="1400" dirty="0">
                <a:latin typeface="微软雅黑" panose="020B0503020204020204" pitchFamily="34" charset="-122"/>
                <a:ea typeface="微软雅黑" panose="020B0503020204020204" pitchFamily="34" charset="-122"/>
                <a:cs typeface="KTJ+ZFQBLq-4"/>
              </a:rPr>
              <a:t>略管理的早期著作</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586822555"/>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0" y="0"/>
            <a:ext cx="12192000" cy="6858000"/>
            <a:chOff x="0" y="0"/>
            <a:chExt cx="12192000" cy="6858000"/>
          </a:xfrm>
        </p:grpSpPr>
        <p:pic>
          <p:nvPicPr>
            <p:cNvPr id="42" name="图片 41"/>
            <p:cNvPicPr>
              <a:picLocks noChangeAspect="1"/>
            </p:cNvPicPr>
            <p:nvPr/>
          </p:nvPicPr>
          <p:blipFill>
            <a:blip r:embed="rId2"/>
            <a:stretch>
              <a:fillRect/>
            </a:stretch>
          </p:blipFill>
          <p:spPr>
            <a:xfrm>
              <a:off x="0" y="0"/>
              <a:ext cx="12192000" cy="6858000"/>
            </a:xfrm>
            <a:prstGeom prst="rect">
              <a:avLst/>
            </a:prstGeom>
          </p:spPr>
        </p:pic>
        <p:sp>
          <p:nvSpPr>
            <p:cNvPr id="43" name="矩形: 圆角 42"/>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矩形 1"/>
          <p:cNvSpPr/>
          <p:nvPr/>
        </p:nvSpPr>
        <p:spPr>
          <a:xfrm>
            <a:off x="1744208" y="2520412"/>
            <a:ext cx="8927869" cy="458908"/>
          </a:xfrm>
          <a:prstGeom prst="rect">
            <a:avLst/>
          </a:prstGeom>
        </p:spPr>
        <p:txBody>
          <a:bodyPr wrap="square">
            <a:spAutoFit/>
          </a:bodyPr>
          <a:lstStyle/>
          <a:p>
            <a:pPr indent="457200" algn="just">
              <a:lnSpc>
                <a:spcPct val="150000"/>
              </a:lnSpc>
            </a:pPr>
            <a:endParaRPr lang="zh-CN" altLang="zh-CN" dirty="0">
              <a:latin typeface="微软雅黑" pitchFamily="34" charset="-122"/>
              <a:ea typeface="微软雅黑" pitchFamily="34" charset="-122"/>
            </a:endParaRPr>
          </a:p>
        </p:txBody>
      </p:sp>
      <p:sp>
        <p:nvSpPr>
          <p:cNvPr id="9"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主要成果及贡献</a:t>
            </a:r>
            <a:endParaRPr lang="zh-CN" altLang="en-US" sz="2800" b="1" dirty="0">
              <a:solidFill>
                <a:srgbClr val="0D0D0D"/>
              </a:solidFill>
              <a:latin typeface="+mn-lt"/>
              <a:ea typeface="+mn-ea"/>
              <a:cs typeface="+mn-ea"/>
              <a:sym typeface="+mn-lt"/>
            </a:endParaRPr>
          </a:p>
        </p:txBody>
      </p:sp>
      <p:sp>
        <p:nvSpPr>
          <p:cNvPr id="10" name="矩形 9"/>
          <p:cNvSpPr/>
          <p:nvPr/>
        </p:nvSpPr>
        <p:spPr>
          <a:xfrm>
            <a:off x="1174676" y="4525119"/>
            <a:ext cx="2774315" cy="37528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pic>
        <p:nvPicPr>
          <p:cNvPr id="11" name="图片 15" descr="C:\Users\Administrator\Desktop\911122c4-2aa7-477d-b614-e71ec5265fed.jpg911122c4-2aa7-477d-b614-e71ec5265fed"/>
          <p:cNvPicPr>
            <a:picLocks noChangeAspect="1" noChangeArrowheads="1"/>
          </p:cNvPicPr>
          <p:nvPr/>
        </p:nvPicPr>
        <p:blipFill>
          <a:blip r:embed="rId3" cstate="print"/>
          <a:stretch>
            <a:fillRect/>
          </a:stretch>
        </p:blipFill>
        <p:spPr bwMode="auto">
          <a:xfrm>
            <a:off x="1462708" y="1835081"/>
            <a:ext cx="2160240" cy="2618030"/>
          </a:xfrm>
          <a:prstGeom prst="rect">
            <a:avLst/>
          </a:prstGeom>
          <a:noFill/>
          <a:ln w="9525">
            <a:noFill/>
            <a:miter lim="800000"/>
            <a:headEnd/>
            <a:tailEnd/>
          </a:ln>
        </p:spPr>
      </p:pic>
      <p:sp>
        <p:nvSpPr>
          <p:cNvPr id="12" name="矩形 8"/>
          <p:cNvSpPr/>
          <p:nvPr/>
        </p:nvSpPr>
        <p:spPr>
          <a:xfrm>
            <a:off x="4761865" y="1428775"/>
            <a:ext cx="504056" cy="432048"/>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1A7BAE"/>
                </a:solidFill>
                <a:latin typeface="+mj-lt"/>
              </a:rPr>
              <a:t>01</a:t>
            </a:r>
            <a:endParaRPr lang="zh-CN" altLang="en-US" sz="1600" b="1" dirty="0">
              <a:solidFill>
                <a:srgbClr val="1A7BAE"/>
              </a:solidFill>
              <a:latin typeface="+mj-lt"/>
            </a:endParaRPr>
          </a:p>
        </p:txBody>
      </p:sp>
      <p:sp>
        <p:nvSpPr>
          <p:cNvPr id="13" name="矩形 12"/>
          <p:cNvSpPr/>
          <p:nvPr/>
        </p:nvSpPr>
        <p:spPr>
          <a:xfrm>
            <a:off x="5409937" y="1500783"/>
            <a:ext cx="2980303" cy="400110"/>
          </a:xfrm>
          <a:prstGeom prst="rect">
            <a:avLst/>
          </a:prstGeom>
        </p:spPr>
        <p:txBody>
          <a:bodyPr wrap="none">
            <a:spAutoFit/>
          </a:bodyPr>
          <a:lstStyle/>
          <a:p>
            <a:r>
              <a:rPr lang="zh-CN" altLang="zh-CN" sz="2000" b="1" dirty="0" smtClean="0">
                <a:latin typeface="微软雅黑" panose="020B0503020204020204" pitchFamily="34" charset="-122"/>
                <a:ea typeface="微软雅黑" panose="020B0503020204020204" pitchFamily="34" charset="-122"/>
              </a:rPr>
              <a:t>《竞争战略》</a:t>
            </a:r>
            <a:r>
              <a:rPr lang="en-US" altLang="zh-CN" sz="2000" b="1" dirty="0" smtClean="0">
                <a:latin typeface="微软雅黑" panose="020B0503020204020204" pitchFamily="34" charset="-122"/>
                <a:ea typeface="微软雅黑" panose="020B0503020204020204" pitchFamily="34" charset="-122"/>
              </a:rPr>
              <a:t>--</a:t>
            </a:r>
            <a:r>
              <a:rPr lang="zh-CN" altLang="zh-CN" sz="2000" b="1" dirty="0" smtClean="0">
                <a:latin typeface="微软雅黑" panose="020B0503020204020204" pitchFamily="34" charset="-122"/>
                <a:ea typeface="微软雅黑" panose="020B0503020204020204" pitchFamily="34" charset="-122"/>
              </a:rPr>
              <a:t>五力模型</a:t>
            </a:r>
          </a:p>
        </p:txBody>
      </p:sp>
      <p:sp>
        <p:nvSpPr>
          <p:cNvPr id="14" name="TextBox 8"/>
          <p:cNvSpPr txBox="1"/>
          <p:nvPr/>
        </p:nvSpPr>
        <p:spPr>
          <a:xfrm>
            <a:off x="1244963" y="4525352"/>
            <a:ext cx="2321469" cy="338554"/>
          </a:xfrm>
          <a:prstGeom prst="rect">
            <a:avLst/>
          </a:prstGeom>
          <a:noFill/>
        </p:spPr>
        <p:txBody>
          <a:bodyPr wrap="none" rtlCol="0">
            <a:spAutoFit/>
          </a:bodyPr>
          <a:lstStyle/>
          <a:p>
            <a:r>
              <a:rPr lang="zh-CN" altLang="en-US" sz="1600" b="1" dirty="0" smtClean="0"/>
              <a:t>迈克尔</a:t>
            </a:r>
            <a:r>
              <a:rPr lang="en-US" altLang="zh-CN" sz="1600" b="1" dirty="0" smtClean="0"/>
              <a:t>·</a:t>
            </a:r>
            <a:r>
              <a:rPr lang="zh-CN" altLang="en-US" sz="1600" b="1" dirty="0" smtClean="0"/>
              <a:t>波特</a:t>
            </a:r>
            <a:r>
              <a:rPr lang="zh-CN" altLang="zh-CN" sz="1600" b="1" dirty="0" smtClean="0"/>
              <a:t>（</a:t>
            </a:r>
            <a:r>
              <a:rPr lang="zh-CN" altLang="en-US" sz="1600" b="1" dirty="0" smtClean="0"/>
              <a:t> </a:t>
            </a:r>
            <a:r>
              <a:rPr lang="en-US" altLang="zh-CN" sz="1600" b="1" dirty="0" smtClean="0"/>
              <a:t>1947-- </a:t>
            </a:r>
            <a:r>
              <a:rPr lang="zh-CN" altLang="zh-CN" sz="1600" b="1" dirty="0" smtClean="0"/>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p:nvPr/>
        </p:nvPicPr>
        <p:blipFill>
          <a:blip r:embed="rId4" cstate="print"/>
          <a:srcRect/>
          <a:stretch>
            <a:fillRect/>
          </a:stretch>
        </p:blipFill>
        <p:spPr bwMode="auto">
          <a:xfrm>
            <a:off x="4693860" y="2097439"/>
            <a:ext cx="6542137" cy="2766422"/>
          </a:xfrm>
          <a:prstGeom prst="rect">
            <a:avLst/>
          </a:prstGeom>
          <a:noFill/>
          <a:ln w="9525">
            <a:noFill/>
            <a:miter lim="800000"/>
            <a:headEnd/>
            <a:tailEnd/>
          </a:ln>
        </p:spPr>
      </p:pic>
      <p:sp>
        <p:nvSpPr>
          <p:cNvPr id="4" name="文本框 3"/>
          <p:cNvSpPr txBox="1"/>
          <p:nvPr/>
        </p:nvSpPr>
        <p:spPr>
          <a:xfrm>
            <a:off x="1462708" y="5062437"/>
            <a:ext cx="9568543" cy="1185324"/>
          </a:xfrm>
          <a:prstGeom prst="rect">
            <a:avLst/>
          </a:prstGeom>
          <a:noFill/>
        </p:spPr>
        <p:txBody>
          <a:bodyPr wrap="square" rtlCol="0">
            <a:spAutoFit/>
          </a:bodyPr>
          <a:lstStyle/>
          <a:p>
            <a:pPr>
              <a:lnSpc>
                <a:spcPct val="130000"/>
              </a:lnSpc>
            </a:pPr>
            <a:r>
              <a:rPr lang="en-US" altLang="zh-CN" sz="1400" dirty="0">
                <a:latin typeface="微软雅黑" panose="020B0503020204020204" pitchFamily="34" charset="-122"/>
                <a:ea typeface="微软雅黑" panose="020B0503020204020204" pitchFamily="34" charset="-122"/>
              </a:rPr>
              <a:t>1980</a:t>
            </a:r>
            <a:r>
              <a:rPr lang="zh-CN" altLang="zh-CN" sz="1400" dirty="0">
                <a:latin typeface="微软雅黑" panose="020B0503020204020204" pitchFamily="34" charset="-122"/>
                <a:ea typeface="微软雅黑" panose="020B0503020204020204" pitchFamily="34" charset="-122"/>
              </a:rPr>
              <a:t>年波特出版了《竞争战略》，在这本书中，将分析行业和竞争环境作为企业战略管理的起点，运用产业组织理论和方法分析行业吸引力与市场机会。</a:t>
            </a:r>
            <a:r>
              <a:rPr lang="zh-CN" altLang="zh-CN" sz="1400" b="1" dirty="0">
                <a:solidFill>
                  <a:srgbClr val="C00000"/>
                </a:solidFill>
                <a:latin typeface="微软雅黑" panose="020B0503020204020204" pitchFamily="34" charset="-122"/>
                <a:ea typeface="微软雅黑" panose="020B0503020204020204" pitchFamily="34" charset="-122"/>
              </a:rPr>
              <a:t>提出了行业分析的“五力模型”</a:t>
            </a:r>
            <a:r>
              <a:rPr lang="zh-CN" altLang="zh-CN" sz="1400" dirty="0">
                <a:latin typeface="微软雅黑" panose="020B0503020204020204" pitchFamily="34" charset="-122"/>
                <a:ea typeface="微软雅黑" panose="020B0503020204020204" pitchFamily="34" charset="-122"/>
              </a:rPr>
              <a:t>，认为行业结构中的五种力量（替代产品的威胁、新进入者的威胁、顾客的讨价还价能力、供应商的讨价还价能力和企业间的竞争程度）决定该行业的平均利润水平，并对各公司战略的利润率产生重大影响</a:t>
            </a:r>
            <a:r>
              <a:rPr lang="zh-CN" altLang="zh-CN" sz="1400" dirty="0" smtClean="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006355160"/>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0" y="0"/>
            <a:ext cx="12192000" cy="6858000"/>
            <a:chOff x="0" y="0"/>
            <a:chExt cx="12192000" cy="6858000"/>
          </a:xfrm>
        </p:grpSpPr>
        <p:pic>
          <p:nvPicPr>
            <p:cNvPr id="42" name="图片 41"/>
            <p:cNvPicPr>
              <a:picLocks noChangeAspect="1"/>
            </p:cNvPicPr>
            <p:nvPr/>
          </p:nvPicPr>
          <p:blipFill>
            <a:blip r:embed="rId2"/>
            <a:stretch>
              <a:fillRect/>
            </a:stretch>
          </p:blipFill>
          <p:spPr>
            <a:xfrm>
              <a:off x="0" y="0"/>
              <a:ext cx="12192000" cy="6858000"/>
            </a:xfrm>
            <a:prstGeom prst="rect">
              <a:avLst/>
            </a:prstGeom>
          </p:spPr>
        </p:pic>
        <p:sp>
          <p:nvSpPr>
            <p:cNvPr id="43" name="矩形: 圆角 42"/>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主要成果及贡献</a:t>
            </a:r>
            <a:endParaRPr lang="zh-CN" altLang="en-US" sz="2800" b="1" dirty="0">
              <a:solidFill>
                <a:srgbClr val="0D0D0D"/>
              </a:solidFill>
              <a:latin typeface="+mn-lt"/>
              <a:ea typeface="+mn-ea"/>
              <a:cs typeface="+mn-ea"/>
              <a:sym typeface="+mn-lt"/>
            </a:endParaRPr>
          </a:p>
        </p:txBody>
      </p:sp>
      <p:sp>
        <p:nvSpPr>
          <p:cNvPr id="16" name="矩形 8"/>
          <p:cNvSpPr/>
          <p:nvPr/>
        </p:nvSpPr>
        <p:spPr>
          <a:xfrm>
            <a:off x="1050290" y="1955572"/>
            <a:ext cx="504056"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95BC49"/>
                </a:solidFill>
                <a:latin typeface="+mj-lt"/>
              </a:rPr>
              <a:t>02</a:t>
            </a:r>
            <a:endParaRPr lang="zh-CN" altLang="en-US" sz="1600" b="1" dirty="0">
              <a:solidFill>
                <a:srgbClr val="95BC49"/>
              </a:solidFill>
              <a:latin typeface="+mj-lt"/>
            </a:endParaRPr>
          </a:p>
        </p:txBody>
      </p:sp>
      <p:sp>
        <p:nvSpPr>
          <p:cNvPr id="17" name="矩形 16"/>
          <p:cNvSpPr/>
          <p:nvPr/>
        </p:nvSpPr>
        <p:spPr>
          <a:xfrm>
            <a:off x="1488182" y="1971700"/>
            <a:ext cx="3496470" cy="400110"/>
          </a:xfrm>
          <a:prstGeom prst="rect">
            <a:avLst/>
          </a:prstGeom>
        </p:spPr>
        <p:txBody>
          <a:bodyPr wrap="none">
            <a:spAutoFit/>
          </a:bodyPr>
          <a:lstStyle/>
          <a:p>
            <a:r>
              <a:rPr lang="zh-CN" altLang="zh-CN" sz="2000" b="1" dirty="0" smtClean="0">
                <a:latin typeface="微软雅黑" panose="020B0503020204020204" pitchFamily="34" charset="-122"/>
                <a:ea typeface="微软雅黑" panose="020B0503020204020204" pitchFamily="34" charset="-122"/>
              </a:rPr>
              <a:t>《竞争优势》</a:t>
            </a:r>
            <a:r>
              <a:rPr lang="en-US" altLang="zh-CN" sz="2000" b="1" dirty="0" smtClean="0">
                <a:latin typeface="微软雅黑" panose="020B0503020204020204" pitchFamily="34" charset="-122"/>
                <a:ea typeface="微软雅黑" panose="020B0503020204020204" pitchFamily="34" charset="-122"/>
              </a:rPr>
              <a:t>--</a:t>
            </a:r>
            <a:r>
              <a:rPr lang="zh-CN" altLang="zh-CN" sz="2000" b="1" dirty="0" smtClean="0">
                <a:latin typeface="微软雅黑" panose="020B0503020204020204" pitchFamily="34" charset="-122"/>
                <a:ea typeface="微软雅黑" panose="020B0503020204020204" pitchFamily="34" charset="-122"/>
              </a:rPr>
              <a:t>价值链的概念</a:t>
            </a:r>
          </a:p>
        </p:txBody>
      </p:sp>
      <p:pic>
        <p:nvPicPr>
          <p:cNvPr id="18" name="图片 17" descr="C:\Users\Administrator\Desktop\图片2.jp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6755" y="2755983"/>
            <a:ext cx="5299323" cy="2897626"/>
          </a:xfrm>
          <a:prstGeom prst="rect">
            <a:avLst/>
          </a:prstGeom>
          <a:noFill/>
          <a:ln>
            <a:noFill/>
          </a:ln>
        </p:spPr>
      </p:pic>
      <p:sp>
        <p:nvSpPr>
          <p:cNvPr id="19" name="文本框 18"/>
          <p:cNvSpPr txBox="1"/>
          <p:nvPr/>
        </p:nvSpPr>
        <p:spPr>
          <a:xfrm>
            <a:off x="6137554" y="2171755"/>
            <a:ext cx="5530572" cy="3416320"/>
          </a:xfrm>
          <a:prstGeom prst="rect">
            <a:avLst/>
          </a:prstGeom>
          <a:noFill/>
        </p:spPr>
        <p:txBody>
          <a:bodyPr wrap="square" rtlCol="0">
            <a:spAutoFit/>
          </a:bodyPr>
          <a:lstStyle/>
          <a:p>
            <a:pPr indent="457200">
              <a:lnSpc>
                <a:spcPct val="150000"/>
              </a:lnSpc>
            </a:pPr>
            <a:r>
              <a:rPr lang="en-US" altLang="zh-CN" sz="1600" dirty="0">
                <a:latin typeface="微软雅黑" panose="020B0503020204020204" pitchFamily="34" charset="-122"/>
                <a:ea typeface="微软雅黑" panose="020B0503020204020204" pitchFamily="34" charset="-122"/>
              </a:rPr>
              <a:t>1985</a:t>
            </a:r>
            <a:r>
              <a:rPr lang="zh-CN" altLang="zh-CN" sz="1600" dirty="0">
                <a:latin typeface="微软雅黑" panose="020B0503020204020204" pitchFamily="34" charset="-122"/>
                <a:ea typeface="微软雅黑" panose="020B0503020204020204" pitchFamily="34" charset="-122"/>
              </a:rPr>
              <a:t>年，波特出版了《竞争优势》，提出了价值链的概念，他认为，</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每一个企业都是用来进行设计、生产、销售、交货以及对产品起辅助作用的种种活动的集合。所有这些活动都可以用价值链来表示出来。</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企业的价值创造是通过一系列活动构成的，这些活动可以分为基本活动和辅助活动两类，</a:t>
            </a:r>
            <a:r>
              <a:rPr lang="zh-CN" altLang="zh-CN" sz="1600" b="1" dirty="0">
                <a:solidFill>
                  <a:schemeClr val="accent1">
                    <a:lumMod val="50000"/>
                  </a:schemeClr>
                </a:solidFill>
                <a:latin typeface="微软雅黑" panose="020B0503020204020204" pitchFamily="34" charset="-122"/>
                <a:ea typeface="微软雅黑" panose="020B0503020204020204" pitchFamily="34" charset="-122"/>
              </a:rPr>
              <a:t>基本活动包括内部后勤、生产经营、外部后勤、市场营销、服务等；而辅助活动包括采购、技术开发、人力资源管理和企业基础设施等。</a:t>
            </a:r>
            <a:r>
              <a:rPr lang="zh-CN" altLang="zh-CN" sz="1600" dirty="0">
                <a:latin typeface="微软雅黑" panose="020B0503020204020204" pitchFamily="34" charset="-122"/>
                <a:ea typeface="微软雅黑" panose="020B0503020204020204" pitchFamily="34" charset="-122"/>
              </a:rPr>
              <a:t>这些互不相同但又相互关联的生产经营活动，构成了一个</a:t>
            </a:r>
            <a:r>
              <a:rPr lang="zh-CN" altLang="zh-CN" sz="1600" b="1" dirty="0">
                <a:solidFill>
                  <a:srgbClr val="C00000"/>
                </a:solidFill>
                <a:latin typeface="微软雅黑" panose="020B0503020204020204" pitchFamily="34" charset="-122"/>
                <a:ea typeface="微软雅黑" panose="020B0503020204020204" pitchFamily="34" charset="-122"/>
              </a:rPr>
              <a:t>价值创造的动态过程</a:t>
            </a:r>
            <a:r>
              <a:rPr lang="zh-CN" altLang="zh-CN" sz="1600" dirty="0">
                <a:latin typeface="微软雅黑" panose="020B0503020204020204" pitchFamily="34" charset="-122"/>
                <a:ea typeface="微软雅黑" panose="020B0503020204020204" pitchFamily="34" charset="-122"/>
              </a:rPr>
              <a:t>，即</a:t>
            </a:r>
            <a:r>
              <a:rPr lang="zh-CN" altLang="zh-CN" sz="1600" b="1" dirty="0">
                <a:solidFill>
                  <a:srgbClr val="C00000"/>
                </a:solidFill>
                <a:latin typeface="微软雅黑" panose="020B0503020204020204" pitchFamily="34" charset="-122"/>
                <a:ea typeface="微软雅黑" panose="020B0503020204020204" pitchFamily="34" charset="-122"/>
              </a:rPr>
              <a:t>价值链</a:t>
            </a:r>
            <a:r>
              <a:rPr lang="zh-CN" altLang="zh-CN"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xmlns="" val="75583532"/>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0" y="0"/>
            <a:ext cx="12192000" cy="6858000"/>
            <a:chOff x="0" y="0"/>
            <a:chExt cx="12192000" cy="6858000"/>
          </a:xfrm>
        </p:grpSpPr>
        <p:pic>
          <p:nvPicPr>
            <p:cNvPr id="42" name="图片 41"/>
            <p:cNvPicPr>
              <a:picLocks noChangeAspect="1"/>
            </p:cNvPicPr>
            <p:nvPr/>
          </p:nvPicPr>
          <p:blipFill>
            <a:blip r:embed="rId2"/>
            <a:stretch>
              <a:fillRect/>
            </a:stretch>
          </p:blipFill>
          <p:spPr>
            <a:xfrm>
              <a:off x="0" y="0"/>
              <a:ext cx="12192000" cy="6858000"/>
            </a:xfrm>
            <a:prstGeom prst="rect">
              <a:avLst/>
            </a:prstGeom>
          </p:spPr>
        </p:pic>
        <p:sp>
          <p:nvSpPr>
            <p:cNvPr id="43" name="矩形: 圆角 42"/>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主要成果及贡献</a:t>
            </a:r>
            <a:endParaRPr lang="zh-CN" altLang="en-US" sz="2800" b="1" dirty="0">
              <a:solidFill>
                <a:srgbClr val="0D0D0D"/>
              </a:solidFill>
              <a:latin typeface="+mn-lt"/>
              <a:ea typeface="+mn-ea"/>
              <a:cs typeface="+mn-ea"/>
              <a:sym typeface="+mn-lt"/>
            </a:endParaRPr>
          </a:p>
        </p:txBody>
      </p:sp>
      <p:sp>
        <p:nvSpPr>
          <p:cNvPr id="10" name="任意多边形 19"/>
          <p:cNvSpPr/>
          <p:nvPr/>
        </p:nvSpPr>
        <p:spPr>
          <a:xfrm>
            <a:off x="1596073" y="2047875"/>
            <a:ext cx="8681402" cy="3876675"/>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57150">
            <a:solidFill>
              <a:srgbClr val="AFD4C2"/>
            </a:solidFill>
            <a:prstDash val="solid"/>
            <a:round/>
            <a:headEnd type="oval" w="sm" len="sm"/>
            <a:tailEnd type="oval" w="sm" len="sm"/>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kern="0">
              <a:cs typeface="+mn-ea"/>
              <a:sym typeface="+mn-lt"/>
            </a:endParaRPr>
          </a:p>
        </p:txBody>
      </p:sp>
      <p:sp>
        <p:nvSpPr>
          <p:cNvPr id="12" name="文本框 36">
            <a:extLst>
              <a:ext uri="{FF2B5EF4-FFF2-40B4-BE49-F238E27FC236}">
                <a16:creationId xmlns:a16="http://schemas.microsoft.com/office/drawing/2014/main" xmlns="" id="{30B47CD8-B944-4A95-B1B5-A08DF8E51577}"/>
              </a:ext>
            </a:extLst>
          </p:cNvPr>
          <p:cNvSpPr txBox="1">
            <a:spLocks noChangeArrowheads="1"/>
          </p:cNvSpPr>
          <p:nvPr/>
        </p:nvSpPr>
        <p:spPr bwMode="auto">
          <a:xfrm>
            <a:off x="1981313" y="2829521"/>
            <a:ext cx="8048512" cy="2585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a:lnSpc>
                <a:spcPct val="150000"/>
              </a:lnSpc>
            </a:pPr>
            <a:r>
              <a:rPr lang="zh-CN" altLang="zh-CN" dirty="0">
                <a:latin typeface="微软雅黑" panose="020B0503020204020204" pitchFamily="34" charset="-122"/>
                <a:ea typeface="微软雅黑" panose="020B0503020204020204" pitchFamily="34" charset="-122"/>
              </a:rPr>
              <a:t>为了在行业竞争中获得竞争优势，企业可以采用三个通用战略：成为在既定市场中成本最低的生产者（</a:t>
            </a:r>
            <a:r>
              <a:rPr lang="zh-CN" altLang="zh-CN" dirty="0">
                <a:solidFill>
                  <a:srgbClr val="C00000"/>
                </a:solidFill>
                <a:latin typeface="微软雅黑" panose="020B0503020204020204" pitchFamily="34" charset="-122"/>
                <a:ea typeface="微软雅黑" panose="020B0503020204020204" pitchFamily="34" charset="-122"/>
              </a:rPr>
              <a:t>低成本战略</a:t>
            </a:r>
            <a:r>
              <a:rPr lang="zh-CN" altLang="zh-CN" dirty="0">
                <a:latin typeface="微软雅黑" panose="020B0503020204020204" pitchFamily="34" charset="-122"/>
                <a:ea typeface="微软雅黑" panose="020B0503020204020204" pitchFamily="34" charset="-122"/>
              </a:rPr>
              <a:t>）；提供独特的产品以便获得特别的价格，成为有差异产品的生产者（</a:t>
            </a:r>
            <a:r>
              <a:rPr lang="zh-CN" altLang="zh-CN" dirty="0">
                <a:solidFill>
                  <a:srgbClr val="C00000"/>
                </a:solidFill>
                <a:latin typeface="微软雅黑" panose="020B0503020204020204" pitchFamily="34" charset="-122"/>
                <a:ea typeface="微软雅黑" panose="020B0503020204020204" pitchFamily="34" charset="-122"/>
              </a:rPr>
              <a:t>差异化战略</a:t>
            </a:r>
            <a:r>
              <a:rPr lang="zh-CN" altLang="zh-CN" dirty="0">
                <a:latin typeface="微软雅黑" panose="020B0503020204020204" pitchFamily="34" charset="-122"/>
                <a:ea typeface="微软雅黑" panose="020B0503020204020204" pitchFamily="34" charset="-122"/>
              </a:rPr>
              <a:t>）；成为专门生产某种产品的生产者，以取得在一个市场缝隙中的支配地位（</a:t>
            </a:r>
            <a:r>
              <a:rPr lang="zh-CN" altLang="zh-CN" dirty="0">
                <a:solidFill>
                  <a:srgbClr val="C00000"/>
                </a:solidFill>
                <a:latin typeface="微软雅黑" panose="020B0503020204020204" pitchFamily="34" charset="-122"/>
                <a:ea typeface="微软雅黑" panose="020B0503020204020204" pitchFamily="34" charset="-122"/>
              </a:rPr>
              <a:t>重点集中战略</a:t>
            </a:r>
            <a:r>
              <a:rPr lang="zh-CN" altLang="zh-CN" dirty="0">
                <a:latin typeface="微软雅黑" panose="020B0503020204020204" pitchFamily="34" charset="-122"/>
                <a:ea typeface="微软雅黑" panose="020B0503020204020204" pitchFamily="34" charset="-122"/>
              </a:rPr>
              <a:t>）。为考察企业内在的竞争能力，波特探讨了如何运用价值链分析公司内部流程，以确定价值是如何以及在何处增加的。</a:t>
            </a:r>
          </a:p>
        </p:txBody>
      </p:sp>
      <p:sp>
        <p:nvSpPr>
          <p:cNvPr id="2" name="文本框 1"/>
          <p:cNvSpPr txBox="1"/>
          <p:nvPr/>
        </p:nvSpPr>
        <p:spPr>
          <a:xfrm>
            <a:off x="5344250" y="1739476"/>
            <a:ext cx="1185048"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总 结</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196192857"/>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smtClean="0">
                <a:cs typeface="+mn-ea"/>
                <a:sym typeface="+mn-lt"/>
              </a:rPr>
              <a:t>第</a:t>
            </a:r>
            <a:r>
              <a:rPr lang="zh-CN" altLang="en-US" sz="3600" b="1" dirty="0">
                <a:cs typeface="+mn-ea"/>
                <a:sym typeface="+mn-lt"/>
              </a:rPr>
              <a:t>二</a:t>
            </a:r>
            <a:r>
              <a:rPr lang="zh-CN" altLang="en-US" sz="3600" b="1" dirty="0" smtClean="0">
                <a:cs typeface="+mn-ea"/>
                <a:sym typeface="+mn-lt"/>
              </a:rPr>
              <a:t>部分</a:t>
            </a:r>
            <a:endParaRPr lang="zh-CN" altLang="en-US" sz="3600" b="1" dirty="0">
              <a:cs typeface="+mn-ea"/>
              <a:sym typeface="+mn-lt"/>
            </a:endParaRPr>
          </a:p>
        </p:txBody>
      </p:sp>
      <p:sp>
        <p:nvSpPr>
          <p:cNvPr id="8" name="文本框 4"/>
          <p:cNvSpPr txBox="1"/>
          <p:nvPr/>
        </p:nvSpPr>
        <p:spPr>
          <a:xfrm>
            <a:off x="2317640" y="3013501"/>
            <a:ext cx="8241092"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4800" b="1" dirty="0">
                <a:solidFill>
                  <a:schemeClr val="bg2">
                    <a:lumMod val="10000"/>
                  </a:schemeClr>
                </a:solidFill>
                <a:cs typeface="+mn-ea"/>
              </a:rPr>
              <a:t>中国明清时期的徽商战略管理</a:t>
            </a:r>
          </a:p>
        </p:txBody>
      </p:sp>
    </p:spTree>
    <p:extLst>
      <p:ext uri="{BB962C8B-B14F-4D97-AF65-F5344CB8AC3E}">
        <p14:creationId xmlns:p14="http://schemas.microsoft.com/office/powerpoint/2010/main" xmlns="" val="1220544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xmlns=""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xmlns=""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7096490" cy="5903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zh-CN" sz="2800" b="1" dirty="0">
                <a:solidFill>
                  <a:srgbClr val="0D0D0D"/>
                </a:solidFill>
                <a:latin typeface="+mn-lt"/>
                <a:ea typeface="+mn-ea"/>
                <a:cs typeface="+mn-ea"/>
              </a:rPr>
              <a:t>徽商对于艺术家的赞助</a:t>
            </a:r>
          </a:p>
        </p:txBody>
      </p:sp>
      <p:grpSp>
        <p:nvGrpSpPr>
          <p:cNvPr id="31" name="组合 30"/>
          <p:cNvGrpSpPr/>
          <p:nvPr/>
        </p:nvGrpSpPr>
        <p:grpSpPr>
          <a:xfrm>
            <a:off x="1791969" y="1709355"/>
            <a:ext cx="1428750" cy="1428750"/>
            <a:chOff x="4476" y="3674"/>
            <a:chExt cx="2250" cy="2250"/>
          </a:xfrm>
        </p:grpSpPr>
        <p:sp>
          <p:nvSpPr>
            <p:cNvPr id="32" name="星形: 七角 33"/>
            <p:cNvSpPr/>
            <p:nvPr/>
          </p:nvSpPr>
          <p:spPr>
            <a:xfrm>
              <a:off x="4476" y="3674"/>
              <a:ext cx="2251" cy="2251"/>
            </a:xfrm>
            <a:prstGeom prst="star7">
              <a:avLst>
                <a:gd name="adj" fmla="val 40882"/>
                <a:gd name="hf" fmla="val 102572"/>
                <a:gd name="vf" fmla="val 105210"/>
              </a:avLst>
            </a:prstGeom>
            <a:solidFill>
              <a:srgbClr val="F7C94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35" dirty="0">
                <a:solidFill>
                  <a:schemeClr val="bg1">
                    <a:lumMod val="50000"/>
                  </a:schemeClr>
                </a:solidFill>
                <a:cs typeface="+mn-ea"/>
                <a:sym typeface="+mn-lt"/>
              </a:endParaRPr>
            </a:p>
          </p:txBody>
        </p:sp>
        <p:sp>
          <p:nvSpPr>
            <p:cNvPr id="33" name="任意多边形: 形状 34"/>
            <p:cNvSpPr/>
            <p:nvPr/>
          </p:nvSpPr>
          <p:spPr bwMode="auto">
            <a:xfrm>
              <a:off x="5179" y="4377"/>
              <a:ext cx="846" cy="84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135">
                <a:solidFill>
                  <a:schemeClr val="bg1">
                    <a:lumMod val="50000"/>
                  </a:schemeClr>
                </a:solidFill>
                <a:cs typeface="+mn-ea"/>
                <a:sym typeface="+mn-lt"/>
              </a:endParaRPr>
            </a:p>
          </p:txBody>
        </p:sp>
      </p:grpSp>
      <p:grpSp>
        <p:nvGrpSpPr>
          <p:cNvPr id="34" name="组合 33"/>
          <p:cNvGrpSpPr/>
          <p:nvPr/>
        </p:nvGrpSpPr>
        <p:grpSpPr>
          <a:xfrm>
            <a:off x="1022348" y="3239575"/>
            <a:ext cx="3608709" cy="3088968"/>
            <a:chOff x="2928113" y="2130222"/>
            <a:chExt cx="4422684" cy="3089311"/>
          </a:xfrm>
        </p:grpSpPr>
        <p:sp>
          <p:nvSpPr>
            <p:cNvPr id="35" name="文本框 36"/>
            <p:cNvSpPr txBox="1">
              <a:spLocks noChangeArrowheads="1"/>
            </p:cNvSpPr>
            <p:nvPr/>
          </p:nvSpPr>
          <p:spPr bwMode="auto">
            <a:xfrm>
              <a:off x="3520351" y="2130222"/>
              <a:ext cx="3830446" cy="277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dirty="0"/>
                <a:t>1.</a:t>
              </a:r>
              <a:r>
                <a:rPr lang="zh-CN" altLang="zh-CN" sz="1200" b="1" dirty="0"/>
                <a:t>提供古人名作供画家临习</a:t>
              </a:r>
            </a:p>
          </p:txBody>
        </p:sp>
        <p:sp>
          <p:nvSpPr>
            <p:cNvPr id="36" name="文本框 37"/>
            <p:cNvSpPr txBox="1">
              <a:spLocks noChangeArrowheads="1"/>
            </p:cNvSpPr>
            <p:nvPr/>
          </p:nvSpPr>
          <p:spPr bwMode="auto">
            <a:xfrm>
              <a:off x="2928113" y="2425958"/>
              <a:ext cx="4190773" cy="279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30000"/>
                </a:lnSpc>
              </a:pPr>
              <a:r>
                <a:rPr lang="en-US" altLang="zh-CN" sz="1050" dirty="0" smtClean="0">
                  <a:latin typeface="宋体" panose="02010600030101010101" pitchFamily="2" charset="-122"/>
                </a:rPr>
                <a:t>1.</a:t>
              </a:r>
              <a:r>
                <a:rPr lang="zh-CN" altLang="zh-CN" sz="1050" dirty="0" smtClean="0">
                  <a:solidFill>
                    <a:srgbClr val="0D0D0D"/>
                  </a:solidFill>
                  <a:latin typeface="宋体" panose="02010600030101010101" pitchFamily="2" charset="-122"/>
                  <a:cs typeface="+mn-ea"/>
                </a:rPr>
                <a:t>明</a:t>
              </a:r>
              <a:r>
                <a:rPr lang="zh-CN" altLang="zh-CN" sz="1050" dirty="0">
                  <a:solidFill>
                    <a:srgbClr val="0D0D0D"/>
                  </a:solidFill>
                  <a:latin typeface="宋体" panose="02010600030101010101" pitchFamily="2" charset="-122"/>
                  <a:cs typeface="+mn-ea"/>
                </a:rPr>
                <a:t>清时期尤其是明中后期至清中期，正值徽商发展的高峰期，徽商财力极为雄厚，“贾而好儒”的品格使得徽商们有财力且乐于投巨资行购藏之事</a:t>
              </a:r>
              <a:r>
                <a:rPr lang="zh-CN" altLang="zh-CN" sz="1050" dirty="0" smtClean="0">
                  <a:solidFill>
                    <a:srgbClr val="0D0D0D"/>
                  </a:solidFill>
                  <a:latin typeface="宋体" panose="02010600030101010101" pitchFamily="2" charset="-122"/>
                  <a:cs typeface="+mn-ea"/>
                </a:rPr>
                <a:t>。</a:t>
              </a:r>
              <a:endParaRPr lang="en-US" altLang="zh-CN" sz="1050" dirty="0" smtClean="0">
                <a:solidFill>
                  <a:srgbClr val="0D0D0D"/>
                </a:solidFill>
                <a:latin typeface="宋体" panose="02010600030101010101" pitchFamily="2" charset="-122"/>
                <a:cs typeface="+mn-ea"/>
              </a:endParaRPr>
            </a:p>
            <a:p>
              <a:pPr indent="252000">
                <a:lnSpc>
                  <a:spcPct val="130000"/>
                </a:lnSpc>
              </a:pPr>
              <a:r>
                <a:rPr lang="en-US" altLang="zh-CN" sz="1050" dirty="0" smtClean="0">
                  <a:solidFill>
                    <a:srgbClr val="0D0D0D"/>
                  </a:solidFill>
                  <a:latin typeface="宋体" panose="02010600030101010101" pitchFamily="2" charset="-122"/>
                  <a:cs typeface="+mn-ea"/>
                </a:rPr>
                <a:t>2.</a:t>
              </a:r>
              <a:r>
                <a:rPr lang="zh-CN" altLang="zh-CN" sz="1050" dirty="0" smtClean="0">
                  <a:solidFill>
                    <a:srgbClr val="0D0D0D"/>
                  </a:solidFill>
                  <a:latin typeface="宋体" panose="02010600030101010101" pitchFamily="2" charset="-122"/>
                  <a:cs typeface="+mn-ea"/>
                </a:rPr>
                <a:t>受</a:t>
              </a:r>
              <a:r>
                <a:rPr lang="zh-CN" altLang="zh-CN" sz="1050" dirty="0">
                  <a:solidFill>
                    <a:srgbClr val="0D0D0D"/>
                  </a:solidFill>
                  <a:latin typeface="宋体" panose="02010600030101010101" pitchFamily="2" charset="-122"/>
                  <a:cs typeface="+mn-ea"/>
                </a:rPr>
                <a:t>朱熹理学的影响，徽州人稍有能力，多“专以纲纪宗族为己任”，为宗族乃至乡帮兴盛，对于建书院、办学堂，支持书画篆刻等文化事业，欣然慷慨捐资</a:t>
              </a:r>
              <a:r>
                <a:rPr lang="zh-CN" altLang="zh-CN" sz="1050" dirty="0" smtClean="0">
                  <a:solidFill>
                    <a:srgbClr val="0D0D0D"/>
                  </a:solidFill>
                  <a:latin typeface="宋体" panose="02010600030101010101" pitchFamily="2" charset="-122"/>
                  <a:cs typeface="+mn-ea"/>
                </a:rPr>
                <a:t>。</a:t>
              </a:r>
              <a:endParaRPr lang="en-US" altLang="zh-CN" sz="1050" dirty="0" smtClean="0">
                <a:solidFill>
                  <a:srgbClr val="0D0D0D"/>
                </a:solidFill>
                <a:latin typeface="宋体" panose="02010600030101010101" pitchFamily="2" charset="-122"/>
                <a:cs typeface="+mn-ea"/>
              </a:endParaRPr>
            </a:p>
            <a:p>
              <a:pPr indent="252000">
                <a:lnSpc>
                  <a:spcPct val="130000"/>
                </a:lnSpc>
              </a:pPr>
              <a:r>
                <a:rPr lang="en-US" altLang="zh-CN" sz="1050" dirty="0" smtClean="0">
                  <a:solidFill>
                    <a:srgbClr val="0D0D0D"/>
                  </a:solidFill>
                  <a:latin typeface="宋体" panose="02010600030101010101" pitchFamily="2" charset="-122"/>
                  <a:cs typeface="+mn-ea"/>
                </a:rPr>
                <a:t>3.</a:t>
              </a:r>
              <a:r>
                <a:rPr lang="zh-CN" altLang="zh-CN" sz="1050" dirty="0" smtClean="0">
                  <a:solidFill>
                    <a:srgbClr val="0D0D0D"/>
                  </a:solidFill>
                  <a:latin typeface="宋体" panose="02010600030101010101" pitchFamily="2" charset="-122"/>
                  <a:cs typeface="+mn-ea"/>
                </a:rPr>
                <a:t>新</a:t>
              </a:r>
              <a:r>
                <a:rPr lang="zh-CN" altLang="zh-CN" sz="1050" dirty="0">
                  <a:solidFill>
                    <a:srgbClr val="0D0D0D"/>
                  </a:solidFill>
                  <a:latin typeface="宋体" panose="02010600030101010101" pitchFamily="2" charset="-122"/>
                  <a:cs typeface="+mn-ea"/>
                </a:rPr>
                <a:t>安地处崇山峻岭之间，“东有大鄣山之固，西有浙岭之塞，南有江滩之险，北有黄山之阨。”长期以来，极少受到战乱侵扰，客观上十分有利于文物的保存</a:t>
              </a:r>
              <a:r>
                <a:rPr lang="zh-CN" altLang="zh-CN" sz="1050" dirty="0" smtClean="0">
                  <a:solidFill>
                    <a:srgbClr val="0D0D0D"/>
                  </a:solidFill>
                  <a:latin typeface="宋体" panose="02010600030101010101" pitchFamily="2" charset="-122"/>
                  <a:cs typeface="+mn-ea"/>
                </a:rPr>
                <a:t>。</a:t>
              </a:r>
              <a:endParaRPr lang="en-US" altLang="zh-CN" sz="1050" dirty="0" smtClean="0">
                <a:solidFill>
                  <a:srgbClr val="0D0D0D"/>
                </a:solidFill>
                <a:latin typeface="宋体" panose="02010600030101010101" pitchFamily="2" charset="-122"/>
                <a:cs typeface="+mn-ea"/>
              </a:endParaRPr>
            </a:p>
            <a:p>
              <a:pPr indent="252000">
                <a:lnSpc>
                  <a:spcPct val="130000"/>
                </a:lnSpc>
              </a:pPr>
              <a:r>
                <a:rPr lang="en-US" altLang="zh-CN" sz="1050" dirty="0" smtClean="0">
                  <a:solidFill>
                    <a:srgbClr val="0D0D0D"/>
                  </a:solidFill>
                  <a:latin typeface="宋体" panose="02010600030101010101" pitchFamily="2" charset="-122"/>
                  <a:cs typeface="+mn-ea"/>
                </a:rPr>
                <a:t>4.</a:t>
              </a:r>
              <a:r>
                <a:rPr lang="zh-CN" altLang="zh-CN" sz="1050" dirty="0" smtClean="0">
                  <a:solidFill>
                    <a:srgbClr val="0D0D0D"/>
                  </a:solidFill>
                  <a:latin typeface="宋体" panose="02010600030101010101" pitchFamily="2" charset="-122"/>
                  <a:cs typeface="+mn-ea"/>
                </a:rPr>
                <a:t>明</a:t>
              </a:r>
              <a:r>
                <a:rPr lang="zh-CN" altLang="zh-CN" sz="1050" dirty="0">
                  <a:solidFill>
                    <a:srgbClr val="0D0D0D"/>
                  </a:solidFill>
                  <a:latin typeface="宋体" panose="02010600030101010101" pitchFamily="2" charset="-122"/>
                  <a:cs typeface="+mn-ea"/>
                </a:rPr>
                <a:t>清时期的新安，崇学重教的社会风气客观上刺激了对文物古器的需求</a:t>
              </a:r>
              <a:r>
                <a:rPr lang="zh-CN" altLang="zh-CN" sz="1050" dirty="0" smtClean="0">
                  <a:solidFill>
                    <a:srgbClr val="0D0D0D"/>
                  </a:solidFill>
                  <a:latin typeface="宋体" panose="02010600030101010101" pitchFamily="2" charset="-122"/>
                  <a:cs typeface="+mn-ea"/>
                </a:rPr>
                <a:t>。</a:t>
              </a:r>
              <a:endParaRPr lang="en-US" altLang="zh-CN" sz="1050" dirty="0" smtClean="0">
                <a:solidFill>
                  <a:srgbClr val="0D0D0D"/>
                </a:solidFill>
                <a:latin typeface="宋体" panose="02010600030101010101" pitchFamily="2" charset="-122"/>
                <a:cs typeface="+mn-ea"/>
              </a:endParaRPr>
            </a:p>
            <a:p>
              <a:pPr indent="252000">
                <a:lnSpc>
                  <a:spcPct val="130000"/>
                </a:lnSpc>
              </a:pPr>
              <a:r>
                <a:rPr lang="en-US" altLang="zh-CN" sz="1050" dirty="0" smtClean="0">
                  <a:solidFill>
                    <a:srgbClr val="0D0D0D"/>
                  </a:solidFill>
                  <a:latin typeface="宋体" panose="02010600030101010101" pitchFamily="2" charset="-122"/>
                  <a:cs typeface="+mn-ea"/>
                </a:rPr>
                <a:t>5.</a:t>
              </a:r>
              <a:r>
                <a:rPr lang="zh-CN" altLang="zh-CN" sz="1050" dirty="0" smtClean="0">
                  <a:solidFill>
                    <a:srgbClr val="0D0D0D"/>
                  </a:solidFill>
                  <a:latin typeface="宋体" panose="02010600030101010101" pitchFamily="2" charset="-122"/>
                  <a:cs typeface="+mn-ea"/>
                </a:rPr>
                <a:t>明</a:t>
              </a:r>
              <a:r>
                <a:rPr lang="zh-CN" altLang="zh-CN" sz="1050" dirty="0">
                  <a:solidFill>
                    <a:srgbClr val="0D0D0D"/>
                  </a:solidFill>
                  <a:latin typeface="宋体" panose="02010600030101010101" pitchFamily="2" charset="-122"/>
                  <a:cs typeface="+mn-ea"/>
                </a:rPr>
                <a:t>代以来，充盈于社会各阶层的收藏之风俗，进一步带动了新安人的收藏之兴。</a:t>
              </a:r>
            </a:p>
          </p:txBody>
        </p:sp>
      </p:grpSp>
      <p:grpSp>
        <p:nvGrpSpPr>
          <p:cNvPr id="37" name="组合 36"/>
          <p:cNvGrpSpPr/>
          <p:nvPr/>
        </p:nvGrpSpPr>
        <p:grpSpPr>
          <a:xfrm>
            <a:off x="5368290" y="1677924"/>
            <a:ext cx="1469390" cy="1469390"/>
            <a:chOff x="8494" y="3642"/>
            <a:chExt cx="2314" cy="2314"/>
          </a:xfrm>
        </p:grpSpPr>
        <p:sp>
          <p:nvSpPr>
            <p:cNvPr id="38" name="星形: 七角 39"/>
            <p:cNvSpPr/>
            <p:nvPr/>
          </p:nvSpPr>
          <p:spPr>
            <a:xfrm>
              <a:off x="8494" y="3642"/>
              <a:ext cx="2315" cy="2315"/>
            </a:xfrm>
            <a:prstGeom prst="star7">
              <a:avLst>
                <a:gd name="adj" fmla="val 40882"/>
                <a:gd name="hf" fmla="val 102572"/>
                <a:gd name="vf" fmla="val 105210"/>
              </a:avLst>
            </a:prstGeom>
            <a:solidFill>
              <a:srgbClr val="AFD4C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135" dirty="0">
                <a:solidFill>
                  <a:schemeClr val="bg1">
                    <a:lumMod val="50000"/>
                  </a:schemeClr>
                </a:solidFill>
                <a:cs typeface="+mn-ea"/>
                <a:sym typeface="+mn-lt"/>
              </a:endParaRPr>
            </a:p>
          </p:txBody>
        </p:sp>
        <p:sp>
          <p:nvSpPr>
            <p:cNvPr id="39" name="任意多边形: 形状 40"/>
            <p:cNvSpPr>
              <a:spLocks noChangeAspect="1"/>
            </p:cNvSpPr>
            <p:nvPr/>
          </p:nvSpPr>
          <p:spPr bwMode="auto">
            <a:xfrm>
              <a:off x="9209" y="4444"/>
              <a:ext cx="885" cy="745"/>
            </a:xfrm>
            <a:custGeom>
              <a:avLst/>
              <a:gdLst>
                <a:gd name="connsiteX0" fmla="*/ 101864 w 331753"/>
                <a:gd name="connsiteY0" fmla="*/ 180944 h 279369"/>
                <a:gd name="connsiteX1" fmla="*/ 100574 w 331753"/>
                <a:gd name="connsiteY1" fmla="*/ 182229 h 279369"/>
                <a:gd name="connsiteX2" fmla="*/ 99284 w 331753"/>
                <a:gd name="connsiteY2" fmla="*/ 182229 h 279369"/>
                <a:gd name="connsiteX3" fmla="*/ 90255 w 331753"/>
                <a:gd name="connsiteY3" fmla="*/ 191225 h 279369"/>
                <a:gd name="connsiteX4" fmla="*/ 83806 w 331753"/>
                <a:gd name="connsiteY4" fmla="*/ 197651 h 279369"/>
                <a:gd name="connsiteX5" fmla="*/ 82516 w 331753"/>
                <a:gd name="connsiteY5" fmla="*/ 200221 h 279369"/>
                <a:gd name="connsiteX6" fmla="*/ 83806 w 331753"/>
                <a:gd name="connsiteY6" fmla="*/ 202791 h 279369"/>
                <a:gd name="connsiteX7" fmla="*/ 143139 w 331753"/>
                <a:gd name="connsiteY7" fmla="*/ 261907 h 279369"/>
                <a:gd name="connsiteX8" fmla="*/ 145718 w 331753"/>
                <a:gd name="connsiteY8" fmla="*/ 261907 h 279369"/>
                <a:gd name="connsiteX9" fmla="*/ 148298 w 331753"/>
                <a:gd name="connsiteY9" fmla="*/ 261907 h 279369"/>
                <a:gd name="connsiteX10" fmla="*/ 156037 w 331753"/>
                <a:gd name="connsiteY10" fmla="*/ 252911 h 279369"/>
                <a:gd name="connsiteX11" fmla="*/ 163776 w 331753"/>
                <a:gd name="connsiteY11" fmla="*/ 245200 h 279369"/>
                <a:gd name="connsiteX12" fmla="*/ 163776 w 331753"/>
                <a:gd name="connsiteY12" fmla="*/ 241345 h 279369"/>
                <a:gd name="connsiteX13" fmla="*/ 104443 w 331753"/>
                <a:gd name="connsiteY13" fmla="*/ 182229 h 279369"/>
                <a:gd name="connsiteX14" fmla="*/ 101864 w 331753"/>
                <a:gd name="connsiteY14" fmla="*/ 180944 h 279369"/>
                <a:gd name="connsiteX15" fmla="*/ 137384 w 331753"/>
                <a:gd name="connsiteY15" fmla="*/ 63469 h 279369"/>
                <a:gd name="connsiteX16" fmla="*/ 58703 w 331753"/>
                <a:gd name="connsiteY16" fmla="*/ 141513 h 279369"/>
                <a:gd name="connsiteX17" fmla="*/ 87080 w 331753"/>
                <a:gd name="connsiteY17" fmla="*/ 171430 h 279369"/>
                <a:gd name="connsiteX18" fmla="*/ 88369 w 331753"/>
                <a:gd name="connsiteY18" fmla="*/ 170129 h 279369"/>
                <a:gd name="connsiteX19" fmla="*/ 94819 w 331753"/>
                <a:gd name="connsiteY19" fmla="*/ 166227 h 279369"/>
                <a:gd name="connsiteX20" fmla="*/ 96108 w 331753"/>
                <a:gd name="connsiteY20" fmla="*/ 166227 h 279369"/>
                <a:gd name="connsiteX21" fmla="*/ 98688 w 331753"/>
                <a:gd name="connsiteY21" fmla="*/ 164926 h 279369"/>
                <a:gd name="connsiteX22" fmla="*/ 102558 w 331753"/>
                <a:gd name="connsiteY22" fmla="*/ 164926 h 279369"/>
                <a:gd name="connsiteX23" fmla="*/ 105137 w 331753"/>
                <a:gd name="connsiteY23" fmla="*/ 164926 h 279369"/>
                <a:gd name="connsiteX24" fmla="*/ 106427 w 331753"/>
                <a:gd name="connsiteY24" fmla="*/ 164926 h 279369"/>
                <a:gd name="connsiteX25" fmla="*/ 107717 w 331753"/>
                <a:gd name="connsiteY25" fmla="*/ 166227 h 279369"/>
                <a:gd name="connsiteX26" fmla="*/ 109007 w 331753"/>
                <a:gd name="connsiteY26" fmla="*/ 166227 h 279369"/>
                <a:gd name="connsiteX27" fmla="*/ 111587 w 331753"/>
                <a:gd name="connsiteY27" fmla="*/ 167527 h 279369"/>
                <a:gd name="connsiteX28" fmla="*/ 112876 w 331753"/>
                <a:gd name="connsiteY28" fmla="*/ 167527 h 279369"/>
                <a:gd name="connsiteX29" fmla="*/ 115456 w 331753"/>
                <a:gd name="connsiteY29" fmla="*/ 170129 h 279369"/>
                <a:gd name="connsiteX30" fmla="*/ 174789 w 331753"/>
                <a:gd name="connsiteY30" fmla="*/ 231263 h 279369"/>
                <a:gd name="connsiteX31" fmla="*/ 179949 w 331753"/>
                <a:gd name="connsiteY31" fmla="*/ 250774 h 279369"/>
                <a:gd name="connsiteX32" fmla="*/ 178659 w 331753"/>
                <a:gd name="connsiteY32" fmla="*/ 253376 h 279369"/>
                <a:gd name="connsiteX33" fmla="*/ 177369 w 331753"/>
                <a:gd name="connsiteY33" fmla="*/ 254676 h 279369"/>
                <a:gd name="connsiteX34" fmla="*/ 176079 w 331753"/>
                <a:gd name="connsiteY34" fmla="*/ 255977 h 279369"/>
                <a:gd name="connsiteX35" fmla="*/ 174789 w 331753"/>
                <a:gd name="connsiteY35" fmla="*/ 257278 h 279369"/>
                <a:gd name="connsiteX36" fmla="*/ 173499 w 331753"/>
                <a:gd name="connsiteY36" fmla="*/ 258578 h 279369"/>
                <a:gd name="connsiteX37" fmla="*/ 179949 w 331753"/>
                <a:gd name="connsiteY37" fmla="*/ 263781 h 279369"/>
                <a:gd name="connsiteX38" fmla="*/ 179949 w 331753"/>
                <a:gd name="connsiteY38" fmla="*/ 265082 h 279369"/>
                <a:gd name="connsiteX39" fmla="*/ 182528 w 331753"/>
                <a:gd name="connsiteY39" fmla="*/ 263781 h 279369"/>
                <a:gd name="connsiteX40" fmla="*/ 241861 w 331753"/>
                <a:gd name="connsiteY40" fmla="*/ 202647 h 279369"/>
                <a:gd name="connsiteX41" fmla="*/ 241861 w 331753"/>
                <a:gd name="connsiteY41" fmla="*/ 197444 h 279369"/>
                <a:gd name="connsiteX42" fmla="*/ 177369 w 331753"/>
                <a:gd name="connsiteY42" fmla="*/ 132408 h 279369"/>
                <a:gd name="connsiteX43" fmla="*/ 150282 w 331753"/>
                <a:gd name="connsiteY43" fmla="*/ 159723 h 279369"/>
                <a:gd name="connsiteX44" fmla="*/ 147702 w 331753"/>
                <a:gd name="connsiteY44" fmla="*/ 161024 h 279369"/>
                <a:gd name="connsiteX45" fmla="*/ 146412 w 331753"/>
                <a:gd name="connsiteY45" fmla="*/ 162324 h 279369"/>
                <a:gd name="connsiteX46" fmla="*/ 143833 w 331753"/>
                <a:gd name="connsiteY46" fmla="*/ 163625 h 279369"/>
                <a:gd name="connsiteX47" fmla="*/ 141253 w 331753"/>
                <a:gd name="connsiteY47" fmla="*/ 163625 h 279369"/>
                <a:gd name="connsiteX48" fmla="*/ 138673 w 331753"/>
                <a:gd name="connsiteY48" fmla="*/ 164926 h 279369"/>
                <a:gd name="connsiteX49" fmla="*/ 129644 w 331753"/>
                <a:gd name="connsiteY49" fmla="*/ 162324 h 279369"/>
                <a:gd name="connsiteX50" fmla="*/ 127065 w 331753"/>
                <a:gd name="connsiteY50" fmla="*/ 159723 h 279369"/>
                <a:gd name="connsiteX51" fmla="*/ 111587 w 331753"/>
                <a:gd name="connsiteY51" fmla="*/ 144114 h 279369"/>
                <a:gd name="connsiteX52" fmla="*/ 111587 w 331753"/>
                <a:gd name="connsiteY52" fmla="*/ 120701 h 279369"/>
                <a:gd name="connsiteX53" fmla="*/ 152862 w 331753"/>
                <a:gd name="connsiteY53" fmla="*/ 79078 h 279369"/>
                <a:gd name="connsiteX54" fmla="*/ 137384 w 331753"/>
                <a:gd name="connsiteY54" fmla="*/ 63469 h 279369"/>
                <a:gd name="connsiteX55" fmla="*/ 195676 w 331753"/>
                <a:gd name="connsiteY55" fmla="*/ 58706 h 279369"/>
                <a:gd name="connsiteX56" fmla="*/ 122203 w 331753"/>
                <a:gd name="connsiteY56" fmla="*/ 131257 h 279369"/>
                <a:gd name="connsiteX57" fmla="*/ 122203 w 331753"/>
                <a:gd name="connsiteY57" fmla="*/ 132553 h 279369"/>
                <a:gd name="connsiteX58" fmla="*/ 138960 w 331753"/>
                <a:gd name="connsiteY58" fmla="*/ 149395 h 279369"/>
                <a:gd name="connsiteX59" fmla="*/ 140249 w 331753"/>
                <a:gd name="connsiteY59" fmla="*/ 148099 h 279369"/>
                <a:gd name="connsiteX60" fmla="*/ 172474 w 331753"/>
                <a:gd name="connsiteY60" fmla="*/ 115710 h 279369"/>
                <a:gd name="connsiteX61" fmla="*/ 184075 w 331753"/>
                <a:gd name="connsiteY61" fmla="*/ 104050 h 279369"/>
                <a:gd name="connsiteX62" fmla="*/ 195676 w 331753"/>
                <a:gd name="connsiteY62" fmla="*/ 104050 h 279369"/>
                <a:gd name="connsiteX63" fmla="*/ 198254 w 331753"/>
                <a:gd name="connsiteY63" fmla="*/ 109233 h 279369"/>
                <a:gd name="connsiteX64" fmla="*/ 195676 w 331753"/>
                <a:gd name="connsiteY64" fmla="*/ 114415 h 279369"/>
                <a:gd name="connsiteX65" fmla="*/ 187942 w 331753"/>
                <a:gd name="connsiteY65" fmla="*/ 120893 h 279369"/>
                <a:gd name="connsiteX66" fmla="*/ 238213 w 331753"/>
                <a:gd name="connsiteY66" fmla="*/ 171419 h 279369"/>
                <a:gd name="connsiteX67" fmla="*/ 273016 w 331753"/>
                <a:gd name="connsiteY67" fmla="*/ 136439 h 279369"/>
                <a:gd name="connsiteX68" fmla="*/ 195676 w 331753"/>
                <a:gd name="connsiteY68" fmla="*/ 58706 h 279369"/>
                <a:gd name="connsiteX69" fmla="*/ 93282 w 331753"/>
                <a:gd name="connsiteY69" fmla="*/ 19019 h 279369"/>
                <a:gd name="connsiteX70" fmla="*/ 89395 w 331753"/>
                <a:gd name="connsiteY70" fmla="*/ 20330 h 279369"/>
                <a:gd name="connsiteX71" fmla="*/ 16844 w 331753"/>
                <a:gd name="connsiteY71" fmla="*/ 95035 h 279369"/>
                <a:gd name="connsiteX72" fmla="*/ 15548 w 331753"/>
                <a:gd name="connsiteY72" fmla="*/ 100277 h 279369"/>
                <a:gd name="connsiteX73" fmla="*/ 46642 w 331753"/>
                <a:gd name="connsiteY73" fmla="*/ 131732 h 279369"/>
                <a:gd name="connsiteX74" fmla="*/ 126966 w 331753"/>
                <a:gd name="connsiteY74" fmla="*/ 51784 h 279369"/>
                <a:gd name="connsiteX75" fmla="*/ 95873 w 331753"/>
                <a:gd name="connsiteY75" fmla="*/ 20330 h 279369"/>
                <a:gd name="connsiteX76" fmla="*/ 93282 w 331753"/>
                <a:gd name="connsiteY76" fmla="*/ 19019 h 279369"/>
                <a:gd name="connsiteX77" fmla="*/ 239847 w 331753"/>
                <a:gd name="connsiteY77" fmla="*/ 15844 h 279369"/>
                <a:gd name="connsiteX78" fmla="*/ 237270 w 331753"/>
                <a:gd name="connsiteY78" fmla="*/ 17133 h 279369"/>
                <a:gd name="connsiteX79" fmla="*/ 206341 w 331753"/>
                <a:gd name="connsiteY79" fmla="*/ 46772 h 279369"/>
                <a:gd name="connsiteX80" fmla="*/ 283662 w 331753"/>
                <a:gd name="connsiteY80" fmla="*/ 125382 h 279369"/>
                <a:gd name="connsiteX81" fmla="*/ 314590 w 331753"/>
                <a:gd name="connsiteY81" fmla="*/ 94454 h 279369"/>
                <a:gd name="connsiteX82" fmla="*/ 315879 w 331753"/>
                <a:gd name="connsiteY82" fmla="*/ 93165 h 279369"/>
                <a:gd name="connsiteX83" fmla="*/ 314590 w 331753"/>
                <a:gd name="connsiteY83" fmla="*/ 90588 h 279369"/>
                <a:gd name="connsiteX84" fmla="*/ 241136 w 331753"/>
                <a:gd name="connsiteY84" fmla="*/ 17133 h 279369"/>
                <a:gd name="connsiteX85" fmla="*/ 239847 w 331753"/>
                <a:gd name="connsiteY85" fmla="*/ 15844 h 279369"/>
                <a:gd name="connsiteX86" fmla="*/ 239005 w 331753"/>
                <a:gd name="connsiteY86" fmla="*/ 0 h 279369"/>
                <a:gd name="connsiteX87" fmla="*/ 252625 w 331753"/>
                <a:gd name="connsiteY87" fmla="*/ 4855 h 279369"/>
                <a:gd name="connsiteX88" fmla="*/ 325267 w 331753"/>
                <a:gd name="connsiteY88" fmla="*/ 78663 h 279369"/>
                <a:gd name="connsiteX89" fmla="*/ 331753 w 331753"/>
                <a:gd name="connsiteY89" fmla="*/ 91612 h 279369"/>
                <a:gd name="connsiteX90" fmla="*/ 326564 w 331753"/>
                <a:gd name="connsiteY90" fmla="*/ 105856 h 279369"/>
                <a:gd name="connsiteX91" fmla="*/ 290243 w 331753"/>
                <a:gd name="connsiteY91" fmla="*/ 142112 h 279369"/>
                <a:gd name="connsiteX92" fmla="*/ 250031 w 331753"/>
                <a:gd name="connsiteY92" fmla="*/ 182253 h 279369"/>
                <a:gd name="connsiteX93" fmla="*/ 253922 w 331753"/>
                <a:gd name="connsiteY93" fmla="*/ 186138 h 279369"/>
                <a:gd name="connsiteX94" fmla="*/ 253922 w 331753"/>
                <a:gd name="connsiteY94" fmla="*/ 213330 h 279369"/>
                <a:gd name="connsiteX95" fmla="*/ 194252 w 331753"/>
                <a:gd name="connsiteY95" fmla="*/ 272895 h 279369"/>
                <a:gd name="connsiteX96" fmla="*/ 181280 w 331753"/>
                <a:gd name="connsiteY96" fmla="*/ 279369 h 279369"/>
                <a:gd name="connsiteX97" fmla="*/ 169605 w 331753"/>
                <a:gd name="connsiteY97" fmla="*/ 274190 h 279369"/>
                <a:gd name="connsiteX98" fmla="*/ 163120 w 331753"/>
                <a:gd name="connsiteY98" fmla="*/ 269010 h 279369"/>
                <a:gd name="connsiteX99" fmla="*/ 159228 w 331753"/>
                <a:gd name="connsiteY99" fmla="*/ 271600 h 279369"/>
                <a:gd name="connsiteX100" fmla="*/ 146256 w 331753"/>
                <a:gd name="connsiteY100" fmla="*/ 276779 h 279369"/>
                <a:gd name="connsiteX101" fmla="*/ 133284 w 331753"/>
                <a:gd name="connsiteY101" fmla="*/ 271600 h 279369"/>
                <a:gd name="connsiteX102" fmla="*/ 73614 w 331753"/>
                <a:gd name="connsiteY102" fmla="*/ 212036 h 279369"/>
                <a:gd name="connsiteX103" fmla="*/ 68426 w 331753"/>
                <a:gd name="connsiteY103" fmla="*/ 199087 h 279369"/>
                <a:gd name="connsiteX104" fmla="*/ 73614 w 331753"/>
                <a:gd name="connsiteY104" fmla="*/ 186138 h 279369"/>
                <a:gd name="connsiteX105" fmla="*/ 74911 w 331753"/>
                <a:gd name="connsiteY105" fmla="*/ 183548 h 279369"/>
                <a:gd name="connsiteX106" fmla="*/ 76209 w 331753"/>
                <a:gd name="connsiteY106" fmla="*/ 182253 h 279369"/>
                <a:gd name="connsiteX107" fmla="*/ 42482 w 331753"/>
                <a:gd name="connsiteY107" fmla="*/ 148587 h 279369"/>
                <a:gd name="connsiteX108" fmla="*/ 42482 w 331753"/>
                <a:gd name="connsiteY108" fmla="*/ 147292 h 279369"/>
                <a:gd name="connsiteX109" fmla="*/ 4864 w 331753"/>
                <a:gd name="connsiteY109" fmla="*/ 111035 h 279369"/>
                <a:gd name="connsiteX110" fmla="*/ 4864 w 331753"/>
                <a:gd name="connsiteY110" fmla="*/ 83843 h 279369"/>
                <a:gd name="connsiteX111" fmla="*/ 77506 w 331753"/>
                <a:gd name="connsiteY111" fmla="*/ 10035 h 279369"/>
                <a:gd name="connsiteX112" fmla="*/ 106044 w 331753"/>
                <a:gd name="connsiteY112" fmla="*/ 10035 h 279369"/>
                <a:gd name="connsiteX113" fmla="*/ 142365 w 331753"/>
                <a:gd name="connsiteY113" fmla="*/ 46291 h 279369"/>
                <a:gd name="connsiteX114" fmla="*/ 163120 w 331753"/>
                <a:gd name="connsiteY114" fmla="*/ 67009 h 279369"/>
                <a:gd name="connsiteX115" fmla="*/ 189063 w 331753"/>
                <a:gd name="connsiteY115" fmla="*/ 41112 h 279369"/>
                <a:gd name="connsiteX116" fmla="*/ 225384 w 331753"/>
                <a:gd name="connsiteY116" fmla="*/ 4855 h 279369"/>
                <a:gd name="connsiteX117" fmla="*/ 239005 w 331753"/>
                <a:gd name="connsiteY117" fmla="*/ 0 h 27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31753" h="279369">
                  <a:moveTo>
                    <a:pt x="101864" y="180944"/>
                  </a:moveTo>
                  <a:cubicBezTo>
                    <a:pt x="101864" y="180944"/>
                    <a:pt x="100574" y="180944"/>
                    <a:pt x="100574" y="182229"/>
                  </a:cubicBezTo>
                  <a:cubicBezTo>
                    <a:pt x="100574" y="182229"/>
                    <a:pt x="100574" y="182229"/>
                    <a:pt x="99284" y="182229"/>
                  </a:cubicBezTo>
                  <a:cubicBezTo>
                    <a:pt x="99284" y="182229"/>
                    <a:pt x="99284" y="182229"/>
                    <a:pt x="90255" y="191225"/>
                  </a:cubicBezTo>
                  <a:cubicBezTo>
                    <a:pt x="90255" y="191225"/>
                    <a:pt x="90255" y="191225"/>
                    <a:pt x="83806" y="197651"/>
                  </a:cubicBezTo>
                  <a:cubicBezTo>
                    <a:pt x="82516" y="198936"/>
                    <a:pt x="82516" y="200221"/>
                    <a:pt x="82516" y="200221"/>
                  </a:cubicBezTo>
                  <a:cubicBezTo>
                    <a:pt x="82516" y="200221"/>
                    <a:pt x="82516" y="201506"/>
                    <a:pt x="83806" y="202791"/>
                  </a:cubicBezTo>
                  <a:cubicBezTo>
                    <a:pt x="83806" y="202791"/>
                    <a:pt x="83806" y="202791"/>
                    <a:pt x="143139" y="261907"/>
                  </a:cubicBezTo>
                  <a:cubicBezTo>
                    <a:pt x="144428" y="261907"/>
                    <a:pt x="145718" y="261907"/>
                    <a:pt x="145718" y="261907"/>
                  </a:cubicBezTo>
                  <a:cubicBezTo>
                    <a:pt x="145718" y="261907"/>
                    <a:pt x="147008" y="261907"/>
                    <a:pt x="148298" y="261907"/>
                  </a:cubicBezTo>
                  <a:cubicBezTo>
                    <a:pt x="148298" y="261907"/>
                    <a:pt x="148298" y="261907"/>
                    <a:pt x="156037" y="252911"/>
                  </a:cubicBezTo>
                  <a:cubicBezTo>
                    <a:pt x="156037" y="252911"/>
                    <a:pt x="156037" y="252911"/>
                    <a:pt x="163776" y="245200"/>
                  </a:cubicBezTo>
                  <a:cubicBezTo>
                    <a:pt x="165066" y="245200"/>
                    <a:pt x="165066" y="242630"/>
                    <a:pt x="163776" y="241345"/>
                  </a:cubicBezTo>
                  <a:cubicBezTo>
                    <a:pt x="163776" y="241345"/>
                    <a:pt x="163776" y="241345"/>
                    <a:pt x="104443" y="182229"/>
                  </a:cubicBezTo>
                  <a:cubicBezTo>
                    <a:pt x="103153" y="180944"/>
                    <a:pt x="101864" y="180944"/>
                    <a:pt x="101864" y="180944"/>
                  </a:cubicBezTo>
                  <a:close/>
                  <a:moveTo>
                    <a:pt x="137384" y="63469"/>
                  </a:moveTo>
                  <a:cubicBezTo>
                    <a:pt x="137384" y="63469"/>
                    <a:pt x="137384" y="63469"/>
                    <a:pt x="58703" y="141513"/>
                  </a:cubicBezTo>
                  <a:cubicBezTo>
                    <a:pt x="58703" y="141513"/>
                    <a:pt x="58703" y="141513"/>
                    <a:pt x="87080" y="171430"/>
                  </a:cubicBezTo>
                  <a:cubicBezTo>
                    <a:pt x="87080" y="171430"/>
                    <a:pt x="87080" y="171430"/>
                    <a:pt x="88369" y="170129"/>
                  </a:cubicBezTo>
                  <a:cubicBezTo>
                    <a:pt x="90949" y="167527"/>
                    <a:pt x="93529" y="166227"/>
                    <a:pt x="94819" y="166227"/>
                  </a:cubicBezTo>
                  <a:cubicBezTo>
                    <a:pt x="94819" y="166227"/>
                    <a:pt x="94819" y="166227"/>
                    <a:pt x="96108" y="166227"/>
                  </a:cubicBezTo>
                  <a:cubicBezTo>
                    <a:pt x="96108" y="164926"/>
                    <a:pt x="97398" y="164926"/>
                    <a:pt x="98688" y="164926"/>
                  </a:cubicBezTo>
                  <a:cubicBezTo>
                    <a:pt x="98688" y="164926"/>
                    <a:pt x="98688" y="164926"/>
                    <a:pt x="102558" y="164926"/>
                  </a:cubicBezTo>
                  <a:cubicBezTo>
                    <a:pt x="102558" y="164926"/>
                    <a:pt x="103848" y="164926"/>
                    <a:pt x="105137" y="164926"/>
                  </a:cubicBezTo>
                  <a:cubicBezTo>
                    <a:pt x="105137" y="164926"/>
                    <a:pt x="105137" y="164926"/>
                    <a:pt x="106427" y="164926"/>
                  </a:cubicBezTo>
                  <a:cubicBezTo>
                    <a:pt x="106427" y="164926"/>
                    <a:pt x="107717" y="164926"/>
                    <a:pt x="107717" y="166227"/>
                  </a:cubicBezTo>
                  <a:cubicBezTo>
                    <a:pt x="109007" y="166227"/>
                    <a:pt x="109007" y="166227"/>
                    <a:pt x="109007" y="166227"/>
                  </a:cubicBezTo>
                  <a:cubicBezTo>
                    <a:pt x="110297" y="166227"/>
                    <a:pt x="110297" y="167527"/>
                    <a:pt x="111587" y="167527"/>
                  </a:cubicBezTo>
                  <a:cubicBezTo>
                    <a:pt x="111587" y="167527"/>
                    <a:pt x="111587" y="167527"/>
                    <a:pt x="112876" y="167527"/>
                  </a:cubicBezTo>
                  <a:cubicBezTo>
                    <a:pt x="114166" y="168828"/>
                    <a:pt x="114166" y="170129"/>
                    <a:pt x="115456" y="170129"/>
                  </a:cubicBezTo>
                  <a:cubicBezTo>
                    <a:pt x="115456" y="170129"/>
                    <a:pt x="115456" y="170129"/>
                    <a:pt x="174789" y="231263"/>
                  </a:cubicBezTo>
                  <a:cubicBezTo>
                    <a:pt x="179949" y="236466"/>
                    <a:pt x="181238" y="244270"/>
                    <a:pt x="179949" y="250774"/>
                  </a:cubicBezTo>
                  <a:cubicBezTo>
                    <a:pt x="178659" y="252075"/>
                    <a:pt x="178659" y="252075"/>
                    <a:pt x="178659" y="253376"/>
                  </a:cubicBezTo>
                  <a:cubicBezTo>
                    <a:pt x="178659" y="253376"/>
                    <a:pt x="178659" y="254676"/>
                    <a:pt x="177369" y="254676"/>
                  </a:cubicBezTo>
                  <a:cubicBezTo>
                    <a:pt x="177369" y="254676"/>
                    <a:pt x="177369" y="254676"/>
                    <a:pt x="176079" y="255977"/>
                  </a:cubicBezTo>
                  <a:cubicBezTo>
                    <a:pt x="176079" y="257278"/>
                    <a:pt x="176079" y="257278"/>
                    <a:pt x="174789" y="257278"/>
                  </a:cubicBezTo>
                  <a:cubicBezTo>
                    <a:pt x="174789" y="257278"/>
                    <a:pt x="174789" y="257278"/>
                    <a:pt x="173499" y="258578"/>
                  </a:cubicBezTo>
                  <a:cubicBezTo>
                    <a:pt x="173499" y="258578"/>
                    <a:pt x="173499" y="258578"/>
                    <a:pt x="179949" y="263781"/>
                  </a:cubicBezTo>
                  <a:cubicBezTo>
                    <a:pt x="179949" y="265082"/>
                    <a:pt x="179949" y="265082"/>
                    <a:pt x="179949" y="265082"/>
                  </a:cubicBezTo>
                  <a:cubicBezTo>
                    <a:pt x="181238" y="265082"/>
                    <a:pt x="181238" y="265082"/>
                    <a:pt x="182528" y="263781"/>
                  </a:cubicBezTo>
                  <a:cubicBezTo>
                    <a:pt x="182528" y="263781"/>
                    <a:pt x="182528" y="263781"/>
                    <a:pt x="241861" y="202647"/>
                  </a:cubicBezTo>
                  <a:cubicBezTo>
                    <a:pt x="244441" y="200046"/>
                    <a:pt x="243151" y="198745"/>
                    <a:pt x="241861" y="197444"/>
                  </a:cubicBezTo>
                  <a:cubicBezTo>
                    <a:pt x="241861" y="197444"/>
                    <a:pt x="241861" y="197444"/>
                    <a:pt x="177369" y="132408"/>
                  </a:cubicBezTo>
                  <a:cubicBezTo>
                    <a:pt x="177369" y="132408"/>
                    <a:pt x="177369" y="132408"/>
                    <a:pt x="150282" y="159723"/>
                  </a:cubicBezTo>
                  <a:cubicBezTo>
                    <a:pt x="148992" y="159723"/>
                    <a:pt x="147702" y="161024"/>
                    <a:pt x="147702" y="161024"/>
                  </a:cubicBezTo>
                  <a:cubicBezTo>
                    <a:pt x="147702" y="162324"/>
                    <a:pt x="146412" y="162324"/>
                    <a:pt x="146412" y="162324"/>
                  </a:cubicBezTo>
                  <a:cubicBezTo>
                    <a:pt x="146412" y="162324"/>
                    <a:pt x="145123" y="162324"/>
                    <a:pt x="143833" y="163625"/>
                  </a:cubicBezTo>
                  <a:cubicBezTo>
                    <a:pt x="142543" y="163625"/>
                    <a:pt x="142543" y="163625"/>
                    <a:pt x="141253" y="163625"/>
                  </a:cubicBezTo>
                  <a:cubicBezTo>
                    <a:pt x="139963" y="164926"/>
                    <a:pt x="138673" y="164926"/>
                    <a:pt x="138673" y="164926"/>
                  </a:cubicBezTo>
                  <a:cubicBezTo>
                    <a:pt x="134804" y="164926"/>
                    <a:pt x="132224" y="163625"/>
                    <a:pt x="129644" y="162324"/>
                  </a:cubicBezTo>
                  <a:cubicBezTo>
                    <a:pt x="128355" y="161024"/>
                    <a:pt x="128355" y="161024"/>
                    <a:pt x="127065" y="159723"/>
                  </a:cubicBezTo>
                  <a:cubicBezTo>
                    <a:pt x="127065" y="159723"/>
                    <a:pt x="127065" y="159723"/>
                    <a:pt x="111587" y="144114"/>
                  </a:cubicBezTo>
                  <a:cubicBezTo>
                    <a:pt x="102558" y="136310"/>
                    <a:pt x="105137" y="125904"/>
                    <a:pt x="111587" y="120701"/>
                  </a:cubicBezTo>
                  <a:cubicBezTo>
                    <a:pt x="111587" y="120701"/>
                    <a:pt x="111587" y="120701"/>
                    <a:pt x="152862" y="79078"/>
                  </a:cubicBezTo>
                  <a:cubicBezTo>
                    <a:pt x="152862" y="79078"/>
                    <a:pt x="152862" y="79078"/>
                    <a:pt x="137384" y="63469"/>
                  </a:cubicBezTo>
                  <a:close/>
                  <a:moveTo>
                    <a:pt x="195676" y="58706"/>
                  </a:moveTo>
                  <a:cubicBezTo>
                    <a:pt x="195676" y="58706"/>
                    <a:pt x="195676" y="58706"/>
                    <a:pt x="122203" y="131257"/>
                  </a:cubicBezTo>
                  <a:cubicBezTo>
                    <a:pt x="122203" y="132553"/>
                    <a:pt x="122203" y="132553"/>
                    <a:pt x="122203" y="132553"/>
                  </a:cubicBezTo>
                  <a:cubicBezTo>
                    <a:pt x="122203" y="132553"/>
                    <a:pt x="122203" y="132553"/>
                    <a:pt x="138960" y="149395"/>
                  </a:cubicBezTo>
                  <a:cubicBezTo>
                    <a:pt x="138960" y="149395"/>
                    <a:pt x="138960" y="149395"/>
                    <a:pt x="140249" y="148099"/>
                  </a:cubicBezTo>
                  <a:cubicBezTo>
                    <a:pt x="140249" y="148099"/>
                    <a:pt x="140249" y="148099"/>
                    <a:pt x="172474" y="115710"/>
                  </a:cubicBezTo>
                  <a:cubicBezTo>
                    <a:pt x="172474" y="115710"/>
                    <a:pt x="172474" y="115710"/>
                    <a:pt x="184075" y="104050"/>
                  </a:cubicBezTo>
                  <a:cubicBezTo>
                    <a:pt x="187942" y="100164"/>
                    <a:pt x="193098" y="100164"/>
                    <a:pt x="195676" y="104050"/>
                  </a:cubicBezTo>
                  <a:cubicBezTo>
                    <a:pt x="196965" y="105346"/>
                    <a:pt x="198254" y="106641"/>
                    <a:pt x="198254" y="109233"/>
                  </a:cubicBezTo>
                  <a:cubicBezTo>
                    <a:pt x="198254" y="110528"/>
                    <a:pt x="196965" y="113119"/>
                    <a:pt x="195676" y="114415"/>
                  </a:cubicBezTo>
                  <a:cubicBezTo>
                    <a:pt x="195676" y="114415"/>
                    <a:pt x="195676" y="114415"/>
                    <a:pt x="187942" y="120893"/>
                  </a:cubicBezTo>
                  <a:cubicBezTo>
                    <a:pt x="187942" y="120893"/>
                    <a:pt x="187942" y="120893"/>
                    <a:pt x="238213" y="171419"/>
                  </a:cubicBezTo>
                  <a:lnTo>
                    <a:pt x="273016" y="136439"/>
                  </a:lnTo>
                  <a:cubicBezTo>
                    <a:pt x="273016" y="136439"/>
                    <a:pt x="273016" y="136439"/>
                    <a:pt x="195676" y="58706"/>
                  </a:cubicBezTo>
                  <a:close/>
                  <a:moveTo>
                    <a:pt x="93282" y="19019"/>
                  </a:moveTo>
                  <a:cubicBezTo>
                    <a:pt x="91986" y="19019"/>
                    <a:pt x="90690" y="20330"/>
                    <a:pt x="89395" y="20330"/>
                  </a:cubicBezTo>
                  <a:cubicBezTo>
                    <a:pt x="89395" y="20330"/>
                    <a:pt x="89395" y="20330"/>
                    <a:pt x="16844" y="95035"/>
                  </a:cubicBezTo>
                  <a:cubicBezTo>
                    <a:pt x="14253" y="96345"/>
                    <a:pt x="14253" y="98967"/>
                    <a:pt x="15548" y="100277"/>
                  </a:cubicBezTo>
                  <a:cubicBezTo>
                    <a:pt x="15548" y="100277"/>
                    <a:pt x="15548" y="100277"/>
                    <a:pt x="46642" y="131732"/>
                  </a:cubicBezTo>
                  <a:cubicBezTo>
                    <a:pt x="46642" y="131732"/>
                    <a:pt x="46642" y="131732"/>
                    <a:pt x="126966" y="51784"/>
                  </a:cubicBezTo>
                  <a:cubicBezTo>
                    <a:pt x="126966" y="51784"/>
                    <a:pt x="126966" y="51784"/>
                    <a:pt x="95873" y="20330"/>
                  </a:cubicBezTo>
                  <a:cubicBezTo>
                    <a:pt x="94577" y="20330"/>
                    <a:pt x="94577" y="19019"/>
                    <a:pt x="93282" y="19019"/>
                  </a:cubicBezTo>
                  <a:close/>
                  <a:moveTo>
                    <a:pt x="239847" y="15844"/>
                  </a:moveTo>
                  <a:cubicBezTo>
                    <a:pt x="238558" y="15844"/>
                    <a:pt x="237270" y="15844"/>
                    <a:pt x="237270" y="17133"/>
                  </a:cubicBezTo>
                  <a:cubicBezTo>
                    <a:pt x="237270" y="17133"/>
                    <a:pt x="237270" y="17133"/>
                    <a:pt x="206341" y="46772"/>
                  </a:cubicBezTo>
                  <a:cubicBezTo>
                    <a:pt x="206341" y="46772"/>
                    <a:pt x="206341" y="46772"/>
                    <a:pt x="283662" y="125382"/>
                  </a:cubicBezTo>
                  <a:cubicBezTo>
                    <a:pt x="283662" y="125382"/>
                    <a:pt x="283662" y="125382"/>
                    <a:pt x="314590" y="94454"/>
                  </a:cubicBezTo>
                  <a:cubicBezTo>
                    <a:pt x="315879" y="94454"/>
                    <a:pt x="315879" y="93165"/>
                    <a:pt x="315879" y="93165"/>
                  </a:cubicBezTo>
                  <a:cubicBezTo>
                    <a:pt x="315879" y="91876"/>
                    <a:pt x="315879" y="90588"/>
                    <a:pt x="314590" y="90588"/>
                  </a:cubicBezTo>
                  <a:cubicBezTo>
                    <a:pt x="314590" y="90588"/>
                    <a:pt x="314590" y="90588"/>
                    <a:pt x="241136" y="17133"/>
                  </a:cubicBezTo>
                  <a:cubicBezTo>
                    <a:pt x="241136" y="15844"/>
                    <a:pt x="239847" y="15844"/>
                    <a:pt x="239847" y="15844"/>
                  </a:cubicBezTo>
                  <a:close/>
                  <a:moveTo>
                    <a:pt x="239005" y="0"/>
                  </a:moveTo>
                  <a:cubicBezTo>
                    <a:pt x="243869" y="0"/>
                    <a:pt x="248734" y="1618"/>
                    <a:pt x="252625" y="4855"/>
                  </a:cubicBezTo>
                  <a:cubicBezTo>
                    <a:pt x="252625" y="4855"/>
                    <a:pt x="252625" y="4855"/>
                    <a:pt x="325267" y="78663"/>
                  </a:cubicBezTo>
                  <a:cubicBezTo>
                    <a:pt x="329159" y="82548"/>
                    <a:pt x="331753" y="87727"/>
                    <a:pt x="331753" y="91612"/>
                  </a:cubicBezTo>
                  <a:cubicBezTo>
                    <a:pt x="331753" y="96792"/>
                    <a:pt x="329159" y="101971"/>
                    <a:pt x="326564" y="105856"/>
                  </a:cubicBezTo>
                  <a:cubicBezTo>
                    <a:pt x="326564" y="105856"/>
                    <a:pt x="326564" y="105856"/>
                    <a:pt x="290243" y="142112"/>
                  </a:cubicBezTo>
                  <a:cubicBezTo>
                    <a:pt x="290243" y="142112"/>
                    <a:pt x="290243" y="142112"/>
                    <a:pt x="250031" y="182253"/>
                  </a:cubicBezTo>
                  <a:cubicBezTo>
                    <a:pt x="250031" y="182253"/>
                    <a:pt x="250031" y="182253"/>
                    <a:pt x="253922" y="186138"/>
                  </a:cubicBezTo>
                  <a:cubicBezTo>
                    <a:pt x="260408" y="192612"/>
                    <a:pt x="263003" y="202971"/>
                    <a:pt x="253922" y="213330"/>
                  </a:cubicBezTo>
                  <a:cubicBezTo>
                    <a:pt x="253922" y="213330"/>
                    <a:pt x="253922" y="213330"/>
                    <a:pt x="194252" y="272895"/>
                  </a:cubicBezTo>
                  <a:cubicBezTo>
                    <a:pt x="189063" y="278074"/>
                    <a:pt x="183874" y="279369"/>
                    <a:pt x="181280" y="279369"/>
                  </a:cubicBezTo>
                  <a:cubicBezTo>
                    <a:pt x="176091" y="279369"/>
                    <a:pt x="170903" y="276779"/>
                    <a:pt x="169605" y="274190"/>
                  </a:cubicBezTo>
                  <a:cubicBezTo>
                    <a:pt x="169605" y="274190"/>
                    <a:pt x="169605" y="274190"/>
                    <a:pt x="163120" y="269010"/>
                  </a:cubicBezTo>
                  <a:cubicBezTo>
                    <a:pt x="163120" y="269010"/>
                    <a:pt x="163120" y="269010"/>
                    <a:pt x="159228" y="271600"/>
                  </a:cubicBezTo>
                  <a:cubicBezTo>
                    <a:pt x="156634" y="275484"/>
                    <a:pt x="151445" y="276779"/>
                    <a:pt x="146256" y="276779"/>
                  </a:cubicBezTo>
                  <a:cubicBezTo>
                    <a:pt x="142365" y="276779"/>
                    <a:pt x="137176" y="275484"/>
                    <a:pt x="133284" y="271600"/>
                  </a:cubicBezTo>
                  <a:cubicBezTo>
                    <a:pt x="133284" y="271600"/>
                    <a:pt x="133284" y="271600"/>
                    <a:pt x="73614" y="212036"/>
                  </a:cubicBezTo>
                  <a:cubicBezTo>
                    <a:pt x="71020" y="208151"/>
                    <a:pt x="68426" y="204266"/>
                    <a:pt x="68426" y="199087"/>
                  </a:cubicBezTo>
                  <a:cubicBezTo>
                    <a:pt x="68426" y="193907"/>
                    <a:pt x="71020" y="188728"/>
                    <a:pt x="73614" y="186138"/>
                  </a:cubicBezTo>
                  <a:cubicBezTo>
                    <a:pt x="73614" y="184843"/>
                    <a:pt x="74911" y="184843"/>
                    <a:pt x="74911" y="183548"/>
                  </a:cubicBezTo>
                  <a:cubicBezTo>
                    <a:pt x="74911" y="183548"/>
                    <a:pt x="74911" y="183548"/>
                    <a:pt x="76209" y="182253"/>
                  </a:cubicBezTo>
                  <a:cubicBezTo>
                    <a:pt x="76209" y="182253"/>
                    <a:pt x="76209" y="182253"/>
                    <a:pt x="42482" y="148587"/>
                  </a:cubicBezTo>
                  <a:cubicBezTo>
                    <a:pt x="42482" y="148587"/>
                    <a:pt x="42482" y="148587"/>
                    <a:pt x="42482" y="147292"/>
                  </a:cubicBezTo>
                  <a:cubicBezTo>
                    <a:pt x="42482" y="147292"/>
                    <a:pt x="42482" y="147292"/>
                    <a:pt x="4864" y="111035"/>
                  </a:cubicBezTo>
                  <a:cubicBezTo>
                    <a:pt x="-1622" y="103266"/>
                    <a:pt x="-1622" y="90317"/>
                    <a:pt x="4864" y="83843"/>
                  </a:cubicBezTo>
                  <a:cubicBezTo>
                    <a:pt x="4864" y="83843"/>
                    <a:pt x="4864" y="83843"/>
                    <a:pt x="77506" y="10035"/>
                  </a:cubicBezTo>
                  <a:cubicBezTo>
                    <a:pt x="85289" y="2266"/>
                    <a:pt x="98261" y="2266"/>
                    <a:pt x="106044" y="10035"/>
                  </a:cubicBezTo>
                  <a:cubicBezTo>
                    <a:pt x="106044" y="10035"/>
                    <a:pt x="106044" y="10035"/>
                    <a:pt x="142365" y="46291"/>
                  </a:cubicBezTo>
                  <a:cubicBezTo>
                    <a:pt x="142365" y="46291"/>
                    <a:pt x="142365" y="46291"/>
                    <a:pt x="163120" y="67009"/>
                  </a:cubicBezTo>
                  <a:cubicBezTo>
                    <a:pt x="163120" y="67009"/>
                    <a:pt x="163120" y="67009"/>
                    <a:pt x="189063" y="41112"/>
                  </a:cubicBezTo>
                  <a:cubicBezTo>
                    <a:pt x="189063" y="41112"/>
                    <a:pt x="189063" y="41112"/>
                    <a:pt x="225384" y="4855"/>
                  </a:cubicBezTo>
                  <a:cubicBezTo>
                    <a:pt x="229276" y="1618"/>
                    <a:pt x="234140" y="0"/>
                    <a:pt x="239005"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135">
                <a:solidFill>
                  <a:schemeClr val="bg1">
                    <a:lumMod val="50000"/>
                  </a:schemeClr>
                </a:solidFill>
                <a:cs typeface="+mn-ea"/>
                <a:sym typeface="+mn-lt"/>
              </a:endParaRPr>
            </a:p>
          </p:txBody>
        </p:sp>
      </p:grpSp>
      <p:grpSp>
        <p:nvGrpSpPr>
          <p:cNvPr id="40" name="组合 39"/>
          <p:cNvGrpSpPr/>
          <p:nvPr/>
        </p:nvGrpSpPr>
        <p:grpSpPr>
          <a:xfrm>
            <a:off x="8868410" y="1698244"/>
            <a:ext cx="1428750" cy="1428750"/>
            <a:chOff x="12576" y="3674"/>
            <a:chExt cx="2250" cy="2250"/>
          </a:xfrm>
        </p:grpSpPr>
        <p:sp>
          <p:nvSpPr>
            <p:cNvPr id="41" name="星形: 七角 5"/>
            <p:cNvSpPr/>
            <p:nvPr/>
          </p:nvSpPr>
          <p:spPr>
            <a:xfrm>
              <a:off x="12576" y="3674"/>
              <a:ext cx="2251" cy="2251"/>
            </a:xfrm>
            <a:prstGeom prst="star7">
              <a:avLst>
                <a:gd name="adj" fmla="val 40882"/>
                <a:gd name="hf" fmla="val 102572"/>
                <a:gd name="vf" fmla="val 105210"/>
              </a:avLst>
            </a:prstGeom>
            <a:solidFill>
              <a:srgbClr val="AFD4C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135" dirty="0">
                <a:solidFill>
                  <a:schemeClr val="bg1">
                    <a:lumMod val="50000"/>
                  </a:schemeClr>
                </a:solidFill>
                <a:cs typeface="+mn-ea"/>
                <a:sym typeface="+mn-lt"/>
              </a:endParaRPr>
            </a:p>
          </p:txBody>
        </p:sp>
        <p:sp>
          <p:nvSpPr>
            <p:cNvPr id="42" name="任意多边形: 形状 12"/>
            <p:cNvSpPr/>
            <p:nvPr/>
          </p:nvSpPr>
          <p:spPr bwMode="auto">
            <a:xfrm>
              <a:off x="13334" y="4478"/>
              <a:ext cx="761" cy="643"/>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sz="2135">
                <a:solidFill>
                  <a:schemeClr val="bg1">
                    <a:lumMod val="50000"/>
                  </a:schemeClr>
                </a:solidFill>
                <a:cs typeface="+mn-ea"/>
                <a:sym typeface="+mn-lt"/>
              </a:endParaRPr>
            </a:p>
          </p:txBody>
        </p:sp>
      </p:grpSp>
      <p:grpSp>
        <p:nvGrpSpPr>
          <p:cNvPr id="43" name="组合 42"/>
          <p:cNvGrpSpPr/>
          <p:nvPr/>
        </p:nvGrpSpPr>
        <p:grpSpPr>
          <a:xfrm>
            <a:off x="8281035" y="3239575"/>
            <a:ext cx="2895600" cy="2997711"/>
            <a:chOff x="4081454" y="2092117"/>
            <a:chExt cx="3548727" cy="2998046"/>
          </a:xfrm>
        </p:grpSpPr>
        <p:sp>
          <p:nvSpPr>
            <p:cNvPr id="44" name="文本框 36"/>
            <p:cNvSpPr txBox="1">
              <a:spLocks noChangeArrowheads="1"/>
            </p:cNvSpPr>
            <p:nvPr/>
          </p:nvSpPr>
          <p:spPr bwMode="auto">
            <a:xfrm>
              <a:off x="4801317" y="2092117"/>
              <a:ext cx="2109002" cy="277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dirty="0"/>
                <a:t>3.</a:t>
              </a:r>
              <a:r>
                <a:rPr lang="zh-CN" altLang="zh-CN" sz="1200" b="1" dirty="0"/>
                <a:t>购藏新安画家作品</a:t>
              </a:r>
            </a:p>
          </p:txBody>
        </p:sp>
        <p:sp>
          <p:nvSpPr>
            <p:cNvPr id="45" name="文本框 37"/>
            <p:cNvSpPr txBox="1">
              <a:spLocks noChangeArrowheads="1"/>
            </p:cNvSpPr>
            <p:nvPr/>
          </p:nvSpPr>
          <p:spPr bwMode="auto">
            <a:xfrm>
              <a:off x="4081454" y="2476848"/>
              <a:ext cx="3548727" cy="2613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30000"/>
                </a:lnSpc>
              </a:pPr>
              <a:r>
                <a:rPr lang="zh-CN" altLang="zh-CN" sz="1050" dirty="0">
                  <a:latin typeface="宋体" panose="02010600030101010101" pitchFamily="2" charset="-122"/>
                </a:rPr>
                <a:t>徽商们为新安画家提供了经济上的赞助。徽商们购藏的首选是新安名家们的大作，而这主要是出于对新安画家艺术造诣的欣赏及自身利益的考虑。</a:t>
              </a:r>
              <a:endParaRPr lang="en-US" altLang="zh-CN" sz="1050" dirty="0">
                <a:latin typeface="宋体" panose="02010600030101010101" pitchFamily="2" charset="-122"/>
              </a:endParaRPr>
            </a:p>
            <a:p>
              <a:pPr indent="252000">
                <a:lnSpc>
                  <a:spcPct val="130000"/>
                </a:lnSpc>
              </a:pPr>
              <a:r>
                <a:rPr lang="zh-CN" altLang="zh-CN" sz="1050" dirty="0">
                  <a:latin typeface="宋体" panose="02010600030101010101" pitchFamily="2" charset="-122"/>
                </a:rPr>
                <a:t>徽商赞助新安画家的形式是多种多样的。其中，以金钱购买或以物易物与画家进行交换的方式达到资助的目的是常见形式。这种形式对徽商及画家都是有利的，可以保全画家的尊严，同时也使赞助者获得了所需的绘画。同时，徽商能够运用它们强大的人际关系和广泛的社交网络，将这些画家的作品进行推广和宣传，从而使它们的影响不断扩大。</a:t>
              </a:r>
            </a:p>
          </p:txBody>
        </p:sp>
      </p:grpSp>
      <p:grpSp>
        <p:nvGrpSpPr>
          <p:cNvPr id="46" name="组合 45"/>
          <p:cNvGrpSpPr/>
          <p:nvPr/>
        </p:nvGrpSpPr>
        <p:grpSpPr>
          <a:xfrm>
            <a:off x="4962525" y="3239575"/>
            <a:ext cx="2647950" cy="2789680"/>
            <a:chOff x="3922696" y="2092118"/>
            <a:chExt cx="3245218" cy="2789992"/>
          </a:xfrm>
        </p:grpSpPr>
        <p:sp>
          <p:nvSpPr>
            <p:cNvPr id="47" name="文本框 36"/>
            <p:cNvSpPr txBox="1">
              <a:spLocks noChangeArrowheads="1"/>
            </p:cNvSpPr>
            <p:nvPr/>
          </p:nvSpPr>
          <p:spPr bwMode="auto">
            <a:xfrm>
              <a:off x="4469791" y="2092118"/>
              <a:ext cx="2144801" cy="277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dirty="0"/>
                <a:t>2.</a:t>
              </a:r>
              <a:r>
                <a:rPr lang="zh-CN" altLang="zh-CN" sz="1200" b="1" dirty="0"/>
                <a:t>资助</a:t>
              </a:r>
              <a:r>
                <a:rPr lang="zh-CN" altLang="zh-CN" sz="1200" b="1" dirty="0" smtClean="0"/>
                <a:t>雅集</a:t>
              </a:r>
              <a:r>
                <a:rPr lang="zh-CN" altLang="en-US" sz="1200" b="1" dirty="0" smtClean="0"/>
                <a:t>和</a:t>
              </a:r>
              <a:r>
                <a:rPr lang="zh-CN" altLang="zh-CN" sz="1200" b="1" dirty="0" smtClean="0"/>
                <a:t>雅</a:t>
              </a:r>
              <a:r>
                <a:rPr lang="zh-CN" altLang="zh-CN" sz="1200" b="1" dirty="0"/>
                <a:t>游</a:t>
              </a:r>
            </a:p>
          </p:txBody>
        </p:sp>
        <p:sp>
          <p:nvSpPr>
            <p:cNvPr id="48" name="文本框 37"/>
            <p:cNvSpPr txBox="1">
              <a:spLocks noChangeArrowheads="1"/>
            </p:cNvSpPr>
            <p:nvPr/>
          </p:nvSpPr>
          <p:spPr bwMode="auto">
            <a:xfrm>
              <a:off x="3922696" y="2478876"/>
              <a:ext cx="3245218" cy="2403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30000"/>
                </a:lnSpc>
              </a:pPr>
              <a:r>
                <a:rPr lang="zh-CN" altLang="zh-CN" sz="1050" dirty="0">
                  <a:latin typeface="宋体" panose="02010600030101010101" pitchFamily="2" charset="-122"/>
                </a:rPr>
                <a:t>徽商不仅建造雅集之地，而且还提供日常饮食及居所，还出资购买了大量书籍文玩工文人们阅读、欣赏、研究等，也发赏钱或其他物品。这些文人雅士来到扬州，大多都是某一大盐商家的幕客，或者受到某一盐商的尊敬，成为他们的座上宾，从而受到盐商的优厚款待。大大增强了艺术交流，大大增强了徽商与书画学者之间的密切联系。因为共同的爱好，产生了很多共同语言，良好的环境吸引了大批各地书画名人聚集。</a:t>
              </a:r>
            </a:p>
          </p:txBody>
        </p:sp>
      </p:grpSp>
    </p:spTree>
    <p:extLst>
      <p:ext uri="{BB962C8B-B14F-4D97-AF65-F5344CB8AC3E}">
        <p14:creationId xmlns:p14="http://schemas.microsoft.com/office/powerpoint/2010/main" xmlns="" val="1246751073"/>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xmlns=""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xmlns=""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xmlns=""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687220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徽商</a:t>
            </a:r>
            <a:r>
              <a:rPr lang="zh-CN" altLang="zh-CN" sz="2800" b="1" dirty="0" smtClean="0">
                <a:solidFill>
                  <a:srgbClr val="0D0D0D"/>
                </a:solidFill>
                <a:latin typeface="+mn-lt"/>
                <a:ea typeface="+mn-ea"/>
                <a:cs typeface="+mn-ea"/>
              </a:rPr>
              <a:t>赞助</a:t>
            </a:r>
            <a:r>
              <a:rPr lang="zh-CN" altLang="en-US" sz="2800" b="1" dirty="0" smtClean="0">
                <a:solidFill>
                  <a:srgbClr val="0D0D0D"/>
                </a:solidFill>
                <a:latin typeface="+mn-lt"/>
                <a:ea typeface="+mn-ea"/>
                <a:cs typeface="+mn-ea"/>
              </a:rPr>
              <a:t>艺术</a:t>
            </a:r>
            <a:r>
              <a:rPr lang="zh-CN" altLang="zh-CN" sz="2800" b="1" dirty="0" smtClean="0">
                <a:solidFill>
                  <a:srgbClr val="0D0D0D"/>
                </a:solidFill>
                <a:latin typeface="+mn-lt"/>
                <a:ea typeface="+mn-ea"/>
                <a:cs typeface="+mn-ea"/>
              </a:rPr>
              <a:t>家</a:t>
            </a:r>
            <a:r>
              <a:rPr lang="zh-CN" altLang="zh-CN" sz="2800" b="1" dirty="0">
                <a:solidFill>
                  <a:srgbClr val="0D0D0D"/>
                </a:solidFill>
                <a:latin typeface="+mn-lt"/>
                <a:ea typeface="+mn-ea"/>
                <a:cs typeface="+mn-ea"/>
              </a:rPr>
              <a:t>的动因</a:t>
            </a:r>
          </a:p>
        </p:txBody>
      </p:sp>
      <p:sp>
        <p:nvSpPr>
          <p:cNvPr id="16" name="Freeform 5"/>
          <p:cNvSpPr>
            <a:spLocks noEditPoints="1"/>
          </p:cNvSpPr>
          <p:nvPr/>
        </p:nvSpPr>
        <p:spPr bwMode="auto">
          <a:xfrm>
            <a:off x="4277995" y="1854835"/>
            <a:ext cx="3415665" cy="3148965"/>
          </a:xfrm>
          <a:custGeom>
            <a:avLst/>
            <a:gdLst>
              <a:gd name="T0" fmla="*/ 3254 w 6460"/>
              <a:gd name="T1" fmla="*/ 2615 h 5945"/>
              <a:gd name="T2" fmla="*/ 3254 w 6460"/>
              <a:gd name="T3" fmla="*/ 2615 h 5945"/>
              <a:gd name="T4" fmla="*/ 3254 w 6460"/>
              <a:gd name="T5" fmla="*/ 2615 h 5945"/>
              <a:gd name="T6" fmla="*/ 3271 w 6460"/>
              <a:gd name="T7" fmla="*/ 2615 h 5945"/>
              <a:gd name="T8" fmla="*/ 4159 w 6460"/>
              <a:gd name="T9" fmla="*/ 3503 h 5945"/>
              <a:gd name="T10" fmla="*/ 4029 w 6460"/>
              <a:gd name="T11" fmla="*/ 3966 h 5945"/>
              <a:gd name="T12" fmla="*/ 4029 w 6460"/>
              <a:gd name="T13" fmla="*/ 3967 h 5945"/>
              <a:gd name="T14" fmla="*/ 4032 w 6460"/>
              <a:gd name="T15" fmla="*/ 3964 h 5945"/>
              <a:gd name="T16" fmla="*/ 3999 w 6460"/>
              <a:gd name="T17" fmla="*/ 4021 h 5945"/>
              <a:gd name="T18" fmla="*/ 3675 w 6460"/>
              <a:gd name="T19" fmla="*/ 4345 h 5945"/>
              <a:gd name="T20" fmla="*/ 2461 w 6460"/>
              <a:gd name="T21" fmla="*/ 4020 h 5945"/>
              <a:gd name="T22" fmla="*/ 2462 w 6460"/>
              <a:gd name="T23" fmla="*/ 4024 h 5945"/>
              <a:gd name="T24" fmla="*/ 2429 w 6460"/>
              <a:gd name="T25" fmla="*/ 3965 h 5945"/>
              <a:gd name="T26" fmla="*/ 2431 w 6460"/>
              <a:gd name="T27" fmla="*/ 3967 h 5945"/>
              <a:gd name="T28" fmla="*/ 2431 w 6460"/>
              <a:gd name="T29" fmla="*/ 3966 h 5945"/>
              <a:gd name="T30" fmla="*/ 2300 w 6460"/>
              <a:gd name="T31" fmla="*/ 3503 h 5945"/>
              <a:gd name="T32" fmla="*/ 3189 w 6460"/>
              <a:gd name="T33" fmla="*/ 2615 h 5945"/>
              <a:gd name="T34" fmla="*/ 3206 w 6460"/>
              <a:gd name="T35" fmla="*/ 2615 h 5945"/>
              <a:gd name="T36" fmla="*/ 3206 w 6460"/>
              <a:gd name="T37" fmla="*/ 2615 h 5945"/>
              <a:gd name="T38" fmla="*/ 3205 w 6460"/>
              <a:gd name="T39" fmla="*/ 2615 h 5945"/>
              <a:gd name="T40" fmla="*/ 3230 w 6460"/>
              <a:gd name="T41" fmla="*/ 2615 h 5945"/>
              <a:gd name="T42" fmla="*/ 3254 w 6460"/>
              <a:gd name="T43" fmla="*/ 2615 h 5945"/>
              <a:gd name="T44" fmla="*/ 5109 w 6460"/>
              <a:gd name="T45" fmla="*/ 3331 h 5945"/>
              <a:gd name="T46" fmla="*/ 5110 w 6460"/>
              <a:gd name="T47" fmla="*/ 3330 h 5945"/>
              <a:gd name="T48" fmla="*/ 4221 w 6460"/>
              <a:gd name="T49" fmla="*/ 2442 h 5945"/>
              <a:gd name="T50" fmla="*/ 4338 w 6460"/>
              <a:gd name="T51" fmla="*/ 2002 h 5945"/>
              <a:gd name="T52" fmla="*/ 4538 w 6460"/>
              <a:gd name="T53" fmla="*/ 1307 h 5945"/>
              <a:gd name="T54" fmla="*/ 3230 w 6460"/>
              <a:gd name="T55" fmla="*/ 0 h 5945"/>
              <a:gd name="T56" fmla="*/ 1923 w 6460"/>
              <a:gd name="T57" fmla="*/ 1307 h 5945"/>
              <a:gd name="T58" fmla="*/ 2119 w 6460"/>
              <a:gd name="T59" fmla="*/ 1997 h 5945"/>
              <a:gd name="T60" fmla="*/ 2118 w 6460"/>
              <a:gd name="T61" fmla="*/ 1996 h 5945"/>
              <a:gd name="T62" fmla="*/ 2118 w 6460"/>
              <a:gd name="T63" fmla="*/ 1996 h 5945"/>
              <a:gd name="T64" fmla="*/ 2238 w 6460"/>
              <a:gd name="T65" fmla="*/ 2442 h 5945"/>
              <a:gd name="T66" fmla="*/ 1350 w 6460"/>
              <a:gd name="T67" fmla="*/ 3330 h 5945"/>
              <a:gd name="T68" fmla="*/ 1351 w 6460"/>
              <a:gd name="T69" fmla="*/ 3331 h 5945"/>
              <a:gd name="T70" fmla="*/ 1307 w 6460"/>
              <a:gd name="T71" fmla="*/ 3330 h 5945"/>
              <a:gd name="T72" fmla="*/ 0 w 6460"/>
              <a:gd name="T73" fmla="*/ 4637 h 5945"/>
              <a:gd name="T74" fmla="*/ 1307 w 6460"/>
              <a:gd name="T75" fmla="*/ 5945 h 5945"/>
              <a:gd name="T76" fmla="*/ 2452 w 6460"/>
              <a:gd name="T77" fmla="*/ 5271 h 5945"/>
              <a:gd name="T78" fmla="*/ 2451 w 6460"/>
              <a:gd name="T79" fmla="*/ 5274 h 5945"/>
              <a:gd name="T80" fmla="*/ 2451 w 6460"/>
              <a:gd name="T81" fmla="*/ 5274 h 5945"/>
              <a:gd name="T82" fmla="*/ 2787 w 6460"/>
              <a:gd name="T83" fmla="*/ 4929 h 5945"/>
              <a:gd name="T84" fmla="*/ 3992 w 6460"/>
              <a:gd name="T85" fmla="*/ 5241 h 5945"/>
              <a:gd name="T86" fmla="*/ 5153 w 6460"/>
              <a:gd name="T87" fmla="*/ 5945 h 5945"/>
              <a:gd name="T88" fmla="*/ 6460 w 6460"/>
              <a:gd name="T89" fmla="*/ 4637 h 5945"/>
              <a:gd name="T90" fmla="*/ 5153 w 6460"/>
              <a:gd name="T91" fmla="*/ 3330 h 5945"/>
              <a:gd name="T92" fmla="*/ 5109 w 6460"/>
              <a:gd name="T93" fmla="*/ 3331 h 5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60" h="5945">
                <a:moveTo>
                  <a:pt x="3254" y="2615"/>
                </a:moveTo>
                <a:lnTo>
                  <a:pt x="3254" y="2615"/>
                </a:lnTo>
                <a:lnTo>
                  <a:pt x="3254" y="2615"/>
                </a:lnTo>
                <a:cubicBezTo>
                  <a:pt x="3259" y="2615"/>
                  <a:pt x="3265" y="2615"/>
                  <a:pt x="3271" y="2615"/>
                </a:cubicBezTo>
                <a:cubicBezTo>
                  <a:pt x="3761" y="2615"/>
                  <a:pt x="4159" y="3013"/>
                  <a:pt x="4159" y="3503"/>
                </a:cubicBezTo>
                <a:cubicBezTo>
                  <a:pt x="4159" y="3673"/>
                  <a:pt x="4111" y="3832"/>
                  <a:pt x="4029" y="3966"/>
                </a:cubicBezTo>
                <a:lnTo>
                  <a:pt x="4029" y="3967"/>
                </a:lnTo>
                <a:lnTo>
                  <a:pt x="4032" y="3964"/>
                </a:lnTo>
                <a:cubicBezTo>
                  <a:pt x="4021" y="3983"/>
                  <a:pt x="4010" y="4002"/>
                  <a:pt x="3999" y="4021"/>
                </a:cubicBezTo>
                <a:cubicBezTo>
                  <a:pt x="3924" y="4151"/>
                  <a:pt x="3815" y="4264"/>
                  <a:pt x="3675" y="4345"/>
                </a:cubicBezTo>
                <a:cubicBezTo>
                  <a:pt x="3250" y="4590"/>
                  <a:pt x="2707" y="4444"/>
                  <a:pt x="2461" y="4020"/>
                </a:cubicBezTo>
                <a:lnTo>
                  <a:pt x="2462" y="4024"/>
                </a:lnTo>
                <a:cubicBezTo>
                  <a:pt x="2451" y="4004"/>
                  <a:pt x="2440" y="3984"/>
                  <a:pt x="2429" y="3965"/>
                </a:cubicBezTo>
                <a:lnTo>
                  <a:pt x="2431" y="3967"/>
                </a:lnTo>
                <a:lnTo>
                  <a:pt x="2431" y="3966"/>
                </a:lnTo>
                <a:cubicBezTo>
                  <a:pt x="2348" y="3832"/>
                  <a:pt x="2300" y="3673"/>
                  <a:pt x="2300" y="3503"/>
                </a:cubicBezTo>
                <a:cubicBezTo>
                  <a:pt x="2300" y="3013"/>
                  <a:pt x="2698" y="2615"/>
                  <a:pt x="3189" y="2615"/>
                </a:cubicBezTo>
                <a:cubicBezTo>
                  <a:pt x="3194" y="2615"/>
                  <a:pt x="3200" y="2615"/>
                  <a:pt x="3206" y="2615"/>
                </a:cubicBezTo>
                <a:lnTo>
                  <a:pt x="3206" y="2615"/>
                </a:lnTo>
                <a:lnTo>
                  <a:pt x="3205" y="2615"/>
                </a:lnTo>
                <a:cubicBezTo>
                  <a:pt x="3213" y="2615"/>
                  <a:pt x="3222" y="2615"/>
                  <a:pt x="3230" y="2615"/>
                </a:cubicBezTo>
                <a:cubicBezTo>
                  <a:pt x="3238" y="2615"/>
                  <a:pt x="3246" y="2615"/>
                  <a:pt x="3254" y="2615"/>
                </a:cubicBezTo>
                <a:close/>
                <a:moveTo>
                  <a:pt x="5109" y="3331"/>
                </a:moveTo>
                <a:lnTo>
                  <a:pt x="5110" y="3330"/>
                </a:lnTo>
                <a:cubicBezTo>
                  <a:pt x="4619" y="3330"/>
                  <a:pt x="4221" y="2933"/>
                  <a:pt x="4221" y="2442"/>
                </a:cubicBezTo>
                <a:cubicBezTo>
                  <a:pt x="4221" y="2282"/>
                  <a:pt x="4264" y="2132"/>
                  <a:pt x="4338" y="2002"/>
                </a:cubicBezTo>
                <a:cubicBezTo>
                  <a:pt x="4464" y="1801"/>
                  <a:pt x="4538" y="1563"/>
                  <a:pt x="4538" y="1307"/>
                </a:cubicBezTo>
                <a:cubicBezTo>
                  <a:pt x="4538" y="585"/>
                  <a:pt x="3952" y="0"/>
                  <a:pt x="3230" y="0"/>
                </a:cubicBezTo>
                <a:cubicBezTo>
                  <a:pt x="2508" y="0"/>
                  <a:pt x="1923" y="585"/>
                  <a:pt x="1923" y="1307"/>
                </a:cubicBezTo>
                <a:cubicBezTo>
                  <a:pt x="1923" y="1560"/>
                  <a:pt x="1995" y="1797"/>
                  <a:pt x="2119" y="1997"/>
                </a:cubicBezTo>
                <a:lnTo>
                  <a:pt x="2118" y="1996"/>
                </a:lnTo>
                <a:lnTo>
                  <a:pt x="2118" y="1996"/>
                </a:lnTo>
                <a:cubicBezTo>
                  <a:pt x="2194" y="2127"/>
                  <a:pt x="2238" y="2279"/>
                  <a:pt x="2238" y="2442"/>
                </a:cubicBezTo>
                <a:cubicBezTo>
                  <a:pt x="2238" y="2933"/>
                  <a:pt x="1840" y="3330"/>
                  <a:pt x="1350" y="3330"/>
                </a:cubicBezTo>
                <a:lnTo>
                  <a:pt x="1351" y="3331"/>
                </a:lnTo>
                <a:cubicBezTo>
                  <a:pt x="1336" y="3330"/>
                  <a:pt x="1322" y="3330"/>
                  <a:pt x="1307" y="3330"/>
                </a:cubicBezTo>
                <a:cubicBezTo>
                  <a:pt x="585" y="3330"/>
                  <a:pt x="0" y="3915"/>
                  <a:pt x="0" y="4637"/>
                </a:cubicBezTo>
                <a:cubicBezTo>
                  <a:pt x="0" y="5359"/>
                  <a:pt x="585" y="5945"/>
                  <a:pt x="1307" y="5945"/>
                </a:cubicBezTo>
                <a:cubicBezTo>
                  <a:pt x="1800" y="5945"/>
                  <a:pt x="2228" y="5673"/>
                  <a:pt x="2452" y="5271"/>
                </a:cubicBezTo>
                <a:lnTo>
                  <a:pt x="2451" y="5274"/>
                </a:lnTo>
                <a:lnTo>
                  <a:pt x="2451" y="5274"/>
                </a:lnTo>
                <a:cubicBezTo>
                  <a:pt x="2527" y="5135"/>
                  <a:pt x="2640" y="5014"/>
                  <a:pt x="2787" y="4929"/>
                </a:cubicBezTo>
                <a:cubicBezTo>
                  <a:pt x="3207" y="4687"/>
                  <a:pt x="3743" y="4827"/>
                  <a:pt x="3992" y="5241"/>
                </a:cubicBezTo>
                <a:cubicBezTo>
                  <a:pt x="4210" y="5659"/>
                  <a:pt x="4648" y="5945"/>
                  <a:pt x="5153" y="5945"/>
                </a:cubicBezTo>
                <a:cubicBezTo>
                  <a:pt x="5875" y="5945"/>
                  <a:pt x="6460" y="5359"/>
                  <a:pt x="6460" y="4637"/>
                </a:cubicBezTo>
                <a:cubicBezTo>
                  <a:pt x="6460" y="3915"/>
                  <a:pt x="5875" y="3330"/>
                  <a:pt x="5153" y="3330"/>
                </a:cubicBezTo>
                <a:cubicBezTo>
                  <a:pt x="5138" y="3330"/>
                  <a:pt x="5123" y="3330"/>
                  <a:pt x="5109" y="3331"/>
                </a:cubicBezTo>
                <a:close/>
              </a:path>
            </a:pathLst>
          </a:custGeom>
          <a:solidFill>
            <a:schemeClr val="bg1">
              <a:lumMod val="75000"/>
            </a:schemeClr>
          </a:solidFill>
          <a:ln w="9525">
            <a:noFill/>
            <a:round/>
          </a:ln>
        </p:spPr>
        <p:txBody>
          <a:bodyPr vert="horz" wrap="square" lIns="68580" tIns="34290" rIns="68580" bIns="34290" numCol="1" anchor="t" anchorCtr="0" compatLnSpc="1"/>
          <a:lstStyle/>
          <a:p>
            <a:pPr>
              <a:lnSpc>
                <a:spcPct val="130000"/>
              </a:lnSpc>
            </a:pPr>
            <a:endParaRPr lang="zh-CN" altLang="en-US" dirty="0">
              <a:solidFill>
                <a:prstClr val="black"/>
              </a:solidFill>
              <a:cs typeface="+mn-ea"/>
              <a:sym typeface="+mn-lt"/>
            </a:endParaRPr>
          </a:p>
        </p:txBody>
      </p:sp>
      <p:sp>
        <p:nvSpPr>
          <p:cNvPr id="17" name="等腰三角形 16"/>
          <p:cNvSpPr/>
          <p:nvPr/>
        </p:nvSpPr>
        <p:spPr>
          <a:xfrm rot="18781070">
            <a:off x="4253865" y="3660140"/>
            <a:ext cx="179705" cy="154940"/>
          </a:xfrm>
          <a:prstGeom prst="triangle">
            <a:avLst/>
          </a:prstGeom>
          <a:solidFill>
            <a:srgbClr val="FC4E7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lnSpc>
                <a:spcPct val="130000"/>
              </a:lnSpc>
            </a:pPr>
            <a:endParaRPr lang="zh-CN" altLang="en-US" dirty="0">
              <a:solidFill>
                <a:prstClr val="white"/>
              </a:solidFill>
              <a:cs typeface="+mn-ea"/>
              <a:sym typeface="+mn-lt"/>
            </a:endParaRPr>
          </a:p>
        </p:txBody>
      </p:sp>
      <p:sp>
        <p:nvSpPr>
          <p:cNvPr id="18" name="等腰三角形 17"/>
          <p:cNvSpPr/>
          <p:nvPr/>
        </p:nvSpPr>
        <p:spPr>
          <a:xfrm rot="4492239">
            <a:off x="6710680" y="2245360"/>
            <a:ext cx="179705" cy="154940"/>
          </a:xfrm>
          <a:prstGeom prst="triangle">
            <a:avLst/>
          </a:prstGeom>
          <a:solidFill>
            <a:srgbClr val="4DC7D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lnSpc>
                <a:spcPct val="130000"/>
              </a:lnSpc>
            </a:pPr>
            <a:endParaRPr lang="zh-CN" altLang="en-US" dirty="0">
              <a:solidFill>
                <a:prstClr val="white"/>
              </a:solidFill>
              <a:cs typeface="+mn-ea"/>
              <a:sym typeface="+mn-lt"/>
            </a:endParaRPr>
          </a:p>
        </p:txBody>
      </p:sp>
      <p:sp>
        <p:nvSpPr>
          <p:cNvPr id="19" name="等腰三角形 18"/>
          <p:cNvSpPr/>
          <p:nvPr/>
        </p:nvSpPr>
        <p:spPr>
          <a:xfrm rot="13420439">
            <a:off x="6363006" y="4896532"/>
            <a:ext cx="179725" cy="175902"/>
          </a:xfrm>
          <a:prstGeom prst="triangle">
            <a:avLst/>
          </a:prstGeom>
          <a:solidFill>
            <a:srgbClr val="76DCE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lnSpc>
                <a:spcPct val="130000"/>
              </a:lnSpc>
            </a:pPr>
            <a:endParaRPr lang="zh-CN" altLang="en-US" dirty="0">
              <a:solidFill>
                <a:prstClr val="white"/>
              </a:solidFill>
              <a:cs typeface="+mn-ea"/>
              <a:sym typeface="+mn-lt"/>
            </a:endParaRPr>
          </a:p>
        </p:txBody>
      </p:sp>
      <p:sp>
        <p:nvSpPr>
          <p:cNvPr id="23" name="Oval 6"/>
          <p:cNvSpPr>
            <a:spLocks noChangeArrowheads="1"/>
          </p:cNvSpPr>
          <p:nvPr/>
        </p:nvSpPr>
        <p:spPr bwMode="auto">
          <a:xfrm>
            <a:off x="5393690" y="1953895"/>
            <a:ext cx="1184910" cy="1186815"/>
          </a:xfrm>
          <a:prstGeom prst="ellipse">
            <a:avLst/>
          </a:prstGeom>
          <a:solidFill>
            <a:srgbClr val="AFD4C2"/>
          </a:solidFill>
          <a:ln>
            <a:noFill/>
          </a:ln>
        </p:spPr>
        <p:txBody>
          <a:bodyPr vert="horz" wrap="square" lIns="68580" tIns="34290" rIns="68580" bIns="34290" numCol="1" anchor="t" anchorCtr="0" compatLnSpc="1"/>
          <a:lstStyle/>
          <a:p>
            <a:pPr>
              <a:lnSpc>
                <a:spcPct val="130000"/>
              </a:lnSpc>
            </a:pPr>
            <a:endParaRPr lang="zh-CN" altLang="en-US" dirty="0">
              <a:solidFill>
                <a:prstClr val="black"/>
              </a:solidFill>
              <a:cs typeface="+mn-ea"/>
              <a:sym typeface="+mn-lt"/>
            </a:endParaRPr>
          </a:p>
        </p:txBody>
      </p:sp>
      <p:sp>
        <p:nvSpPr>
          <p:cNvPr id="25" name="Oval 7"/>
          <p:cNvSpPr>
            <a:spLocks noChangeArrowheads="1"/>
          </p:cNvSpPr>
          <p:nvPr/>
        </p:nvSpPr>
        <p:spPr bwMode="auto">
          <a:xfrm>
            <a:off x="4377055" y="3717925"/>
            <a:ext cx="1184910" cy="1186815"/>
          </a:xfrm>
          <a:prstGeom prst="ellipse">
            <a:avLst/>
          </a:prstGeom>
          <a:solidFill>
            <a:srgbClr val="FFC000"/>
          </a:solidFill>
          <a:ln>
            <a:noFill/>
          </a:ln>
        </p:spPr>
        <p:txBody>
          <a:bodyPr vert="horz" wrap="square" lIns="68580" tIns="34290" rIns="68580" bIns="34290" numCol="1" anchor="t" anchorCtr="0" compatLnSpc="1"/>
          <a:lstStyle/>
          <a:p>
            <a:pPr>
              <a:lnSpc>
                <a:spcPct val="130000"/>
              </a:lnSpc>
            </a:pPr>
            <a:endParaRPr lang="zh-CN" altLang="en-US" dirty="0">
              <a:solidFill>
                <a:prstClr val="black"/>
              </a:solidFill>
              <a:cs typeface="+mn-ea"/>
              <a:sym typeface="+mn-lt"/>
            </a:endParaRPr>
          </a:p>
        </p:txBody>
      </p:sp>
      <p:sp>
        <p:nvSpPr>
          <p:cNvPr id="26" name="Oval 8"/>
          <p:cNvSpPr>
            <a:spLocks noChangeArrowheads="1"/>
          </p:cNvSpPr>
          <p:nvPr/>
        </p:nvSpPr>
        <p:spPr bwMode="auto">
          <a:xfrm>
            <a:off x="6409055" y="3717925"/>
            <a:ext cx="1186180" cy="1186815"/>
          </a:xfrm>
          <a:prstGeom prst="ellipse">
            <a:avLst/>
          </a:prstGeom>
          <a:solidFill>
            <a:srgbClr val="76DCEA"/>
          </a:solidFill>
          <a:ln>
            <a:noFill/>
          </a:ln>
        </p:spPr>
        <p:txBody>
          <a:bodyPr vert="horz" wrap="square" lIns="68580" tIns="34290" rIns="68580" bIns="34290" numCol="1" anchor="t" anchorCtr="0" compatLnSpc="1"/>
          <a:lstStyle/>
          <a:p>
            <a:pPr>
              <a:lnSpc>
                <a:spcPct val="130000"/>
              </a:lnSpc>
            </a:pPr>
            <a:endParaRPr lang="zh-CN" altLang="en-US" dirty="0">
              <a:solidFill>
                <a:prstClr val="black"/>
              </a:solidFill>
              <a:cs typeface="+mn-ea"/>
              <a:sym typeface="+mn-lt"/>
            </a:endParaRPr>
          </a:p>
        </p:txBody>
      </p:sp>
      <p:sp>
        <p:nvSpPr>
          <p:cNvPr id="27" name="TextBox 30"/>
          <p:cNvSpPr txBox="1"/>
          <p:nvPr/>
        </p:nvSpPr>
        <p:spPr>
          <a:xfrm>
            <a:off x="5662295" y="2223770"/>
            <a:ext cx="648335" cy="646331"/>
          </a:xfrm>
          <a:prstGeom prst="rect">
            <a:avLst/>
          </a:prstGeom>
          <a:noFill/>
        </p:spPr>
        <p:txBody>
          <a:bodyPr wrap="square" lIns="0" tIns="0" rIns="0" bIns="0" rtlCol="0">
            <a:spAutoFit/>
          </a:bodyPr>
          <a:lstStyle/>
          <a:p>
            <a:pPr algn="ctr"/>
            <a:r>
              <a:rPr lang="zh-CN" altLang="zh-CN" sz="2100" b="1" dirty="0">
                <a:solidFill>
                  <a:prstClr val="white"/>
                </a:solidFill>
                <a:cs typeface="+mn-ea"/>
              </a:rPr>
              <a:t>宗谊世好</a:t>
            </a:r>
            <a:endParaRPr lang="zh-CN" altLang="en-US" sz="2100" b="1" dirty="0">
              <a:solidFill>
                <a:prstClr val="white"/>
              </a:solidFill>
              <a:cs typeface="+mn-ea"/>
              <a:sym typeface="+mn-lt"/>
            </a:endParaRPr>
          </a:p>
        </p:txBody>
      </p:sp>
      <p:sp>
        <p:nvSpPr>
          <p:cNvPr id="28" name="TextBox 30"/>
          <p:cNvSpPr txBox="1"/>
          <p:nvPr/>
        </p:nvSpPr>
        <p:spPr>
          <a:xfrm>
            <a:off x="6678295" y="3988435"/>
            <a:ext cx="648335" cy="646331"/>
          </a:xfrm>
          <a:prstGeom prst="rect">
            <a:avLst/>
          </a:prstGeom>
          <a:noFill/>
        </p:spPr>
        <p:txBody>
          <a:bodyPr wrap="square" lIns="0" tIns="0" rIns="0" bIns="0" rtlCol="0">
            <a:spAutoFit/>
          </a:bodyPr>
          <a:lstStyle/>
          <a:p>
            <a:pPr algn="ctr"/>
            <a:r>
              <a:rPr lang="zh-CN" altLang="zh-CN" sz="2100" b="1" dirty="0">
                <a:solidFill>
                  <a:prstClr val="white"/>
                </a:solidFill>
                <a:cs typeface="+mn-ea"/>
              </a:rPr>
              <a:t>林下逍遥</a:t>
            </a:r>
            <a:endParaRPr lang="zh-CN" altLang="en-US" sz="2100" b="1" dirty="0">
              <a:solidFill>
                <a:prstClr val="white"/>
              </a:solidFill>
              <a:cs typeface="+mn-ea"/>
              <a:sym typeface="+mn-lt"/>
            </a:endParaRPr>
          </a:p>
        </p:txBody>
      </p:sp>
      <p:sp>
        <p:nvSpPr>
          <p:cNvPr id="29" name="TextBox 30"/>
          <p:cNvSpPr txBox="1"/>
          <p:nvPr/>
        </p:nvSpPr>
        <p:spPr>
          <a:xfrm>
            <a:off x="4645025" y="3988435"/>
            <a:ext cx="648335" cy="646331"/>
          </a:xfrm>
          <a:prstGeom prst="rect">
            <a:avLst/>
          </a:prstGeom>
          <a:noFill/>
        </p:spPr>
        <p:txBody>
          <a:bodyPr wrap="square" lIns="0" tIns="0" rIns="0" bIns="0" rtlCol="0">
            <a:spAutoFit/>
          </a:bodyPr>
          <a:lstStyle/>
          <a:p>
            <a:pPr algn="ctr"/>
            <a:r>
              <a:rPr lang="zh-CN" altLang="zh-CN" sz="2100" b="1" dirty="0">
                <a:solidFill>
                  <a:prstClr val="white"/>
                </a:solidFill>
                <a:cs typeface="+mn-ea"/>
              </a:rPr>
              <a:t>文化认同</a:t>
            </a:r>
            <a:endParaRPr lang="zh-CN" altLang="en-US" sz="2100" b="1" dirty="0">
              <a:solidFill>
                <a:prstClr val="white"/>
              </a:solidFill>
              <a:cs typeface="+mn-ea"/>
              <a:sym typeface="+mn-lt"/>
            </a:endParaRPr>
          </a:p>
        </p:txBody>
      </p:sp>
      <p:grpSp>
        <p:nvGrpSpPr>
          <p:cNvPr id="30" name="组合 29"/>
          <p:cNvGrpSpPr/>
          <p:nvPr/>
        </p:nvGrpSpPr>
        <p:grpSpPr>
          <a:xfrm>
            <a:off x="1010796" y="2546935"/>
            <a:ext cx="3066921" cy="2077020"/>
            <a:chOff x="-62343" y="2119208"/>
            <a:chExt cx="7267402" cy="2077254"/>
          </a:xfrm>
        </p:grpSpPr>
        <p:sp>
          <p:nvSpPr>
            <p:cNvPr id="31" name="文本框 36"/>
            <p:cNvSpPr txBox="1">
              <a:spLocks noChangeArrowheads="1"/>
            </p:cNvSpPr>
            <p:nvPr/>
          </p:nvSpPr>
          <p:spPr bwMode="auto">
            <a:xfrm>
              <a:off x="-62343" y="2119208"/>
              <a:ext cx="6733539" cy="30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dirty="0" smtClean="0">
                  <a:latin typeface="微软雅黑" panose="020B0503020204020204" pitchFamily="34" charset="-122"/>
                  <a:ea typeface="微软雅黑" panose="020B0503020204020204" pitchFamily="34" charset="-122"/>
                </a:rPr>
                <a:t>2.</a:t>
              </a:r>
              <a:r>
                <a:rPr lang="zh-CN" altLang="zh-CN" sz="1400" dirty="0" smtClean="0">
                  <a:latin typeface="微软雅黑" panose="020B0503020204020204" pitchFamily="34" charset="-122"/>
                  <a:ea typeface="微软雅黑" panose="020B0503020204020204" pitchFamily="34" charset="-122"/>
                </a:rPr>
                <a:t>文</a:t>
              </a:r>
              <a:r>
                <a:rPr lang="zh-CN" altLang="zh-CN" sz="1400" dirty="0">
                  <a:latin typeface="微软雅黑" panose="020B0503020204020204" pitchFamily="34" charset="-122"/>
                  <a:ea typeface="微软雅黑" panose="020B0503020204020204" pitchFamily="34" charset="-122"/>
                </a:rPr>
                <a:t>化认同</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文化品质之彰显</a:t>
              </a:r>
              <a:endParaRPr lang="zh-CN" altLang="en-US" sz="1400" dirty="0">
                <a:latin typeface="微软雅黑" panose="020B0503020204020204" pitchFamily="34" charset="-122"/>
                <a:ea typeface="微软雅黑" panose="020B0503020204020204" pitchFamily="34" charset="-122"/>
                <a:sym typeface="+mn-lt"/>
              </a:endParaRPr>
            </a:p>
          </p:txBody>
        </p:sp>
        <p:sp>
          <p:nvSpPr>
            <p:cNvPr id="32" name="文本框 37"/>
            <p:cNvSpPr txBox="1">
              <a:spLocks noChangeArrowheads="1"/>
            </p:cNvSpPr>
            <p:nvPr/>
          </p:nvSpPr>
          <p:spPr bwMode="auto">
            <a:xfrm>
              <a:off x="-62343" y="2478876"/>
              <a:ext cx="7267402" cy="1717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10000"/>
                </a:lnSpc>
              </a:pPr>
              <a:r>
                <a:rPr lang="zh-CN" altLang="zh-CN" sz="1200" dirty="0">
                  <a:solidFill>
                    <a:srgbClr val="0D0D0D"/>
                  </a:solidFill>
                  <a:latin typeface="+mn-lt"/>
                  <a:ea typeface="+mn-ea"/>
                  <a:cs typeface="+mn-ea"/>
                </a:rPr>
                <a:t>徽州盐商以巨资投入书画彝器，与他们所具有的融贾儒于一身的特殊文化品格关系密切。</a:t>
              </a:r>
              <a:endParaRPr lang="en-US" altLang="zh-CN" sz="1200" dirty="0">
                <a:solidFill>
                  <a:srgbClr val="0D0D0D"/>
                </a:solidFill>
                <a:latin typeface="+mn-lt"/>
                <a:ea typeface="+mn-ea"/>
                <a:cs typeface="+mn-ea"/>
              </a:endParaRPr>
            </a:p>
            <a:p>
              <a:pPr indent="252000">
                <a:lnSpc>
                  <a:spcPct val="110000"/>
                </a:lnSpc>
              </a:pPr>
              <a:r>
                <a:rPr lang="zh-CN" altLang="zh-CN" sz="1200" dirty="0">
                  <a:solidFill>
                    <a:srgbClr val="0D0D0D"/>
                  </a:solidFill>
                  <a:latin typeface="+mn-lt"/>
                  <a:ea typeface="+mn-ea"/>
                  <a:cs typeface="+mn-ea"/>
                </a:rPr>
                <a:t>徽州盐商的好儒大约有三种表现形式，一种是直接参与文化研究和创作活动，亦贾亦儒。一种是间接参与和儒业相关的文化活动，贾而好儒。还有一种是既积极介入相关文化活动，又躬身实践。</a:t>
              </a:r>
              <a:endParaRPr lang="zh-CN" altLang="en-US" sz="1200" dirty="0">
                <a:solidFill>
                  <a:srgbClr val="0D0D0D"/>
                </a:solidFill>
                <a:latin typeface="+mn-lt"/>
                <a:ea typeface="+mn-ea"/>
                <a:cs typeface="+mn-ea"/>
                <a:sym typeface="+mn-lt"/>
              </a:endParaRPr>
            </a:p>
          </p:txBody>
        </p:sp>
      </p:grpSp>
      <p:grpSp>
        <p:nvGrpSpPr>
          <p:cNvPr id="33" name="组合 32"/>
          <p:cNvGrpSpPr/>
          <p:nvPr/>
        </p:nvGrpSpPr>
        <p:grpSpPr>
          <a:xfrm>
            <a:off x="7690482" y="1395500"/>
            <a:ext cx="3929649" cy="3501653"/>
            <a:chOff x="4660896" y="2116502"/>
            <a:chExt cx="9311731" cy="3502048"/>
          </a:xfrm>
        </p:grpSpPr>
        <p:sp>
          <p:nvSpPr>
            <p:cNvPr id="34" name="文本框 36"/>
            <p:cNvSpPr txBox="1">
              <a:spLocks noChangeArrowheads="1"/>
            </p:cNvSpPr>
            <p:nvPr/>
          </p:nvSpPr>
          <p:spPr bwMode="auto">
            <a:xfrm>
              <a:off x="4660896" y="2116502"/>
              <a:ext cx="8065201" cy="30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、宗谊世好</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桑梓意识之外化</a:t>
              </a:r>
            </a:p>
          </p:txBody>
        </p:sp>
        <p:sp>
          <p:nvSpPr>
            <p:cNvPr id="35" name="文本框 37"/>
            <p:cNvSpPr txBox="1">
              <a:spLocks noChangeArrowheads="1"/>
            </p:cNvSpPr>
            <p:nvPr/>
          </p:nvSpPr>
          <p:spPr bwMode="auto">
            <a:xfrm>
              <a:off x="4751548" y="2478876"/>
              <a:ext cx="9221079" cy="31396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10000"/>
                </a:lnSpc>
              </a:pPr>
              <a:r>
                <a:rPr lang="zh-CN" altLang="zh-CN" sz="1200" dirty="0">
                  <a:solidFill>
                    <a:srgbClr val="0D0D0D"/>
                  </a:solidFill>
                  <a:latin typeface="+mn-lt"/>
                  <a:ea typeface="+mn-ea"/>
                  <a:cs typeface="+mn-ea"/>
                </a:rPr>
                <a:t>徽州人桑梓意识的形成，与被他们奉为圣贤的宋代大儒朱熹（</a:t>
              </a:r>
              <a:r>
                <a:rPr lang="en-US" altLang="zh-CN" sz="1200" dirty="0">
                  <a:solidFill>
                    <a:srgbClr val="0D0D0D"/>
                  </a:solidFill>
                  <a:latin typeface="+mn-lt"/>
                  <a:ea typeface="+mn-ea"/>
                  <a:cs typeface="+mn-ea"/>
                </a:rPr>
                <a:t>1130-1200</a:t>
              </a:r>
              <a:r>
                <a:rPr lang="zh-CN" altLang="zh-CN" sz="1200" dirty="0">
                  <a:solidFill>
                    <a:srgbClr val="0D0D0D"/>
                  </a:solidFill>
                  <a:latin typeface="+mn-lt"/>
                  <a:ea typeface="+mn-ea"/>
                  <a:cs typeface="+mn-ea"/>
                </a:rPr>
                <a:t>）有着密切关联。徽州是朱熹桑梓之地，朱子理学在徽州有着比其他地域更强的影响。在朱子理学思想的影响下，强烈的宗族乡土观念，几乎贯穿于徽州商人生活的各个层面。徽商的经营活动往往也不是纯个人行为，而是整个宗族的事。也正是受这种专以纲纪宗族为己任的宗族观念影响，徽商在取得商业上的成功后，为了宗族兴旺，可以毫不吝惜地捐资建书院、办学堂，谋求乡人在文化领域的发展。</a:t>
              </a:r>
              <a:endParaRPr lang="en-US" altLang="zh-CN" sz="1200" dirty="0">
                <a:solidFill>
                  <a:srgbClr val="0D0D0D"/>
                </a:solidFill>
                <a:latin typeface="+mn-lt"/>
                <a:ea typeface="+mn-ea"/>
                <a:cs typeface="+mn-ea"/>
              </a:endParaRPr>
            </a:p>
            <a:p>
              <a:pPr indent="252000">
                <a:lnSpc>
                  <a:spcPct val="110000"/>
                </a:lnSpc>
              </a:pPr>
              <a:r>
                <a:rPr lang="zh-CN" altLang="zh-CN" sz="1200" dirty="0">
                  <a:solidFill>
                    <a:srgbClr val="0D0D0D"/>
                  </a:solidFill>
                  <a:latin typeface="+mn-lt"/>
                  <a:ea typeface="+mn-ea"/>
                  <a:cs typeface="+mn-ea"/>
                </a:rPr>
                <a:t>在朱子理学思想的影响下，强烈的宗族乡土观念，几乎贯穿于徽州商人生活的各个层面。徽商的经营活动往往也不是纯个人行为，而是整个宗族的事。也正是受这种专以纲纪宗族为己任的宗族观念影响，徽商在取得商业上的成功后，为了宗族兴旺，可以毫不吝惜地捐资建书院、办学堂，谋求乡人在文化领域的发展。</a:t>
              </a:r>
              <a:endParaRPr lang="zh-CN" altLang="en-US" sz="1200" dirty="0">
                <a:solidFill>
                  <a:srgbClr val="0D0D0D"/>
                </a:solidFill>
                <a:latin typeface="+mn-lt"/>
                <a:ea typeface="+mn-ea"/>
                <a:cs typeface="+mn-ea"/>
                <a:sym typeface="+mn-lt"/>
              </a:endParaRPr>
            </a:p>
          </p:txBody>
        </p:sp>
      </p:grpSp>
      <p:grpSp>
        <p:nvGrpSpPr>
          <p:cNvPr id="36" name="组合 35"/>
          <p:cNvGrpSpPr/>
          <p:nvPr/>
        </p:nvGrpSpPr>
        <p:grpSpPr>
          <a:xfrm>
            <a:off x="3691254" y="5203290"/>
            <a:ext cx="6218555" cy="1228614"/>
            <a:chOff x="2122856" y="2155089"/>
            <a:chExt cx="13164282" cy="1228752"/>
          </a:xfrm>
        </p:grpSpPr>
        <p:sp>
          <p:nvSpPr>
            <p:cNvPr id="37" name="文本框 36"/>
            <p:cNvSpPr txBox="1">
              <a:spLocks noChangeArrowheads="1"/>
            </p:cNvSpPr>
            <p:nvPr/>
          </p:nvSpPr>
          <p:spPr bwMode="auto">
            <a:xfrm>
              <a:off x="2122856" y="2155089"/>
              <a:ext cx="5503559" cy="30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dirty="0" smtClean="0">
                  <a:latin typeface="微软雅黑" panose="020B0503020204020204" pitchFamily="34" charset="-122"/>
                  <a:ea typeface="微软雅黑" panose="020B0503020204020204" pitchFamily="34" charset="-122"/>
                </a:rPr>
                <a:t>3.</a:t>
              </a:r>
              <a:r>
                <a:rPr lang="zh-CN" altLang="zh-CN" sz="1400" dirty="0" smtClean="0">
                  <a:latin typeface="微软雅黑" panose="020B0503020204020204" pitchFamily="34" charset="-122"/>
                  <a:ea typeface="微软雅黑" panose="020B0503020204020204" pitchFamily="34" charset="-122"/>
                </a:rPr>
                <a:t>林</a:t>
              </a:r>
              <a:r>
                <a:rPr lang="zh-CN" altLang="zh-CN" sz="1400" dirty="0">
                  <a:latin typeface="微软雅黑" panose="020B0503020204020204" pitchFamily="34" charset="-122"/>
                  <a:ea typeface="微软雅黑" panose="020B0503020204020204" pitchFamily="34" charset="-122"/>
                </a:rPr>
                <a:t>下逍遥</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心理松弛之通途</a:t>
              </a:r>
            </a:p>
          </p:txBody>
        </p:sp>
        <p:sp>
          <p:nvSpPr>
            <p:cNvPr id="38" name="文本框 37"/>
            <p:cNvSpPr txBox="1">
              <a:spLocks noChangeArrowheads="1"/>
            </p:cNvSpPr>
            <p:nvPr/>
          </p:nvSpPr>
          <p:spPr bwMode="auto">
            <a:xfrm>
              <a:off x="2122856" y="2478876"/>
              <a:ext cx="13164282" cy="904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10000"/>
                </a:lnSpc>
              </a:pPr>
              <a:r>
                <a:rPr lang="zh-CN" altLang="zh-CN" sz="1200" dirty="0">
                  <a:solidFill>
                    <a:srgbClr val="0D0D0D"/>
                  </a:solidFill>
                  <a:latin typeface="+mn-lt"/>
                  <a:ea typeface="+mn-ea"/>
                  <a:cs typeface="+mn-ea"/>
                </a:rPr>
                <a:t>明清时期徽州盐商在购藏作品、与画家的诗画往还过程中，他们能够获得精神上的彻底放松，忘却商场搏杀中的凶险与不快。书画收藏与创作已经成为他们转移注意力、排遣身心倦怠的重要手段之一。同时，在与家乡画家的交往中，尤其是在赏析评鉴新安画家笔下的家乡山水时，不仅可以解思乡之苦，还能满足他们作为儒者所向往的山林皋下之乐。</a:t>
              </a:r>
            </a:p>
          </p:txBody>
        </p:sp>
      </p:grpSp>
    </p:spTree>
    <p:extLst>
      <p:ext uri="{BB962C8B-B14F-4D97-AF65-F5344CB8AC3E}">
        <p14:creationId xmlns:p14="http://schemas.microsoft.com/office/powerpoint/2010/main" xmlns="" val="2221966082"/>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矩形 6"/>
          <p:cNvSpPr/>
          <p:nvPr/>
        </p:nvSpPr>
        <p:spPr>
          <a:xfrm>
            <a:off x="2328862" y="2967335"/>
            <a:ext cx="7534275" cy="923330"/>
          </a:xfrm>
          <a:prstGeom prst="rect">
            <a:avLst/>
          </a:prstGeom>
        </p:spPr>
        <p:txBody>
          <a:bodyPr wrap="square">
            <a:spAutoFit/>
          </a:bodyPr>
          <a:lstStyle/>
          <a:p>
            <a:pPr algn="ctr"/>
            <a:r>
              <a:rPr lang="zh-CN" altLang="en-US" sz="5400" b="1" dirty="0" smtClean="0">
                <a:cs typeface="+mn-ea"/>
                <a:sym typeface="+mn-lt"/>
              </a:rPr>
              <a:t>谢 谢 ！</a:t>
            </a:r>
            <a:endParaRPr lang="zh-CN" altLang="en-US" sz="5400" b="1" dirty="0">
              <a:cs typeface="+mn-ea"/>
              <a:sym typeface="+mn-lt"/>
            </a:endParaRPr>
          </a:p>
        </p:txBody>
      </p:sp>
    </p:spTree>
    <p:extLst>
      <p:ext uri="{BB962C8B-B14F-4D97-AF65-F5344CB8AC3E}">
        <p14:creationId xmlns:p14="http://schemas.microsoft.com/office/powerpoint/2010/main" xmlns="" val="839625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0"/>
            <a:ext cx="12192000" cy="6858000"/>
            <a:chOff x="0" y="0"/>
            <a:chExt cx="12192000" cy="6858000"/>
          </a:xfrm>
        </p:grpSpPr>
        <p:pic>
          <p:nvPicPr>
            <p:cNvPr id="23" name="图片 22"/>
            <p:cNvPicPr>
              <a:picLocks noChangeAspect="1"/>
            </p:cNvPicPr>
            <p:nvPr/>
          </p:nvPicPr>
          <p:blipFill>
            <a:blip r:embed="rId2"/>
            <a:stretch>
              <a:fillRect/>
            </a:stretch>
          </p:blipFill>
          <p:spPr>
            <a:xfrm>
              <a:off x="0" y="0"/>
              <a:ext cx="12192000" cy="6858000"/>
            </a:xfrm>
            <a:prstGeom prst="rect">
              <a:avLst/>
            </a:prstGeom>
          </p:spPr>
        </p:pic>
        <p:sp>
          <p:nvSpPr>
            <p:cNvPr id="24" name="矩形: 圆角 23"/>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442127" y="1017305"/>
            <a:ext cx="3078145" cy="1988749"/>
            <a:chOff x="4556927" y="2434625"/>
            <a:chExt cx="3078145" cy="1988749"/>
          </a:xfrm>
        </p:grpSpPr>
        <p:grpSp>
          <p:nvGrpSpPr>
            <p:cNvPr id="4" name="组合 3"/>
            <p:cNvGrpSpPr/>
            <p:nvPr/>
          </p:nvGrpSpPr>
          <p:grpSpPr>
            <a:xfrm>
              <a:off x="5333224" y="2434625"/>
              <a:ext cx="2301848" cy="1988749"/>
              <a:chOff x="50591" y="1929608"/>
              <a:chExt cx="2301848" cy="1988749"/>
            </a:xfrm>
          </p:grpSpPr>
          <p:sp>
            <p:nvSpPr>
              <p:cNvPr id="6" name="文本框 30"/>
              <p:cNvSpPr txBox="1"/>
              <p:nvPr/>
            </p:nvSpPr>
            <p:spPr>
              <a:xfrm>
                <a:off x="50591" y="1929608"/>
                <a:ext cx="1602655" cy="1445260"/>
              </a:xfrm>
              <a:prstGeom prst="rect">
                <a:avLst/>
              </a:prstGeom>
              <a:noFill/>
            </p:spPr>
            <p:txBody>
              <a:bodyPr vert="horz" wrap="square" rtlCol="0">
                <a:spAutoFit/>
              </a:bodyPr>
              <a:lstStyle>
                <a:defPPr>
                  <a:defRPr lang="zh-CN"/>
                </a:defPPr>
                <a:lvl1pPr algn="dist">
                  <a:defRPr sz="5400">
                    <a:solidFill>
                      <a:srgbClr val="A68157"/>
                    </a:solidFill>
                    <a:latin typeface="华文隶书" panose="02010800040101010101" pitchFamily="2" charset="-122"/>
                    <a:ea typeface="华文隶书" panose="02010800040101010101" pitchFamily="2" charset="-122"/>
                  </a:defRPr>
                </a:lvl1pPr>
              </a:lstStyle>
              <a:p>
                <a:pPr algn="ctr"/>
                <a:r>
                  <a:rPr lang="zh-CN" altLang="en-US" sz="8800" dirty="0">
                    <a:solidFill>
                      <a:schemeClr val="bg2">
                        <a:lumMod val="10000"/>
                      </a:schemeClr>
                    </a:solidFill>
                    <a:latin typeface="+mn-lt"/>
                    <a:ea typeface="+mn-ea"/>
                    <a:cs typeface="+mn-ea"/>
                    <a:sym typeface="+mn-lt"/>
                  </a:rPr>
                  <a:t>目</a:t>
                </a:r>
              </a:p>
            </p:txBody>
          </p:sp>
          <p:sp>
            <p:nvSpPr>
              <p:cNvPr id="7" name="矩形 6"/>
              <p:cNvSpPr/>
              <p:nvPr/>
            </p:nvSpPr>
            <p:spPr>
              <a:xfrm>
                <a:off x="1475275" y="2594918"/>
                <a:ext cx="877164" cy="132343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0" dirty="0">
                    <a:solidFill>
                      <a:schemeClr val="bg2">
                        <a:lumMod val="10000"/>
                      </a:schemeClr>
                    </a:solidFill>
                    <a:cs typeface="+mn-ea"/>
                    <a:sym typeface="+mn-lt"/>
                  </a:rPr>
                  <a:t>录</a:t>
                </a:r>
              </a:p>
            </p:txBody>
          </p:sp>
        </p:grpSp>
        <p:sp>
          <p:nvSpPr>
            <p:cNvPr id="5" name="文本框 39"/>
            <p:cNvSpPr txBox="1"/>
            <p:nvPr/>
          </p:nvSpPr>
          <p:spPr>
            <a:xfrm>
              <a:off x="4556927" y="3652232"/>
              <a:ext cx="2379344" cy="584775"/>
            </a:xfrm>
            <a:prstGeom prst="rect">
              <a:avLst/>
            </a:prstGeom>
            <a:noFill/>
            <a:effectLst/>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chemeClr val="bg2">
                      <a:lumMod val="10000"/>
                    </a:schemeClr>
                  </a:solidFill>
                  <a:cs typeface="+mn-ea"/>
                  <a:sym typeface="+mn-lt"/>
                </a:rPr>
                <a:t>CONTENTS</a:t>
              </a:r>
            </a:p>
          </p:txBody>
        </p:sp>
      </p:grpSp>
      <p:grpSp>
        <p:nvGrpSpPr>
          <p:cNvPr id="13" name="组合 12"/>
          <p:cNvGrpSpPr/>
          <p:nvPr/>
        </p:nvGrpSpPr>
        <p:grpSpPr>
          <a:xfrm>
            <a:off x="3855552" y="1194227"/>
            <a:ext cx="7721345" cy="781686"/>
            <a:chOff x="4581906" y="848270"/>
            <a:chExt cx="7721345" cy="781686"/>
          </a:xfrm>
        </p:grpSpPr>
        <p:sp>
          <p:nvSpPr>
            <p:cNvPr id="9" name="椭圆 8"/>
            <p:cNvSpPr/>
            <p:nvPr/>
          </p:nvSpPr>
          <p:spPr>
            <a:xfrm>
              <a:off x="4581906" y="848270"/>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1</a:t>
              </a:r>
              <a:endParaRPr lang="zh-CN" altLang="en-US" sz="4000" dirty="0">
                <a:solidFill>
                  <a:schemeClr val="bg2">
                    <a:lumMod val="10000"/>
                  </a:schemeClr>
                </a:solidFill>
                <a:cs typeface="+mn-ea"/>
                <a:sym typeface="+mn-lt"/>
              </a:endParaRPr>
            </a:p>
          </p:txBody>
        </p:sp>
        <p:cxnSp>
          <p:nvCxnSpPr>
            <p:cNvPr id="14" name="直接连接符 13"/>
            <p:cNvCxnSpPr/>
            <p:nvPr/>
          </p:nvCxnSpPr>
          <p:spPr>
            <a:xfrm>
              <a:off x="5504494" y="1218781"/>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736493" y="878210"/>
              <a:ext cx="5566758" cy="584775"/>
            </a:xfrm>
            <a:prstGeom prst="rect">
              <a:avLst/>
            </a:prstGeom>
            <a:noFill/>
          </p:spPr>
          <p:txBody>
            <a:bodyPr wrap="square" rtlCol="0">
              <a:spAutoFit/>
            </a:bodyPr>
            <a:lstStyle/>
            <a:p>
              <a:r>
                <a:rPr lang="en-US" altLang="zh-CN" sz="3200" b="1" dirty="0">
                  <a:solidFill>
                    <a:schemeClr val="bg2">
                      <a:lumMod val="10000"/>
                    </a:schemeClr>
                  </a:solidFill>
                  <a:cs typeface="+mn-ea"/>
                </a:rPr>
                <a:t>20</a:t>
              </a:r>
              <a:r>
                <a:rPr lang="zh-CN" altLang="zh-CN" sz="3200" b="1" dirty="0">
                  <a:solidFill>
                    <a:schemeClr val="bg2">
                      <a:lumMod val="10000"/>
                    </a:schemeClr>
                  </a:solidFill>
                  <a:cs typeface="+mn-ea"/>
                </a:rPr>
                <a:t>世纪</a:t>
              </a:r>
              <a:r>
                <a:rPr lang="en-US" altLang="zh-CN" sz="3200" b="1" dirty="0">
                  <a:solidFill>
                    <a:schemeClr val="bg2">
                      <a:lumMod val="10000"/>
                    </a:schemeClr>
                  </a:solidFill>
                  <a:cs typeface="+mn-ea"/>
                </a:rPr>
                <a:t>80</a:t>
              </a:r>
              <a:r>
                <a:rPr lang="zh-CN" altLang="zh-CN" sz="3200" b="1" dirty="0">
                  <a:solidFill>
                    <a:schemeClr val="bg2">
                      <a:lumMod val="10000"/>
                    </a:schemeClr>
                  </a:solidFill>
                  <a:cs typeface="+mn-ea"/>
                </a:rPr>
                <a:t>年代的战略管理</a:t>
              </a:r>
            </a:p>
          </p:txBody>
        </p:sp>
      </p:grpSp>
      <p:grpSp>
        <p:nvGrpSpPr>
          <p:cNvPr id="34" name="组合 33"/>
          <p:cNvGrpSpPr/>
          <p:nvPr/>
        </p:nvGrpSpPr>
        <p:grpSpPr>
          <a:xfrm>
            <a:off x="3853659" y="3927350"/>
            <a:ext cx="7722724" cy="781686"/>
            <a:chOff x="4581906" y="2126713"/>
            <a:chExt cx="7722724" cy="781686"/>
          </a:xfrm>
        </p:grpSpPr>
        <p:sp>
          <p:nvSpPr>
            <p:cNvPr id="10" name="椭圆 9"/>
            <p:cNvSpPr/>
            <p:nvPr/>
          </p:nvSpPr>
          <p:spPr>
            <a:xfrm>
              <a:off x="4581906" y="2126713"/>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endParaRPr lang="zh-CN" altLang="en-US" sz="4000" dirty="0">
                <a:solidFill>
                  <a:schemeClr val="bg2">
                    <a:lumMod val="10000"/>
                  </a:schemeClr>
                </a:solidFill>
                <a:cs typeface="+mn-ea"/>
                <a:sym typeface="+mn-lt"/>
              </a:endParaRPr>
            </a:p>
          </p:txBody>
        </p:sp>
        <p:cxnSp>
          <p:nvCxnSpPr>
            <p:cNvPr id="15" name="直接连接符 14"/>
            <p:cNvCxnSpPr/>
            <p:nvPr/>
          </p:nvCxnSpPr>
          <p:spPr>
            <a:xfrm>
              <a:off x="5583339" y="2517556"/>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38386" y="2192921"/>
              <a:ext cx="5566244" cy="584775"/>
            </a:xfrm>
            <a:prstGeom prst="rect">
              <a:avLst/>
            </a:prstGeom>
            <a:noFill/>
          </p:spPr>
          <p:txBody>
            <a:bodyPr wrap="square" rtlCol="0">
              <a:spAutoFit/>
            </a:bodyPr>
            <a:lstStyle/>
            <a:p>
              <a:r>
                <a:rPr lang="zh-CN" altLang="zh-CN" sz="3200" b="1" dirty="0">
                  <a:solidFill>
                    <a:schemeClr val="bg2">
                      <a:lumMod val="10000"/>
                    </a:schemeClr>
                  </a:solidFill>
                  <a:cs typeface="+mn-ea"/>
                </a:rPr>
                <a:t>中国明清时期的徽商战略管理</a:t>
              </a:r>
            </a:p>
          </p:txBody>
        </p:sp>
      </p:grpSp>
      <p:cxnSp>
        <p:nvCxnSpPr>
          <p:cNvPr id="26" name="直接连接符 25"/>
          <p:cNvCxnSpPr/>
          <p:nvPr/>
        </p:nvCxnSpPr>
        <p:spPr>
          <a:xfrm>
            <a:off x="5691985" y="2321670"/>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691985" y="2891194"/>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691985" y="3439270"/>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956905" y="2086086"/>
            <a:ext cx="1830108" cy="461665"/>
          </a:xfrm>
          <a:prstGeom prst="rect">
            <a:avLst/>
          </a:prstGeom>
          <a:noFill/>
        </p:spPr>
        <p:txBody>
          <a:bodyPr wrap="square" rtlCol="0">
            <a:spAutoFit/>
          </a:bodyPr>
          <a:lstStyle/>
          <a:p>
            <a:r>
              <a:rPr lang="zh-CN" altLang="en-US" sz="2400" b="1" dirty="0" smtClean="0">
                <a:solidFill>
                  <a:schemeClr val="bg2">
                    <a:lumMod val="10000"/>
                  </a:schemeClr>
                </a:solidFill>
                <a:cs typeface="+mn-ea"/>
              </a:rPr>
              <a:t>时代背景</a:t>
            </a:r>
            <a:endParaRPr lang="zh-CN" altLang="zh-CN" sz="2400" b="1" dirty="0">
              <a:solidFill>
                <a:schemeClr val="bg2">
                  <a:lumMod val="10000"/>
                </a:schemeClr>
              </a:solidFill>
              <a:cs typeface="+mn-ea"/>
            </a:endParaRPr>
          </a:p>
        </p:txBody>
      </p:sp>
      <p:sp>
        <p:nvSpPr>
          <p:cNvPr id="2" name="矩形 1"/>
          <p:cNvSpPr/>
          <p:nvPr/>
        </p:nvSpPr>
        <p:spPr>
          <a:xfrm>
            <a:off x="6956905" y="2644691"/>
            <a:ext cx="2350323" cy="461665"/>
          </a:xfrm>
          <a:prstGeom prst="rect">
            <a:avLst/>
          </a:prstGeom>
        </p:spPr>
        <p:txBody>
          <a:bodyPr wrap="none">
            <a:spAutoFit/>
          </a:bodyPr>
          <a:lstStyle/>
          <a:p>
            <a:pPr algn="just">
              <a:spcAft>
                <a:spcPts val="0"/>
              </a:spcAft>
            </a:pPr>
            <a:r>
              <a:rPr lang="zh-CN" altLang="zh-CN" sz="2400" b="1" dirty="0">
                <a:solidFill>
                  <a:schemeClr val="bg2">
                    <a:lumMod val="10000"/>
                  </a:schemeClr>
                </a:solidFill>
                <a:cs typeface="+mn-ea"/>
              </a:rPr>
              <a:t>主要观点及做法</a:t>
            </a:r>
          </a:p>
        </p:txBody>
      </p:sp>
      <p:sp>
        <p:nvSpPr>
          <p:cNvPr id="31" name="矩形 30"/>
          <p:cNvSpPr/>
          <p:nvPr/>
        </p:nvSpPr>
        <p:spPr>
          <a:xfrm>
            <a:off x="6956905" y="3203296"/>
            <a:ext cx="2350323" cy="461665"/>
          </a:xfrm>
          <a:prstGeom prst="rect">
            <a:avLst/>
          </a:prstGeom>
        </p:spPr>
        <p:txBody>
          <a:bodyPr wrap="none">
            <a:spAutoFit/>
          </a:bodyPr>
          <a:lstStyle/>
          <a:p>
            <a:pPr algn="just">
              <a:spcAft>
                <a:spcPts val="0"/>
              </a:spcAft>
            </a:pPr>
            <a:r>
              <a:rPr lang="zh-CN" altLang="zh-CN" sz="2400" b="1" dirty="0">
                <a:solidFill>
                  <a:schemeClr val="bg2">
                    <a:lumMod val="10000"/>
                  </a:schemeClr>
                </a:solidFill>
                <a:cs typeface="+mn-ea"/>
              </a:rPr>
              <a:t>主要成果及贡献</a:t>
            </a:r>
          </a:p>
        </p:txBody>
      </p:sp>
      <p:cxnSp>
        <p:nvCxnSpPr>
          <p:cNvPr id="25" name="直接连接符 24"/>
          <p:cNvCxnSpPr/>
          <p:nvPr/>
        </p:nvCxnSpPr>
        <p:spPr>
          <a:xfrm>
            <a:off x="5691985" y="4993972"/>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691985" y="5573963"/>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956903" y="4694626"/>
            <a:ext cx="4825361" cy="504369"/>
          </a:xfrm>
          <a:prstGeom prst="rect">
            <a:avLst/>
          </a:prstGeom>
          <a:noFill/>
        </p:spPr>
        <p:txBody>
          <a:bodyPr wrap="square" rtlCol="0">
            <a:spAutoFit/>
          </a:bodyPr>
          <a:lstStyle/>
          <a:p>
            <a:pPr>
              <a:lnSpc>
                <a:spcPct val="130000"/>
              </a:lnSpc>
            </a:pPr>
            <a:r>
              <a:rPr lang="zh-CN" altLang="zh-CN" sz="2400" b="1" dirty="0">
                <a:solidFill>
                  <a:schemeClr val="bg2">
                    <a:lumMod val="10000"/>
                  </a:schemeClr>
                </a:solidFill>
                <a:cs typeface="+mn-ea"/>
              </a:rPr>
              <a:t>徽商对于艺术家的赞助</a:t>
            </a:r>
          </a:p>
        </p:txBody>
      </p:sp>
      <p:sp>
        <p:nvSpPr>
          <p:cNvPr id="35" name="矩形 34"/>
          <p:cNvSpPr/>
          <p:nvPr/>
        </p:nvSpPr>
        <p:spPr>
          <a:xfrm>
            <a:off x="6956904" y="5363728"/>
            <a:ext cx="3278462" cy="461665"/>
          </a:xfrm>
          <a:prstGeom prst="rect">
            <a:avLst/>
          </a:prstGeom>
        </p:spPr>
        <p:txBody>
          <a:bodyPr wrap="none">
            <a:spAutoFit/>
          </a:bodyPr>
          <a:lstStyle/>
          <a:p>
            <a:r>
              <a:rPr lang="zh-CN" altLang="zh-CN" sz="2400" b="1" dirty="0">
                <a:solidFill>
                  <a:schemeClr val="bg2">
                    <a:lumMod val="10000"/>
                  </a:schemeClr>
                </a:solidFill>
                <a:cs typeface="+mn-ea"/>
              </a:rPr>
              <a:t>徽商</a:t>
            </a:r>
            <a:r>
              <a:rPr lang="zh-CN" altLang="zh-CN" sz="2400" b="1" dirty="0" smtClean="0">
                <a:solidFill>
                  <a:schemeClr val="bg2">
                    <a:lumMod val="10000"/>
                  </a:schemeClr>
                </a:solidFill>
                <a:cs typeface="+mn-ea"/>
              </a:rPr>
              <a:t>赞助</a:t>
            </a:r>
            <a:r>
              <a:rPr lang="zh-CN" altLang="en-US" sz="2400" b="1" dirty="0" smtClean="0">
                <a:solidFill>
                  <a:schemeClr val="bg2">
                    <a:lumMod val="10000"/>
                  </a:schemeClr>
                </a:solidFill>
                <a:cs typeface="+mn-ea"/>
              </a:rPr>
              <a:t>艺术</a:t>
            </a:r>
            <a:r>
              <a:rPr lang="zh-CN" altLang="zh-CN" sz="2400" b="1" dirty="0" smtClean="0">
                <a:solidFill>
                  <a:schemeClr val="bg2">
                    <a:lumMod val="10000"/>
                  </a:schemeClr>
                </a:solidFill>
                <a:cs typeface="+mn-ea"/>
              </a:rPr>
              <a:t>家</a:t>
            </a:r>
            <a:r>
              <a:rPr lang="zh-CN" altLang="zh-CN" sz="2400" b="1" dirty="0">
                <a:solidFill>
                  <a:schemeClr val="bg2">
                    <a:lumMod val="10000"/>
                  </a:schemeClr>
                </a:solidFill>
                <a:cs typeface="+mn-ea"/>
              </a:rPr>
              <a:t>的动因</a:t>
            </a:r>
          </a:p>
        </p:txBody>
      </p:sp>
    </p:spTree>
    <p:extLst>
      <p:ext uri="{BB962C8B-B14F-4D97-AF65-F5344CB8AC3E}">
        <p14:creationId xmlns:p14="http://schemas.microsoft.com/office/powerpoint/2010/main" xmlns="" val="211346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a:cs typeface="+mn-ea"/>
                <a:sym typeface="+mn-lt"/>
              </a:rPr>
              <a:t>第</a:t>
            </a:r>
            <a:r>
              <a:rPr lang="zh-CN" altLang="en-US" sz="3600" b="1" dirty="0" smtClean="0">
                <a:cs typeface="+mn-ea"/>
                <a:sym typeface="+mn-lt"/>
              </a:rPr>
              <a:t>一部分</a:t>
            </a:r>
            <a:endParaRPr lang="zh-CN" altLang="en-US" sz="3600" b="1" dirty="0">
              <a:cs typeface="+mn-ea"/>
              <a:sym typeface="+mn-lt"/>
            </a:endParaRPr>
          </a:p>
        </p:txBody>
      </p:sp>
      <p:sp>
        <p:nvSpPr>
          <p:cNvPr id="8" name="文本框 4"/>
          <p:cNvSpPr txBox="1"/>
          <p:nvPr/>
        </p:nvSpPr>
        <p:spPr>
          <a:xfrm>
            <a:off x="2783466" y="3013501"/>
            <a:ext cx="724042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dirty="0" smtClean="0">
                <a:solidFill>
                  <a:schemeClr val="bg2">
                    <a:lumMod val="10000"/>
                  </a:schemeClr>
                </a:solidFill>
                <a:cs typeface="+mn-ea"/>
              </a:rPr>
              <a:t>20</a:t>
            </a:r>
            <a:r>
              <a:rPr lang="zh-CN" altLang="zh-CN" sz="4800" b="1" dirty="0">
                <a:solidFill>
                  <a:schemeClr val="bg2">
                    <a:lumMod val="10000"/>
                  </a:schemeClr>
                </a:solidFill>
                <a:cs typeface="+mn-ea"/>
              </a:rPr>
              <a:t>世纪</a:t>
            </a:r>
            <a:r>
              <a:rPr lang="en-US" altLang="zh-CN" sz="4800" b="1" dirty="0">
                <a:solidFill>
                  <a:schemeClr val="bg2">
                    <a:lumMod val="10000"/>
                  </a:schemeClr>
                </a:solidFill>
                <a:cs typeface="+mn-ea"/>
              </a:rPr>
              <a:t>80</a:t>
            </a:r>
            <a:r>
              <a:rPr lang="zh-CN" altLang="zh-CN" sz="4800" b="1" dirty="0">
                <a:solidFill>
                  <a:schemeClr val="bg2">
                    <a:lumMod val="10000"/>
                  </a:schemeClr>
                </a:solidFill>
                <a:cs typeface="+mn-ea"/>
              </a:rPr>
              <a:t>年代的战略管理</a:t>
            </a:r>
          </a:p>
        </p:txBody>
      </p:sp>
    </p:spTree>
    <p:extLst>
      <p:ext uri="{BB962C8B-B14F-4D97-AF65-F5344CB8AC3E}">
        <p14:creationId xmlns:p14="http://schemas.microsoft.com/office/powerpoint/2010/main" xmlns="" val="3124495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xmlns=""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xmlns=""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xmlns=""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9"/>
          <p:cNvGrpSpPr/>
          <p:nvPr/>
        </p:nvGrpSpPr>
        <p:grpSpPr>
          <a:xfrm>
            <a:off x="1506209" y="2128520"/>
            <a:ext cx="2370816" cy="2600960"/>
            <a:chOff x="1247775" y="1558925"/>
            <a:chExt cx="3623945" cy="3975735"/>
          </a:xfrm>
        </p:grpSpPr>
        <p:pic>
          <p:nvPicPr>
            <p:cNvPr id="11" name="小管"/>
            <p:cNvPicPr/>
            <p:nvPr/>
          </p:nvPicPr>
          <p:blipFill>
            <a:blip r:embed="rId3"/>
            <a:stretch>
              <a:fillRect/>
            </a:stretch>
          </p:blipFill>
          <p:spPr>
            <a:xfrm>
              <a:off x="2834640" y="1558925"/>
              <a:ext cx="2037080" cy="2334895"/>
            </a:xfrm>
            <a:prstGeom prst="rect">
              <a:avLst/>
            </a:prstGeom>
            <a:noFill/>
            <a:ln w="9525">
              <a:noFill/>
            </a:ln>
          </p:spPr>
        </p:pic>
        <p:sp>
          <p:nvSpPr>
            <p:cNvPr id="12" name="小管"/>
            <p:cNvSpPr/>
            <p:nvPr/>
          </p:nvSpPr>
          <p:spPr>
            <a:xfrm>
              <a:off x="1247775" y="2586990"/>
              <a:ext cx="2951480" cy="2947670"/>
            </a:xfrm>
            <a:custGeom>
              <a:avLst/>
              <a:gdLst>
                <a:gd name="txL" fmla="*/ 0 w 1038"/>
                <a:gd name="txT" fmla="*/ 0 h 1037"/>
                <a:gd name="txR" fmla="*/ 1038 w 1038"/>
                <a:gd name="txB" fmla="*/ 1037 h 1037"/>
              </a:gdLst>
              <a:ahLst/>
              <a:cxnLst>
                <a:cxn ang="0">
                  <a:pos x="519" y="0"/>
                </a:cxn>
                <a:cxn ang="0">
                  <a:pos x="775" y="68"/>
                </a:cxn>
                <a:cxn ang="0">
                  <a:pos x="740" y="119"/>
                </a:cxn>
                <a:cxn ang="0">
                  <a:pos x="519" y="62"/>
                </a:cxn>
                <a:cxn ang="0">
                  <a:pos x="196" y="196"/>
                </a:cxn>
                <a:cxn ang="0">
                  <a:pos x="62" y="519"/>
                </a:cxn>
                <a:cxn ang="0">
                  <a:pos x="196" y="842"/>
                </a:cxn>
                <a:cxn ang="0">
                  <a:pos x="519" y="976"/>
                </a:cxn>
                <a:cxn ang="0">
                  <a:pos x="842" y="842"/>
                </a:cxn>
                <a:cxn ang="0">
                  <a:pos x="976" y="519"/>
                </a:cxn>
                <a:cxn ang="0">
                  <a:pos x="867" y="224"/>
                </a:cxn>
                <a:cxn ang="0">
                  <a:pos x="910" y="178"/>
                </a:cxn>
                <a:cxn ang="0">
                  <a:pos x="1038" y="519"/>
                </a:cxn>
                <a:cxn ang="0">
                  <a:pos x="519" y="1037"/>
                </a:cxn>
                <a:cxn ang="0">
                  <a:pos x="0" y="519"/>
                </a:cxn>
                <a:cxn ang="0">
                  <a:pos x="519" y="0"/>
                </a:cxn>
              </a:cxnLst>
              <a:rect l="txL" t="txT" r="txR" b="txB"/>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solidFill>
              <a:schemeClr val="accent2">
                <a:lumMod val="60000"/>
                <a:lumOff val="40000"/>
              </a:schemeClr>
            </a:solidFill>
            <a:ln w="9525">
              <a:noFill/>
            </a:ln>
          </p:spPr>
          <p:txBody>
            <a:bodyPr/>
            <a:lstStyle/>
            <a:p>
              <a:endParaRPr lang="zh-CN" altLang="en-US" dirty="0">
                <a:cs typeface="+mn-ea"/>
                <a:sym typeface="+mn-lt"/>
              </a:endParaRPr>
            </a:p>
          </p:txBody>
        </p:sp>
        <p:sp>
          <p:nvSpPr>
            <p:cNvPr id="13" name="小管"/>
            <p:cNvSpPr/>
            <p:nvPr/>
          </p:nvSpPr>
          <p:spPr>
            <a:xfrm>
              <a:off x="1635125" y="2959100"/>
              <a:ext cx="2176145" cy="2205355"/>
            </a:xfrm>
            <a:custGeom>
              <a:avLst/>
              <a:gdLst>
                <a:gd name="txL" fmla="*/ 0 w 765"/>
                <a:gd name="txT" fmla="*/ 0 h 765"/>
                <a:gd name="txR" fmla="*/ 765 w 765"/>
                <a:gd name="txB" fmla="*/ 765 h 765"/>
              </a:gdLst>
              <a:ahLst/>
              <a:cxnLst>
                <a:cxn ang="0">
                  <a:pos x="383" y="765"/>
                </a:cxn>
                <a:cxn ang="0">
                  <a:pos x="0" y="383"/>
                </a:cxn>
                <a:cxn ang="0">
                  <a:pos x="383" y="0"/>
                </a:cxn>
                <a:cxn ang="0">
                  <a:pos x="562" y="45"/>
                </a:cxn>
                <a:cxn ang="0">
                  <a:pos x="529" y="93"/>
                </a:cxn>
                <a:cxn ang="0">
                  <a:pos x="383" y="58"/>
                </a:cxn>
                <a:cxn ang="0">
                  <a:pos x="153" y="153"/>
                </a:cxn>
                <a:cxn ang="0">
                  <a:pos x="58" y="383"/>
                </a:cxn>
                <a:cxn ang="0">
                  <a:pos x="153" y="612"/>
                </a:cxn>
                <a:cxn ang="0">
                  <a:pos x="383" y="707"/>
                </a:cxn>
                <a:cxn ang="0">
                  <a:pos x="612" y="612"/>
                </a:cxn>
                <a:cxn ang="0">
                  <a:pos x="707" y="383"/>
                </a:cxn>
                <a:cxn ang="0">
                  <a:pos x="640" y="186"/>
                </a:cxn>
                <a:cxn ang="0">
                  <a:pos x="680" y="143"/>
                </a:cxn>
                <a:cxn ang="0">
                  <a:pos x="765" y="383"/>
                </a:cxn>
                <a:cxn ang="0">
                  <a:pos x="383" y="765"/>
                </a:cxn>
              </a:cxnLst>
              <a:rect l="txL" t="txT" r="txR" b="txB"/>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solidFill>
              <a:srgbClr val="F589A8"/>
            </a:solidFill>
            <a:ln w="9525">
              <a:noFill/>
            </a:ln>
          </p:spPr>
          <p:txBody>
            <a:bodyPr/>
            <a:lstStyle/>
            <a:p>
              <a:endParaRPr lang="zh-CN" altLang="en-US" dirty="0">
                <a:cs typeface="+mn-ea"/>
                <a:sym typeface="+mn-lt"/>
              </a:endParaRPr>
            </a:p>
          </p:txBody>
        </p:sp>
        <p:sp>
          <p:nvSpPr>
            <p:cNvPr id="14" name="小管"/>
            <p:cNvSpPr/>
            <p:nvPr/>
          </p:nvSpPr>
          <p:spPr>
            <a:xfrm>
              <a:off x="2012315" y="3350895"/>
              <a:ext cx="1422400" cy="1420495"/>
            </a:xfrm>
            <a:custGeom>
              <a:avLst/>
              <a:gdLst>
                <a:gd name="txL" fmla="*/ 0 w 500"/>
                <a:gd name="txT" fmla="*/ 0 h 500"/>
                <a:gd name="txR" fmla="*/ 500 w 500"/>
                <a:gd name="txB" fmla="*/ 500 h 500"/>
              </a:gdLst>
              <a:ahLst/>
              <a:cxnLst>
                <a:cxn ang="0">
                  <a:pos x="250" y="500"/>
                </a:cxn>
                <a:cxn ang="0">
                  <a:pos x="0" y="250"/>
                </a:cxn>
                <a:cxn ang="0">
                  <a:pos x="250" y="0"/>
                </a:cxn>
                <a:cxn ang="0">
                  <a:pos x="348" y="20"/>
                </a:cxn>
                <a:cxn ang="0">
                  <a:pos x="311" y="75"/>
                </a:cxn>
                <a:cxn ang="0">
                  <a:pos x="250" y="64"/>
                </a:cxn>
                <a:cxn ang="0">
                  <a:pos x="64" y="250"/>
                </a:cxn>
                <a:cxn ang="0">
                  <a:pos x="250" y="435"/>
                </a:cxn>
                <a:cxn ang="0">
                  <a:pos x="435" y="250"/>
                </a:cxn>
                <a:cxn ang="0">
                  <a:pos x="414" y="164"/>
                </a:cxn>
                <a:cxn ang="0">
                  <a:pos x="460" y="114"/>
                </a:cxn>
                <a:cxn ang="0">
                  <a:pos x="500" y="250"/>
                </a:cxn>
                <a:cxn ang="0">
                  <a:pos x="250" y="500"/>
                </a:cxn>
              </a:cxnLst>
              <a:rect l="txL" t="txT" r="txR" b="txB"/>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solidFill>
              <a:srgbClr val="9E9A17"/>
            </a:solidFill>
            <a:ln w="9525">
              <a:noFill/>
            </a:ln>
          </p:spPr>
          <p:txBody>
            <a:bodyPr/>
            <a:lstStyle/>
            <a:p>
              <a:endParaRPr lang="zh-CN" altLang="en-US" dirty="0">
                <a:cs typeface="+mn-ea"/>
                <a:sym typeface="+mn-lt"/>
              </a:endParaRPr>
            </a:p>
          </p:txBody>
        </p:sp>
        <p:sp>
          <p:nvSpPr>
            <p:cNvPr id="15" name="小管"/>
            <p:cNvSpPr/>
            <p:nvPr/>
          </p:nvSpPr>
          <p:spPr>
            <a:xfrm>
              <a:off x="2440940" y="3772535"/>
              <a:ext cx="563880" cy="636905"/>
            </a:xfrm>
            <a:prstGeom prst="ellipse">
              <a:avLst/>
            </a:prstGeom>
            <a:solidFill>
              <a:srgbClr val="F589A8"/>
            </a:solidFill>
            <a:ln w="9525">
              <a:solidFill>
                <a:srgbClr val="F589A8"/>
              </a:solidFill>
            </a:ln>
          </p:spPr>
          <p:txBody>
            <a:bodyPr/>
            <a:lstStyle/>
            <a:p>
              <a:pPr eaLnBrk="1" hangingPunct="1"/>
              <a:endParaRPr lang="en-US" altLang="zh-CN" sz="1200" dirty="0">
                <a:cs typeface="+mn-ea"/>
                <a:sym typeface="+mn-lt"/>
              </a:endParaRPr>
            </a:p>
          </p:txBody>
        </p:sp>
      </p:grpSp>
      <p:grpSp>
        <p:nvGrpSpPr>
          <p:cNvPr id="19" name="组合 18">
            <a:extLst>
              <a:ext uri="{FF2B5EF4-FFF2-40B4-BE49-F238E27FC236}">
                <a16:creationId xmlns:a16="http://schemas.microsoft.com/office/drawing/2014/main" xmlns="" id="{8F0CB950-C5C5-49FB-AF89-0F6AAB2B4AC8}"/>
              </a:ext>
            </a:extLst>
          </p:cNvPr>
          <p:cNvGrpSpPr/>
          <p:nvPr/>
        </p:nvGrpSpPr>
        <p:grpSpPr>
          <a:xfrm>
            <a:off x="4685166" y="1394687"/>
            <a:ext cx="6483301" cy="4398696"/>
            <a:chOff x="3520350" y="2050450"/>
            <a:chExt cx="7559878" cy="4399189"/>
          </a:xfrm>
        </p:grpSpPr>
        <p:sp>
          <p:nvSpPr>
            <p:cNvPr id="23" name="文本框 36">
              <a:extLst>
                <a:ext uri="{FF2B5EF4-FFF2-40B4-BE49-F238E27FC236}">
                  <a16:creationId xmlns:a16="http://schemas.microsoft.com/office/drawing/2014/main" xmlns="" id="{4E42F1C9-7E5C-408D-82AA-7CE27B317CCB}"/>
                </a:ext>
              </a:extLst>
            </p:cNvPr>
            <p:cNvSpPr txBox="1">
              <a:spLocks noChangeArrowheads="1"/>
            </p:cNvSpPr>
            <p:nvPr/>
          </p:nvSpPr>
          <p:spPr bwMode="auto">
            <a:xfrm>
              <a:off x="3520350" y="2050450"/>
              <a:ext cx="5552311" cy="369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企业关注内部决策的分工和协同问题</a:t>
              </a:r>
            </a:p>
          </p:txBody>
        </p:sp>
        <p:sp>
          <p:nvSpPr>
            <p:cNvPr id="25" name="文本框 37">
              <a:extLst>
                <a:ext uri="{FF2B5EF4-FFF2-40B4-BE49-F238E27FC236}">
                  <a16:creationId xmlns:a16="http://schemas.microsoft.com/office/drawing/2014/main" xmlns="" id="{0FA7CA61-29D1-4A95-AD4B-14BDCA4278CE}"/>
                </a:ext>
              </a:extLst>
            </p:cNvPr>
            <p:cNvSpPr txBox="1">
              <a:spLocks noChangeArrowheads="1"/>
            </p:cNvSpPr>
            <p:nvPr/>
          </p:nvSpPr>
          <p:spPr bwMode="auto">
            <a:xfrm>
              <a:off x="3520350" y="2478876"/>
              <a:ext cx="7559878" cy="3970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a:lnSpc>
                  <a:spcPct val="150000"/>
                </a:lnSpc>
              </a:pPr>
              <a:r>
                <a:rPr lang="zh-CN" altLang="zh-CN" sz="1400" dirty="0">
                  <a:solidFill>
                    <a:srgbClr val="C00000"/>
                  </a:solidFill>
                  <a:latin typeface="宋体" panose="02010600030101010101" pitchFamily="2" charset="-122"/>
                </a:rPr>
                <a:t>传统公司管理阶层的思维主要以市场营销、生产制造和财务等单项职能管理为导向，将管理重点放在日常生产经营活动上，忽略了公司整体发展的管理</a:t>
              </a:r>
              <a:r>
                <a:rPr lang="zh-CN" altLang="zh-CN" sz="1400" dirty="0" smtClean="0">
                  <a:solidFill>
                    <a:srgbClr val="C00000"/>
                  </a:solidFill>
                  <a:latin typeface="宋体" panose="02010600030101010101" pitchFamily="2" charset="-122"/>
                </a:rPr>
                <a:t>。</a:t>
              </a:r>
              <a:endParaRPr lang="en-US" altLang="zh-CN" sz="1400" dirty="0" smtClean="0">
                <a:solidFill>
                  <a:srgbClr val="C00000"/>
                </a:solidFill>
                <a:latin typeface="宋体" panose="02010600030101010101" pitchFamily="2" charset="-122"/>
              </a:endParaRPr>
            </a:p>
            <a:p>
              <a:pPr indent="457200">
                <a:lnSpc>
                  <a:spcPct val="150000"/>
                </a:lnSpc>
              </a:pPr>
              <a:r>
                <a:rPr lang="en-US" altLang="zh-CN" sz="1400" dirty="0">
                  <a:latin typeface="宋体" panose="02010600030101010101" pitchFamily="2" charset="-122"/>
                </a:rPr>
                <a:t>20</a:t>
              </a:r>
              <a:r>
                <a:rPr lang="zh-CN" altLang="zh-CN" sz="1400" dirty="0">
                  <a:latin typeface="宋体" panose="02010600030101010101" pitchFamily="2" charset="-122"/>
                </a:rPr>
                <a:t>世纪</a:t>
              </a:r>
              <a:r>
                <a:rPr lang="en-US" altLang="zh-CN" sz="1400" dirty="0">
                  <a:latin typeface="宋体" panose="02010600030101010101" pitchFamily="2" charset="-122"/>
                </a:rPr>
                <a:t>60</a:t>
              </a:r>
              <a:r>
                <a:rPr lang="zh-CN" altLang="zh-CN" sz="1400" dirty="0">
                  <a:latin typeface="宋体" panose="02010600030101010101" pitchFamily="2" charset="-122"/>
                </a:rPr>
                <a:t>年代，美国的许多企业已经完成了原始积累，</a:t>
              </a:r>
              <a:r>
                <a:rPr lang="zh-CN" altLang="zh-CN" sz="1400" b="1" dirty="0">
                  <a:solidFill>
                    <a:schemeClr val="accent1">
                      <a:lumMod val="75000"/>
                    </a:schemeClr>
                  </a:solidFill>
                  <a:latin typeface="宋体" panose="02010600030101010101" pitchFamily="2" charset="-122"/>
                </a:rPr>
                <a:t>开始向多元化方向发展</a:t>
              </a:r>
              <a:r>
                <a:rPr lang="zh-CN" altLang="zh-CN" sz="1400" dirty="0">
                  <a:latin typeface="宋体" panose="02010600030101010101" pitchFamily="2" charset="-122"/>
                </a:rPr>
                <a:t>。在多样化扩张战略的引导下，企业的整体规模逐步扩大，当积累一定资源后，企业便开始向不同地区或者不同产品市场发展。在这一时期，由于经营业务的增加，高层经理的工作会变得日益复杂，决策的多样性也会加大，管理人员很容易湮没在复杂的决策里，从而忽略真正重要的东西。而</a:t>
              </a:r>
              <a:r>
                <a:rPr lang="zh-CN" altLang="zh-CN" sz="1400" b="1" dirty="0">
                  <a:solidFill>
                    <a:schemeClr val="accent1">
                      <a:lumMod val="75000"/>
                    </a:schemeClr>
                  </a:solidFill>
                  <a:latin typeface="宋体" panose="02010600030101010101" pitchFamily="2" charset="-122"/>
                </a:rPr>
                <a:t>多部门结构的出现，可以将高层管理人员从日常的经营活动中解脱出来，使他们有时间和精力去关注真正与企业命运有关的长期计划和决策</a:t>
              </a:r>
              <a:r>
                <a:rPr lang="zh-CN" altLang="zh-CN" sz="1400" dirty="0">
                  <a:latin typeface="宋体" panose="02010600030101010101" pitchFamily="2" charset="-122"/>
                </a:rPr>
                <a:t>。在多部门的结构模式下，公司总部会更多地将工作重心偏重于战略决策方面，分部门经理会更多地将工作偏重于具体管理决策方面，可以更有效地协调大规模生产和分配、适应越来越多样化、复杂化的企业活动</a:t>
              </a:r>
              <a:r>
                <a:rPr lang="zh-CN" altLang="zh-CN" sz="1400" dirty="0" smtClean="0">
                  <a:latin typeface="宋体" panose="02010600030101010101" pitchFamily="2" charset="-122"/>
                </a:rPr>
                <a:t>。</a:t>
              </a:r>
              <a:endParaRPr lang="zh-CN" altLang="zh-CN" sz="1400" dirty="0">
                <a:latin typeface="宋体" panose="02010600030101010101" pitchFamily="2" charset="-122"/>
              </a:endParaRPr>
            </a:p>
          </p:txBody>
        </p:sp>
      </p:grpSp>
      <p:sp>
        <p:nvSpPr>
          <p:cNvPr id="35"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D0D0D"/>
                </a:solidFill>
                <a:latin typeface="+mn-lt"/>
                <a:ea typeface="+mn-ea"/>
                <a:cs typeface="+mn-ea"/>
                <a:sym typeface="+mn-lt"/>
              </a:rPr>
              <a:t>时</a:t>
            </a:r>
            <a:r>
              <a:rPr lang="zh-CN" altLang="en-US" sz="2800" b="1" dirty="0" smtClean="0">
                <a:solidFill>
                  <a:srgbClr val="0D0D0D"/>
                </a:solidFill>
                <a:latin typeface="+mn-lt"/>
                <a:ea typeface="+mn-ea"/>
                <a:cs typeface="+mn-ea"/>
                <a:sym typeface="+mn-lt"/>
              </a:rPr>
              <a:t>代背景</a:t>
            </a:r>
            <a:endParaRPr lang="zh-CN" altLang="en-US" sz="2800" b="1" dirty="0">
              <a:solidFill>
                <a:srgbClr val="0D0D0D"/>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xmlns=""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xmlns=""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xmlns=""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9"/>
          <p:cNvGrpSpPr/>
          <p:nvPr/>
        </p:nvGrpSpPr>
        <p:grpSpPr>
          <a:xfrm>
            <a:off x="1506209" y="2128520"/>
            <a:ext cx="2370816" cy="2600960"/>
            <a:chOff x="1247775" y="1558925"/>
            <a:chExt cx="3623945" cy="3975735"/>
          </a:xfrm>
        </p:grpSpPr>
        <p:pic>
          <p:nvPicPr>
            <p:cNvPr id="11" name="小管"/>
            <p:cNvPicPr/>
            <p:nvPr/>
          </p:nvPicPr>
          <p:blipFill>
            <a:blip r:embed="rId3"/>
            <a:stretch>
              <a:fillRect/>
            </a:stretch>
          </p:blipFill>
          <p:spPr>
            <a:xfrm>
              <a:off x="2834640" y="1558925"/>
              <a:ext cx="2037080" cy="2334895"/>
            </a:xfrm>
            <a:prstGeom prst="rect">
              <a:avLst/>
            </a:prstGeom>
            <a:noFill/>
            <a:ln w="9525">
              <a:noFill/>
            </a:ln>
          </p:spPr>
        </p:pic>
        <p:sp>
          <p:nvSpPr>
            <p:cNvPr id="12" name="小管"/>
            <p:cNvSpPr/>
            <p:nvPr/>
          </p:nvSpPr>
          <p:spPr>
            <a:xfrm>
              <a:off x="1247775" y="2586990"/>
              <a:ext cx="2951480" cy="2947670"/>
            </a:xfrm>
            <a:custGeom>
              <a:avLst/>
              <a:gdLst>
                <a:gd name="txL" fmla="*/ 0 w 1038"/>
                <a:gd name="txT" fmla="*/ 0 h 1037"/>
                <a:gd name="txR" fmla="*/ 1038 w 1038"/>
                <a:gd name="txB" fmla="*/ 1037 h 1037"/>
              </a:gdLst>
              <a:ahLst/>
              <a:cxnLst>
                <a:cxn ang="0">
                  <a:pos x="519" y="0"/>
                </a:cxn>
                <a:cxn ang="0">
                  <a:pos x="775" y="68"/>
                </a:cxn>
                <a:cxn ang="0">
                  <a:pos x="740" y="119"/>
                </a:cxn>
                <a:cxn ang="0">
                  <a:pos x="519" y="62"/>
                </a:cxn>
                <a:cxn ang="0">
                  <a:pos x="196" y="196"/>
                </a:cxn>
                <a:cxn ang="0">
                  <a:pos x="62" y="519"/>
                </a:cxn>
                <a:cxn ang="0">
                  <a:pos x="196" y="842"/>
                </a:cxn>
                <a:cxn ang="0">
                  <a:pos x="519" y="976"/>
                </a:cxn>
                <a:cxn ang="0">
                  <a:pos x="842" y="842"/>
                </a:cxn>
                <a:cxn ang="0">
                  <a:pos x="976" y="519"/>
                </a:cxn>
                <a:cxn ang="0">
                  <a:pos x="867" y="224"/>
                </a:cxn>
                <a:cxn ang="0">
                  <a:pos x="910" y="178"/>
                </a:cxn>
                <a:cxn ang="0">
                  <a:pos x="1038" y="519"/>
                </a:cxn>
                <a:cxn ang="0">
                  <a:pos x="519" y="1037"/>
                </a:cxn>
                <a:cxn ang="0">
                  <a:pos x="0" y="519"/>
                </a:cxn>
                <a:cxn ang="0">
                  <a:pos x="519" y="0"/>
                </a:cxn>
              </a:cxnLst>
              <a:rect l="txL" t="txT" r="txR" b="txB"/>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solidFill>
              <a:schemeClr val="accent2">
                <a:lumMod val="60000"/>
                <a:lumOff val="40000"/>
              </a:schemeClr>
            </a:solidFill>
            <a:ln w="9525">
              <a:noFill/>
            </a:ln>
          </p:spPr>
          <p:txBody>
            <a:bodyPr/>
            <a:lstStyle/>
            <a:p>
              <a:endParaRPr lang="zh-CN" altLang="en-US" dirty="0">
                <a:cs typeface="+mn-ea"/>
                <a:sym typeface="+mn-lt"/>
              </a:endParaRPr>
            </a:p>
          </p:txBody>
        </p:sp>
        <p:sp>
          <p:nvSpPr>
            <p:cNvPr id="13" name="小管"/>
            <p:cNvSpPr/>
            <p:nvPr/>
          </p:nvSpPr>
          <p:spPr>
            <a:xfrm>
              <a:off x="1635125" y="2959100"/>
              <a:ext cx="2176145" cy="2205355"/>
            </a:xfrm>
            <a:custGeom>
              <a:avLst/>
              <a:gdLst>
                <a:gd name="txL" fmla="*/ 0 w 765"/>
                <a:gd name="txT" fmla="*/ 0 h 765"/>
                <a:gd name="txR" fmla="*/ 765 w 765"/>
                <a:gd name="txB" fmla="*/ 765 h 765"/>
              </a:gdLst>
              <a:ahLst/>
              <a:cxnLst>
                <a:cxn ang="0">
                  <a:pos x="383" y="765"/>
                </a:cxn>
                <a:cxn ang="0">
                  <a:pos x="0" y="383"/>
                </a:cxn>
                <a:cxn ang="0">
                  <a:pos x="383" y="0"/>
                </a:cxn>
                <a:cxn ang="0">
                  <a:pos x="562" y="45"/>
                </a:cxn>
                <a:cxn ang="0">
                  <a:pos x="529" y="93"/>
                </a:cxn>
                <a:cxn ang="0">
                  <a:pos x="383" y="58"/>
                </a:cxn>
                <a:cxn ang="0">
                  <a:pos x="153" y="153"/>
                </a:cxn>
                <a:cxn ang="0">
                  <a:pos x="58" y="383"/>
                </a:cxn>
                <a:cxn ang="0">
                  <a:pos x="153" y="612"/>
                </a:cxn>
                <a:cxn ang="0">
                  <a:pos x="383" y="707"/>
                </a:cxn>
                <a:cxn ang="0">
                  <a:pos x="612" y="612"/>
                </a:cxn>
                <a:cxn ang="0">
                  <a:pos x="707" y="383"/>
                </a:cxn>
                <a:cxn ang="0">
                  <a:pos x="640" y="186"/>
                </a:cxn>
                <a:cxn ang="0">
                  <a:pos x="680" y="143"/>
                </a:cxn>
                <a:cxn ang="0">
                  <a:pos x="765" y="383"/>
                </a:cxn>
                <a:cxn ang="0">
                  <a:pos x="383" y="765"/>
                </a:cxn>
              </a:cxnLst>
              <a:rect l="txL" t="txT" r="txR" b="txB"/>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solidFill>
              <a:srgbClr val="F589A8"/>
            </a:solidFill>
            <a:ln w="9525">
              <a:noFill/>
            </a:ln>
          </p:spPr>
          <p:txBody>
            <a:bodyPr/>
            <a:lstStyle/>
            <a:p>
              <a:endParaRPr lang="zh-CN" altLang="en-US" dirty="0">
                <a:cs typeface="+mn-ea"/>
                <a:sym typeface="+mn-lt"/>
              </a:endParaRPr>
            </a:p>
          </p:txBody>
        </p:sp>
        <p:sp>
          <p:nvSpPr>
            <p:cNvPr id="14" name="小管"/>
            <p:cNvSpPr/>
            <p:nvPr/>
          </p:nvSpPr>
          <p:spPr>
            <a:xfrm>
              <a:off x="2012315" y="3350895"/>
              <a:ext cx="1422400" cy="1420495"/>
            </a:xfrm>
            <a:custGeom>
              <a:avLst/>
              <a:gdLst>
                <a:gd name="txL" fmla="*/ 0 w 500"/>
                <a:gd name="txT" fmla="*/ 0 h 500"/>
                <a:gd name="txR" fmla="*/ 500 w 500"/>
                <a:gd name="txB" fmla="*/ 500 h 500"/>
              </a:gdLst>
              <a:ahLst/>
              <a:cxnLst>
                <a:cxn ang="0">
                  <a:pos x="250" y="500"/>
                </a:cxn>
                <a:cxn ang="0">
                  <a:pos x="0" y="250"/>
                </a:cxn>
                <a:cxn ang="0">
                  <a:pos x="250" y="0"/>
                </a:cxn>
                <a:cxn ang="0">
                  <a:pos x="348" y="20"/>
                </a:cxn>
                <a:cxn ang="0">
                  <a:pos x="311" y="75"/>
                </a:cxn>
                <a:cxn ang="0">
                  <a:pos x="250" y="64"/>
                </a:cxn>
                <a:cxn ang="0">
                  <a:pos x="64" y="250"/>
                </a:cxn>
                <a:cxn ang="0">
                  <a:pos x="250" y="435"/>
                </a:cxn>
                <a:cxn ang="0">
                  <a:pos x="435" y="250"/>
                </a:cxn>
                <a:cxn ang="0">
                  <a:pos x="414" y="164"/>
                </a:cxn>
                <a:cxn ang="0">
                  <a:pos x="460" y="114"/>
                </a:cxn>
                <a:cxn ang="0">
                  <a:pos x="500" y="250"/>
                </a:cxn>
                <a:cxn ang="0">
                  <a:pos x="250" y="500"/>
                </a:cxn>
              </a:cxnLst>
              <a:rect l="txL" t="txT" r="txR" b="txB"/>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solidFill>
              <a:srgbClr val="9E9A17"/>
            </a:solidFill>
            <a:ln w="9525">
              <a:noFill/>
            </a:ln>
          </p:spPr>
          <p:txBody>
            <a:bodyPr/>
            <a:lstStyle/>
            <a:p>
              <a:endParaRPr lang="zh-CN" altLang="en-US" dirty="0">
                <a:cs typeface="+mn-ea"/>
                <a:sym typeface="+mn-lt"/>
              </a:endParaRPr>
            </a:p>
          </p:txBody>
        </p:sp>
        <p:sp>
          <p:nvSpPr>
            <p:cNvPr id="15" name="小管"/>
            <p:cNvSpPr/>
            <p:nvPr/>
          </p:nvSpPr>
          <p:spPr>
            <a:xfrm>
              <a:off x="2440940" y="3772535"/>
              <a:ext cx="563880" cy="636905"/>
            </a:xfrm>
            <a:prstGeom prst="ellipse">
              <a:avLst/>
            </a:prstGeom>
            <a:solidFill>
              <a:srgbClr val="F589A8"/>
            </a:solidFill>
            <a:ln w="9525">
              <a:solidFill>
                <a:srgbClr val="F589A8"/>
              </a:solidFill>
            </a:ln>
          </p:spPr>
          <p:txBody>
            <a:bodyPr/>
            <a:lstStyle/>
            <a:p>
              <a:pPr eaLnBrk="1" hangingPunct="1"/>
              <a:endParaRPr lang="en-US" altLang="zh-CN" sz="1200" dirty="0">
                <a:cs typeface="+mn-ea"/>
                <a:sym typeface="+mn-lt"/>
              </a:endParaRPr>
            </a:p>
          </p:txBody>
        </p:sp>
      </p:grpSp>
      <p:grpSp>
        <p:nvGrpSpPr>
          <p:cNvPr id="19" name="组合 18">
            <a:extLst>
              <a:ext uri="{FF2B5EF4-FFF2-40B4-BE49-F238E27FC236}">
                <a16:creationId xmlns:a16="http://schemas.microsoft.com/office/drawing/2014/main" xmlns="" id="{8F0CB950-C5C5-49FB-AF89-0F6AAB2B4AC8}"/>
              </a:ext>
            </a:extLst>
          </p:cNvPr>
          <p:cNvGrpSpPr/>
          <p:nvPr/>
        </p:nvGrpSpPr>
        <p:grpSpPr>
          <a:xfrm>
            <a:off x="4685166" y="1394687"/>
            <a:ext cx="6483301" cy="4721861"/>
            <a:chOff x="3520350" y="2050450"/>
            <a:chExt cx="7559878" cy="4722390"/>
          </a:xfrm>
        </p:grpSpPr>
        <p:sp>
          <p:nvSpPr>
            <p:cNvPr id="23" name="文本框 36">
              <a:extLst>
                <a:ext uri="{FF2B5EF4-FFF2-40B4-BE49-F238E27FC236}">
                  <a16:creationId xmlns:a16="http://schemas.microsoft.com/office/drawing/2014/main" xmlns="" id="{4E42F1C9-7E5C-408D-82AA-7CE27B317CCB}"/>
                </a:ext>
              </a:extLst>
            </p:cNvPr>
            <p:cNvSpPr txBox="1">
              <a:spLocks noChangeArrowheads="1"/>
            </p:cNvSpPr>
            <p:nvPr/>
          </p:nvSpPr>
          <p:spPr bwMode="auto">
            <a:xfrm>
              <a:off x="3520350" y="2050450"/>
              <a:ext cx="5552311" cy="369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企业关注外部环境的风险和盈利问题</a:t>
              </a:r>
            </a:p>
          </p:txBody>
        </p:sp>
        <p:sp>
          <p:nvSpPr>
            <p:cNvPr id="25" name="文本框 37">
              <a:extLst>
                <a:ext uri="{FF2B5EF4-FFF2-40B4-BE49-F238E27FC236}">
                  <a16:creationId xmlns:a16="http://schemas.microsoft.com/office/drawing/2014/main" xmlns="" id="{0FA7CA61-29D1-4A95-AD4B-14BDCA4278CE}"/>
                </a:ext>
              </a:extLst>
            </p:cNvPr>
            <p:cNvSpPr txBox="1">
              <a:spLocks noChangeArrowheads="1"/>
            </p:cNvSpPr>
            <p:nvPr/>
          </p:nvSpPr>
          <p:spPr bwMode="auto">
            <a:xfrm>
              <a:off x="3520350" y="2478876"/>
              <a:ext cx="7559878" cy="42939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a:lnSpc>
                  <a:spcPct val="150000"/>
                </a:lnSpc>
              </a:pPr>
              <a:r>
                <a:rPr lang="zh-CN" altLang="zh-CN" sz="1400" dirty="0">
                  <a:solidFill>
                    <a:schemeClr val="tx1">
                      <a:lumMod val="95000"/>
                      <a:lumOff val="5000"/>
                    </a:schemeClr>
                  </a:solidFill>
                  <a:latin typeface="宋体" panose="02010600030101010101" pitchFamily="2" charset="-122"/>
                </a:rPr>
                <a:t>企业管理经历了一个“从里到外”的过程。</a:t>
              </a:r>
              <a:r>
                <a:rPr lang="en-US" altLang="zh-CN" sz="1400" dirty="0">
                  <a:solidFill>
                    <a:schemeClr val="tx1">
                      <a:lumMod val="95000"/>
                      <a:lumOff val="5000"/>
                    </a:schemeClr>
                  </a:solidFill>
                  <a:latin typeface="宋体" panose="02010600030101010101" pitchFamily="2" charset="-122"/>
                </a:rPr>
                <a:t>20</a:t>
              </a:r>
              <a:r>
                <a:rPr lang="zh-CN" altLang="zh-CN" sz="1400" dirty="0">
                  <a:solidFill>
                    <a:schemeClr val="tx1">
                      <a:lumMod val="95000"/>
                      <a:lumOff val="5000"/>
                    </a:schemeClr>
                  </a:solidFill>
                  <a:latin typeface="宋体" panose="02010600030101010101" pitchFamily="2" charset="-122"/>
                </a:rPr>
                <a:t>世纪初叶，管理学的先驱</a:t>
              </a:r>
              <a:r>
                <a:rPr lang="en-US" altLang="zh-CN" sz="1400" dirty="0">
                  <a:solidFill>
                    <a:schemeClr val="tx1">
                      <a:lumMod val="95000"/>
                      <a:lumOff val="5000"/>
                    </a:schemeClr>
                  </a:solidFill>
                  <a:latin typeface="宋体" panose="02010600030101010101" pitchFamily="2" charset="-122"/>
                </a:rPr>
                <a:t>F.W.</a:t>
              </a:r>
              <a:r>
                <a:rPr lang="zh-CN" altLang="zh-CN" sz="1400" dirty="0">
                  <a:solidFill>
                    <a:schemeClr val="tx1">
                      <a:lumMod val="95000"/>
                      <a:lumOff val="5000"/>
                    </a:schemeClr>
                  </a:solidFill>
                  <a:latin typeface="宋体" panose="02010600030101010101" pitchFamily="2" charset="-122"/>
                </a:rPr>
                <a:t>泰勒、埃尔顿·梅奥和亨利·法约尔开始将科学方法运用进管理，</a:t>
              </a:r>
              <a:r>
                <a:rPr lang="zh-CN" altLang="zh-CN" sz="1400" dirty="0">
                  <a:solidFill>
                    <a:srgbClr val="C00000"/>
                  </a:solidFill>
                  <a:latin typeface="宋体" panose="02010600030101010101" pitchFamily="2" charset="-122"/>
                </a:rPr>
                <a:t>并着眼于提高制造业组织内的个人与群体的生产效率问题</a:t>
              </a:r>
              <a:r>
                <a:rPr lang="zh-CN" altLang="zh-CN" sz="1400" dirty="0">
                  <a:solidFill>
                    <a:schemeClr val="tx1">
                      <a:lumMod val="95000"/>
                      <a:lumOff val="5000"/>
                    </a:schemeClr>
                  </a:solidFill>
                  <a:latin typeface="宋体" panose="02010600030101010101" pitchFamily="2" charset="-122"/>
                </a:rPr>
                <a:t>。随着经济的发展、技术的进步、消费水平的提高、企业国际化的发展，西方企业的生产经历了</a:t>
              </a:r>
              <a:r>
                <a:rPr lang="zh-CN" altLang="zh-CN" sz="1400" dirty="0">
                  <a:solidFill>
                    <a:srgbClr val="C00000"/>
                  </a:solidFill>
                  <a:latin typeface="宋体" panose="02010600030101010101" pitchFamily="2" charset="-122"/>
                </a:rPr>
                <a:t>大规模制造时代和大规模营销时代</a:t>
              </a:r>
              <a:r>
                <a:rPr lang="zh-CN" altLang="zh-CN" sz="1400" dirty="0">
                  <a:solidFill>
                    <a:schemeClr val="tx1">
                      <a:lumMod val="95000"/>
                      <a:lumOff val="5000"/>
                    </a:schemeClr>
                  </a:solidFill>
                  <a:latin typeface="宋体" panose="02010600030101010101" pitchFamily="2" charset="-122"/>
                </a:rPr>
                <a:t>。第二次世界大战后，运筹学和管理科学被大学用于解决企业的管理问题，并扩展到广泛的企业内部运营问题。到了</a:t>
              </a:r>
              <a:r>
                <a:rPr lang="en-US" altLang="zh-CN" sz="1400" dirty="0">
                  <a:solidFill>
                    <a:schemeClr val="tx1">
                      <a:lumMod val="95000"/>
                      <a:lumOff val="5000"/>
                    </a:schemeClr>
                  </a:solidFill>
                  <a:latin typeface="宋体" panose="02010600030101010101" pitchFamily="2" charset="-122"/>
                </a:rPr>
                <a:t>20</a:t>
              </a:r>
              <a:r>
                <a:rPr lang="zh-CN" altLang="zh-CN" sz="1400" dirty="0">
                  <a:solidFill>
                    <a:schemeClr val="tx1">
                      <a:lumMod val="95000"/>
                      <a:lumOff val="5000"/>
                    </a:schemeClr>
                  </a:solidFill>
                  <a:latin typeface="宋体" panose="02010600030101010101" pitchFamily="2" charset="-122"/>
                </a:rPr>
                <a:t>世纪</a:t>
              </a:r>
              <a:r>
                <a:rPr lang="en-US" altLang="zh-CN" sz="1400" dirty="0">
                  <a:solidFill>
                    <a:schemeClr val="tx1">
                      <a:lumMod val="95000"/>
                      <a:lumOff val="5000"/>
                    </a:schemeClr>
                  </a:solidFill>
                  <a:latin typeface="宋体" panose="02010600030101010101" pitchFamily="2" charset="-122"/>
                </a:rPr>
                <a:t>60</a:t>
              </a:r>
              <a:r>
                <a:rPr lang="zh-CN" altLang="zh-CN" sz="1400" dirty="0">
                  <a:solidFill>
                    <a:schemeClr val="tx1">
                      <a:lumMod val="95000"/>
                      <a:lumOff val="5000"/>
                    </a:schemeClr>
                  </a:solidFill>
                  <a:latin typeface="宋体" panose="02010600030101010101" pitchFamily="2" charset="-122"/>
                </a:rPr>
                <a:t>年代，企业的经营环境发生了重大的变化，</a:t>
              </a:r>
              <a:r>
                <a:rPr lang="zh-CN" altLang="zh-CN" sz="1400" dirty="0">
                  <a:solidFill>
                    <a:srgbClr val="C00000"/>
                  </a:solidFill>
                  <a:latin typeface="宋体" panose="02010600030101010101" pitchFamily="2" charset="-122"/>
                </a:rPr>
                <a:t>市场由卖方市场转为买方市场</a:t>
              </a:r>
              <a:r>
                <a:rPr lang="zh-CN" altLang="zh-CN" sz="1400" dirty="0">
                  <a:solidFill>
                    <a:schemeClr val="tx1">
                      <a:lumMod val="95000"/>
                      <a:lumOff val="5000"/>
                    </a:schemeClr>
                  </a:solidFill>
                  <a:latin typeface="宋体" panose="02010600030101010101" pitchFamily="2" charset="-122"/>
                </a:rPr>
                <a:t>、跨国经营规模扩大、关税壁垒下降、竞争加剧，并且数量不等的企业面临程度不一的下列问题：增长减缓，利润下滑，竞争者夺走了市场份额。</a:t>
              </a:r>
              <a:r>
                <a:rPr lang="zh-CN" altLang="zh-CN" sz="1400" b="1" dirty="0">
                  <a:solidFill>
                    <a:srgbClr val="C00000"/>
                  </a:solidFill>
                  <a:latin typeface="宋体" panose="02010600030101010101" pitchFamily="2" charset="-122"/>
                </a:rPr>
                <a:t>人们逐渐认识到需要重新考虑企业未来的盈利能力问题，需要重新进行战略定位以适应不断变化的挑战、威胁和机会，而不是根据目标进行决策</a:t>
              </a:r>
              <a:r>
                <a:rPr lang="zh-CN" altLang="zh-CN" sz="1400" dirty="0">
                  <a:solidFill>
                    <a:schemeClr val="tx1">
                      <a:lumMod val="95000"/>
                      <a:lumOff val="5000"/>
                    </a:schemeClr>
                  </a:solidFill>
                  <a:latin typeface="宋体" panose="02010600030101010101" pitchFamily="2" charset="-122"/>
                </a:rPr>
                <a:t>（安索夫，</a:t>
              </a:r>
              <a:r>
                <a:rPr lang="en-US" altLang="zh-CN" sz="1400" dirty="0">
                  <a:solidFill>
                    <a:schemeClr val="tx1">
                      <a:lumMod val="95000"/>
                      <a:lumOff val="5000"/>
                    </a:schemeClr>
                  </a:solidFill>
                  <a:latin typeface="宋体" panose="02010600030101010101" pitchFamily="2" charset="-122"/>
                </a:rPr>
                <a:t>1988</a:t>
              </a:r>
              <a:r>
                <a:rPr lang="zh-CN" altLang="zh-CN" sz="1400" dirty="0">
                  <a:solidFill>
                    <a:schemeClr val="tx1">
                      <a:lumMod val="95000"/>
                      <a:lumOff val="5000"/>
                    </a:schemeClr>
                  </a:solidFill>
                  <a:latin typeface="宋体" panose="02010600030101010101" pitchFamily="2" charset="-122"/>
                </a:rPr>
                <a:t>）。企业战略问题的提出，是随着企业经营环境的变化，企业逐渐将注意力转移到了企业与外部环境关系的考察，并着力解决企业未来的盈利问题。</a:t>
              </a:r>
            </a:p>
          </p:txBody>
        </p:sp>
      </p:grpSp>
      <p:sp>
        <p:nvSpPr>
          <p:cNvPr id="16"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D0D0D"/>
                </a:solidFill>
                <a:latin typeface="+mn-lt"/>
                <a:ea typeface="+mn-ea"/>
                <a:cs typeface="+mn-ea"/>
                <a:sym typeface="+mn-lt"/>
              </a:rPr>
              <a:t>时</a:t>
            </a:r>
            <a:r>
              <a:rPr lang="zh-CN" altLang="en-US" sz="2800" b="1" dirty="0" smtClean="0">
                <a:solidFill>
                  <a:srgbClr val="0D0D0D"/>
                </a:solidFill>
                <a:latin typeface="+mn-lt"/>
                <a:ea typeface="+mn-ea"/>
                <a:cs typeface="+mn-ea"/>
                <a:sym typeface="+mn-lt"/>
              </a:rPr>
              <a:t>代背景</a:t>
            </a:r>
            <a:endParaRPr lang="zh-CN" altLang="en-US" sz="2800" b="1" dirty="0">
              <a:solidFill>
                <a:srgbClr val="0D0D0D"/>
              </a:solidFill>
              <a:latin typeface="+mn-lt"/>
              <a:ea typeface="+mn-ea"/>
              <a:cs typeface="+mn-ea"/>
              <a:sym typeface="+mn-lt"/>
            </a:endParaRPr>
          </a:p>
        </p:txBody>
      </p:sp>
    </p:spTree>
    <p:extLst>
      <p:ext uri="{BB962C8B-B14F-4D97-AF65-F5344CB8AC3E}">
        <p14:creationId xmlns:p14="http://schemas.microsoft.com/office/powerpoint/2010/main" xmlns="" val="3633958697"/>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xmlns="" id="{B572912F-2427-4798-BC0D-676DAA0E27C1}"/>
              </a:ext>
            </a:extLst>
          </p:cNvPr>
          <p:cNvGrpSpPr/>
          <p:nvPr/>
        </p:nvGrpSpPr>
        <p:grpSpPr>
          <a:xfrm>
            <a:off x="0" y="-73617"/>
            <a:ext cx="12192000" cy="6858000"/>
            <a:chOff x="0" y="0"/>
            <a:chExt cx="12192000" cy="6858000"/>
          </a:xfrm>
        </p:grpSpPr>
        <p:pic>
          <p:nvPicPr>
            <p:cNvPr id="21" name="图片 20">
              <a:extLst>
                <a:ext uri="{FF2B5EF4-FFF2-40B4-BE49-F238E27FC236}">
                  <a16:creationId xmlns:a16="http://schemas.microsoft.com/office/drawing/2014/main" xmlns=""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xmlns=""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D0D0D"/>
                </a:solidFill>
                <a:latin typeface="+mn-lt"/>
                <a:ea typeface="+mn-ea"/>
                <a:cs typeface="+mn-ea"/>
                <a:sym typeface="+mn-lt"/>
              </a:rPr>
              <a:t>主要观点及做法</a:t>
            </a:r>
            <a:endParaRPr lang="zh-CN" altLang="en-US" sz="2800" b="1" dirty="0">
              <a:solidFill>
                <a:srgbClr val="0D0D0D"/>
              </a:solidFill>
              <a:latin typeface="+mn-lt"/>
              <a:ea typeface="+mn-ea"/>
              <a:cs typeface="+mn-ea"/>
              <a:sym typeface="+mn-lt"/>
            </a:endParaRPr>
          </a:p>
        </p:txBody>
      </p:sp>
      <p:sp>
        <p:nvSpPr>
          <p:cNvPr id="12" name="椭圆 11"/>
          <p:cNvSpPr/>
          <p:nvPr/>
        </p:nvSpPr>
        <p:spPr>
          <a:xfrm>
            <a:off x="1527563" y="1858693"/>
            <a:ext cx="1087714" cy="1087714"/>
          </a:xfrm>
          <a:prstGeom prst="ellipse">
            <a:avLst/>
          </a:prstGeom>
          <a:solidFill>
            <a:srgbClr val="AFD4C2"/>
          </a:solidFill>
          <a:ln w="31750">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16" name="椭圆 15"/>
          <p:cNvSpPr/>
          <p:nvPr/>
        </p:nvSpPr>
        <p:spPr>
          <a:xfrm>
            <a:off x="1695224" y="2026354"/>
            <a:ext cx="752392" cy="752392"/>
          </a:xfrm>
          <a:prstGeom prst="ellipse">
            <a:avLst/>
          </a:prstGeom>
          <a:solidFill>
            <a:schemeClr val="bg1"/>
          </a:solidFill>
          <a:ln>
            <a:no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17" name="Freeform 987"/>
          <p:cNvSpPr>
            <a:spLocks noEditPoints="1"/>
          </p:cNvSpPr>
          <p:nvPr/>
        </p:nvSpPr>
        <p:spPr bwMode="auto">
          <a:xfrm>
            <a:off x="1906626" y="2065285"/>
            <a:ext cx="329591" cy="530163"/>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chemeClr val="accent2"/>
          </a:solidFill>
          <a:ln>
            <a:noFill/>
          </a:ln>
          <a:effectLst/>
        </p:spPr>
        <p:txBody>
          <a:bodyPr vert="horz" wrap="square" lIns="91440" tIns="45720" rIns="91440" bIns="45720" numCol="1" anchor="t" anchorCtr="0" compatLnSpc="1"/>
          <a:lstStyle/>
          <a:p>
            <a:endParaRPr lang="zh-CN" altLang="en-US" sz="2400">
              <a:solidFill>
                <a:prstClr val="black"/>
              </a:solidFill>
              <a:cs typeface="+mn-ea"/>
              <a:sym typeface="+mn-lt"/>
            </a:endParaRPr>
          </a:p>
        </p:txBody>
      </p:sp>
      <p:sp>
        <p:nvSpPr>
          <p:cNvPr id="18" name="文本框 17"/>
          <p:cNvSpPr txBox="1"/>
          <p:nvPr/>
        </p:nvSpPr>
        <p:spPr>
          <a:xfrm>
            <a:off x="1567308" y="1259220"/>
            <a:ext cx="978971" cy="584775"/>
          </a:xfrm>
          <a:prstGeom prst="rect">
            <a:avLst/>
          </a:prstGeom>
          <a:noFill/>
        </p:spPr>
        <p:txBody>
          <a:bodyPr wrap="square" lIns="91440" tIns="45720" rIns="91440" bIns="45720" rtlCol="0">
            <a:spAutoFit/>
          </a:bodyPr>
          <a:lstStyle/>
          <a:p>
            <a:pPr algn="ctr"/>
            <a:r>
              <a:rPr lang="en-US" altLang="zh-CN" sz="3200" b="1" dirty="0">
                <a:solidFill>
                  <a:srgbClr val="F7C942"/>
                </a:solidFill>
                <a:cs typeface="+mn-ea"/>
                <a:sym typeface="+mn-lt"/>
              </a:rPr>
              <a:t>01</a:t>
            </a:r>
            <a:endParaRPr lang="zh-CN" altLang="en-US" sz="3200" b="1" dirty="0">
              <a:solidFill>
                <a:srgbClr val="F7C942"/>
              </a:solidFill>
              <a:cs typeface="+mn-ea"/>
              <a:sym typeface="+mn-lt"/>
            </a:endParaRPr>
          </a:p>
        </p:txBody>
      </p:sp>
      <p:sp>
        <p:nvSpPr>
          <p:cNvPr id="19" name="椭圆 18"/>
          <p:cNvSpPr/>
          <p:nvPr/>
        </p:nvSpPr>
        <p:spPr>
          <a:xfrm>
            <a:off x="4207865" y="1858693"/>
            <a:ext cx="1087714" cy="1087714"/>
          </a:xfrm>
          <a:prstGeom prst="ellipse">
            <a:avLst/>
          </a:prstGeom>
          <a:solidFill>
            <a:srgbClr val="AFD4C2"/>
          </a:solidFill>
          <a:ln w="31750">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23" name="椭圆 22"/>
          <p:cNvSpPr/>
          <p:nvPr/>
        </p:nvSpPr>
        <p:spPr>
          <a:xfrm>
            <a:off x="4375526" y="2026354"/>
            <a:ext cx="752392" cy="752392"/>
          </a:xfrm>
          <a:prstGeom prst="ellipse">
            <a:avLst/>
          </a:prstGeom>
          <a:solidFill>
            <a:schemeClr val="bg1"/>
          </a:solidFill>
          <a:ln>
            <a:no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25" name="Freeform 975"/>
          <p:cNvSpPr>
            <a:spLocks noEditPoints="1"/>
          </p:cNvSpPr>
          <p:nvPr/>
        </p:nvSpPr>
        <p:spPr bwMode="auto">
          <a:xfrm>
            <a:off x="4586442" y="2208933"/>
            <a:ext cx="313560" cy="387231"/>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chemeClr val="accent2"/>
          </a:solidFill>
          <a:ln>
            <a:noFill/>
          </a:ln>
          <a:effectLst/>
        </p:spPr>
        <p:txBody>
          <a:bodyPr vert="horz" wrap="square" lIns="91440" tIns="45720" rIns="91440" bIns="45720" numCol="1" anchor="t" anchorCtr="0" compatLnSpc="1"/>
          <a:lstStyle/>
          <a:p>
            <a:endParaRPr lang="zh-CN" altLang="en-US" sz="2400">
              <a:solidFill>
                <a:prstClr val="black"/>
              </a:solidFill>
              <a:cs typeface="+mn-ea"/>
              <a:sym typeface="+mn-lt"/>
            </a:endParaRPr>
          </a:p>
        </p:txBody>
      </p:sp>
      <p:sp>
        <p:nvSpPr>
          <p:cNvPr id="26" name="文本框 25"/>
          <p:cNvSpPr txBox="1"/>
          <p:nvPr/>
        </p:nvSpPr>
        <p:spPr>
          <a:xfrm>
            <a:off x="4247610" y="1259220"/>
            <a:ext cx="978971" cy="584775"/>
          </a:xfrm>
          <a:prstGeom prst="rect">
            <a:avLst/>
          </a:prstGeom>
          <a:noFill/>
        </p:spPr>
        <p:txBody>
          <a:bodyPr wrap="square" lIns="91440" tIns="45720" rIns="91440" bIns="45720" rtlCol="0">
            <a:spAutoFit/>
          </a:bodyPr>
          <a:lstStyle/>
          <a:p>
            <a:pPr algn="ctr"/>
            <a:r>
              <a:rPr lang="en-US" altLang="zh-CN" sz="3200" b="1" dirty="0">
                <a:solidFill>
                  <a:srgbClr val="F7C942"/>
                </a:solidFill>
                <a:cs typeface="+mn-ea"/>
                <a:sym typeface="+mn-lt"/>
              </a:rPr>
              <a:t>02</a:t>
            </a:r>
            <a:endParaRPr lang="zh-CN" altLang="en-US" sz="3200" b="1" dirty="0">
              <a:solidFill>
                <a:srgbClr val="F7C942"/>
              </a:solidFill>
              <a:cs typeface="+mn-ea"/>
              <a:sym typeface="+mn-lt"/>
            </a:endParaRPr>
          </a:p>
        </p:txBody>
      </p:sp>
      <p:sp>
        <p:nvSpPr>
          <p:cNvPr id="29" name="椭圆 28"/>
          <p:cNvSpPr/>
          <p:nvPr/>
        </p:nvSpPr>
        <p:spPr>
          <a:xfrm>
            <a:off x="6877479" y="1858693"/>
            <a:ext cx="1087714" cy="1087714"/>
          </a:xfrm>
          <a:prstGeom prst="ellipse">
            <a:avLst/>
          </a:prstGeom>
          <a:solidFill>
            <a:srgbClr val="AFD4C2"/>
          </a:solidFill>
          <a:ln w="31750">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30" name="椭圆 29"/>
          <p:cNvSpPr/>
          <p:nvPr/>
        </p:nvSpPr>
        <p:spPr>
          <a:xfrm>
            <a:off x="7045140" y="2026354"/>
            <a:ext cx="752392" cy="752392"/>
          </a:xfrm>
          <a:prstGeom prst="ellipse">
            <a:avLst/>
          </a:prstGeom>
          <a:solidFill>
            <a:schemeClr val="bg1"/>
          </a:solidFill>
          <a:ln>
            <a:no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31" name="Freeform 979"/>
          <p:cNvSpPr>
            <a:spLocks noEditPoints="1"/>
          </p:cNvSpPr>
          <p:nvPr/>
        </p:nvSpPr>
        <p:spPr bwMode="auto">
          <a:xfrm>
            <a:off x="7207922" y="2210890"/>
            <a:ext cx="431126" cy="385533"/>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chemeClr val="accent2"/>
          </a:solidFill>
          <a:ln>
            <a:noFill/>
          </a:ln>
          <a:effectLst/>
        </p:spPr>
        <p:txBody>
          <a:bodyPr vert="horz" wrap="square" lIns="91440" tIns="45720" rIns="91440" bIns="45720" numCol="1" anchor="t" anchorCtr="0" compatLnSpc="1"/>
          <a:lstStyle/>
          <a:p>
            <a:endParaRPr lang="zh-CN" altLang="en-US" sz="2400">
              <a:solidFill>
                <a:prstClr val="black"/>
              </a:solidFill>
              <a:cs typeface="+mn-ea"/>
              <a:sym typeface="+mn-lt"/>
            </a:endParaRPr>
          </a:p>
        </p:txBody>
      </p:sp>
      <p:sp>
        <p:nvSpPr>
          <p:cNvPr id="32" name="文本框 31"/>
          <p:cNvSpPr txBox="1"/>
          <p:nvPr/>
        </p:nvSpPr>
        <p:spPr>
          <a:xfrm>
            <a:off x="6917224" y="1259220"/>
            <a:ext cx="978971" cy="584775"/>
          </a:xfrm>
          <a:prstGeom prst="rect">
            <a:avLst/>
          </a:prstGeom>
          <a:noFill/>
        </p:spPr>
        <p:txBody>
          <a:bodyPr wrap="square" lIns="91440" tIns="45720" rIns="91440" bIns="45720" rtlCol="0">
            <a:spAutoFit/>
          </a:bodyPr>
          <a:lstStyle/>
          <a:p>
            <a:pPr algn="ctr"/>
            <a:r>
              <a:rPr lang="en-US" altLang="zh-CN" sz="3200" b="1" dirty="0">
                <a:solidFill>
                  <a:srgbClr val="F7C942"/>
                </a:solidFill>
                <a:cs typeface="+mn-ea"/>
                <a:sym typeface="+mn-lt"/>
              </a:rPr>
              <a:t>03</a:t>
            </a:r>
            <a:endParaRPr lang="zh-CN" altLang="en-US" sz="3200" b="1" dirty="0">
              <a:solidFill>
                <a:srgbClr val="F7C942"/>
              </a:solidFill>
              <a:cs typeface="+mn-ea"/>
              <a:sym typeface="+mn-lt"/>
            </a:endParaRPr>
          </a:p>
        </p:txBody>
      </p:sp>
      <p:sp>
        <p:nvSpPr>
          <p:cNvPr id="33" name="椭圆 32"/>
          <p:cNvSpPr/>
          <p:nvPr/>
        </p:nvSpPr>
        <p:spPr>
          <a:xfrm>
            <a:off x="9540880" y="1858693"/>
            <a:ext cx="1087714" cy="1087714"/>
          </a:xfrm>
          <a:prstGeom prst="ellipse">
            <a:avLst/>
          </a:prstGeom>
          <a:solidFill>
            <a:srgbClr val="AFD4C2"/>
          </a:solidFill>
          <a:ln w="31750">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34" name="椭圆 33"/>
          <p:cNvSpPr/>
          <p:nvPr/>
        </p:nvSpPr>
        <p:spPr>
          <a:xfrm>
            <a:off x="9708062" y="2026354"/>
            <a:ext cx="752392" cy="752392"/>
          </a:xfrm>
          <a:prstGeom prst="ellipse">
            <a:avLst/>
          </a:prstGeom>
          <a:solidFill>
            <a:schemeClr val="bg1"/>
          </a:solidFill>
          <a:ln>
            <a:no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35" name="Freeform 983"/>
          <p:cNvSpPr>
            <a:spLocks noEditPoints="1"/>
          </p:cNvSpPr>
          <p:nvPr/>
        </p:nvSpPr>
        <p:spPr bwMode="auto">
          <a:xfrm>
            <a:off x="9884806" y="2215959"/>
            <a:ext cx="398903" cy="409278"/>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chemeClr val="accent2"/>
          </a:solidFill>
          <a:ln>
            <a:noFill/>
          </a:ln>
          <a:effectLst/>
        </p:spPr>
        <p:txBody>
          <a:bodyPr vert="horz" wrap="square" lIns="91440" tIns="45720" rIns="91440" bIns="45720" numCol="1" anchor="t" anchorCtr="0" compatLnSpc="1"/>
          <a:lstStyle/>
          <a:p>
            <a:endParaRPr lang="zh-CN" altLang="en-US" sz="2400">
              <a:solidFill>
                <a:prstClr val="black"/>
              </a:solidFill>
              <a:cs typeface="+mn-ea"/>
              <a:sym typeface="+mn-lt"/>
            </a:endParaRPr>
          </a:p>
        </p:txBody>
      </p:sp>
      <p:sp>
        <p:nvSpPr>
          <p:cNvPr id="36" name="文本框 35"/>
          <p:cNvSpPr txBox="1"/>
          <p:nvPr/>
        </p:nvSpPr>
        <p:spPr>
          <a:xfrm>
            <a:off x="9580625" y="1259220"/>
            <a:ext cx="978971" cy="584775"/>
          </a:xfrm>
          <a:prstGeom prst="rect">
            <a:avLst/>
          </a:prstGeom>
          <a:noFill/>
        </p:spPr>
        <p:txBody>
          <a:bodyPr wrap="square" lIns="91440" tIns="45720" rIns="91440" bIns="45720" rtlCol="0">
            <a:spAutoFit/>
          </a:bodyPr>
          <a:lstStyle/>
          <a:p>
            <a:pPr algn="ctr"/>
            <a:r>
              <a:rPr lang="en-US" altLang="zh-CN" sz="3200" b="1" dirty="0">
                <a:solidFill>
                  <a:srgbClr val="F7C942"/>
                </a:solidFill>
                <a:cs typeface="+mn-ea"/>
                <a:sym typeface="+mn-lt"/>
              </a:rPr>
              <a:t>04</a:t>
            </a:r>
            <a:endParaRPr lang="zh-CN" altLang="en-US" sz="3200" b="1" dirty="0">
              <a:solidFill>
                <a:srgbClr val="F7C942"/>
              </a:solidFill>
              <a:cs typeface="+mn-ea"/>
              <a:sym typeface="+mn-lt"/>
            </a:endParaRPr>
          </a:p>
        </p:txBody>
      </p:sp>
      <p:grpSp>
        <p:nvGrpSpPr>
          <p:cNvPr id="37" name="组合 36"/>
          <p:cNvGrpSpPr/>
          <p:nvPr/>
        </p:nvGrpSpPr>
        <p:grpSpPr>
          <a:xfrm>
            <a:off x="891570" y="3060355"/>
            <a:ext cx="2308000" cy="3266608"/>
            <a:chOff x="2499079" y="2130222"/>
            <a:chExt cx="5684898" cy="3266973"/>
          </a:xfrm>
        </p:grpSpPr>
        <p:sp>
          <p:nvSpPr>
            <p:cNvPr id="38" name="文本框 36"/>
            <p:cNvSpPr txBox="1">
              <a:spLocks noChangeArrowheads="1"/>
            </p:cNvSpPr>
            <p:nvPr/>
          </p:nvSpPr>
          <p:spPr bwMode="auto">
            <a:xfrm>
              <a:off x="2776920" y="2130222"/>
              <a:ext cx="5184501" cy="277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dirty="0"/>
                <a:t>60 </a:t>
              </a:r>
              <a:r>
                <a:rPr lang="zh-CN" altLang="zh-CN" sz="1200" b="1" dirty="0"/>
                <a:t>、</a:t>
              </a:r>
              <a:r>
                <a:rPr lang="en-US" altLang="zh-CN" sz="1200" b="1" dirty="0"/>
                <a:t>70</a:t>
              </a:r>
              <a:r>
                <a:rPr lang="zh-CN" altLang="zh-CN" sz="1200" b="1" dirty="0"/>
                <a:t>年代的战略管理理论</a:t>
              </a:r>
              <a:endParaRPr lang="zh-CN" altLang="zh-CN" sz="1200" dirty="0"/>
            </a:p>
          </p:txBody>
        </p:sp>
        <p:sp>
          <p:nvSpPr>
            <p:cNvPr id="39" name="文本框 37"/>
            <p:cNvSpPr txBox="1">
              <a:spLocks noChangeArrowheads="1"/>
            </p:cNvSpPr>
            <p:nvPr/>
          </p:nvSpPr>
          <p:spPr bwMode="auto">
            <a:xfrm>
              <a:off x="2499079" y="2426819"/>
              <a:ext cx="5684898" cy="2970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10000"/>
                </a:lnSpc>
              </a:pPr>
              <a:r>
                <a:rPr lang="en-US" altLang="zh-CN" sz="1000" dirty="0">
                  <a:latin typeface="宋体" panose="02010600030101010101" pitchFamily="2" charset="-122"/>
                </a:rPr>
                <a:t>20</a:t>
              </a:r>
              <a:r>
                <a:rPr lang="zh-CN" altLang="zh-CN" sz="1000" dirty="0">
                  <a:latin typeface="宋体" panose="02010600030101010101" pitchFamily="2" charset="-122"/>
                </a:rPr>
                <a:t>世纪</a:t>
              </a:r>
              <a:r>
                <a:rPr lang="en-US" altLang="zh-CN" sz="1000" dirty="0">
                  <a:latin typeface="宋体" panose="02010600030101010101" pitchFamily="2" charset="-122"/>
                </a:rPr>
                <a:t>60</a:t>
              </a:r>
              <a:r>
                <a:rPr lang="zh-CN" altLang="zh-CN" sz="1000" dirty="0">
                  <a:latin typeface="宋体" panose="02010600030101010101" pitchFamily="2" charset="-122"/>
                </a:rPr>
                <a:t>年代初美国著名管理学家钱德勒《战略与结构</a:t>
              </a:r>
              <a:r>
                <a:rPr lang="en-US" altLang="zh-CN" sz="1000" dirty="0">
                  <a:latin typeface="宋体" panose="02010600030101010101" pitchFamily="2" charset="-122"/>
                </a:rPr>
                <a:t>:</a:t>
              </a:r>
              <a:r>
                <a:rPr lang="zh-CN" altLang="zh-CN" sz="1000" dirty="0">
                  <a:latin typeface="宋体" panose="02010600030101010101" pitchFamily="2" charset="-122"/>
                </a:rPr>
                <a:t>工业企业史的考证》一书的出版</a:t>
              </a:r>
              <a:r>
                <a:rPr lang="en-US" altLang="zh-CN" sz="1000" dirty="0">
                  <a:latin typeface="宋体" panose="02010600030101010101" pitchFamily="2" charset="-122"/>
                </a:rPr>
                <a:t>, </a:t>
              </a:r>
              <a:r>
                <a:rPr lang="zh-CN" altLang="zh-CN" sz="1000" dirty="0">
                  <a:solidFill>
                    <a:srgbClr val="C00000"/>
                  </a:solidFill>
                  <a:latin typeface="宋体" panose="02010600030101010101" pitchFamily="2" charset="-122"/>
                </a:rPr>
                <a:t>首开企业战略问题研究之先河</a:t>
              </a:r>
              <a:r>
                <a:rPr lang="zh-CN" altLang="zh-CN" sz="1000" dirty="0">
                  <a:latin typeface="宋体" panose="02010600030101010101" pitchFamily="2" charset="-122"/>
                </a:rPr>
                <a:t>。他认为</a:t>
              </a:r>
              <a:r>
                <a:rPr lang="en-US" altLang="zh-CN" sz="1000" dirty="0">
                  <a:latin typeface="宋体" panose="02010600030101010101" pitchFamily="2" charset="-122"/>
                </a:rPr>
                <a:t>, </a:t>
              </a:r>
              <a:r>
                <a:rPr lang="zh-CN" altLang="zh-CN" sz="1000" dirty="0">
                  <a:latin typeface="宋体" panose="02010600030101010101" pitchFamily="2" charset="-122"/>
                </a:rPr>
                <a:t>企业经营战略应当适应环</a:t>
              </a:r>
              <a:r>
                <a:rPr lang="zh-CN" altLang="zh-CN" sz="1000" dirty="0" smtClean="0">
                  <a:latin typeface="宋体" panose="02010600030101010101" pitchFamily="2" charset="-122"/>
                </a:rPr>
                <a:t>境</a:t>
              </a:r>
              <a:r>
                <a:rPr lang="en-US" altLang="zh-CN" sz="1000" dirty="0" smtClean="0">
                  <a:latin typeface="宋体" panose="02010600030101010101" pitchFamily="2" charset="-122"/>
                </a:rPr>
                <a:t>--</a:t>
              </a:r>
              <a:r>
                <a:rPr lang="zh-CN" altLang="zh-CN" sz="1000" dirty="0" smtClean="0">
                  <a:latin typeface="宋体" panose="02010600030101010101" pitchFamily="2" charset="-122"/>
                </a:rPr>
                <a:t>满</a:t>
              </a:r>
              <a:r>
                <a:rPr lang="zh-CN" altLang="zh-CN" sz="1000" dirty="0">
                  <a:latin typeface="宋体" panose="02010600030101010101" pitchFamily="2" charset="-122"/>
                </a:rPr>
                <a:t>足市场需求</a:t>
              </a:r>
              <a:r>
                <a:rPr lang="en-US" altLang="zh-CN" sz="1000" dirty="0">
                  <a:latin typeface="宋体" panose="02010600030101010101" pitchFamily="2" charset="-122"/>
                </a:rPr>
                <a:t>, </a:t>
              </a:r>
              <a:r>
                <a:rPr lang="zh-CN" altLang="zh-CN" sz="1000" dirty="0">
                  <a:latin typeface="宋体" panose="02010600030101010101" pitchFamily="2" charset="-122"/>
                </a:rPr>
                <a:t>而组织结构又必须适应企业战略</a:t>
              </a:r>
              <a:r>
                <a:rPr lang="en-US" altLang="zh-CN" sz="1000" dirty="0">
                  <a:latin typeface="宋体" panose="02010600030101010101" pitchFamily="2" charset="-122"/>
                </a:rPr>
                <a:t>, </a:t>
              </a:r>
              <a:r>
                <a:rPr lang="zh-CN" altLang="zh-CN" sz="1000" dirty="0">
                  <a:latin typeface="宋体" panose="02010600030101010101" pitchFamily="2" charset="-122"/>
                </a:rPr>
                <a:t>随着战略的变化而变化。因此</a:t>
              </a:r>
              <a:r>
                <a:rPr lang="en-US" altLang="zh-CN" sz="1000" dirty="0">
                  <a:latin typeface="宋体" panose="02010600030101010101" pitchFamily="2" charset="-122"/>
                </a:rPr>
                <a:t>, </a:t>
              </a:r>
              <a:r>
                <a:rPr lang="zh-CN" altLang="zh-CN" sz="1000" dirty="0">
                  <a:latin typeface="宋体" panose="02010600030101010101" pitchFamily="2" charset="-122"/>
                </a:rPr>
                <a:t>他被公认为</a:t>
              </a:r>
              <a:r>
                <a:rPr lang="en-US" altLang="zh-CN" sz="1000" dirty="0">
                  <a:latin typeface="宋体" panose="02010600030101010101" pitchFamily="2" charset="-122"/>
                </a:rPr>
                <a:t>, </a:t>
              </a:r>
              <a:r>
                <a:rPr lang="zh-CN" altLang="zh-CN" sz="1000" dirty="0">
                  <a:latin typeface="宋体" panose="02010600030101010101" pitchFamily="2" charset="-122"/>
                </a:rPr>
                <a:t>环</a:t>
              </a:r>
              <a:r>
                <a:rPr lang="zh-CN" altLang="zh-CN" sz="1000" dirty="0" smtClean="0">
                  <a:latin typeface="宋体" panose="02010600030101010101" pitchFamily="2" charset="-122"/>
                </a:rPr>
                <a:t>境</a:t>
              </a:r>
              <a:r>
                <a:rPr lang="en-US" altLang="zh-CN" sz="1000" dirty="0" smtClean="0">
                  <a:latin typeface="宋体" panose="02010600030101010101" pitchFamily="2" charset="-122"/>
                </a:rPr>
                <a:t>--</a:t>
              </a:r>
              <a:r>
                <a:rPr lang="zh-CN" altLang="zh-CN" sz="1000" dirty="0" smtClean="0">
                  <a:latin typeface="宋体" panose="02010600030101010101" pitchFamily="2" charset="-122"/>
                </a:rPr>
                <a:t>战略</a:t>
              </a:r>
              <a:r>
                <a:rPr lang="en-US" altLang="zh-CN" sz="1000" dirty="0" smtClean="0">
                  <a:latin typeface="宋体" panose="02010600030101010101" pitchFamily="2" charset="-122"/>
                </a:rPr>
                <a:t>--</a:t>
              </a:r>
              <a:r>
                <a:rPr lang="zh-CN" altLang="zh-CN" sz="1000" dirty="0" smtClean="0">
                  <a:latin typeface="宋体" panose="02010600030101010101" pitchFamily="2" charset="-122"/>
                </a:rPr>
                <a:t>组</a:t>
              </a:r>
              <a:r>
                <a:rPr lang="zh-CN" altLang="zh-CN" sz="1000" dirty="0">
                  <a:latin typeface="宋体" panose="02010600030101010101" pitchFamily="2" charset="-122"/>
                </a:rPr>
                <a:t>织理论的第一位企业战略专家。</a:t>
              </a:r>
            </a:p>
            <a:p>
              <a:pPr indent="252000">
                <a:lnSpc>
                  <a:spcPct val="110000"/>
                </a:lnSpc>
              </a:pPr>
              <a:r>
                <a:rPr lang="zh-CN" altLang="zh-CN" sz="1000" dirty="0">
                  <a:latin typeface="宋体" panose="02010600030101010101" pitchFamily="2" charset="-122"/>
                </a:rPr>
                <a:t>在此基础上</a:t>
              </a:r>
              <a:r>
                <a:rPr lang="en-US" altLang="zh-CN" sz="1000" dirty="0">
                  <a:latin typeface="宋体" panose="02010600030101010101" pitchFamily="2" charset="-122"/>
                </a:rPr>
                <a:t>, </a:t>
              </a:r>
              <a:r>
                <a:rPr lang="zh-CN" altLang="zh-CN" sz="1000" dirty="0">
                  <a:latin typeface="宋体" panose="02010600030101010101" pitchFamily="2" charset="-122"/>
                </a:rPr>
                <a:t>关于战略构造问题的研究</a:t>
              </a:r>
              <a:r>
                <a:rPr lang="en-US" altLang="zh-CN" sz="1000" dirty="0">
                  <a:latin typeface="宋体" panose="02010600030101010101" pitchFamily="2" charset="-122"/>
                </a:rPr>
                <a:t>, </a:t>
              </a:r>
              <a:r>
                <a:rPr lang="zh-CN" altLang="zh-CN" sz="1000" dirty="0">
                  <a:latin typeface="宋体" panose="02010600030101010101" pitchFamily="2" charset="-122"/>
                </a:rPr>
                <a:t>形成了两个相近的学派</a:t>
              </a:r>
              <a:r>
                <a:rPr lang="en-US" altLang="zh-CN" sz="1000" dirty="0">
                  <a:latin typeface="宋体" panose="02010600030101010101" pitchFamily="2" charset="-122"/>
                </a:rPr>
                <a:t>:</a:t>
              </a:r>
              <a:r>
                <a:rPr lang="zh-CN" altLang="zh-CN" sz="1000" dirty="0">
                  <a:latin typeface="宋体" panose="02010600030101010101" pitchFamily="2" charset="-122"/>
                </a:rPr>
                <a:t>“</a:t>
              </a:r>
              <a:r>
                <a:rPr lang="zh-CN" altLang="zh-CN" sz="1000" dirty="0">
                  <a:solidFill>
                    <a:schemeClr val="accent1">
                      <a:lumMod val="75000"/>
                    </a:schemeClr>
                  </a:solidFill>
                  <a:latin typeface="宋体" panose="02010600030101010101" pitchFamily="2" charset="-122"/>
                </a:rPr>
                <a:t>设计学派”和“计划学派”</a:t>
              </a:r>
              <a:r>
                <a:rPr lang="zh-CN" altLang="zh-CN" sz="1000" dirty="0">
                  <a:latin typeface="宋体" panose="02010600030101010101" pitchFamily="2" charset="-122"/>
                </a:rPr>
                <a:t>。</a:t>
              </a:r>
            </a:p>
            <a:p>
              <a:pPr indent="252000">
                <a:lnSpc>
                  <a:spcPct val="110000"/>
                </a:lnSpc>
              </a:pPr>
              <a:r>
                <a:rPr lang="zh-CN" altLang="zh-CN" sz="1000" dirty="0">
                  <a:latin typeface="宋体" panose="02010600030101010101" pitchFamily="2" charset="-122"/>
                </a:rPr>
                <a:t>主要体现在三个方面</a:t>
              </a:r>
              <a:r>
                <a:rPr lang="en-US" altLang="zh-CN" sz="1000" dirty="0">
                  <a:latin typeface="宋体" panose="02010600030101010101" pitchFamily="2" charset="-122"/>
                </a:rPr>
                <a:t>:(1)</a:t>
              </a:r>
              <a:r>
                <a:rPr lang="zh-CN" altLang="zh-CN" sz="1000" dirty="0">
                  <a:latin typeface="宋体" panose="02010600030101010101" pitchFamily="2" charset="-122"/>
                </a:rPr>
                <a:t>企业战略的出发点是适应环境</a:t>
              </a:r>
              <a:r>
                <a:rPr lang="zh-CN" altLang="zh-CN" sz="1000" dirty="0" smtClean="0">
                  <a:latin typeface="宋体" panose="02010600030101010101" pitchFamily="2" charset="-122"/>
                </a:rPr>
                <a:t>。</a:t>
              </a:r>
              <a:r>
                <a:rPr lang="en-US" altLang="zh-CN" sz="1000" dirty="0" smtClean="0">
                  <a:latin typeface="宋体" panose="02010600030101010101" pitchFamily="2" charset="-122"/>
                </a:rPr>
                <a:t>(</a:t>
              </a:r>
              <a:r>
                <a:rPr lang="en-US" altLang="zh-CN" sz="1000" dirty="0">
                  <a:latin typeface="宋体" panose="02010600030101010101" pitchFamily="2" charset="-122"/>
                </a:rPr>
                <a:t>2)</a:t>
              </a:r>
              <a:r>
                <a:rPr lang="zh-CN" altLang="zh-CN" sz="1000" dirty="0">
                  <a:latin typeface="宋体" panose="02010600030101010101" pitchFamily="2" charset="-122"/>
                </a:rPr>
                <a:t>企业的战略目标是为了提高市场占有率</a:t>
              </a:r>
              <a:r>
                <a:rPr lang="zh-CN" altLang="zh-CN" sz="1000" dirty="0" smtClean="0">
                  <a:latin typeface="宋体" panose="02010600030101010101" pitchFamily="2" charset="-122"/>
                </a:rPr>
                <a:t>。 </a:t>
              </a:r>
              <a:r>
                <a:rPr lang="en-US" altLang="zh-CN" sz="1000" dirty="0" smtClean="0">
                  <a:latin typeface="宋体" panose="02010600030101010101" pitchFamily="2" charset="-122"/>
                </a:rPr>
                <a:t>(</a:t>
              </a:r>
              <a:r>
                <a:rPr lang="en-US" altLang="zh-CN" sz="1000" dirty="0">
                  <a:latin typeface="宋体" panose="02010600030101010101" pitchFamily="2" charset="-122"/>
                </a:rPr>
                <a:t>3)</a:t>
              </a:r>
              <a:r>
                <a:rPr lang="zh-CN" altLang="zh-CN" sz="1000" dirty="0">
                  <a:latin typeface="宋体" panose="02010600030101010101" pitchFamily="2" charset="-122"/>
                </a:rPr>
                <a:t>企业战略的实施要求组织结构变化及与之相适应。</a:t>
              </a:r>
              <a:endParaRPr lang="zh-CN" altLang="en-US" sz="1000" dirty="0">
                <a:latin typeface="宋体" panose="02010600030101010101" pitchFamily="2" charset="-122"/>
                <a:sym typeface="+mn-lt"/>
              </a:endParaRPr>
            </a:p>
          </p:txBody>
        </p:sp>
      </p:grpSp>
      <p:grpSp>
        <p:nvGrpSpPr>
          <p:cNvPr id="40" name="组合 39"/>
          <p:cNvGrpSpPr/>
          <p:nvPr/>
        </p:nvGrpSpPr>
        <p:grpSpPr>
          <a:xfrm>
            <a:off x="3381555" y="3114069"/>
            <a:ext cx="2803585" cy="2926391"/>
            <a:chOff x="1939816" y="2130222"/>
            <a:chExt cx="6905586" cy="2926718"/>
          </a:xfrm>
        </p:grpSpPr>
        <p:sp>
          <p:nvSpPr>
            <p:cNvPr id="41" name="文本框 36"/>
            <p:cNvSpPr txBox="1">
              <a:spLocks noChangeArrowheads="1"/>
            </p:cNvSpPr>
            <p:nvPr/>
          </p:nvSpPr>
          <p:spPr bwMode="auto">
            <a:xfrm>
              <a:off x="3520351" y="2130222"/>
              <a:ext cx="4513136" cy="277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dirty="0"/>
                <a:t>80</a:t>
              </a:r>
              <a:r>
                <a:rPr lang="zh-CN" altLang="zh-CN" sz="1200" b="1" dirty="0"/>
                <a:t>年代的战略管理理论</a:t>
              </a:r>
              <a:endParaRPr lang="zh-CN" altLang="zh-CN" sz="1200" dirty="0"/>
            </a:p>
          </p:txBody>
        </p:sp>
        <p:sp>
          <p:nvSpPr>
            <p:cNvPr id="42" name="文本框 37"/>
            <p:cNvSpPr txBox="1">
              <a:spLocks noChangeArrowheads="1"/>
            </p:cNvSpPr>
            <p:nvPr/>
          </p:nvSpPr>
          <p:spPr bwMode="auto">
            <a:xfrm>
              <a:off x="1939816" y="2425156"/>
              <a:ext cx="6905586" cy="2631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10000"/>
                </a:lnSpc>
              </a:pPr>
              <a:r>
                <a:rPr lang="en-US" altLang="zh-CN" sz="1000" dirty="0">
                  <a:latin typeface="宋体" panose="02010600030101010101" pitchFamily="2" charset="-122"/>
                </a:rPr>
                <a:t>20</a:t>
              </a:r>
              <a:r>
                <a:rPr lang="zh-CN" altLang="zh-CN" sz="1000" dirty="0">
                  <a:latin typeface="宋体" panose="02010600030101010101" pitchFamily="2" charset="-122"/>
                </a:rPr>
                <a:t>世纪</a:t>
              </a:r>
              <a:r>
                <a:rPr lang="en-US" altLang="zh-CN" sz="1000" dirty="0">
                  <a:latin typeface="宋体" panose="02010600030101010101" pitchFamily="2" charset="-122"/>
                </a:rPr>
                <a:t>80</a:t>
              </a:r>
              <a:r>
                <a:rPr lang="zh-CN" altLang="zh-CN" sz="1000" dirty="0">
                  <a:latin typeface="宋体" panose="02010600030101010101" pitchFamily="2" charset="-122"/>
                </a:rPr>
                <a:t>年代初</a:t>
              </a:r>
              <a:r>
                <a:rPr lang="en-US" altLang="zh-CN" sz="1000" dirty="0">
                  <a:latin typeface="宋体" panose="02010600030101010101" pitchFamily="2" charset="-122"/>
                </a:rPr>
                <a:t>, </a:t>
              </a:r>
              <a:r>
                <a:rPr lang="zh-CN" altLang="zh-CN" sz="1000" dirty="0">
                  <a:latin typeface="宋体" panose="02010600030101010101" pitchFamily="2" charset="-122"/>
                </a:rPr>
                <a:t>以哈佛大学商学院的迈克尔·波特为代表的竞争战略理论取得了战略管理理论的主流地位。波特认为</a:t>
              </a:r>
              <a:r>
                <a:rPr lang="en-US" altLang="zh-CN" sz="1000" dirty="0">
                  <a:latin typeface="宋体" panose="02010600030101010101" pitchFamily="2" charset="-122"/>
                </a:rPr>
                <a:t>, </a:t>
              </a:r>
              <a:r>
                <a:rPr lang="zh-CN" altLang="zh-CN" sz="1000" dirty="0">
                  <a:latin typeface="宋体" panose="02010600030101010101" pitchFamily="2" charset="-122"/>
                </a:rPr>
                <a:t>企业战略的核心是获取竞争优势</a:t>
              </a:r>
              <a:r>
                <a:rPr lang="en-US" altLang="zh-CN" sz="1000" dirty="0">
                  <a:latin typeface="宋体" panose="02010600030101010101" pitchFamily="2" charset="-122"/>
                </a:rPr>
                <a:t>, </a:t>
              </a:r>
              <a:r>
                <a:rPr lang="zh-CN" altLang="zh-CN" sz="1000" dirty="0">
                  <a:latin typeface="宋体" panose="02010600030101010101" pitchFamily="2" charset="-122"/>
                </a:rPr>
                <a:t>而影响竞争优势的因素有两个</a:t>
              </a:r>
              <a:r>
                <a:rPr lang="en-US" altLang="zh-CN" sz="1000" dirty="0">
                  <a:latin typeface="宋体" panose="02010600030101010101" pitchFamily="2" charset="-122"/>
                </a:rPr>
                <a:t>:</a:t>
              </a:r>
              <a:r>
                <a:rPr lang="zh-CN" altLang="zh-CN" sz="1000" dirty="0">
                  <a:solidFill>
                    <a:srgbClr val="C00000"/>
                  </a:solidFill>
                  <a:latin typeface="宋体" panose="02010600030101010101" pitchFamily="2" charset="-122"/>
                </a:rPr>
                <a:t>一是企业所处产业的盈利能力</a:t>
              </a:r>
              <a:r>
                <a:rPr lang="en-US" altLang="zh-CN" sz="1000" dirty="0">
                  <a:solidFill>
                    <a:srgbClr val="C00000"/>
                  </a:solidFill>
                  <a:latin typeface="宋体" panose="02010600030101010101" pitchFamily="2" charset="-122"/>
                </a:rPr>
                <a:t>, </a:t>
              </a:r>
              <a:r>
                <a:rPr lang="zh-CN" altLang="zh-CN" sz="1000" dirty="0">
                  <a:solidFill>
                    <a:srgbClr val="C00000"/>
                  </a:solidFill>
                  <a:latin typeface="宋体" panose="02010600030101010101" pitchFamily="2" charset="-122"/>
                </a:rPr>
                <a:t>即产业的吸引力</a:t>
              </a:r>
              <a:r>
                <a:rPr lang="en-US" altLang="zh-CN" sz="1000" dirty="0">
                  <a:solidFill>
                    <a:srgbClr val="C00000"/>
                  </a:solidFill>
                  <a:latin typeface="宋体" panose="02010600030101010101" pitchFamily="2" charset="-122"/>
                </a:rPr>
                <a:t>;</a:t>
              </a:r>
              <a:r>
                <a:rPr lang="zh-CN" altLang="zh-CN" sz="1000" dirty="0">
                  <a:solidFill>
                    <a:srgbClr val="C00000"/>
                  </a:solidFill>
                  <a:latin typeface="宋体" panose="02010600030101010101" pitchFamily="2" charset="-122"/>
                </a:rPr>
                <a:t>二是企业在产业中的相对竞争地位</a:t>
              </a:r>
              <a:r>
                <a:rPr lang="zh-CN" altLang="zh-CN" sz="1000" dirty="0" smtClean="0">
                  <a:solidFill>
                    <a:srgbClr val="C00000"/>
                  </a:solidFill>
                  <a:latin typeface="宋体" panose="02010600030101010101" pitchFamily="2" charset="-122"/>
                </a:rPr>
                <a:t>。</a:t>
              </a:r>
              <a:endParaRPr lang="en-US" altLang="zh-CN" sz="1000" dirty="0" smtClean="0">
                <a:solidFill>
                  <a:srgbClr val="C00000"/>
                </a:solidFill>
                <a:latin typeface="宋体" panose="02010600030101010101" pitchFamily="2" charset="-122"/>
              </a:endParaRPr>
            </a:p>
            <a:p>
              <a:pPr indent="252000">
                <a:lnSpc>
                  <a:spcPct val="110000"/>
                </a:lnSpc>
              </a:pPr>
              <a:r>
                <a:rPr lang="zh-CN" altLang="zh-CN" sz="1000" dirty="0">
                  <a:latin typeface="宋体" panose="02010600030101010101" pitchFamily="2" charset="-122"/>
                </a:rPr>
                <a:t>波特的竞争战略理论的</a:t>
              </a:r>
              <a:r>
                <a:rPr lang="zh-CN" altLang="zh-CN" sz="1000" b="1" dirty="0">
                  <a:latin typeface="宋体" panose="02010600030101010101" pitchFamily="2" charset="-122"/>
                </a:rPr>
                <a:t>基本逻辑</a:t>
              </a:r>
              <a:r>
                <a:rPr lang="zh-CN" altLang="zh-CN" sz="1000" dirty="0">
                  <a:latin typeface="宋体" panose="02010600030101010101" pitchFamily="2" charset="-122"/>
                </a:rPr>
                <a:t>是</a:t>
              </a:r>
              <a:r>
                <a:rPr lang="en-US" altLang="zh-CN" sz="1000" dirty="0">
                  <a:latin typeface="宋体" panose="02010600030101010101" pitchFamily="2" charset="-122"/>
                </a:rPr>
                <a:t>:(1)</a:t>
              </a:r>
              <a:r>
                <a:rPr lang="zh-CN" altLang="zh-CN" sz="1000" dirty="0">
                  <a:latin typeface="宋体" panose="02010600030101010101" pitchFamily="2" charset="-122"/>
                </a:rPr>
                <a:t>产业结构是决定企业盈利能力的关键因素</a:t>
              </a:r>
              <a:r>
                <a:rPr lang="en-US" altLang="zh-CN" sz="1000" dirty="0">
                  <a:latin typeface="宋体" panose="02010600030101010101" pitchFamily="2" charset="-122"/>
                </a:rPr>
                <a:t>;(2)</a:t>
              </a:r>
              <a:r>
                <a:rPr lang="zh-CN" altLang="zh-CN" sz="1000" dirty="0">
                  <a:latin typeface="宋体" panose="02010600030101010101" pitchFamily="2" charset="-122"/>
                </a:rPr>
                <a:t>企业可以通过选择和执行一种基本战略影响产业中的五种作用力量</a:t>
              </a:r>
              <a:r>
                <a:rPr lang="en-US" altLang="zh-CN" sz="1000" dirty="0">
                  <a:latin typeface="宋体" panose="02010600030101010101" pitchFamily="2" charset="-122"/>
                </a:rPr>
                <a:t>(</a:t>
              </a:r>
              <a:r>
                <a:rPr lang="zh-CN" altLang="zh-CN" sz="1000" dirty="0">
                  <a:latin typeface="宋体" panose="02010600030101010101" pitchFamily="2" charset="-122"/>
                </a:rPr>
                <a:t>即产业结构</a:t>
              </a:r>
              <a:r>
                <a:rPr lang="en-US" altLang="zh-CN" sz="1000" dirty="0">
                  <a:latin typeface="宋体" panose="02010600030101010101" pitchFamily="2" charset="-122"/>
                </a:rPr>
                <a:t>),</a:t>
              </a:r>
              <a:r>
                <a:rPr lang="zh-CN" altLang="zh-CN" sz="1000" dirty="0">
                  <a:latin typeface="宋体" panose="02010600030101010101" pitchFamily="2" charset="-122"/>
                </a:rPr>
                <a:t>以改善和加强企业的相对竞争地位</a:t>
              </a:r>
              <a:r>
                <a:rPr lang="en-US" altLang="zh-CN" sz="1000" dirty="0">
                  <a:latin typeface="宋体" panose="02010600030101010101" pitchFamily="2" charset="-122"/>
                </a:rPr>
                <a:t>, </a:t>
              </a:r>
              <a:r>
                <a:rPr lang="zh-CN" altLang="zh-CN" sz="1000" dirty="0">
                  <a:latin typeface="宋体" panose="02010600030101010101" pitchFamily="2" charset="-122"/>
                </a:rPr>
                <a:t>获取市场竞争优势</a:t>
              </a:r>
              <a:r>
                <a:rPr lang="en-US" altLang="zh-CN" sz="1000" dirty="0">
                  <a:latin typeface="宋体" panose="02010600030101010101" pitchFamily="2" charset="-122"/>
                </a:rPr>
                <a:t>(</a:t>
              </a:r>
              <a:r>
                <a:rPr lang="zh-CN" altLang="zh-CN" sz="1000" dirty="0">
                  <a:latin typeface="宋体" panose="02010600030101010101" pitchFamily="2" charset="-122"/>
                </a:rPr>
                <a:t>低成本或差异化</a:t>
              </a:r>
              <a:r>
                <a:rPr lang="en-US" altLang="zh-CN" sz="1000" dirty="0">
                  <a:latin typeface="宋体" panose="02010600030101010101" pitchFamily="2" charset="-122"/>
                </a:rPr>
                <a:t>);(3)</a:t>
              </a:r>
              <a:r>
                <a:rPr lang="zh-CN" altLang="zh-CN" sz="1000" dirty="0">
                  <a:latin typeface="宋体" panose="02010600030101010101" pitchFamily="2" charset="-122"/>
                </a:rPr>
                <a:t>价值链活动是竞争优势的来源</a:t>
              </a:r>
              <a:r>
                <a:rPr lang="en-US" altLang="zh-CN" sz="1000" dirty="0">
                  <a:latin typeface="宋体" panose="02010600030101010101" pitchFamily="2" charset="-122"/>
                </a:rPr>
                <a:t>, </a:t>
              </a:r>
              <a:r>
                <a:rPr lang="zh-CN" altLang="zh-CN" sz="1000" dirty="0">
                  <a:latin typeface="宋体" panose="02010600030101010101" pitchFamily="2" charset="-122"/>
                </a:rPr>
                <a:t>企业可以通过价值链活动和价值链关系</a:t>
              </a:r>
              <a:r>
                <a:rPr lang="en-US" altLang="zh-CN" sz="1000" dirty="0">
                  <a:latin typeface="宋体" panose="02010600030101010101" pitchFamily="2" charset="-122"/>
                </a:rPr>
                <a:t>(</a:t>
              </a:r>
              <a:r>
                <a:rPr lang="zh-CN" altLang="zh-CN" sz="1000" dirty="0">
                  <a:latin typeface="宋体" panose="02010600030101010101" pitchFamily="2" charset="-122"/>
                </a:rPr>
                <a:t>包括一条价值链内的活动之间及两条或多条价值链之间的关系</a:t>
              </a:r>
              <a:r>
                <a:rPr lang="en-US" altLang="zh-CN" sz="1000" dirty="0">
                  <a:latin typeface="宋体" panose="02010600030101010101" pitchFamily="2" charset="-122"/>
                </a:rPr>
                <a:t>)</a:t>
              </a:r>
              <a:r>
                <a:rPr lang="zh-CN" altLang="zh-CN" sz="1000" dirty="0">
                  <a:latin typeface="宋体" panose="02010600030101010101" pitchFamily="2" charset="-122"/>
                </a:rPr>
                <a:t>的调整来实施其基本战略。</a:t>
              </a:r>
              <a:endParaRPr lang="zh-CN" altLang="en-US" sz="1000" dirty="0">
                <a:latin typeface="宋体" panose="02010600030101010101" pitchFamily="2" charset="-122"/>
                <a:sym typeface="+mn-lt"/>
              </a:endParaRPr>
            </a:p>
          </p:txBody>
        </p:sp>
      </p:grpSp>
      <p:grpSp>
        <p:nvGrpSpPr>
          <p:cNvPr id="43" name="组合 42"/>
          <p:cNvGrpSpPr/>
          <p:nvPr/>
        </p:nvGrpSpPr>
        <p:grpSpPr>
          <a:xfrm>
            <a:off x="6185140" y="3060355"/>
            <a:ext cx="2622430" cy="3149382"/>
            <a:chOff x="2380726" y="2130222"/>
            <a:chExt cx="6459379" cy="3149734"/>
          </a:xfrm>
        </p:grpSpPr>
        <p:sp>
          <p:nvSpPr>
            <p:cNvPr id="44" name="文本框 43"/>
            <p:cNvSpPr txBox="1">
              <a:spLocks noChangeArrowheads="1"/>
            </p:cNvSpPr>
            <p:nvPr/>
          </p:nvSpPr>
          <p:spPr bwMode="auto">
            <a:xfrm>
              <a:off x="3091038" y="2130222"/>
              <a:ext cx="5248244" cy="277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dirty="0"/>
                <a:t>90</a:t>
              </a:r>
              <a:r>
                <a:rPr lang="zh-CN" altLang="zh-CN" sz="1200" b="1" dirty="0"/>
                <a:t>年代早期的战略管理理论</a:t>
              </a:r>
              <a:endParaRPr lang="zh-CN" altLang="zh-CN" sz="1200" dirty="0"/>
            </a:p>
          </p:txBody>
        </p:sp>
        <p:sp>
          <p:nvSpPr>
            <p:cNvPr id="45" name="文本框 44"/>
            <p:cNvSpPr txBox="1">
              <a:spLocks noChangeArrowheads="1"/>
            </p:cNvSpPr>
            <p:nvPr/>
          </p:nvSpPr>
          <p:spPr bwMode="auto">
            <a:xfrm>
              <a:off x="2380726" y="2478876"/>
              <a:ext cx="6459379" cy="2801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10000"/>
                </a:lnSpc>
              </a:pPr>
              <a:r>
                <a:rPr lang="zh-CN" altLang="zh-CN" sz="1000" dirty="0" smtClean="0">
                  <a:solidFill>
                    <a:srgbClr val="C00000"/>
                  </a:solidFill>
                  <a:latin typeface="宋体" panose="02010600030101010101" pitchFamily="2" charset="-122"/>
                </a:rPr>
                <a:t>战</a:t>
              </a:r>
              <a:r>
                <a:rPr lang="zh-CN" altLang="zh-CN" sz="1000" dirty="0">
                  <a:solidFill>
                    <a:srgbClr val="C00000"/>
                  </a:solidFill>
                  <a:latin typeface="宋体" panose="02010600030101010101" pitchFamily="2" charset="-122"/>
                </a:rPr>
                <a:t>略理论中的“核心能力学派</a:t>
              </a:r>
              <a:r>
                <a:rPr lang="zh-CN" altLang="zh-CN" sz="1000" dirty="0" smtClean="0">
                  <a:solidFill>
                    <a:srgbClr val="C00000"/>
                  </a:solidFill>
                  <a:latin typeface="宋体" panose="02010600030101010101" pitchFamily="2" charset="-122"/>
                </a:rPr>
                <a:t>”</a:t>
              </a:r>
              <a:r>
                <a:rPr lang="zh-CN" altLang="zh-CN" sz="1000" dirty="0">
                  <a:latin typeface="宋体" panose="02010600030101010101" pitchFamily="2" charset="-122"/>
                </a:rPr>
                <a:t>从外部市场环境转向内部环境</a:t>
              </a:r>
              <a:r>
                <a:rPr lang="en-US" altLang="zh-CN" sz="1000" dirty="0">
                  <a:latin typeface="宋体" panose="02010600030101010101" pitchFamily="2" charset="-122"/>
                </a:rPr>
                <a:t>,</a:t>
              </a:r>
              <a:r>
                <a:rPr lang="zh-CN" altLang="zh-CN" sz="1000" dirty="0">
                  <a:latin typeface="宋体" panose="02010600030101010101" pitchFamily="2" charset="-122"/>
                </a:rPr>
                <a:t>注重对自身独特的资源和知识</a:t>
              </a:r>
              <a:r>
                <a:rPr lang="en-US" altLang="zh-CN" sz="1000" dirty="0">
                  <a:latin typeface="宋体" panose="02010600030101010101" pitchFamily="2" charset="-122"/>
                </a:rPr>
                <a:t>(</a:t>
              </a:r>
              <a:r>
                <a:rPr lang="zh-CN" altLang="zh-CN" sz="1000" dirty="0">
                  <a:latin typeface="宋体" panose="02010600030101010101" pitchFamily="2" charset="-122"/>
                </a:rPr>
                <a:t>技术</a:t>
              </a:r>
              <a:r>
                <a:rPr lang="en-US" altLang="zh-CN" sz="1000" dirty="0">
                  <a:latin typeface="宋体" panose="02010600030101010101" pitchFamily="2" charset="-122"/>
                </a:rPr>
                <a:t>)</a:t>
              </a:r>
              <a:r>
                <a:rPr lang="zh-CN" altLang="zh-CN" sz="1000" dirty="0">
                  <a:latin typeface="宋体" panose="02010600030101010101" pitchFamily="2" charset="-122"/>
                </a:rPr>
                <a:t>的积累</a:t>
              </a:r>
              <a:r>
                <a:rPr lang="en-US" altLang="zh-CN" sz="1000" dirty="0">
                  <a:latin typeface="宋体" panose="02010600030101010101" pitchFamily="2" charset="-122"/>
                </a:rPr>
                <a:t>,</a:t>
              </a:r>
              <a:r>
                <a:rPr lang="zh-CN" altLang="zh-CN" sz="1000" dirty="0">
                  <a:latin typeface="宋体" panose="02010600030101010101" pitchFamily="2" charset="-122"/>
                </a:rPr>
                <a:t>以形成企业独特的竞争力</a:t>
              </a:r>
              <a:r>
                <a:rPr lang="en-US" altLang="zh-CN" sz="1000" dirty="0">
                  <a:latin typeface="宋体" panose="02010600030101010101" pitchFamily="2" charset="-122"/>
                </a:rPr>
                <a:t>(</a:t>
              </a:r>
              <a:r>
                <a:rPr lang="zh-CN" altLang="zh-CN" sz="1000" dirty="0">
                  <a:latin typeface="宋体" panose="02010600030101010101" pitchFamily="2" charset="-122"/>
                </a:rPr>
                <a:t>核心竞争力</a:t>
              </a:r>
              <a:r>
                <a:rPr lang="en-US" altLang="zh-CN" sz="1000" dirty="0">
                  <a:latin typeface="宋体" panose="02010600030101010101" pitchFamily="2" charset="-122"/>
                </a:rPr>
                <a:t>)</a:t>
              </a:r>
              <a:r>
                <a:rPr lang="zh-CN" altLang="zh-CN" sz="1000" dirty="0">
                  <a:latin typeface="宋体" panose="02010600030101010101" pitchFamily="2" charset="-122"/>
                </a:rPr>
                <a:t>。</a:t>
              </a:r>
              <a:r>
                <a:rPr lang="en-US" altLang="zh-CN" sz="1000" dirty="0">
                  <a:latin typeface="宋体" panose="02010600030101010101" pitchFamily="2" charset="-122"/>
                </a:rPr>
                <a:t>1990</a:t>
              </a:r>
              <a:r>
                <a:rPr lang="zh-CN" altLang="zh-CN" sz="1000" dirty="0">
                  <a:latin typeface="宋体" panose="02010600030101010101" pitchFamily="2" charset="-122"/>
                </a:rPr>
                <a:t>年</a:t>
              </a:r>
              <a:r>
                <a:rPr lang="en-US" altLang="zh-CN" sz="1000" dirty="0">
                  <a:latin typeface="宋体" panose="02010600030101010101" pitchFamily="2" charset="-122"/>
                </a:rPr>
                <a:t>,</a:t>
              </a:r>
              <a:r>
                <a:rPr lang="zh-CN" altLang="zh-CN" sz="1000" dirty="0">
                  <a:latin typeface="宋体" panose="02010600030101010101" pitchFamily="2" charset="-122"/>
                </a:rPr>
                <a:t>普拉哈拉德和哈默又在《哈佛商业评论》发表了《企业核心能力》。从此</a:t>
              </a:r>
              <a:r>
                <a:rPr lang="en-US" altLang="zh-CN" sz="1000" dirty="0">
                  <a:latin typeface="宋体" panose="02010600030101010101" pitchFamily="2" charset="-122"/>
                </a:rPr>
                <a:t>,</a:t>
              </a:r>
              <a:r>
                <a:rPr lang="zh-CN" altLang="zh-CN" sz="1000" dirty="0">
                  <a:solidFill>
                    <a:srgbClr val="C00000"/>
                  </a:solidFill>
                  <a:latin typeface="宋体" panose="02010600030101010101" pitchFamily="2" charset="-122"/>
                </a:rPr>
                <a:t>关于核心能力的研究热潮开始兴起</a:t>
              </a:r>
              <a:r>
                <a:rPr lang="en-US" altLang="zh-CN" sz="1000" dirty="0">
                  <a:solidFill>
                    <a:srgbClr val="C00000"/>
                  </a:solidFill>
                  <a:latin typeface="宋体" panose="02010600030101010101" pitchFamily="2" charset="-122"/>
                </a:rPr>
                <a:t>,</a:t>
              </a:r>
              <a:r>
                <a:rPr lang="zh-CN" altLang="zh-CN" sz="1000" dirty="0">
                  <a:solidFill>
                    <a:srgbClr val="C00000"/>
                  </a:solidFill>
                  <a:latin typeface="宋体" panose="02010600030101010101" pitchFamily="2" charset="-122"/>
                </a:rPr>
                <a:t>并且形成了</a:t>
              </a:r>
              <a:endParaRPr lang="en-US" altLang="zh-CN" sz="1000" dirty="0">
                <a:solidFill>
                  <a:srgbClr val="C00000"/>
                </a:solidFill>
                <a:latin typeface="宋体" panose="02010600030101010101" pitchFamily="2" charset="-122"/>
              </a:endParaRPr>
            </a:p>
            <a:p>
              <a:pPr indent="252000">
                <a:lnSpc>
                  <a:spcPct val="110000"/>
                </a:lnSpc>
              </a:pPr>
              <a:r>
                <a:rPr lang="en-US" altLang="zh-CN" sz="1000" dirty="0">
                  <a:latin typeface="宋体" panose="02010600030101010101" pitchFamily="2" charset="-122"/>
                </a:rPr>
                <a:t>David J .Collins </a:t>
              </a:r>
              <a:r>
                <a:rPr lang="zh-CN" altLang="zh-CN" sz="1000" dirty="0">
                  <a:latin typeface="宋体" panose="02010600030101010101" pitchFamily="2" charset="-122"/>
                </a:rPr>
                <a:t>和</a:t>
              </a:r>
              <a:r>
                <a:rPr lang="en-US" altLang="zh-CN" sz="1000" dirty="0">
                  <a:latin typeface="宋体" panose="02010600030101010101" pitchFamily="2" charset="-122"/>
                </a:rPr>
                <a:t>Cynthia A .</a:t>
              </a:r>
              <a:r>
                <a:rPr lang="en-US" altLang="zh-CN" sz="1000" dirty="0" err="1">
                  <a:latin typeface="宋体" panose="02010600030101010101" pitchFamily="2" charset="-122"/>
                </a:rPr>
                <a:t>Motgomery</a:t>
              </a:r>
              <a:r>
                <a:rPr lang="zh-CN" altLang="zh-CN" sz="1000" dirty="0">
                  <a:latin typeface="宋体" panose="02010600030101010101" pitchFamily="2" charset="-122"/>
                </a:rPr>
                <a:t>在《哈佛商业评论》上发表了《资源竞争</a:t>
              </a:r>
              <a:r>
                <a:rPr lang="en-US" altLang="zh-CN" sz="1000" dirty="0">
                  <a:latin typeface="宋体" panose="02010600030101010101" pitchFamily="2" charset="-122"/>
                </a:rPr>
                <a:t>:90</a:t>
              </a:r>
              <a:r>
                <a:rPr lang="zh-CN" altLang="zh-CN" sz="1000" dirty="0">
                  <a:latin typeface="宋体" panose="02010600030101010101" pitchFamily="2" charset="-122"/>
                </a:rPr>
                <a:t>年代的战略》一文。该论文对企业的资源和能力的认识更深了一层</a:t>
              </a:r>
              <a:r>
                <a:rPr lang="en-US" altLang="zh-CN" sz="1000" dirty="0">
                  <a:latin typeface="宋体" panose="02010600030101010101" pitchFamily="2" charset="-122"/>
                </a:rPr>
                <a:t>, </a:t>
              </a:r>
              <a:r>
                <a:rPr lang="zh-CN" altLang="zh-CN" sz="1000" dirty="0">
                  <a:latin typeface="宋体" panose="02010600030101010101" pitchFamily="2" charset="-122"/>
                </a:rPr>
                <a:t>提出了企业的资源观</a:t>
              </a:r>
              <a:r>
                <a:rPr lang="en-US" altLang="zh-CN" sz="1000" dirty="0">
                  <a:latin typeface="宋体" panose="02010600030101010101" pitchFamily="2" charset="-122"/>
                </a:rPr>
                <a:t>(</a:t>
              </a:r>
              <a:r>
                <a:rPr lang="en-US" altLang="zh-CN" sz="1000" dirty="0" err="1">
                  <a:latin typeface="宋体" panose="02010600030101010101" pitchFamily="2" charset="-122"/>
                </a:rPr>
                <a:t>Resourses</a:t>
              </a:r>
              <a:r>
                <a:rPr lang="en-US" altLang="zh-CN" sz="1000" dirty="0">
                  <a:latin typeface="宋体" panose="02010600030101010101" pitchFamily="2" charset="-122"/>
                </a:rPr>
                <a:t>-based view of the firm)</a:t>
              </a:r>
              <a:r>
                <a:rPr lang="zh-CN" altLang="zh-CN" sz="1000" dirty="0">
                  <a:latin typeface="宋体" panose="02010600030101010101" pitchFamily="2" charset="-122"/>
                </a:rPr>
                <a:t>。他们认为</a:t>
              </a:r>
              <a:r>
                <a:rPr lang="en-US" altLang="zh-CN" sz="1000" dirty="0">
                  <a:latin typeface="宋体" panose="02010600030101010101" pitchFamily="2" charset="-122"/>
                </a:rPr>
                <a:t>,</a:t>
              </a:r>
              <a:r>
                <a:rPr lang="zh-CN" altLang="zh-CN" sz="1000" dirty="0">
                  <a:latin typeface="宋体" panose="02010600030101010101" pitchFamily="2" charset="-122"/>
                </a:rPr>
                <a:t>价值的评估不能局限于企业内部</a:t>
              </a:r>
              <a:r>
                <a:rPr lang="en-US" altLang="zh-CN" sz="1000" dirty="0">
                  <a:latin typeface="宋体" panose="02010600030101010101" pitchFamily="2" charset="-122"/>
                </a:rPr>
                <a:t>,</a:t>
              </a:r>
              <a:r>
                <a:rPr lang="zh-CN" altLang="zh-CN" sz="1000" dirty="0">
                  <a:latin typeface="宋体" panose="02010600030101010101" pitchFamily="2" charset="-122"/>
                </a:rPr>
                <a:t>而且要将企业置身于其所在的产业环境</a:t>
              </a:r>
              <a:r>
                <a:rPr lang="en-US" altLang="zh-CN" sz="1000" dirty="0">
                  <a:latin typeface="宋体" panose="02010600030101010101" pitchFamily="2" charset="-122"/>
                </a:rPr>
                <a:t>,</a:t>
              </a:r>
              <a:r>
                <a:rPr lang="zh-CN" altLang="zh-CN" sz="1000" dirty="0">
                  <a:latin typeface="宋体" panose="02010600030101010101" pitchFamily="2" charset="-122"/>
                </a:rPr>
                <a:t>通过与其竞争对手的资源比较</a:t>
              </a:r>
              <a:r>
                <a:rPr lang="en-US" altLang="zh-CN" sz="1000" dirty="0">
                  <a:latin typeface="宋体" panose="02010600030101010101" pitchFamily="2" charset="-122"/>
                </a:rPr>
                <a:t>,</a:t>
              </a:r>
              <a:r>
                <a:rPr lang="zh-CN" altLang="zh-CN" sz="1000" dirty="0">
                  <a:latin typeface="宋体" panose="02010600030101010101" pitchFamily="2" charset="-122"/>
                </a:rPr>
                <a:t>从而发现企业拥有的有价值的资源。</a:t>
              </a:r>
              <a:endParaRPr lang="zh-CN" altLang="en-US" sz="1000" dirty="0">
                <a:latin typeface="宋体" panose="02010600030101010101" pitchFamily="2" charset="-122"/>
                <a:sym typeface="+mn-lt"/>
              </a:endParaRPr>
            </a:p>
          </p:txBody>
        </p:sp>
      </p:grpSp>
      <p:grpSp>
        <p:nvGrpSpPr>
          <p:cNvPr id="46" name="组合 45"/>
          <p:cNvGrpSpPr/>
          <p:nvPr/>
        </p:nvGrpSpPr>
        <p:grpSpPr>
          <a:xfrm>
            <a:off x="8837165" y="3072178"/>
            <a:ext cx="2494184" cy="2790117"/>
            <a:chOff x="2586575" y="2130222"/>
            <a:chExt cx="6143492" cy="2790424"/>
          </a:xfrm>
        </p:grpSpPr>
        <p:sp>
          <p:nvSpPr>
            <p:cNvPr id="47" name="文本框 36"/>
            <p:cNvSpPr txBox="1">
              <a:spLocks noChangeArrowheads="1"/>
            </p:cNvSpPr>
            <p:nvPr/>
          </p:nvSpPr>
          <p:spPr bwMode="auto">
            <a:xfrm>
              <a:off x="2586575" y="2130222"/>
              <a:ext cx="6143492" cy="277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b="1" dirty="0"/>
                <a:t>90</a:t>
              </a:r>
              <a:r>
                <a:rPr lang="zh-CN" altLang="zh-CN" sz="1200" b="1" dirty="0"/>
                <a:t>年代后期战略管理理论的新发展</a:t>
              </a:r>
              <a:endParaRPr lang="zh-CN" altLang="zh-CN" sz="1200" dirty="0"/>
            </a:p>
          </p:txBody>
        </p:sp>
        <p:sp>
          <p:nvSpPr>
            <p:cNvPr id="48" name="文本框 37"/>
            <p:cNvSpPr txBox="1">
              <a:spLocks noChangeArrowheads="1"/>
            </p:cNvSpPr>
            <p:nvPr/>
          </p:nvSpPr>
          <p:spPr bwMode="auto">
            <a:xfrm>
              <a:off x="2586575" y="2478876"/>
              <a:ext cx="6143492" cy="2441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10000"/>
                </a:lnSpc>
              </a:pPr>
              <a:r>
                <a:rPr lang="zh-CN" altLang="zh-CN" sz="1000" dirty="0">
                  <a:solidFill>
                    <a:srgbClr val="C00000"/>
                  </a:solidFill>
                  <a:latin typeface="宋体" panose="02010600030101010101" pitchFamily="2" charset="-122"/>
                </a:rPr>
                <a:t>战略联盟理论</a:t>
              </a:r>
              <a:r>
                <a:rPr lang="zh-CN" altLang="zh-CN" sz="1000" dirty="0">
                  <a:latin typeface="宋体" panose="02010600030101010101" pitchFamily="2" charset="-122"/>
                </a:rPr>
                <a:t>的出现</a:t>
              </a:r>
              <a:r>
                <a:rPr lang="en-US" altLang="zh-CN" sz="1000" dirty="0">
                  <a:latin typeface="宋体" panose="02010600030101010101" pitchFamily="2" charset="-122"/>
                </a:rPr>
                <a:t>,</a:t>
              </a:r>
              <a:r>
                <a:rPr lang="zh-CN" altLang="zh-CN" sz="1000" dirty="0">
                  <a:latin typeface="宋体" panose="02010600030101010101" pitchFamily="2" charset="-122"/>
                </a:rPr>
                <a:t>使人们将关注的焦点转向了企业间各种形式的联合。这一理论强调竞争合作</a:t>
              </a:r>
              <a:r>
                <a:rPr lang="en-US" altLang="zh-CN" sz="1000" dirty="0">
                  <a:latin typeface="宋体" panose="02010600030101010101" pitchFamily="2" charset="-122"/>
                </a:rPr>
                <a:t>,</a:t>
              </a:r>
              <a:r>
                <a:rPr lang="zh-CN" altLang="zh-CN" sz="1000" dirty="0">
                  <a:latin typeface="宋体" panose="02010600030101010101" pitchFamily="2" charset="-122"/>
                </a:rPr>
                <a:t>认为竞争优势是构建在自身优势与他人竞争优势结合的基础上</a:t>
              </a:r>
              <a:r>
                <a:rPr lang="zh-CN" altLang="zh-CN" sz="1000" dirty="0" smtClean="0">
                  <a:latin typeface="宋体" panose="02010600030101010101" pitchFamily="2" charset="-122"/>
                </a:rPr>
                <a:t>的</a:t>
              </a:r>
              <a:r>
                <a:rPr lang="zh-CN" altLang="en-US" sz="1000" dirty="0" smtClean="0">
                  <a:latin typeface="宋体" panose="02010600030101010101" pitchFamily="2" charset="-122"/>
                </a:rPr>
                <a:t>。</a:t>
              </a:r>
              <a:endParaRPr lang="en-US" altLang="zh-CN" sz="1000" dirty="0" smtClean="0">
                <a:latin typeface="宋体" panose="02010600030101010101" pitchFamily="2" charset="-122"/>
              </a:endParaRPr>
            </a:p>
            <a:p>
              <a:pPr indent="252000">
                <a:lnSpc>
                  <a:spcPct val="110000"/>
                </a:lnSpc>
              </a:pPr>
              <a:r>
                <a:rPr lang="zh-CN" altLang="zh-CN" sz="1000" dirty="0">
                  <a:latin typeface="宋体" panose="02010600030101010101" pitchFamily="2" charset="-122"/>
                </a:rPr>
                <a:t>进入</a:t>
              </a:r>
              <a:r>
                <a:rPr lang="en-US" altLang="zh-CN" sz="1000" dirty="0">
                  <a:latin typeface="宋体" panose="02010600030101010101" pitchFamily="2" charset="-122"/>
                </a:rPr>
                <a:t>90</a:t>
              </a:r>
              <a:r>
                <a:rPr lang="zh-CN" altLang="zh-CN" sz="1000" dirty="0">
                  <a:latin typeface="宋体" panose="02010600030101010101" pitchFamily="2" charset="-122"/>
                </a:rPr>
                <a:t>年代中期</a:t>
              </a:r>
              <a:r>
                <a:rPr lang="en-US" altLang="zh-CN" sz="1000" dirty="0">
                  <a:latin typeface="宋体" panose="02010600030101010101" pitchFamily="2" charset="-122"/>
                </a:rPr>
                <a:t>,</a:t>
              </a:r>
              <a:r>
                <a:rPr lang="zh-CN" altLang="zh-CN" sz="1000" dirty="0">
                  <a:latin typeface="宋体" panose="02010600030101010101" pitchFamily="2" charset="-122"/>
                </a:rPr>
                <a:t>通过创新和创造来超越竞争开始成为企业战略管理研究的一个新焦点。</a:t>
              </a:r>
            </a:p>
            <a:p>
              <a:pPr indent="252000">
                <a:lnSpc>
                  <a:spcPct val="110000"/>
                </a:lnSpc>
              </a:pPr>
              <a:r>
                <a:rPr lang="zh-CN" altLang="zh-CN" sz="1000" dirty="0">
                  <a:latin typeface="宋体" panose="02010600030101010101" pitchFamily="2" charset="-122"/>
                </a:rPr>
                <a:t>美国学者</a:t>
              </a:r>
              <a:r>
                <a:rPr lang="en-US" altLang="zh-CN" sz="1000" dirty="0">
                  <a:latin typeface="宋体" panose="02010600030101010101" pitchFamily="2" charset="-122"/>
                </a:rPr>
                <a:t>James F .Moore1996</a:t>
              </a:r>
              <a:r>
                <a:rPr lang="zh-CN" altLang="zh-CN" sz="1000" dirty="0">
                  <a:latin typeface="宋体" panose="02010600030101010101" pitchFamily="2" charset="-122"/>
                </a:rPr>
                <a:t>年出版的《竞争的衰亡》标志着战略理论的指导思想发生了重大突破。</a:t>
              </a:r>
              <a:r>
                <a:rPr lang="zh-CN" altLang="zh-CN" sz="1000" dirty="0">
                  <a:solidFill>
                    <a:srgbClr val="C00000"/>
                  </a:solidFill>
                  <a:latin typeface="宋体" panose="02010600030101010101" pitchFamily="2" charset="-122"/>
                </a:rPr>
                <a:t>“商业生态系统”</a:t>
              </a:r>
              <a:r>
                <a:rPr lang="zh-CN" altLang="zh-CN" sz="1000" dirty="0">
                  <a:latin typeface="宋体" panose="02010600030101010101" pitchFamily="2" charset="-122"/>
                </a:rPr>
                <a:t>这一全新的概念</a:t>
              </a:r>
              <a:r>
                <a:rPr lang="en-US" altLang="zh-CN" sz="1000" dirty="0">
                  <a:latin typeface="宋体" panose="02010600030101010101" pitchFamily="2" charset="-122"/>
                </a:rPr>
                <a:t>,</a:t>
              </a:r>
              <a:r>
                <a:rPr lang="zh-CN" altLang="zh-CN" sz="1000" dirty="0">
                  <a:latin typeface="宋体" panose="02010600030101010101" pitchFamily="2" charset="-122"/>
                </a:rPr>
                <a:t>打破了传统的以行业划分为前提的战略理论的限制</a:t>
              </a:r>
              <a:r>
                <a:rPr lang="en-US" altLang="zh-CN" sz="1000" dirty="0">
                  <a:latin typeface="宋体" panose="02010600030101010101" pitchFamily="2" charset="-122"/>
                </a:rPr>
                <a:t>,</a:t>
              </a:r>
              <a:r>
                <a:rPr lang="zh-CN" altLang="zh-CN" sz="1000" dirty="0">
                  <a:latin typeface="宋体" panose="02010600030101010101" pitchFamily="2" charset="-122"/>
                </a:rPr>
                <a:t>力求“共同进化”。</a:t>
              </a:r>
              <a:endParaRPr lang="zh-CN" altLang="en-US" sz="1000" dirty="0">
                <a:latin typeface="宋体" panose="02010600030101010101" pitchFamily="2" charset="-122"/>
                <a:sym typeface="+mn-lt"/>
              </a:endParaRPr>
            </a:p>
          </p:txBody>
        </p:sp>
      </p:grpSp>
      <p:sp>
        <p:nvSpPr>
          <p:cNvPr id="4" name="矩形 3"/>
          <p:cNvSpPr/>
          <p:nvPr/>
        </p:nvSpPr>
        <p:spPr>
          <a:xfrm>
            <a:off x="4936968" y="692145"/>
            <a:ext cx="2470548" cy="506742"/>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战略管理理论的演变</a:t>
            </a:r>
          </a:p>
        </p:txBody>
      </p:sp>
    </p:spTree>
    <p:extLst>
      <p:ext uri="{BB962C8B-B14F-4D97-AF65-F5344CB8AC3E}">
        <p14:creationId xmlns:p14="http://schemas.microsoft.com/office/powerpoint/2010/main" xmlns="" val="3152925786"/>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xmlns="" id="{B572912F-2427-4798-BC0D-676DAA0E27C1}"/>
              </a:ext>
            </a:extLst>
          </p:cNvPr>
          <p:cNvGrpSpPr/>
          <p:nvPr/>
        </p:nvGrpSpPr>
        <p:grpSpPr>
          <a:xfrm>
            <a:off x="-8275" y="0"/>
            <a:ext cx="12192000" cy="6858000"/>
            <a:chOff x="0" y="0"/>
            <a:chExt cx="12192000" cy="6858000"/>
          </a:xfrm>
        </p:grpSpPr>
        <p:pic>
          <p:nvPicPr>
            <p:cNvPr id="21" name="图片 20">
              <a:extLst>
                <a:ext uri="{FF2B5EF4-FFF2-40B4-BE49-F238E27FC236}">
                  <a16:creationId xmlns:a16="http://schemas.microsoft.com/office/drawing/2014/main" xmlns=""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xmlns=""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D0D0D"/>
                </a:solidFill>
                <a:latin typeface="+mn-lt"/>
                <a:ea typeface="+mn-ea"/>
                <a:cs typeface="+mn-ea"/>
                <a:sym typeface="+mn-lt"/>
              </a:rPr>
              <a:t>主要观点及做法</a:t>
            </a:r>
            <a:endParaRPr lang="zh-CN" altLang="en-US" sz="2800" b="1" dirty="0">
              <a:solidFill>
                <a:srgbClr val="0D0D0D"/>
              </a:solidFill>
              <a:latin typeface="+mn-lt"/>
              <a:ea typeface="+mn-ea"/>
              <a:cs typeface="+mn-ea"/>
              <a:sym typeface="+mn-lt"/>
            </a:endParaRPr>
          </a:p>
        </p:txBody>
      </p:sp>
      <p:grpSp>
        <p:nvGrpSpPr>
          <p:cNvPr id="14" name="组合 13"/>
          <p:cNvGrpSpPr/>
          <p:nvPr/>
        </p:nvGrpSpPr>
        <p:grpSpPr>
          <a:xfrm>
            <a:off x="335280" y="1663660"/>
            <a:ext cx="11474153" cy="1012947"/>
            <a:chOff x="337160" y="3230474"/>
            <a:chExt cx="11474153" cy="1012947"/>
          </a:xfrm>
        </p:grpSpPr>
        <p:sp>
          <p:nvSpPr>
            <p:cNvPr id="17" name="矩形 16"/>
            <p:cNvSpPr/>
            <p:nvPr/>
          </p:nvSpPr>
          <p:spPr>
            <a:xfrm>
              <a:off x="337160" y="3453325"/>
              <a:ext cx="11474153" cy="418319"/>
            </a:xfrm>
            <a:prstGeom prst="rect">
              <a:avLst/>
            </a:prstGeom>
            <a:solidFill>
              <a:srgbClr val="AFD4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cs typeface="+mn-ea"/>
                <a:sym typeface="+mn-lt"/>
              </a:endParaRPr>
            </a:p>
          </p:txBody>
        </p:sp>
        <p:sp>
          <p:nvSpPr>
            <p:cNvPr id="18" name="矩形 17"/>
            <p:cNvSpPr/>
            <p:nvPr/>
          </p:nvSpPr>
          <p:spPr>
            <a:xfrm rot="13403634">
              <a:off x="7670295" y="3230475"/>
              <a:ext cx="1012945" cy="1012945"/>
            </a:xfrm>
            <a:prstGeom prst="rect">
              <a:avLst/>
            </a:prstGeom>
            <a:solidFill>
              <a:srgbClr val="AFD4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cs typeface="+mn-ea"/>
                <a:sym typeface="+mn-lt"/>
              </a:endParaRPr>
            </a:p>
          </p:txBody>
        </p:sp>
        <p:grpSp>
          <p:nvGrpSpPr>
            <p:cNvPr id="19" name="Group 52"/>
            <p:cNvGrpSpPr/>
            <p:nvPr/>
          </p:nvGrpSpPr>
          <p:grpSpPr>
            <a:xfrm>
              <a:off x="7895923" y="3465503"/>
              <a:ext cx="561683" cy="562644"/>
              <a:chOff x="9145588" y="4435475"/>
              <a:chExt cx="464344" cy="465138"/>
            </a:xfrm>
            <a:solidFill>
              <a:schemeClr val="bg1"/>
            </a:solidFill>
          </p:grpSpPr>
          <p:sp>
            <p:nvSpPr>
              <p:cNvPr id="3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sp>
            <p:nvSpPr>
              <p:cNvPr id="4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sp>
            <p:nvSpPr>
              <p:cNvPr id="4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sp>
            <p:nvSpPr>
              <p:cNvPr id="4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sp>
            <p:nvSpPr>
              <p:cNvPr id="4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sp>
            <p:nvSpPr>
              <p:cNvPr id="4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sp>
            <p:nvSpPr>
              <p:cNvPr id="4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sp>
            <p:nvSpPr>
              <p:cNvPr id="4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sp>
            <p:nvSpPr>
              <p:cNvPr id="4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grpSp>
        <p:sp>
          <p:nvSpPr>
            <p:cNvPr id="23" name="矩形 22"/>
            <p:cNvSpPr/>
            <p:nvPr/>
          </p:nvSpPr>
          <p:spPr>
            <a:xfrm rot="13403634">
              <a:off x="3498737" y="3230475"/>
              <a:ext cx="1012945" cy="1012945"/>
            </a:xfrm>
            <a:prstGeom prst="rect">
              <a:avLst/>
            </a:prstGeom>
            <a:solidFill>
              <a:srgbClr val="AFD4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cs typeface="+mn-ea"/>
                <a:sym typeface="+mn-lt"/>
              </a:endParaRPr>
            </a:p>
          </p:txBody>
        </p:sp>
        <p:grpSp>
          <p:nvGrpSpPr>
            <p:cNvPr id="25" name="Group 68"/>
            <p:cNvGrpSpPr/>
            <p:nvPr/>
          </p:nvGrpSpPr>
          <p:grpSpPr>
            <a:xfrm>
              <a:off x="3783418" y="3487794"/>
              <a:ext cx="424576" cy="562644"/>
              <a:chOff x="3582988" y="3510757"/>
              <a:chExt cx="319088" cy="465138"/>
            </a:xfrm>
            <a:solidFill>
              <a:schemeClr val="bg1"/>
            </a:solidFill>
          </p:grpSpPr>
          <p:sp>
            <p:nvSpPr>
              <p:cNvPr id="3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sp>
            <p:nvSpPr>
              <p:cNvPr id="3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grpSp>
        <p:sp>
          <p:nvSpPr>
            <p:cNvPr id="26" name="矩形 25"/>
            <p:cNvSpPr/>
            <p:nvPr/>
          </p:nvSpPr>
          <p:spPr>
            <a:xfrm rot="13403634">
              <a:off x="1443371" y="3230474"/>
              <a:ext cx="1012945" cy="1012945"/>
            </a:xfrm>
            <a:prstGeom prst="rect">
              <a:avLst/>
            </a:prstGeom>
            <a:solidFill>
              <a:srgbClr val="AFD4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cs typeface="+mn-ea"/>
                <a:sym typeface="+mn-lt"/>
              </a:endParaRPr>
            </a:p>
          </p:txBody>
        </p:sp>
        <p:sp>
          <p:nvSpPr>
            <p:cNvPr id="29" name="矩形 28"/>
            <p:cNvSpPr/>
            <p:nvPr/>
          </p:nvSpPr>
          <p:spPr>
            <a:xfrm rot="13403634">
              <a:off x="5604904" y="3230476"/>
              <a:ext cx="1012945" cy="1012945"/>
            </a:xfrm>
            <a:prstGeom prst="rect">
              <a:avLst/>
            </a:prstGeom>
            <a:solidFill>
              <a:srgbClr val="AFD4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cs typeface="+mn-ea"/>
                <a:sym typeface="+mn-lt"/>
              </a:endParaRPr>
            </a:p>
          </p:txBody>
        </p:sp>
        <p:sp>
          <p:nvSpPr>
            <p:cNvPr id="30" name="矩形 29"/>
            <p:cNvSpPr/>
            <p:nvPr/>
          </p:nvSpPr>
          <p:spPr>
            <a:xfrm rot="13403634">
              <a:off x="9735684" y="3230475"/>
              <a:ext cx="1012945" cy="1012945"/>
            </a:xfrm>
            <a:prstGeom prst="rect">
              <a:avLst/>
            </a:prstGeom>
            <a:solidFill>
              <a:srgbClr val="AFD4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cs typeface="+mn-ea"/>
                <a:sym typeface="+mn-lt"/>
              </a:endParaRPr>
            </a:p>
          </p:txBody>
        </p:sp>
        <p:grpSp>
          <p:nvGrpSpPr>
            <p:cNvPr id="31" name="Group 102"/>
            <p:cNvGrpSpPr/>
            <p:nvPr/>
          </p:nvGrpSpPr>
          <p:grpSpPr>
            <a:xfrm>
              <a:off x="9995375" y="3425465"/>
              <a:ext cx="464201" cy="510621"/>
              <a:chOff x="4439444" y="1652588"/>
              <a:chExt cx="464344" cy="464344"/>
            </a:xfrm>
            <a:solidFill>
              <a:schemeClr val="bg1"/>
            </a:solidFill>
          </p:grpSpPr>
          <p:sp>
            <p:nvSpPr>
              <p:cNvPr id="34"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sp>
            <p:nvSpPr>
              <p:cNvPr id="35"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sp>
            <p:nvSpPr>
              <p:cNvPr id="36"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400">
                  <a:effectLst>
                    <a:outerShdw blurRad="38100" dist="38100" dir="2700000" algn="tl">
                      <a:srgbClr val="000000"/>
                    </a:outerShdw>
                  </a:effectLst>
                  <a:cs typeface="+mn-ea"/>
                  <a:sym typeface="+mn-lt"/>
                </a:endParaRPr>
              </a:p>
            </p:txBody>
          </p:sp>
        </p:grpSp>
        <p:sp>
          <p:nvSpPr>
            <p:cNvPr id="32" name="Freeform 55"/>
            <p:cNvSpPr>
              <a:spLocks noEditPoints="1"/>
            </p:cNvSpPr>
            <p:nvPr/>
          </p:nvSpPr>
          <p:spPr bwMode="auto">
            <a:xfrm>
              <a:off x="1666447" y="3461706"/>
              <a:ext cx="511495" cy="512281"/>
            </a:xfrm>
            <a:custGeom>
              <a:avLst/>
              <a:gdLst>
                <a:gd name="T0" fmla="*/ 72 w 144"/>
                <a:gd name="T1" fmla="*/ 0 h 144"/>
                <a:gd name="T2" fmla="*/ 0 w 144"/>
                <a:gd name="T3" fmla="*/ 72 h 144"/>
                <a:gd name="T4" fmla="*/ 72 w 144"/>
                <a:gd name="T5" fmla="*/ 144 h 144"/>
                <a:gd name="T6" fmla="*/ 144 w 144"/>
                <a:gd name="T7" fmla="*/ 72 h 144"/>
                <a:gd name="T8" fmla="*/ 72 w 144"/>
                <a:gd name="T9" fmla="*/ 0 h 144"/>
                <a:gd name="T10" fmla="*/ 79 w 144"/>
                <a:gd name="T11" fmla="*/ 129 h 144"/>
                <a:gd name="T12" fmla="*/ 79 w 144"/>
                <a:gd name="T13" fmla="*/ 108 h 144"/>
                <a:gd name="T14" fmla="*/ 65 w 144"/>
                <a:gd name="T15" fmla="*/ 108 h 144"/>
                <a:gd name="T16" fmla="*/ 65 w 144"/>
                <a:gd name="T17" fmla="*/ 129 h 144"/>
                <a:gd name="T18" fmla="*/ 15 w 144"/>
                <a:gd name="T19" fmla="*/ 79 h 144"/>
                <a:gd name="T20" fmla="*/ 36 w 144"/>
                <a:gd name="T21" fmla="*/ 79 h 144"/>
                <a:gd name="T22" fmla="*/ 36 w 144"/>
                <a:gd name="T23" fmla="*/ 65 h 144"/>
                <a:gd name="T24" fmla="*/ 15 w 144"/>
                <a:gd name="T25" fmla="*/ 65 h 144"/>
                <a:gd name="T26" fmla="*/ 65 w 144"/>
                <a:gd name="T27" fmla="*/ 15 h 144"/>
                <a:gd name="T28" fmla="*/ 65 w 144"/>
                <a:gd name="T29" fmla="*/ 36 h 144"/>
                <a:gd name="T30" fmla="*/ 79 w 144"/>
                <a:gd name="T31" fmla="*/ 36 h 144"/>
                <a:gd name="T32" fmla="*/ 79 w 144"/>
                <a:gd name="T33" fmla="*/ 15 h 144"/>
                <a:gd name="T34" fmla="*/ 129 w 144"/>
                <a:gd name="T35" fmla="*/ 65 h 144"/>
                <a:gd name="T36" fmla="*/ 108 w 144"/>
                <a:gd name="T37" fmla="*/ 65 h 144"/>
                <a:gd name="T38" fmla="*/ 108 w 144"/>
                <a:gd name="T39" fmla="*/ 79 h 144"/>
                <a:gd name="T40" fmla="*/ 129 w 144"/>
                <a:gd name="T41" fmla="*/ 79 h 144"/>
                <a:gd name="T42" fmla="*/ 79 w 144"/>
                <a:gd name="T43" fmla="*/ 12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44">
                  <a:moveTo>
                    <a:pt x="72" y="0"/>
                  </a:moveTo>
                  <a:cubicBezTo>
                    <a:pt x="32" y="0"/>
                    <a:pt x="0" y="32"/>
                    <a:pt x="0" y="72"/>
                  </a:cubicBezTo>
                  <a:cubicBezTo>
                    <a:pt x="0" y="112"/>
                    <a:pt x="32" y="144"/>
                    <a:pt x="72" y="144"/>
                  </a:cubicBezTo>
                  <a:cubicBezTo>
                    <a:pt x="112" y="144"/>
                    <a:pt x="144" y="112"/>
                    <a:pt x="144" y="72"/>
                  </a:cubicBezTo>
                  <a:cubicBezTo>
                    <a:pt x="144" y="32"/>
                    <a:pt x="112" y="0"/>
                    <a:pt x="72" y="0"/>
                  </a:cubicBezTo>
                  <a:moveTo>
                    <a:pt x="79" y="129"/>
                  </a:moveTo>
                  <a:cubicBezTo>
                    <a:pt x="79" y="108"/>
                    <a:pt x="79" y="108"/>
                    <a:pt x="79" y="108"/>
                  </a:cubicBezTo>
                  <a:cubicBezTo>
                    <a:pt x="65" y="108"/>
                    <a:pt x="65" y="108"/>
                    <a:pt x="65" y="108"/>
                  </a:cubicBezTo>
                  <a:cubicBezTo>
                    <a:pt x="65" y="129"/>
                    <a:pt x="65" y="129"/>
                    <a:pt x="65" y="129"/>
                  </a:cubicBezTo>
                  <a:cubicBezTo>
                    <a:pt x="39" y="126"/>
                    <a:pt x="18" y="105"/>
                    <a:pt x="15" y="79"/>
                  </a:cubicBezTo>
                  <a:cubicBezTo>
                    <a:pt x="36" y="79"/>
                    <a:pt x="36" y="79"/>
                    <a:pt x="36" y="79"/>
                  </a:cubicBezTo>
                  <a:cubicBezTo>
                    <a:pt x="36" y="65"/>
                    <a:pt x="36" y="65"/>
                    <a:pt x="36" y="65"/>
                  </a:cubicBezTo>
                  <a:cubicBezTo>
                    <a:pt x="15" y="65"/>
                    <a:pt x="15" y="65"/>
                    <a:pt x="15" y="65"/>
                  </a:cubicBezTo>
                  <a:cubicBezTo>
                    <a:pt x="18" y="39"/>
                    <a:pt x="39" y="18"/>
                    <a:pt x="65" y="15"/>
                  </a:cubicBezTo>
                  <a:cubicBezTo>
                    <a:pt x="65" y="36"/>
                    <a:pt x="65" y="36"/>
                    <a:pt x="65" y="36"/>
                  </a:cubicBezTo>
                  <a:cubicBezTo>
                    <a:pt x="79" y="36"/>
                    <a:pt x="79" y="36"/>
                    <a:pt x="79" y="36"/>
                  </a:cubicBezTo>
                  <a:cubicBezTo>
                    <a:pt x="79" y="15"/>
                    <a:pt x="79" y="15"/>
                    <a:pt x="79" y="15"/>
                  </a:cubicBezTo>
                  <a:cubicBezTo>
                    <a:pt x="105" y="18"/>
                    <a:pt x="126" y="39"/>
                    <a:pt x="129" y="65"/>
                  </a:cubicBezTo>
                  <a:cubicBezTo>
                    <a:pt x="108" y="65"/>
                    <a:pt x="108" y="65"/>
                    <a:pt x="108" y="65"/>
                  </a:cubicBezTo>
                  <a:cubicBezTo>
                    <a:pt x="108" y="79"/>
                    <a:pt x="108" y="79"/>
                    <a:pt x="108" y="79"/>
                  </a:cubicBezTo>
                  <a:cubicBezTo>
                    <a:pt x="129" y="79"/>
                    <a:pt x="129" y="79"/>
                    <a:pt x="129" y="79"/>
                  </a:cubicBezTo>
                  <a:cubicBezTo>
                    <a:pt x="126" y="105"/>
                    <a:pt x="105" y="126"/>
                    <a:pt x="79" y="129"/>
                  </a:cubicBezTo>
                </a:path>
              </a:pathLst>
            </a:custGeom>
            <a:solidFill>
              <a:schemeClr val="bg1"/>
            </a:solidFill>
            <a:ln>
              <a:noFill/>
            </a:ln>
          </p:spPr>
          <p:txBody>
            <a:bodyPr/>
            <a:lstStyle/>
            <a:p>
              <a:pPr defTabSz="684530">
                <a:defRPr/>
              </a:pPr>
              <a:endParaRPr lang="zh-CN" altLang="en-US" sz="1200">
                <a:cs typeface="+mn-ea"/>
                <a:sym typeface="+mn-lt"/>
              </a:endParaRPr>
            </a:p>
          </p:txBody>
        </p:sp>
        <p:sp>
          <p:nvSpPr>
            <p:cNvPr id="33" name="AutoShape 137"/>
            <p:cNvSpPr/>
            <p:nvPr/>
          </p:nvSpPr>
          <p:spPr bwMode="auto">
            <a:xfrm>
              <a:off x="5864159" y="3425465"/>
              <a:ext cx="526612" cy="548521"/>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noFill/>
            </a:ln>
            <a:effectLst/>
          </p:spPr>
          <p:txBody>
            <a:bodyPr lIns="50784" tIns="50784" rIns="50784" bIns="50784" anchor="ctr"/>
            <a:lstStyle/>
            <a:p>
              <a:pPr defTabSz="608330">
                <a:defRPr/>
              </a:pPr>
              <a:endParaRPr lang="en-US" sz="3600">
                <a:effectLst>
                  <a:outerShdw blurRad="38100" dist="38100" dir="2700000" algn="tl">
                    <a:srgbClr val="000000"/>
                  </a:outerShdw>
                </a:effectLst>
                <a:cs typeface="+mn-ea"/>
                <a:sym typeface="+mn-lt"/>
              </a:endParaRPr>
            </a:p>
          </p:txBody>
        </p:sp>
      </p:grpSp>
      <p:grpSp>
        <p:nvGrpSpPr>
          <p:cNvPr id="48" name="组合 47">
            <a:extLst>
              <a:ext uri="{FF2B5EF4-FFF2-40B4-BE49-F238E27FC236}">
                <a16:creationId xmlns:a16="http://schemas.microsoft.com/office/drawing/2014/main" xmlns="" id="{D77A981B-C7DA-40C6-AB63-58A2AEDDD412}"/>
              </a:ext>
            </a:extLst>
          </p:cNvPr>
          <p:cNvGrpSpPr/>
          <p:nvPr/>
        </p:nvGrpSpPr>
        <p:grpSpPr>
          <a:xfrm>
            <a:off x="865842" y="3115728"/>
            <a:ext cx="1945296" cy="2689490"/>
            <a:chOff x="3468125" y="2130222"/>
            <a:chExt cx="3948636" cy="2689793"/>
          </a:xfrm>
        </p:grpSpPr>
        <p:sp>
          <p:nvSpPr>
            <p:cNvPr id="49" name="文本框 36">
              <a:extLst>
                <a:ext uri="{FF2B5EF4-FFF2-40B4-BE49-F238E27FC236}">
                  <a16:creationId xmlns:a16="http://schemas.microsoft.com/office/drawing/2014/main" xmlns="" id="{24737897-A53B-40E5-8179-0BC942237CE3}"/>
                </a:ext>
              </a:extLst>
            </p:cNvPr>
            <p:cNvSpPr txBox="1">
              <a:spLocks noChangeArrowheads="1"/>
            </p:cNvSpPr>
            <p:nvPr/>
          </p:nvSpPr>
          <p:spPr bwMode="auto">
            <a:xfrm>
              <a:off x="3520351" y="2130222"/>
              <a:ext cx="3830446" cy="887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b="1" dirty="0"/>
                <a:t>1.</a:t>
              </a:r>
              <a:r>
                <a:rPr lang="zh-CN" altLang="zh-CN" sz="1200" b="1" dirty="0"/>
                <a:t>传统的战略理论认为</a:t>
              </a:r>
              <a:r>
                <a:rPr lang="en-US" altLang="zh-CN" sz="1200" b="1" dirty="0"/>
                <a:t>,</a:t>
              </a:r>
              <a:r>
                <a:rPr lang="zh-CN" altLang="zh-CN" sz="1200" b="1" dirty="0"/>
                <a:t>在一个行业中只有一个理想的竞争位置</a:t>
              </a:r>
              <a:endParaRPr lang="zh-CN" altLang="en-US" sz="1200" b="1" dirty="0">
                <a:sym typeface="+mn-lt"/>
              </a:endParaRPr>
            </a:p>
          </p:txBody>
        </p:sp>
        <p:sp>
          <p:nvSpPr>
            <p:cNvPr id="50" name="文本框 37">
              <a:extLst>
                <a:ext uri="{FF2B5EF4-FFF2-40B4-BE49-F238E27FC236}">
                  <a16:creationId xmlns:a16="http://schemas.microsoft.com/office/drawing/2014/main" xmlns="" id="{0A76E8F9-D5F2-456B-9C1A-531052585AAD}"/>
                </a:ext>
              </a:extLst>
            </p:cNvPr>
            <p:cNvSpPr txBox="1">
              <a:spLocks noChangeArrowheads="1"/>
            </p:cNvSpPr>
            <p:nvPr/>
          </p:nvSpPr>
          <p:spPr bwMode="auto">
            <a:xfrm>
              <a:off x="3468125" y="3090051"/>
              <a:ext cx="3948636" cy="17299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20000"/>
                </a:lnSpc>
              </a:pPr>
              <a:r>
                <a:rPr lang="zh-CN" altLang="zh-CN" sz="1000" dirty="0">
                  <a:latin typeface="宋体" panose="02010600030101010101" pitchFamily="2" charset="-122"/>
                </a:rPr>
                <a:t>企业一旦抢得这一位置</a:t>
              </a:r>
              <a:r>
                <a:rPr lang="en-US" altLang="zh-CN" sz="1000" dirty="0">
                  <a:latin typeface="宋体" panose="02010600030101010101" pitchFamily="2" charset="-122"/>
                </a:rPr>
                <a:t>,</a:t>
              </a:r>
              <a:r>
                <a:rPr lang="zh-CN" altLang="zh-CN" sz="1000" dirty="0">
                  <a:latin typeface="宋体" panose="02010600030101010101" pitchFamily="2" charset="-122"/>
                </a:rPr>
                <a:t>其在行业中的优势将是一劳永逸的。与之相对的新观念则认为</a:t>
              </a:r>
              <a:r>
                <a:rPr lang="en-US" altLang="zh-CN" sz="1000" dirty="0">
                  <a:latin typeface="宋体" panose="02010600030101010101" pitchFamily="2" charset="-122"/>
                </a:rPr>
                <a:t>,</a:t>
              </a:r>
              <a:r>
                <a:rPr lang="zh-CN" altLang="zh-CN" sz="1000" dirty="0">
                  <a:latin typeface="宋体" panose="02010600030101010101" pitchFamily="2" charset="-122"/>
                </a:rPr>
                <a:t>一个公司有一个独特的竞争位置。企业无须为了一个与对手高度重叠的位置而展开两败俱伤的竞争</a:t>
              </a:r>
              <a:r>
                <a:rPr lang="en-US" altLang="zh-CN" sz="1000" dirty="0">
                  <a:latin typeface="宋体" panose="02010600030101010101" pitchFamily="2" charset="-122"/>
                </a:rPr>
                <a:t>,</a:t>
              </a:r>
              <a:r>
                <a:rPr lang="zh-CN" altLang="zh-CN" sz="1000" dirty="0">
                  <a:latin typeface="宋体" panose="02010600030101010101" pitchFamily="2" charset="-122"/>
                </a:rPr>
                <a:t>应该在变化中寻求自身最为适合的环节来构建竞争优势。</a:t>
              </a:r>
              <a:endParaRPr lang="zh-CN" altLang="en-US" sz="1000" dirty="0">
                <a:latin typeface="宋体" panose="02010600030101010101" pitchFamily="2" charset="-122"/>
                <a:sym typeface="+mn-lt"/>
              </a:endParaRPr>
            </a:p>
          </p:txBody>
        </p:sp>
      </p:grpSp>
      <p:grpSp>
        <p:nvGrpSpPr>
          <p:cNvPr id="51" name="组合 50">
            <a:extLst>
              <a:ext uri="{FF2B5EF4-FFF2-40B4-BE49-F238E27FC236}">
                <a16:creationId xmlns:a16="http://schemas.microsoft.com/office/drawing/2014/main" xmlns="" id="{D46C30EB-1979-4699-80FF-1208FBD31758}"/>
              </a:ext>
            </a:extLst>
          </p:cNvPr>
          <p:cNvGrpSpPr/>
          <p:nvPr/>
        </p:nvGrpSpPr>
        <p:grpSpPr>
          <a:xfrm>
            <a:off x="3050652" y="3115729"/>
            <a:ext cx="1926008" cy="2098606"/>
            <a:chOff x="3441313" y="2130222"/>
            <a:chExt cx="3909484" cy="2098841"/>
          </a:xfrm>
        </p:grpSpPr>
        <p:sp>
          <p:nvSpPr>
            <p:cNvPr id="52" name="文本框 36">
              <a:extLst>
                <a:ext uri="{FF2B5EF4-FFF2-40B4-BE49-F238E27FC236}">
                  <a16:creationId xmlns:a16="http://schemas.microsoft.com/office/drawing/2014/main" xmlns="" id="{A10E5013-7541-4682-83A6-DF7861FF21D0}"/>
                </a:ext>
              </a:extLst>
            </p:cNvPr>
            <p:cNvSpPr txBox="1">
              <a:spLocks noChangeArrowheads="1"/>
            </p:cNvSpPr>
            <p:nvPr/>
          </p:nvSpPr>
          <p:spPr bwMode="auto">
            <a:xfrm>
              <a:off x="3520351" y="2130222"/>
              <a:ext cx="3830446" cy="887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b="1" dirty="0"/>
                <a:t>2.</a:t>
              </a:r>
              <a:r>
                <a:rPr lang="zh-CN" altLang="zh-CN" sz="1200" b="1" dirty="0"/>
                <a:t>传统战略理论试图寻找并确立所有活动的基准</a:t>
              </a:r>
              <a:r>
                <a:rPr lang="en-US" altLang="zh-CN" sz="1200" b="1" dirty="0"/>
                <a:t>,</a:t>
              </a:r>
              <a:r>
                <a:rPr lang="zh-CN" altLang="zh-CN" sz="1200" b="1" dirty="0"/>
                <a:t>以此获得最好的经营绩效。</a:t>
              </a:r>
              <a:endParaRPr lang="zh-CN" altLang="en-US" sz="1200" b="1" dirty="0">
                <a:sym typeface="+mn-lt"/>
              </a:endParaRPr>
            </a:p>
          </p:txBody>
        </p:sp>
        <p:sp>
          <p:nvSpPr>
            <p:cNvPr id="53" name="文本框 37">
              <a:extLst>
                <a:ext uri="{FF2B5EF4-FFF2-40B4-BE49-F238E27FC236}">
                  <a16:creationId xmlns:a16="http://schemas.microsoft.com/office/drawing/2014/main" xmlns="" id="{D4F79710-E246-4FCC-BA7F-02973AC9F0FB}"/>
                </a:ext>
              </a:extLst>
            </p:cNvPr>
            <p:cNvSpPr txBox="1">
              <a:spLocks noChangeArrowheads="1"/>
            </p:cNvSpPr>
            <p:nvPr/>
          </p:nvSpPr>
          <p:spPr bwMode="auto">
            <a:xfrm>
              <a:off x="3441313" y="3053160"/>
              <a:ext cx="3828979" cy="11759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20000"/>
                </a:lnSpc>
              </a:pPr>
              <a:r>
                <a:rPr lang="zh-CN" altLang="zh-CN" sz="1000" dirty="0">
                  <a:latin typeface="宋体" panose="02010600030101010101" pitchFamily="2" charset="-122"/>
                </a:rPr>
                <a:t>认为一个企业拥有在每个方面都能做得最好的资源和条件</a:t>
              </a:r>
              <a:r>
                <a:rPr lang="en-US" altLang="zh-CN" sz="1000" dirty="0">
                  <a:latin typeface="宋体" panose="02010600030101010101" pitchFamily="2" charset="-122"/>
                </a:rPr>
                <a:t>,</a:t>
              </a:r>
              <a:r>
                <a:rPr lang="zh-CN" altLang="zh-CN" sz="1000" dirty="0">
                  <a:latin typeface="宋体" panose="02010600030101010101" pitchFamily="2" charset="-122"/>
                </a:rPr>
                <a:t>而这在实际上是不可行的。相对来说</a:t>
              </a:r>
              <a:r>
                <a:rPr lang="en-US" altLang="zh-CN" sz="1000" dirty="0">
                  <a:latin typeface="宋体" panose="02010600030101010101" pitchFamily="2" charset="-122"/>
                </a:rPr>
                <a:t>,</a:t>
              </a:r>
              <a:r>
                <a:rPr lang="zh-CN" altLang="zh-CN" sz="1000" dirty="0">
                  <a:latin typeface="宋体" panose="02010600030101010101" pitchFamily="2" charset="-122"/>
                </a:rPr>
                <a:t>明智的选择应该是将企业的各种活动围绕当前的战略来“度身定制”。</a:t>
              </a:r>
            </a:p>
          </p:txBody>
        </p:sp>
      </p:grpSp>
      <p:grpSp>
        <p:nvGrpSpPr>
          <p:cNvPr id="54" name="组合 53">
            <a:extLst>
              <a:ext uri="{FF2B5EF4-FFF2-40B4-BE49-F238E27FC236}">
                <a16:creationId xmlns:a16="http://schemas.microsoft.com/office/drawing/2014/main" xmlns="" id="{2553D5DD-AFEA-4397-8B0D-AC1613997958}"/>
              </a:ext>
            </a:extLst>
          </p:cNvPr>
          <p:cNvGrpSpPr/>
          <p:nvPr/>
        </p:nvGrpSpPr>
        <p:grpSpPr>
          <a:xfrm>
            <a:off x="5287609" y="3115729"/>
            <a:ext cx="1887070" cy="2102568"/>
            <a:chOff x="3520351" y="2130222"/>
            <a:chExt cx="3830446" cy="2102803"/>
          </a:xfrm>
        </p:grpSpPr>
        <p:sp>
          <p:nvSpPr>
            <p:cNvPr id="55" name="文本框 36">
              <a:extLst>
                <a:ext uri="{FF2B5EF4-FFF2-40B4-BE49-F238E27FC236}">
                  <a16:creationId xmlns:a16="http://schemas.microsoft.com/office/drawing/2014/main" xmlns="" id="{A62378C5-D9D7-4265-ACF6-0838F6424B40}"/>
                </a:ext>
              </a:extLst>
            </p:cNvPr>
            <p:cNvSpPr txBox="1">
              <a:spLocks noChangeArrowheads="1"/>
            </p:cNvSpPr>
            <p:nvPr/>
          </p:nvSpPr>
          <p:spPr bwMode="auto">
            <a:xfrm>
              <a:off x="3520351" y="2130222"/>
              <a:ext cx="3830446" cy="887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b="1" dirty="0"/>
                <a:t>3.</a:t>
              </a:r>
              <a:r>
                <a:rPr lang="zh-CN" altLang="zh-CN" sz="1200" b="1" dirty="0"/>
                <a:t>过业务外包和联盟的形式获取效益</a:t>
              </a:r>
              <a:r>
                <a:rPr lang="en-US" altLang="zh-CN" sz="1200" b="1" dirty="0"/>
                <a:t>,</a:t>
              </a:r>
              <a:r>
                <a:rPr lang="zh-CN" altLang="zh-CN" sz="1200" b="1" dirty="0"/>
                <a:t>是一种比较盛行的做法。</a:t>
              </a:r>
              <a:endParaRPr lang="zh-CN" altLang="en-US" sz="1200" b="1" dirty="0">
                <a:sym typeface="+mn-lt"/>
              </a:endParaRPr>
            </a:p>
          </p:txBody>
        </p:sp>
        <p:sp>
          <p:nvSpPr>
            <p:cNvPr id="56" name="文本框 37">
              <a:extLst>
                <a:ext uri="{FF2B5EF4-FFF2-40B4-BE49-F238E27FC236}">
                  <a16:creationId xmlns:a16="http://schemas.microsoft.com/office/drawing/2014/main" xmlns="" id="{B1D4E475-0027-4A49-8ACF-44F1450C4E65}"/>
                </a:ext>
              </a:extLst>
            </p:cNvPr>
            <p:cNvSpPr txBox="1">
              <a:spLocks noChangeArrowheads="1"/>
            </p:cNvSpPr>
            <p:nvPr/>
          </p:nvSpPr>
          <p:spPr bwMode="auto">
            <a:xfrm>
              <a:off x="3520351" y="3057123"/>
              <a:ext cx="3828978" cy="11759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20000"/>
                </a:lnSpc>
              </a:pPr>
              <a:r>
                <a:rPr lang="zh-CN" altLang="zh-CN" sz="1000" dirty="0">
                  <a:latin typeface="宋体" panose="02010600030101010101" pitchFamily="2" charset="-122"/>
                </a:rPr>
                <a:t>由于形式本身的缺陷</a:t>
              </a:r>
              <a:r>
                <a:rPr lang="en-US" altLang="zh-CN" sz="1000" dirty="0">
                  <a:latin typeface="宋体" panose="02010600030101010101" pitchFamily="2" charset="-122"/>
                </a:rPr>
                <a:t>,</a:t>
              </a:r>
              <a:r>
                <a:rPr lang="zh-CN" altLang="zh-CN" sz="1000" dirty="0">
                  <a:latin typeface="宋体" panose="02010600030101010101" pitchFamily="2" charset="-122"/>
                </a:rPr>
                <a:t>导致成功率不高。而新的观点则认为</a:t>
              </a:r>
              <a:r>
                <a:rPr lang="en-US" altLang="zh-CN" sz="1000" dirty="0">
                  <a:latin typeface="宋体" panose="02010600030101010101" pitchFamily="2" charset="-122"/>
                </a:rPr>
                <a:t>,</a:t>
              </a:r>
              <a:r>
                <a:rPr lang="zh-CN" altLang="zh-CN" sz="1000" dirty="0">
                  <a:latin typeface="宋体" panose="02010600030101010101" pitchFamily="2" charset="-122"/>
                </a:rPr>
                <a:t>一定要将企业定位于一个相对于竞争对手此消彼长的位置。这个位置具有不相容的特征。</a:t>
              </a:r>
            </a:p>
          </p:txBody>
        </p:sp>
      </p:grpSp>
      <p:grpSp>
        <p:nvGrpSpPr>
          <p:cNvPr id="57" name="组合 56">
            <a:extLst>
              <a:ext uri="{FF2B5EF4-FFF2-40B4-BE49-F238E27FC236}">
                <a16:creationId xmlns:a16="http://schemas.microsoft.com/office/drawing/2014/main" xmlns="" id="{38A496D5-013D-41F2-AC1F-8EB6B9202379}"/>
              </a:ext>
            </a:extLst>
          </p:cNvPr>
          <p:cNvGrpSpPr/>
          <p:nvPr/>
        </p:nvGrpSpPr>
        <p:grpSpPr>
          <a:xfrm>
            <a:off x="7485628" y="3115729"/>
            <a:ext cx="1893308" cy="2265864"/>
            <a:chOff x="3520351" y="2130222"/>
            <a:chExt cx="3843108" cy="2266117"/>
          </a:xfrm>
        </p:grpSpPr>
        <p:sp>
          <p:nvSpPr>
            <p:cNvPr id="58" name="文本框 36">
              <a:extLst>
                <a:ext uri="{FF2B5EF4-FFF2-40B4-BE49-F238E27FC236}">
                  <a16:creationId xmlns:a16="http://schemas.microsoft.com/office/drawing/2014/main" xmlns="" id="{C0E08806-AB2F-4C05-B0FB-F656D62F94E6}"/>
                </a:ext>
              </a:extLst>
            </p:cNvPr>
            <p:cNvSpPr txBox="1">
              <a:spLocks noChangeArrowheads="1"/>
            </p:cNvSpPr>
            <p:nvPr/>
          </p:nvSpPr>
          <p:spPr bwMode="auto">
            <a:xfrm>
              <a:off x="3520351" y="2130222"/>
              <a:ext cx="3830446" cy="887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b="1" dirty="0"/>
                <a:t>4.</a:t>
              </a:r>
              <a:r>
                <a:rPr lang="zh-CN" altLang="zh-CN" sz="1200" b="1" dirty="0"/>
                <a:t>传统观点认为</a:t>
              </a:r>
              <a:r>
                <a:rPr lang="en-US" altLang="zh-CN" sz="1200" b="1" dirty="0"/>
                <a:t>,</a:t>
              </a:r>
              <a:r>
                <a:rPr lang="zh-CN" altLang="zh-CN" sz="1200" b="1" dirty="0"/>
                <a:t>竞争优势根植于少数几个关键因素、重要资源和核心竞争能力。</a:t>
              </a:r>
              <a:endParaRPr lang="zh-CN" altLang="en-US" sz="1200" b="1" dirty="0">
                <a:sym typeface="+mn-lt"/>
              </a:endParaRPr>
            </a:p>
          </p:txBody>
        </p:sp>
        <p:sp>
          <p:nvSpPr>
            <p:cNvPr id="59" name="文本框 37">
              <a:extLst>
                <a:ext uri="{FF2B5EF4-FFF2-40B4-BE49-F238E27FC236}">
                  <a16:creationId xmlns:a16="http://schemas.microsoft.com/office/drawing/2014/main" xmlns="" id="{7E3C3EA5-8797-489B-BE15-1E4E75A7FE71}"/>
                </a:ext>
              </a:extLst>
            </p:cNvPr>
            <p:cNvSpPr txBox="1">
              <a:spLocks noChangeArrowheads="1"/>
            </p:cNvSpPr>
            <p:nvPr/>
          </p:nvSpPr>
          <p:spPr bwMode="auto">
            <a:xfrm>
              <a:off x="3534481" y="3035750"/>
              <a:ext cx="3828978" cy="13605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20000"/>
                </a:lnSpc>
              </a:pPr>
              <a:r>
                <a:rPr lang="zh-CN" altLang="zh-CN" sz="1000" dirty="0">
                  <a:latin typeface="宋体" panose="02010600030101010101" pitchFamily="2" charset="-122"/>
                </a:rPr>
                <a:t>与之相对的新观点</a:t>
              </a:r>
              <a:r>
                <a:rPr lang="en-US" altLang="zh-CN" sz="1000" dirty="0">
                  <a:latin typeface="宋体" panose="02010600030101010101" pitchFamily="2" charset="-122"/>
                </a:rPr>
                <a:t>,</a:t>
              </a:r>
              <a:r>
                <a:rPr lang="zh-CN" altLang="zh-CN" sz="1000" dirty="0">
                  <a:latin typeface="宋体" panose="02010600030101010101" pitchFamily="2" charset="-122"/>
                </a:rPr>
                <a:t>则是竞争优势产生于行动体系</a:t>
              </a:r>
              <a:r>
                <a:rPr lang="en-US" altLang="zh-CN" sz="1000" dirty="0">
                  <a:latin typeface="宋体" panose="02010600030101010101" pitchFamily="2" charset="-122"/>
                </a:rPr>
                <a:t>, </a:t>
              </a:r>
              <a:r>
                <a:rPr lang="zh-CN" altLang="zh-CN" sz="1000" dirty="0">
                  <a:latin typeface="宋体" panose="02010600030101010101" pitchFamily="2" charset="-122"/>
                </a:rPr>
                <a:t>而不是各个部分</a:t>
              </a:r>
              <a:r>
                <a:rPr lang="en-US" altLang="zh-CN" sz="1000" dirty="0">
                  <a:latin typeface="宋体" panose="02010600030101010101" pitchFamily="2" charset="-122"/>
                </a:rPr>
                <a:t>, </a:t>
              </a:r>
              <a:r>
                <a:rPr lang="zh-CN" altLang="zh-CN" sz="1000" dirty="0">
                  <a:latin typeface="宋体" panose="02010600030101010101" pitchFamily="2" charset="-122"/>
                </a:rPr>
                <a:t>这一行动体系是为一个特定竞争位置而构建的。后者比前者更具系统性、全面性</a:t>
              </a:r>
              <a:r>
                <a:rPr lang="en-US" altLang="zh-CN" sz="1000" dirty="0">
                  <a:latin typeface="宋体" panose="02010600030101010101" pitchFamily="2" charset="-122"/>
                </a:rPr>
                <a:t>, </a:t>
              </a:r>
              <a:r>
                <a:rPr lang="zh-CN" altLang="zh-CN" sz="1000" dirty="0">
                  <a:latin typeface="宋体" panose="02010600030101010101" pitchFamily="2" charset="-122"/>
                </a:rPr>
                <a:t>因而更加有助于企业优势地位的建立和维持。</a:t>
              </a:r>
            </a:p>
          </p:txBody>
        </p:sp>
      </p:grpSp>
      <p:grpSp>
        <p:nvGrpSpPr>
          <p:cNvPr id="60" name="组合 59">
            <a:extLst>
              <a:ext uri="{FF2B5EF4-FFF2-40B4-BE49-F238E27FC236}">
                <a16:creationId xmlns:a16="http://schemas.microsoft.com/office/drawing/2014/main" xmlns="" id="{1A77F66B-953B-4D46-90AA-AEF910C9FBAD}"/>
              </a:ext>
            </a:extLst>
          </p:cNvPr>
          <p:cNvGrpSpPr/>
          <p:nvPr/>
        </p:nvGrpSpPr>
        <p:grpSpPr>
          <a:xfrm>
            <a:off x="9664967" y="3115729"/>
            <a:ext cx="1905749" cy="2187174"/>
            <a:chOff x="3482436" y="2130222"/>
            <a:chExt cx="3868361" cy="2187418"/>
          </a:xfrm>
        </p:grpSpPr>
        <p:sp>
          <p:nvSpPr>
            <p:cNvPr id="61" name="文本框 36">
              <a:extLst>
                <a:ext uri="{FF2B5EF4-FFF2-40B4-BE49-F238E27FC236}">
                  <a16:creationId xmlns:a16="http://schemas.microsoft.com/office/drawing/2014/main" xmlns="" id="{401FE4C6-0675-4878-B3A0-F97EAB60F94B}"/>
                </a:ext>
              </a:extLst>
            </p:cNvPr>
            <p:cNvSpPr txBox="1">
              <a:spLocks noChangeArrowheads="1"/>
            </p:cNvSpPr>
            <p:nvPr/>
          </p:nvSpPr>
          <p:spPr bwMode="auto">
            <a:xfrm>
              <a:off x="3520351" y="2130222"/>
              <a:ext cx="3830446" cy="1200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b="1" dirty="0" smtClean="0"/>
                <a:t>5.</a:t>
              </a:r>
              <a:r>
                <a:rPr lang="zh-CN" altLang="zh-CN" sz="1200" b="1" dirty="0" smtClean="0"/>
                <a:t>企</a:t>
              </a:r>
              <a:r>
                <a:rPr lang="zh-CN" altLang="zh-CN" sz="1200" b="1" dirty="0"/>
                <a:t>业通常认为</a:t>
              </a:r>
              <a:r>
                <a:rPr lang="en-US" altLang="zh-CN" sz="1200" b="1" dirty="0"/>
                <a:t>,</a:t>
              </a:r>
              <a:r>
                <a:rPr lang="zh-CN" altLang="zh-CN" sz="1200" b="1" dirty="0"/>
                <a:t>竞争优势来自于灵活适应极度竞争和行业变化</a:t>
              </a:r>
              <a:r>
                <a:rPr lang="en-US" altLang="zh-CN" sz="1200" b="1" dirty="0"/>
                <a:t>,</a:t>
              </a:r>
              <a:r>
                <a:rPr lang="zh-CN" altLang="zh-CN" sz="1200" b="1" dirty="0"/>
                <a:t>但这一认识正在发生变化</a:t>
              </a:r>
              <a:endParaRPr lang="zh-CN" altLang="en-US" sz="1200" b="1" dirty="0">
                <a:sym typeface="+mn-lt"/>
              </a:endParaRPr>
            </a:p>
          </p:txBody>
        </p:sp>
        <p:sp>
          <p:nvSpPr>
            <p:cNvPr id="62" name="文本框 37">
              <a:extLst>
                <a:ext uri="{FF2B5EF4-FFF2-40B4-BE49-F238E27FC236}">
                  <a16:creationId xmlns:a16="http://schemas.microsoft.com/office/drawing/2014/main" xmlns="" id="{17819C30-D83F-403B-A53D-BA515873A658}"/>
                </a:ext>
              </a:extLst>
            </p:cNvPr>
            <p:cNvSpPr txBox="1">
              <a:spLocks noChangeArrowheads="1"/>
            </p:cNvSpPr>
            <p:nvPr/>
          </p:nvSpPr>
          <p:spPr bwMode="auto">
            <a:xfrm>
              <a:off x="3482436" y="3326424"/>
              <a:ext cx="3828978" cy="99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20000"/>
                </a:lnSpc>
              </a:pPr>
              <a:r>
                <a:rPr lang="zh-CN" altLang="zh-CN" sz="1000" dirty="0">
                  <a:latin typeface="宋体" panose="02010600030101010101" pitchFamily="2" charset="-122"/>
                </a:rPr>
                <a:t>竞争优势取决于一个较长时期坚持不懈地追求的明确战略</a:t>
              </a:r>
              <a:r>
                <a:rPr lang="en-US" altLang="zh-CN" sz="1000" dirty="0">
                  <a:latin typeface="宋体" panose="02010600030101010101" pitchFamily="2" charset="-122"/>
                </a:rPr>
                <a:t>, </a:t>
              </a:r>
              <a:r>
                <a:rPr lang="zh-CN" altLang="zh-CN" sz="1000" dirty="0">
                  <a:latin typeface="宋体" panose="02010600030101010101" pitchFamily="2" charset="-122"/>
                </a:rPr>
                <a:t>以及不断提高的日常运行效率</a:t>
              </a:r>
              <a:r>
                <a:rPr lang="en-US" altLang="zh-CN" sz="1000" dirty="0">
                  <a:latin typeface="宋体" panose="02010600030101010101" pitchFamily="2" charset="-122"/>
                </a:rPr>
                <a:t>,</a:t>
              </a:r>
              <a:r>
                <a:rPr lang="zh-CN" altLang="zh-CN" sz="1000" dirty="0">
                  <a:latin typeface="宋体" panose="02010600030101010101" pitchFamily="2" charset="-122"/>
                </a:rPr>
                <a:t>这一结论可能对企业更具有指导性。</a:t>
              </a:r>
            </a:p>
          </p:txBody>
        </p:sp>
      </p:grpSp>
      <p:sp>
        <p:nvSpPr>
          <p:cNvPr id="63" name="矩形 62"/>
          <p:cNvSpPr/>
          <p:nvPr/>
        </p:nvSpPr>
        <p:spPr>
          <a:xfrm>
            <a:off x="4684495" y="692145"/>
            <a:ext cx="2975495" cy="503728"/>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新旧战略管理理论的区别</a:t>
            </a:r>
          </a:p>
        </p:txBody>
      </p:sp>
    </p:spTree>
    <p:extLst>
      <p:ext uri="{BB962C8B-B14F-4D97-AF65-F5344CB8AC3E}">
        <p14:creationId xmlns:p14="http://schemas.microsoft.com/office/powerpoint/2010/main" xmlns="" val="458769456"/>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xmlns=""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xmlns=""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xmlns=""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690113" y="2108932"/>
            <a:ext cx="2530847" cy="3748404"/>
          </a:xfrm>
          <a:prstGeom prst="rect">
            <a:avLst/>
          </a:prstGeom>
          <a:solidFill>
            <a:srgbClr val="F8F8F8"/>
          </a:solidFill>
          <a:ln>
            <a:solidFill>
              <a:srgbClr val="AFD4C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3539522" y="2104392"/>
            <a:ext cx="2447273" cy="3752944"/>
          </a:xfrm>
          <a:prstGeom prst="rect">
            <a:avLst/>
          </a:prstGeom>
          <a:solidFill>
            <a:srgbClr val="F8F8F8"/>
          </a:solidFill>
          <a:ln>
            <a:solidFill>
              <a:srgbClr val="AFD4C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6269373" y="2104392"/>
            <a:ext cx="2476217" cy="3752944"/>
          </a:xfrm>
          <a:prstGeom prst="rect">
            <a:avLst/>
          </a:prstGeom>
          <a:solidFill>
            <a:srgbClr val="F8F8F8"/>
          </a:solidFill>
          <a:ln>
            <a:solidFill>
              <a:srgbClr val="AFD4C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36">
            <a:extLst>
              <a:ext uri="{FF2B5EF4-FFF2-40B4-BE49-F238E27FC236}">
                <a16:creationId xmlns:a16="http://schemas.microsoft.com/office/drawing/2014/main" xmlns="" id="{4519BAF6-A9D6-4C88-B888-2DC243AC6876}"/>
              </a:ext>
            </a:extLst>
          </p:cNvPr>
          <p:cNvSpPr txBox="1">
            <a:spLocks noChangeArrowheads="1"/>
          </p:cNvSpPr>
          <p:nvPr/>
        </p:nvSpPr>
        <p:spPr bwMode="auto">
          <a:xfrm>
            <a:off x="788326" y="2172903"/>
            <a:ext cx="2299931" cy="3173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30000"/>
              </a:lnSpc>
            </a:pPr>
            <a:r>
              <a:rPr lang="en-US" altLang="zh-CN" sz="1400" dirty="0" smtClean="0">
                <a:solidFill>
                  <a:srgbClr val="0D0D0D"/>
                </a:solidFill>
                <a:latin typeface="宋体" panose="02010600030101010101" pitchFamily="2" charset="-122"/>
                <a:cs typeface="+mn-ea"/>
              </a:rPr>
              <a:t>1.</a:t>
            </a:r>
            <a:r>
              <a:rPr lang="zh-CN" altLang="zh-CN" sz="1400" dirty="0" smtClean="0">
                <a:solidFill>
                  <a:srgbClr val="0D0D0D"/>
                </a:solidFill>
                <a:latin typeface="宋体" panose="02010600030101010101" pitchFamily="2" charset="-122"/>
                <a:cs typeface="+mn-ea"/>
              </a:rPr>
              <a:t>从</a:t>
            </a:r>
            <a:r>
              <a:rPr lang="zh-CN" altLang="zh-CN" sz="1400" dirty="0">
                <a:solidFill>
                  <a:srgbClr val="0D0D0D"/>
                </a:solidFill>
                <a:latin typeface="宋体" panose="02010600030101010101" pitchFamily="2" charset="-122"/>
                <a:cs typeface="+mn-ea"/>
              </a:rPr>
              <a:t>战略理论的内容上看</a:t>
            </a:r>
            <a:r>
              <a:rPr lang="en-US" altLang="zh-CN" sz="1400" dirty="0">
                <a:solidFill>
                  <a:srgbClr val="0D0D0D"/>
                </a:solidFill>
                <a:latin typeface="宋体" panose="02010600030101010101" pitchFamily="2" charset="-122"/>
                <a:cs typeface="+mn-ea"/>
              </a:rPr>
              <a:t>,</a:t>
            </a:r>
            <a:r>
              <a:rPr lang="zh-CN" altLang="zh-CN" sz="1400" dirty="0">
                <a:solidFill>
                  <a:srgbClr val="0D0D0D"/>
                </a:solidFill>
                <a:latin typeface="宋体" panose="02010600030101010101" pitchFamily="2" charset="-122"/>
                <a:cs typeface="+mn-ea"/>
              </a:rPr>
              <a:t>存在这样一个发展轨迹</a:t>
            </a:r>
            <a:r>
              <a:rPr lang="en-US" altLang="zh-CN" sz="1400" dirty="0">
                <a:solidFill>
                  <a:srgbClr val="0D0D0D"/>
                </a:solidFill>
                <a:latin typeface="宋体" panose="02010600030101010101" pitchFamily="2" charset="-122"/>
                <a:cs typeface="+mn-ea"/>
              </a:rPr>
              <a:t>,</a:t>
            </a:r>
            <a:r>
              <a:rPr lang="zh-CN" altLang="zh-CN" sz="1400" dirty="0">
                <a:solidFill>
                  <a:srgbClr val="0D0D0D"/>
                </a:solidFill>
                <a:latin typeface="宋体" panose="02010600030101010101" pitchFamily="2" charset="-122"/>
                <a:cs typeface="+mn-ea"/>
              </a:rPr>
              <a:t>即关注企业内部</a:t>
            </a:r>
            <a:r>
              <a:rPr lang="en-US" altLang="zh-CN" sz="1400" dirty="0">
                <a:solidFill>
                  <a:srgbClr val="0D0D0D"/>
                </a:solidFill>
                <a:latin typeface="宋体" panose="02010600030101010101" pitchFamily="2" charset="-122"/>
                <a:cs typeface="+mn-ea"/>
              </a:rPr>
              <a:t>(</a:t>
            </a:r>
            <a:r>
              <a:rPr lang="zh-CN" altLang="zh-CN" sz="1400" dirty="0">
                <a:solidFill>
                  <a:srgbClr val="0D0D0D"/>
                </a:solidFill>
                <a:latin typeface="宋体" panose="02010600030101010101" pitchFamily="2" charset="-122"/>
                <a:cs typeface="+mn-ea"/>
              </a:rPr>
              <a:t>强调战略是一个计划、分析的过程</a:t>
            </a:r>
            <a:r>
              <a:rPr lang="en-US" altLang="zh-CN" sz="1400" dirty="0" smtClean="0">
                <a:solidFill>
                  <a:srgbClr val="0D0D0D"/>
                </a:solidFill>
                <a:latin typeface="宋体" panose="02010600030101010101" pitchFamily="2" charset="-122"/>
                <a:cs typeface="+mn-ea"/>
              </a:rPr>
              <a:t>)--</a:t>
            </a:r>
            <a:r>
              <a:rPr lang="zh-CN" altLang="zh-CN" sz="1400" dirty="0" smtClean="0">
                <a:solidFill>
                  <a:srgbClr val="0D0D0D"/>
                </a:solidFill>
                <a:latin typeface="宋体" panose="02010600030101010101" pitchFamily="2" charset="-122"/>
                <a:cs typeface="+mn-ea"/>
              </a:rPr>
              <a:t>关</a:t>
            </a:r>
            <a:r>
              <a:rPr lang="zh-CN" altLang="zh-CN" sz="1400" dirty="0">
                <a:solidFill>
                  <a:srgbClr val="0D0D0D"/>
                </a:solidFill>
                <a:latin typeface="宋体" panose="02010600030101010101" pitchFamily="2" charset="-122"/>
                <a:cs typeface="+mn-ea"/>
              </a:rPr>
              <a:t>注企业外部</a:t>
            </a:r>
            <a:r>
              <a:rPr lang="en-US" altLang="zh-CN" sz="1400" dirty="0">
                <a:solidFill>
                  <a:srgbClr val="0D0D0D"/>
                </a:solidFill>
                <a:latin typeface="宋体" panose="02010600030101010101" pitchFamily="2" charset="-122"/>
                <a:cs typeface="+mn-ea"/>
              </a:rPr>
              <a:t>(</a:t>
            </a:r>
            <a:r>
              <a:rPr lang="zh-CN" altLang="zh-CN" sz="1400" dirty="0">
                <a:solidFill>
                  <a:srgbClr val="0D0D0D"/>
                </a:solidFill>
                <a:latin typeface="宋体" panose="02010600030101010101" pitchFamily="2" charset="-122"/>
                <a:cs typeface="+mn-ea"/>
              </a:rPr>
              <a:t>强调产业结构的分析</a:t>
            </a:r>
            <a:r>
              <a:rPr lang="en-US" altLang="zh-CN" sz="1400" dirty="0" smtClean="0">
                <a:solidFill>
                  <a:srgbClr val="0D0D0D"/>
                </a:solidFill>
                <a:latin typeface="宋体" panose="02010600030101010101" pitchFamily="2" charset="-122"/>
                <a:cs typeface="+mn-ea"/>
              </a:rPr>
              <a:t>)--</a:t>
            </a:r>
            <a:r>
              <a:rPr lang="zh-CN" altLang="zh-CN" sz="1400" dirty="0" smtClean="0">
                <a:solidFill>
                  <a:srgbClr val="0D0D0D"/>
                </a:solidFill>
                <a:latin typeface="宋体" panose="02010600030101010101" pitchFamily="2" charset="-122"/>
                <a:cs typeface="+mn-ea"/>
              </a:rPr>
              <a:t>关</a:t>
            </a:r>
            <a:r>
              <a:rPr lang="zh-CN" altLang="zh-CN" sz="1400" dirty="0">
                <a:solidFill>
                  <a:srgbClr val="0D0D0D"/>
                </a:solidFill>
                <a:latin typeface="宋体" panose="02010600030101010101" pitchFamily="2" charset="-122"/>
                <a:cs typeface="+mn-ea"/>
              </a:rPr>
              <a:t>注企业内部</a:t>
            </a:r>
            <a:r>
              <a:rPr lang="en-US" altLang="zh-CN" sz="1400" dirty="0">
                <a:solidFill>
                  <a:srgbClr val="0D0D0D"/>
                </a:solidFill>
                <a:latin typeface="宋体" panose="02010600030101010101" pitchFamily="2" charset="-122"/>
                <a:cs typeface="+mn-ea"/>
              </a:rPr>
              <a:t>(</a:t>
            </a:r>
            <a:r>
              <a:rPr lang="zh-CN" altLang="zh-CN" sz="1400" dirty="0">
                <a:solidFill>
                  <a:srgbClr val="0D0D0D"/>
                </a:solidFill>
                <a:latin typeface="宋体" panose="02010600030101010101" pitchFamily="2" charset="-122"/>
                <a:cs typeface="+mn-ea"/>
              </a:rPr>
              <a:t>强调核心能力的构建、维护与产业环境分析相结合</a:t>
            </a:r>
            <a:r>
              <a:rPr lang="en-US" altLang="zh-CN" sz="1400" dirty="0" smtClean="0">
                <a:solidFill>
                  <a:srgbClr val="0D0D0D"/>
                </a:solidFill>
                <a:latin typeface="宋体" panose="02010600030101010101" pitchFamily="2" charset="-122"/>
                <a:cs typeface="+mn-ea"/>
              </a:rPr>
              <a:t>)--</a:t>
            </a:r>
            <a:r>
              <a:rPr lang="zh-CN" altLang="zh-CN" sz="1400" dirty="0" smtClean="0">
                <a:solidFill>
                  <a:srgbClr val="0D0D0D"/>
                </a:solidFill>
                <a:latin typeface="宋体" panose="02010600030101010101" pitchFamily="2" charset="-122"/>
                <a:cs typeface="+mn-ea"/>
              </a:rPr>
              <a:t>关</a:t>
            </a:r>
            <a:r>
              <a:rPr lang="zh-CN" altLang="zh-CN" sz="1400" dirty="0">
                <a:solidFill>
                  <a:srgbClr val="0D0D0D"/>
                </a:solidFill>
                <a:latin typeface="宋体" panose="02010600030101010101" pitchFamily="2" charset="-122"/>
                <a:cs typeface="+mn-ea"/>
              </a:rPr>
              <a:t>注企业外部</a:t>
            </a:r>
            <a:r>
              <a:rPr lang="en-US" altLang="zh-CN" sz="1400" dirty="0">
                <a:solidFill>
                  <a:srgbClr val="0D0D0D"/>
                </a:solidFill>
                <a:latin typeface="宋体" panose="02010600030101010101" pitchFamily="2" charset="-122"/>
                <a:cs typeface="+mn-ea"/>
              </a:rPr>
              <a:t>(</a:t>
            </a:r>
            <a:r>
              <a:rPr lang="zh-CN" altLang="zh-CN" sz="1400" dirty="0">
                <a:solidFill>
                  <a:srgbClr val="0D0D0D"/>
                </a:solidFill>
                <a:latin typeface="宋体" panose="02010600030101010101" pitchFamily="2" charset="-122"/>
                <a:cs typeface="+mn-ea"/>
              </a:rPr>
              <a:t>强调企业间的合作</a:t>
            </a:r>
            <a:r>
              <a:rPr lang="en-US" altLang="zh-CN" sz="1400" dirty="0">
                <a:solidFill>
                  <a:srgbClr val="0D0D0D"/>
                </a:solidFill>
                <a:latin typeface="宋体" panose="02010600030101010101" pitchFamily="2" charset="-122"/>
                <a:cs typeface="+mn-ea"/>
              </a:rPr>
              <a:t>,</a:t>
            </a:r>
            <a:r>
              <a:rPr lang="zh-CN" altLang="zh-CN" sz="1400" dirty="0">
                <a:solidFill>
                  <a:srgbClr val="0D0D0D"/>
                </a:solidFill>
                <a:latin typeface="宋体" panose="02010600030101010101" pitchFamily="2" charset="-122"/>
                <a:cs typeface="+mn-ea"/>
              </a:rPr>
              <a:t>创建优势互补的企业有机群体</a:t>
            </a:r>
            <a:r>
              <a:rPr lang="en-US" altLang="zh-CN" sz="1400" dirty="0">
                <a:solidFill>
                  <a:srgbClr val="0D0D0D"/>
                </a:solidFill>
                <a:latin typeface="宋体" panose="02010600030101010101" pitchFamily="2" charset="-122"/>
                <a:cs typeface="+mn-ea"/>
              </a:rPr>
              <a:t>)</a:t>
            </a:r>
            <a:r>
              <a:rPr lang="zh-CN" altLang="zh-CN" sz="1400" dirty="0">
                <a:solidFill>
                  <a:srgbClr val="0D0D0D"/>
                </a:solidFill>
                <a:latin typeface="宋体" panose="02010600030101010101" pitchFamily="2" charset="-122"/>
                <a:cs typeface="+mn-ea"/>
              </a:rPr>
              <a:t>。</a:t>
            </a:r>
          </a:p>
        </p:txBody>
      </p:sp>
      <p:sp>
        <p:nvSpPr>
          <p:cNvPr id="17" name="文本框 36">
            <a:extLst>
              <a:ext uri="{FF2B5EF4-FFF2-40B4-BE49-F238E27FC236}">
                <a16:creationId xmlns:a16="http://schemas.microsoft.com/office/drawing/2014/main" xmlns="" id="{9F265B5F-72AD-4001-BD4C-81A1B0C367EB}"/>
              </a:ext>
            </a:extLst>
          </p:cNvPr>
          <p:cNvSpPr txBox="1">
            <a:spLocks noChangeArrowheads="1"/>
          </p:cNvSpPr>
          <p:nvPr/>
        </p:nvSpPr>
        <p:spPr bwMode="auto">
          <a:xfrm>
            <a:off x="3491508" y="2243960"/>
            <a:ext cx="2417585" cy="3213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30000"/>
              </a:lnSpc>
            </a:pPr>
            <a:r>
              <a:rPr lang="en-US" altLang="zh-CN" sz="1200" dirty="0">
                <a:solidFill>
                  <a:srgbClr val="0D0D0D"/>
                </a:solidFill>
                <a:latin typeface="宋体" panose="02010600030101010101" pitchFamily="2" charset="-122"/>
                <a:cs typeface="+mn-ea"/>
              </a:rPr>
              <a:t>2.</a:t>
            </a:r>
            <a:r>
              <a:rPr lang="zh-CN" altLang="zh-CN" sz="1200" dirty="0" smtClean="0">
                <a:solidFill>
                  <a:srgbClr val="0D0D0D"/>
                </a:solidFill>
                <a:latin typeface="宋体" panose="02010600030101010101" pitchFamily="2" charset="-122"/>
                <a:cs typeface="+mn-ea"/>
              </a:rPr>
              <a:t>从</a:t>
            </a:r>
            <a:r>
              <a:rPr lang="zh-CN" altLang="zh-CN" sz="1200" dirty="0">
                <a:solidFill>
                  <a:srgbClr val="0D0D0D"/>
                </a:solidFill>
                <a:latin typeface="宋体" panose="02010600030101010101" pitchFamily="2" charset="-122"/>
                <a:cs typeface="+mn-ea"/>
              </a:rPr>
              <a:t>竞争的性质看</a:t>
            </a:r>
            <a:r>
              <a:rPr lang="en-US" altLang="zh-CN" sz="1200" dirty="0">
                <a:solidFill>
                  <a:srgbClr val="0D0D0D"/>
                </a:solidFill>
                <a:latin typeface="宋体" panose="02010600030101010101" pitchFamily="2" charset="-122"/>
                <a:cs typeface="+mn-ea"/>
              </a:rPr>
              <a:t>,</a:t>
            </a:r>
            <a:r>
              <a:rPr lang="zh-CN" altLang="zh-CN" sz="1200" dirty="0">
                <a:solidFill>
                  <a:srgbClr val="0D0D0D"/>
                </a:solidFill>
                <a:latin typeface="宋体" panose="02010600030101010101" pitchFamily="2" charset="-122"/>
                <a:cs typeface="+mn-ea"/>
              </a:rPr>
              <a:t>竞争的程度遵循着由弱到强</a:t>
            </a:r>
            <a:r>
              <a:rPr lang="en-US" altLang="zh-CN" sz="1200" dirty="0">
                <a:solidFill>
                  <a:srgbClr val="0D0D0D"/>
                </a:solidFill>
                <a:latin typeface="宋体" panose="02010600030101010101" pitchFamily="2" charset="-122"/>
                <a:cs typeface="+mn-ea"/>
              </a:rPr>
              <a:t>,</a:t>
            </a:r>
            <a:r>
              <a:rPr lang="zh-CN" altLang="zh-CN" sz="1200" dirty="0">
                <a:solidFill>
                  <a:srgbClr val="0D0D0D"/>
                </a:solidFill>
                <a:latin typeface="宋体" panose="02010600030101010101" pitchFamily="2" charset="-122"/>
                <a:cs typeface="+mn-ea"/>
              </a:rPr>
              <a:t>直至对抗</a:t>
            </a:r>
            <a:r>
              <a:rPr lang="en-US" altLang="zh-CN" sz="1200" dirty="0">
                <a:solidFill>
                  <a:srgbClr val="0D0D0D"/>
                </a:solidFill>
                <a:latin typeface="宋体" panose="02010600030101010101" pitchFamily="2" charset="-122"/>
                <a:cs typeface="+mn-ea"/>
              </a:rPr>
              <a:t>,</a:t>
            </a:r>
            <a:r>
              <a:rPr lang="zh-CN" altLang="zh-CN" sz="1200" dirty="0">
                <a:solidFill>
                  <a:srgbClr val="0D0D0D"/>
                </a:solidFill>
                <a:latin typeface="宋体" panose="02010600030101010101" pitchFamily="2" charset="-122"/>
                <a:cs typeface="+mn-ea"/>
              </a:rPr>
              <a:t>然后再到合作乃至共生的发展脉络。“计划学派”源于较弱的竞争性</a:t>
            </a:r>
            <a:r>
              <a:rPr lang="en-US" altLang="zh-CN" sz="1200" dirty="0">
                <a:solidFill>
                  <a:srgbClr val="0D0D0D"/>
                </a:solidFill>
                <a:latin typeface="宋体" panose="02010600030101010101" pitchFamily="2" charset="-122"/>
                <a:cs typeface="+mn-ea"/>
              </a:rPr>
              <a:t>, </a:t>
            </a:r>
            <a:r>
              <a:rPr lang="zh-CN" altLang="zh-CN" sz="1200" dirty="0">
                <a:solidFill>
                  <a:srgbClr val="0D0D0D"/>
                </a:solidFill>
                <a:latin typeface="宋体" panose="02010600030101010101" pitchFamily="2" charset="-122"/>
                <a:cs typeface="+mn-ea"/>
              </a:rPr>
              <a:t>“设计学派”则建立在竞争性趋强的基础之上</a:t>
            </a:r>
            <a:r>
              <a:rPr lang="en-US" altLang="zh-CN" sz="1200" dirty="0">
                <a:solidFill>
                  <a:srgbClr val="0D0D0D"/>
                </a:solidFill>
                <a:latin typeface="宋体" panose="02010600030101010101" pitchFamily="2" charset="-122"/>
                <a:cs typeface="+mn-ea"/>
              </a:rPr>
              <a:t>;</a:t>
            </a:r>
            <a:r>
              <a:rPr lang="zh-CN" altLang="zh-CN" sz="1200" dirty="0">
                <a:solidFill>
                  <a:srgbClr val="0D0D0D"/>
                </a:solidFill>
                <a:latin typeface="宋体" panose="02010600030101010101" pitchFamily="2" charset="-122"/>
                <a:cs typeface="+mn-ea"/>
              </a:rPr>
              <a:t>到了“结构学派”、“能力学派”和“资源学派”时代</a:t>
            </a:r>
            <a:r>
              <a:rPr lang="en-US" altLang="zh-CN" sz="1200" dirty="0">
                <a:solidFill>
                  <a:srgbClr val="0D0D0D"/>
                </a:solidFill>
                <a:latin typeface="宋体" panose="02010600030101010101" pitchFamily="2" charset="-122"/>
                <a:cs typeface="+mn-ea"/>
              </a:rPr>
              <a:t>, </a:t>
            </a:r>
            <a:r>
              <a:rPr lang="zh-CN" altLang="zh-CN" sz="1200" dirty="0">
                <a:solidFill>
                  <a:srgbClr val="0D0D0D"/>
                </a:solidFill>
                <a:latin typeface="宋体" panose="02010600030101010101" pitchFamily="2" charset="-122"/>
                <a:cs typeface="+mn-ea"/>
              </a:rPr>
              <a:t>尽管他们对于竞争优势来源的认识各不相同</a:t>
            </a:r>
            <a:r>
              <a:rPr lang="en-US" altLang="zh-CN" sz="1200" dirty="0">
                <a:solidFill>
                  <a:srgbClr val="0D0D0D"/>
                </a:solidFill>
                <a:latin typeface="宋体" panose="02010600030101010101" pitchFamily="2" charset="-122"/>
                <a:cs typeface="+mn-ea"/>
              </a:rPr>
              <a:t>,</a:t>
            </a:r>
            <a:r>
              <a:rPr lang="zh-CN" altLang="zh-CN" sz="1200" dirty="0">
                <a:solidFill>
                  <a:srgbClr val="0D0D0D"/>
                </a:solidFill>
                <a:latin typeface="宋体" panose="02010600030101010101" pitchFamily="2" charset="-122"/>
                <a:cs typeface="+mn-ea"/>
              </a:rPr>
              <a:t>但更多地强调对抗性竞争这一点却是相同的</a:t>
            </a:r>
            <a:r>
              <a:rPr lang="en-US" altLang="zh-CN" sz="1200" dirty="0">
                <a:solidFill>
                  <a:srgbClr val="0D0D0D"/>
                </a:solidFill>
                <a:latin typeface="宋体" panose="02010600030101010101" pitchFamily="2" charset="-122"/>
                <a:cs typeface="+mn-ea"/>
              </a:rPr>
              <a:t>;</a:t>
            </a:r>
            <a:r>
              <a:rPr lang="zh-CN" altLang="zh-CN" sz="1200" dirty="0">
                <a:solidFill>
                  <a:srgbClr val="0D0D0D"/>
                </a:solidFill>
                <a:latin typeface="宋体" panose="02010600030101010101" pitchFamily="2" charset="-122"/>
                <a:cs typeface="+mn-ea"/>
              </a:rPr>
              <a:t>“商业生态系统”的理论完全不同于以上各种理论</a:t>
            </a:r>
            <a:r>
              <a:rPr lang="en-US" altLang="zh-CN" sz="1200" dirty="0">
                <a:solidFill>
                  <a:srgbClr val="0D0D0D"/>
                </a:solidFill>
                <a:latin typeface="宋体" panose="02010600030101010101" pitchFamily="2" charset="-122"/>
                <a:cs typeface="+mn-ea"/>
              </a:rPr>
              <a:t>,</a:t>
            </a:r>
            <a:r>
              <a:rPr lang="zh-CN" altLang="zh-CN" sz="1200" dirty="0">
                <a:solidFill>
                  <a:srgbClr val="0D0D0D"/>
                </a:solidFill>
                <a:latin typeface="宋体" panose="02010600030101010101" pitchFamily="2" charset="-122"/>
                <a:cs typeface="+mn-ea"/>
              </a:rPr>
              <a:t>主张企业间通过合作建立共生系统以求得共同发展。</a:t>
            </a:r>
          </a:p>
        </p:txBody>
      </p:sp>
      <p:sp>
        <p:nvSpPr>
          <p:cNvPr id="23" name="文本框 36">
            <a:extLst>
              <a:ext uri="{FF2B5EF4-FFF2-40B4-BE49-F238E27FC236}">
                <a16:creationId xmlns:a16="http://schemas.microsoft.com/office/drawing/2014/main" xmlns="" id="{697E38BD-F25E-4566-8573-496ACE37EE0E}"/>
              </a:ext>
            </a:extLst>
          </p:cNvPr>
          <p:cNvSpPr txBox="1">
            <a:spLocks noChangeArrowheads="1"/>
          </p:cNvSpPr>
          <p:nvPr/>
        </p:nvSpPr>
        <p:spPr bwMode="auto">
          <a:xfrm>
            <a:off x="6338730" y="2243960"/>
            <a:ext cx="2406860" cy="3213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30000"/>
              </a:lnSpc>
            </a:pPr>
            <a:r>
              <a:rPr lang="en-US" altLang="zh-CN" sz="1200" dirty="0" smtClean="0">
                <a:solidFill>
                  <a:srgbClr val="0D0D0D"/>
                </a:solidFill>
                <a:latin typeface="宋体" panose="02010600030101010101" pitchFamily="2" charset="-122"/>
                <a:cs typeface="+mn-ea"/>
              </a:rPr>
              <a:t>3.</a:t>
            </a:r>
            <a:r>
              <a:rPr lang="zh-CN" altLang="zh-CN" sz="1200" dirty="0" smtClean="0">
                <a:solidFill>
                  <a:srgbClr val="0D0D0D"/>
                </a:solidFill>
                <a:latin typeface="宋体" panose="02010600030101010101" pitchFamily="2" charset="-122"/>
                <a:cs typeface="+mn-ea"/>
              </a:rPr>
              <a:t>从竞争优势的持续性来看</a:t>
            </a:r>
            <a:r>
              <a:rPr lang="en-US" altLang="zh-CN" sz="1200" dirty="0" smtClean="0">
                <a:solidFill>
                  <a:srgbClr val="0D0D0D"/>
                </a:solidFill>
                <a:latin typeface="宋体" panose="02010600030101010101" pitchFamily="2" charset="-122"/>
                <a:cs typeface="+mn-ea"/>
              </a:rPr>
              <a:t>,</a:t>
            </a:r>
            <a:r>
              <a:rPr lang="zh-CN" altLang="zh-CN" sz="1200" dirty="0" smtClean="0">
                <a:solidFill>
                  <a:srgbClr val="0D0D0D"/>
                </a:solidFill>
                <a:latin typeface="宋体" panose="02010600030101010101" pitchFamily="2" charset="-122"/>
                <a:cs typeface="+mn-ea"/>
              </a:rPr>
              <a:t>从追求有形</a:t>
            </a:r>
            <a:r>
              <a:rPr lang="en-US" altLang="zh-CN" sz="1200" dirty="0" smtClean="0">
                <a:solidFill>
                  <a:srgbClr val="0D0D0D"/>
                </a:solidFill>
                <a:latin typeface="宋体" panose="02010600030101010101" pitchFamily="2" charset="-122"/>
                <a:cs typeface="+mn-ea"/>
              </a:rPr>
              <a:t>(</a:t>
            </a:r>
            <a:r>
              <a:rPr lang="zh-CN" altLang="zh-CN" sz="1200" dirty="0" smtClean="0">
                <a:solidFill>
                  <a:srgbClr val="0D0D0D"/>
                </a:solidFill>
                <a:latin typeface="宋体" panose="02010600030101010101" pitchFamily="2" charset="-122"/>
                <a:cs typeface="+mn-ea"/>
              </a:rPr>
              <a:t>产品</a:t>
            </a:r>
            <a:r>
              <a:rPr lang="en-US" altLang="zh-CN" sz="1200" dirty="0" smtClean="0">
                <a:solidFill>
                  <a:srgbClr val="0D0D0D"/>
                </a:solidFill>
                <a:latin typeface="宋体" panose="02010600030101010101" pitchFamily="2" charset="-122"/>
                <a:cs typeface="+mn-ea"/>
              </a:rPr>
              <a:t>)</a:t>
            </a:r>
            <a:r>
              <a:rPr lang="zh-CN" altLang="zh-CN" sz="1200" dirty="0" smtClean="0">
                <a:solidFill>
                  <a:srgbClr val="0D0D0D"/>
                </a:solidFill>
                <a:latin typeface="宋体" panose="02010600030101010101" pitchFamily="2" charset="-122"/>
                <a:cs typeface="+mn-ea"/>
              </a:rPr>
              <a:t>、外在、短期的竞争优势逐渐朝着对无形</a:t>
            </a:r>
            <a:r>
              <a:rPr lang="en-US" altLang="zh-CN" sz="1200" dirty="0" smtClean="0">
                <a:solidFill>
                  <a:srgbClr val="0D0D0D"/>
                </a:solidFill>
                <a:latin typeface="宋体" panose="02010600030101010101" pitchFamily="2" charset="-122"/>
                <a:cs typeface="+mn-ea"/>
              </a:rPr>
              <a:t>(</a:t>
            </a:r>
            <a:r>
              <a:rPr lang="zh-CN" altLang="zh-CN" sz="1200" dirty="0" smtClean="0">
                <a:solidFill>
                  <a:srgbClr val="0D0D0D"/>
                </a:solidFill>
                <a:latin typeface="宋体" panose="02010600030101010101" pitchFamily="2" charset="-122"/>
                <a:cs typeface="+mn-ea"/>
              </a:rPr>
              <a:t>未来</a:t>
            </a:r>
            <a:r>
              <a:rPr lang="en-US" altLang="zh-CN" sz="1200" dirty="0" smtClean="0">
                <a:solidFill>
                  <a:srgbClr val="0D0D0D"/>
                </a:solidFill>
                <a:latin typeface="宋体" panose="02010600030101010101" pitchFamily="2" charset="-122"/>
                <a:cs typeface="+mn-ea"/>
              </a:rPr>
              <a:t>)</a:t>
            </a:r>
            <a:r>
              <a:rPr lang="zh-CN" altLang="zh-CN" sz="1200" dirty="0" smtClean="0">
                <a:solidFill>
                  <a:srgbClr val="0D0D0D"/>
                </a:solidFill>
                <a:latin typeface="宋体" panose="02010600030101010101" pitchFamily="2" charset="-122"/>
                <a:cs typeface="+mn-ea"/>
              </a:rPr>
              <a:t>、内在、持久的竞争优势的追求。如“结构学派”的战略始于对产业结构的分析</a:t>
            </a:r>
            <a:r>
              <a:rPr lang="en-US" altLang="zh-CN" sz="1200" dirty="0" smtClean="0">
                <a:solidFill>
                  <a:srgbClr val="0D0D0D"/>
                </a:solidFill>
                <a:latin typeface="宋体" panose="02010600030101010101" pitchFamily="2" charset="-122"/>
                <a:cs typeface="+mn-ea"/>
              </a:rPr>
              <a:t>,</a:t>
            </a:r>
            <a:r>
              <a:rPr lang="zh-CN" altLang="zh-CN" sz="1200" dirty="0" smtClean="0">
                <a:solidFill>
                  <a:srgbClr val="0D0D0D"/>
                </a:solidFill>
                <a:latin typeface="宋体" panose="02010600030101010101" pitchFamily="2" charset="-122"/>
                <a:cs typeface="+mn-ea"/>
              </a:rPr>
              <a:t>形成于对三种基本战略的选择</a:t>
            </a:r>
            <a:r>
              <a:rPr lang="en-US" altLang="zh-CN" sz="1200" dirty="0" smtClean="0">
                <a:solidFill>
                  <a:srgbClr val="0D0D0D"/>
                </a:solidFill>
                <a:latin typeface="宋体" panose="02010600030101010101" pitchFamily="2" charset="-122"/>
                <a:cs typeface="+mn-ea"/>
              </a:rPr>
              <a:t>,</a:t>
            </a:r>
            <a:r>
              <a:rPr lang="zh-CN" altLang="zh-CN" sz="1200" dirty="0" smtClean="0">
                <a:solidFill>
                  <a:srgbClr val="0D0D0D"/>
                </a:solidFill>
                <a:latin typeface="宋体" panose="02010600030101010101" pitchFamily="2" charset="-122"/>
                <a:cs typeface="+mn-ea"/>
              </a:rPr>
              <a:t>而这三种战略主要是基于产品的差异性所作出的。“能力学派”则将战略的核心转向了企业内部的经验和知识的共享与形成</a:t>
            </a:r>
            <a:r>
              <a:rPr lang="en-US" altLang="zh-CN" sz="1200" dirty="0" smtClean="0">
                <a:solidFill>
                  <a:srgbClr val="0D0D0D"/>
                </a:solidFill>
                <a:latin typeface="宋体" panose="02010600030101010101" pitchFamily="2" charset="-122"/>
                <a:cs typeface="+mn-ea"/>
              </a:rPr>
              <a:t>,</a:t>
            </a:r>
            <a:r>
              <a:rPr lang="zh-CN" altLang="zh-CN" sz="1200" dirty="0" smtClean="0">
                <a:solidFill>
                  <a:srgbClr val="0D0D0D"/>
                </a:solidFill>
                <a:latin typeface="宋体" panose="02010600030101010101" pitchFamily="2" charset="-122"/>
                <a:cs typeface="+mn-ea"/>
              </a:rPr>
              <a:t>这些都是内在、无形的东西</a:t>
            </a:r>
            <a:r>
              <a:rPr lang="en-US" altLang="zh-CN" sz="1200" dirty="0" smtClean="0">
                <a:solidFill>
                  <a:srgbClr val="0D0D0D"/>
                </a:solidFill>
                <a:latin typeface="宋体" panose="02010600030101010101" pitchFamily="2" charset="-122"/>
                <a:cs typeface="+mn-ea"/>
              </a:rPr>
              <a:t>,</a:t>
            </a:r>
            <a:r>
              <a:rPr lang="zh-CN" altLang="zh-CN" sz="1200" dirty="0" smtClean="0">
                <a:solidFill>
                  <a:srgbClr val="0D0D0D"/>
                </a:solidFill>
                <a:latin typeface="宋体" panose="02010600030101010101" pitchFamily="2" charset="-122"/>
                <a:cs typeface="+mn-ea"/>
              </a:rPr>
              <a:t>对竞争优势的形成具有长远的影响。</a:t>
            </a:r>
            <a:endParaRPr lang="zh-CN" altLang="zh-CN" sz="1200" dirty="0">
              <a:solidFill>
                <a:srgbClr val="0D0D0D"/>
              </a:solidFill>
              <a:latin typeface="宋体" panose="02010600030101010101" pitchFamily="2" charset="-122"/>
              <a:cs typeface="+mn-ea"/>
            </a:endParaRPr>
          </a:p>
        </p:txBody>
      </p:sp>
      <p:sp>
        <p:nvSpPr>
          <p:cNvPr id="26"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D0D0D"/>
                </a:solidFill>
                <a:latin typeface="+mn-lt"/>
                <a:ea typeface="+mn-ea"/>
                <a:cs typeface="+mn-ea"/>
                <a:sym typeface="+mn-lt"/>
              </a:rPr>
              <a:t>主要观点及做法</a:t>
            </a:r>
            <a:endParaRPr lang="zh-CN" altLang="en-US" sz="2800" b="1" dirty="0">
              <a:solidFill>
                <a:srgbClr val="0D0D0D"/>
              </a:solidFill>
              <a:latin typeface="+mn-lt"/>
              <a:ea typeface="+mn-ea"/>
              <a:cs typeface="+mn-ea"/>
              <a:sym typeface="+mn-lt"/>
            </a:endParaRPr>
          </a:p>
        </p:txBody>
      </p:sp>
      <p:sp>
        <p:nvSpPr>
          <p:cNvPr id="28" name="矩形 27"/>
          <p:cNvSpPr/>
          <p:nvPr/>
        </p:nvSpPr>
        <p:spPr>
          <a:xfrm>
            <a:off x="4697510" y="1167873"/>
            <a:ext cx="2949846" cy="369332"/>
          </a:xfrm>
          <a:prstGeom prst="rect">
            <a:avLst/>
          </a:prstGeom>
        </p:spPr>
        <p:txBody>
          <a:bodyPr wrap="non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战略理论演变的基本规律</a:t>
            </a:r>
          </a:p>
        </p:txBody>
      </p:sp>
      <p:sp>
        <p:nvSpPr>
          <p:cNvPr id="29" name="矩形 28"/>
          <p:cNvSpPr/>
          <p:nvPr/>
        </p:nvSpPr>
        <p:spPr>
          <a:xfrm>
            <a:off x="9035208" y="2104392"/>
            <a:ext cx="2636332" cy="3752944"/>
          </a:xfrm>
          <a:prstGeom prst="rect">
            <a:avLst/>
          </a:prstGeom>
          <a:solidFill>
            <a:srgbClr val="F8F8F8"/>
          </a:solidFill>
          <a:ln>
            <a:solidFill>
              <a:srgbClr val="AFD4C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6">
            <a:extLst>
              <a:ext uri="{FF2B5EF4-FFF2-40B4-BE49-F238E27FC236}">
                <a16:creationId xmlns:a16="http://schemas.microsoft.com/office/drawing/2014/main" xmlns="" id="{697E38BD-F25E-4566-8573-496ACE37EE0E}"/>
              </a:ext>
            </a:extLst>
          </p:cNvPr>
          <p:cNvSpPr txBox="1">
            <a:spLocks noChangeArrowheads="1"/>
          </p:cNvSpPr>
          <p:nvPr/>
        </p:nvSpPr>
        <p:spPr bwMode="auto">
          <a:xfrm>
            <a:off x="9035208" y="2146070"/>
            <a:ext cx="2573823" cy="36132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252000">
              <a:lnSpc>
                <a:spcPct val="130000"/>
              </a:lnSpc>
            </a:pPr>
            <a:r>
              <a:rPr lang="en-US" altLang="zh-CN" sz="1100" dirty="0" smtClean="0">
                <a:solidFill>
                  <a:srgbClr val="0D0D0D"/>
                </a:solidFill>
                <a:latin typeface="宋体" panose="02010600030101010101" pitchFamily="2" charset="-122"/>
                <a:cs typeface="+mn-ea"/>
              </a:rPr>
              <a:t>4.</a:t>
            </a:r>
            <a:r>
              <a:rPr lang="zh-CN" altLang="zh-CN" sz="1100" dirty="0" smtClean="0">
                <a:solidFill>
                  <a:srgbClr val="0D0D0D"/>
                </a:solidFill>
                <a:latin typeface="宋体" panose="02010600030101010101" pitchFamily="2" charset="-122"/>
                <a:cs typeface="+mn-ea"/>
              </a:rPr>
              <a:t>从</a:t>
            </a:r>
            <a:r>
              <a:rPr lang="zh-CN" altLang="zh-CN" sz="1100" dirty="0">
                <a:solidFill>
                  <a:srgbClr val="0D0D0D"/>
                </a:solidFill>
                <a:latin typeface="宋体" panose="02010600030101010101" pitchFamily="2" charset="-122"/>
                <a:cs typeface="+mn-ea"/>
              </a:rPr>
              <a:t>战略管理的范式来看</a:t>
            </a:r>
            <a:r>
              <a:rPr lang="en-US" altLang="zh-CN" sz="1100" dirty="0">
                <a:solidFill>
                  <a:srgbClr val="0D0D0D"/>
                </a:solidFill>
                <a:latin typeface="宋体" panose="02010600030101010101" pitchFamily="2" charset="-122"/>
                <a:cs typeface="+mn-ea"/>
              </a:rPr>
              <a:t>,</a:t>
            </a:r>
            <a:r>
              <a:rPr lang="zh-CN" altLang="zh-CN" sz="1100" dirty="0">
                <a:solidFill>
                  <a:srgbClr val="0D0D0D"/>
                </a:solidFill>
                <a:latin typeface="宋体" panose="02010600030101010101" pitchFamily="2" charset="-122"/>
                <a:cs typeface="+mn-ea"/>
              </a:rPr>
              <a:t>战略管理的均衡与可预测范式开始被非均衡与不确定性所取代。无论是“计划学派”、“设计学派”</a:t>
            </a:r>
            <a:r>
              <a:rPr lang="en-US" altLang="zh-CN" sz="1100" dirty="0">
                <a:solidFill>
                  <a:srgbClr val="0D0D0D"/>
                </a:solidFill>
                <a:latin typeface="宋体" panose="02010600030101010101" pitchFamily="2" charset="-122"/>
                <a:cs typeface="+mn-ea"/>
              </a:rPr>
              <a:t> , </a:t>
            </a:r>
            <a:r>
              <a:rPr lang="zh-CN" altLang="zh-CN" sz="1100" dirty="0">
                <a:solidFill>
                  <a:srgbClr val="0D0D0D"/>
                </a:solidFill>
                <a:latin typeface="宋体" panose="02010600030101010101" pitchFamily="2" charset="-122"/>
                <a:cs typeface="+mn-ea"/>
              </a:rPr>
              <a:t>还是“结构学派”</a:t>
            </a:r>
            <a:r>
              <a:rPr lang="en-US" altLang="zh-CN" sz="1100" dirty="0">
                <a:solidFill>
                  <a:srgbClr val="0D0D0D"/>
                </a:solidFill>
                <a:latin typeface="宋体" panose="02010600030101010101" pitchFamily="2" charset="-122"/>
                <a:cs typeface="+mn-ea"/>
              </a:rPr>
              <a:t> , </a:t>
            </a:r>
            <a:r>
              <a:rPr lang="zh-CN" altLang="zh-CN" sz="1100" dirty="0">
                <a:solidFill>
                  <a:srgbClr val="0D0D0D"/>
                </a:solidFill>
                <a:latin typeface="宋体" panose="02010600030101010101" pitchFamily="2" charset="-122"/>
                <a:cs typeface="+mn-ea"/>
              </a:rPr>
              <a:t>都有一个假设前提</a:t>
            </a:r>
            <a:r>
              <a:rPr lang="en-US" altLang="zh-CN" sz="1100" dirty="0">
                <a:solidFill>
                  <a:srgbClr val="0D0D0D"/>
                </a:solidFill>
                <a:latin typeface="宋体" panose="02010600030101010101" pitchFamily="2" charset="-122"/>
                <a:cs typeface="+mn-ea"/>
              </a:rPr>
              <a:t>,</a:t>
            </a:r>
            <a:r>
              <a:rPr lang="zh-CN" altLang="zh-CN" sz="1100" dirty="0">
                <a:solidFill>
                  <a:srgbClr val="0D0D0D"/>
                </a:solidFill>
                <a:latin typeface="宋体" panose="02010600030101010101" pitchFamily="2" charset="-122"/>
                <a:cs typeface="+mn-ea"/>
              </a:rPr>
              <a:t>即外部环境是可预测或基本可预测的。因此</a:t>
            </a:r>
            <a:r>
              <a:rPr lang="en-US" altLang="zh-CN" sz="1100" dirty="0">
                <a:solidFill>
                  <a:srgbClr val="0D0D0D"/>
                </a:solidFill>
                <a:latin typeface="宋体" panose="02010600030101010101" pitchFamily="2" charset="-122"/>
                <a:cs typeface="+mn-ea"/>
              </a:rPr>
              <a:t>,</a:t>
            </a:r>
            <a:r>
              <a:rPr lang="zh-CN" altLang="zh-CN" sz="1100" dirty="0">
                <a:solidFill>
                  <a:srgbClr val="0D0D0D"/>
                </a:solidFill>
                <a:latin typeface="宋体" panose="02010600030101010101" pitchFamily="2" charset="-122"/>
                <a:cs typeface="+mn-ea"/>
              </a:rPr>
              <a:t>制定战略的重点是分析和推理</a:t>
            </a:r>
            <a:r>
              <a:rPr lang="en-US" altLang="zh-CN" sz="1100" dirty="0">
                <a:solidFill>
                  <a:srgbClr val="0D0D0D"/>
                </a:solidFill>
                <a:latin typeface="宋体" panose="02010600030101010101" pitchFamily="2" charset="-122"/>
                <a:cs typeface="+mn-ea"/>
              </a:rPr>
              <a:t>,</a:t>
            </a:r>
            <a:r>
              <a:rPr lang="zh-CN" altLang="zh-CN" sz="1100" dirty="0">
                <a:solidFill>
                  <a:srgbClr val="0D0D0D"/>
                </a:solidFill>
                <a:latin typeface="宋体" panose="02010600030101010101" pitchFamily="2" charset="-122"/>
                <a:cs typeface="+mn-ea"/>
              </a:rPr>
              <a:t>通过分析、经验和洞察力的结合</a:t>
            </a:r>
            <a:r>
              <a:rPr lang="en-US" altLang="zh-CN" sz="1100" dirty="0">
                <a:solidFill>
                  <a:srgbClr val="0D0D0D"/>
                </a:solidFill>
                <a:latin typeface="宋体" panose="02010600030101010101" pitchFamily="2" charset="-122"/>
                <a:cs typeface="+mn-ea"/>
              </a:rPr>
              <a:t>,</a:t>
            </a:r>
            <a:r>
              <a:rPr lang="zh-CN" altLang="zh-CN" sz="1100" dirty="0">
                <a:solidFill>
                  <a:srgbClr val="0D0D0D"/>
                </a:solidFill>
                <a:latin typeface="宋体" panose="02010600030101010101" pitchFamily="2" charset="-122"/>
                <a:cs typeface="+mn-ea"/>
              </a:rPr>
              <a:t>就可基本把握战略的方向。“能力学派”的假设前提则是外部环境的变化是不确定、不均衡的。所以</a:t>
            </a:r>
            <a:r>
              <a:rPr lang="en-US" altLang="zh-CN" sz="1100" dirty="0">
                <a:solidFill>
                  <a:srgbClr val="0D0D0D"/>
                </a:solidFill>
                <a:latin typeface="宋体" panose="02010600030101010101" pitchFamily="2" charset="-122"/>
                <a:cs typeface="+mn-ea"/>
              </a:rPr>
              <a:t>,</a:t>
            </a:r>
            <a:r>
              <a:rPr lang="zh-CN" altLang="zh-CN" sz="1100" dirty="0">
                <a:solidFill>
                  <a:srgbClr val="0D0D0D"/>
                </a:solidFill>
                <a:latin typeface="宋体" panose="02010600030101010101" pitchFamily="2" charset="-122"/>
                <a:cs typeface="+mn-ea"/>
              </a:rPr>
              <a:t>战略制定的主旨就是比竞争对手更好地掌握和利用某些核心资源与能力</a:t>
            </a:r>
            <a:r>
              <a:rPr lang="en-US" altLang="zh-CN" sz="1100" dirty="0">
                <a:solidFill>
                  <a:srgbClr val="0D0D0D"/>
                </a:solidFill>
                <a:latin typeface="宋体" panose="02010600030101010101" pitchFamily="2" charset="-122"/>
                <a:cs typeface="+mn-ea"/>
              </a:rPr>
              <a:t>,</a:t>
            </a:r>
            <a:r>
              <a:rPr lang="zh-CN" altLang="zh-CN" sz="1100" dirty="0">
                <a:solidFill>
                  <a:srgbClr val="0D0D0D"/>
                </a:solidFill>
                <a:latin typeface="宋体" panose="02010600030101010101" pitchFamily="2" charset="-122"/>
                <a:cs typeface="+mn-ea"/>
              </a:rPr>
              <a:t>并且能够比竞争对手更好地把这些能力与在行业中取胜所需要的能力结合起来。即便如此</a:t>
            </a:r>
            <a:r>
              <a:rPr lang="en-US" altLang="zh-CN" sz="1100" dirty="0">
                <a:solidFill>
                  <a:srgbClr val="0D0D0D"/>
                </a:solidFill>
                <a:latin typeface="宋体" panose="02010600030101010101" pitchFamily="2" charset="-122"/>
                <a:cs typeface="+mn-ea"/>
              </a:rPr>
              <a:t>,</a:t>
            </a:r>
            <a:r>
              <a:rPr lang="zh-CN" altLang="zh-CN" sz="1100" dirty="0">
                <a:solidFill>
                  <a:srgbClr val="0D0D0D"/>
                </a:solidFill>
                <a:latin typeface="宋体" panose="02010600030101010101" pitchFamily="2" charset="-122"/>
                <a:cs typeface="+mn-ea"/>
              </a:rPr>
              <a:t>战略的成功可能性也是有限的</a:t>
            </a:r>
            <a:r>
              <a:rPr lang="en-US" altLang="zh-CN" sz="1100" dirty="0">
                <a:solidFill>
                  <a:srgbClr val="0D0D0D"/>
                </a:solidFill>
                <a:latin typeface="宋体" panose="02010600030101010101" pitchFamily="2" charset="-122"/>
                <a:cs typeface="+mn-ea"/>
              </a:rPr>
              <a:t>,</a:t>
            </a:r>
            <a:r>
              <a:rPr lang="zh-CN" altLang="zh-CN" sz="1100" dirty="0">
                <a:solidFill>
                  <a:srgbClr val="0D0D0D"/>
                </a:solidFill>
                <a:latin typeface="宋体" panose="02010600030101010101" pitchFamily="2" charset="-122"/>
                <a:cs typeface="+mn-ea"/>
              </a:rPr>
              <a:t>需要我们承担巨大的风险。</a:t>
            </a:r>
          </a:p>
        </p:txBody>
      </p:sp>
    </p:spTree>
    <p:extLst>
      <p:ext uri="{BB962C8B-B14F-4D97-AF65-F5344CB8AC3E}">
        <p14:creationId xmlns:p14="http://schemas.microsoft.com/office/powerpoint/2010/main" xmlns="" val="3568270556"/>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xmlns="" id="{B572912F-2427-4798-BC0D-676DAA0E27C1}"/>
              </a:ext>
            </a:extLst>
          </p:cNvPr>
          <p:cNvGrpSpPr/>
          <p:nvPr/>
        </p:nvGrpSpPr>
        <p:grpSpPr>
          <a:xfrm>
            <a:off x="-896" y="0"/>
            <a:ext cx="12192000" cy="6858000"/>
            <a:chOff x="0" y="0"/>
            <a:chExt cx="12192000" cy="6858000"/>
          </a:xfrm>
        </p:grpSpPr>
        <p:pic>
          <p:nvPicPr>
            <p:cNvPr id="21" name="图片 20">
              <a:extLst>
                <a:ext uri="{FF2B5EF4-FFF2-40B4-BE49-F238E27FC236}">
                  <a16:creationId xmlns:a16="http://schemas.microsoft.com/office/drawing/2014/main" xmlns="" id="{367D570D-2D4B-4A9B-8E30-76DB71349F66}"/>
                </a:ext>
              </a:extLst>
            </p:cNvPr>
            <p:cNvPicPr>
              <a:picLocks noChangeAspect="1"/>
            </p:cNvPicPr>
            <p:nvPr/>
          </p:nvPicPr>
          <p:blipFill>
            <a:blip r:embed="rId2"/>
            <a:stretch>
              <a:fillRect/>
            </a:stretch>
          </p:blipFill>
          <p:spPr>
            <a:xfrm>
              <a:off x="0" y="0"/>
              <a:ext cx="12192000" cy="6858000"/>
            </a:xfrm>
            <a:prstGeom prst="rect">
              <a:avLst/>
            </a:prstGeom>
          </p:spPr>
        </p:pic>
        <p:sp>
          <p:nvSpPr>
            <p:cNvPr id="22" name="矩形: 圆角 21">
              <a:extLst>
                <a:ext uri="{FF2B5EF4-FFF2-40B4-BE49-F238E27FC236}">
                  <a16:creationId xmlns:a16="http://schemas.microsoft.com/office/drawing/2014/main" xmlns="" id="{D0BE826D-9625-48F4-85BF-60201E8A395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D0D0D"/>
                </a:solidFill>
                <a:latin typeface="+mn-lt"/>
                <a:ea typeface="+mn-ea"/>
                <a:cs typeface="+mn-ea"/>
                <a:sym typeface="+mn-lt"/>
              </a:rPr>
              <a:t>主要观点及做法</a:t>
            </a:r>
            <a:endParaRPr lang="zh-CN" altLang="en-US" sz="2800" b="1" dirty="0">
              <a:solidFill>
                <a:srgbClr val="0D0D0D"/>
              </a:solidFill>
              <a:latin typeface="+mn-lt"/>
              <a:ea typeface="+mn-ea"/>
              <a:cs typeface="+mn-ea"/>
              <a:sym typeface="+mn-lt"/>
            </a:endParaRPr>
          </a:p>
        </p:txBody>
      </p:sp>
      <p:grpSp>
        <p:nvGrpSpPr>
          <p:cNvPr id="12" name="组合 11"/>
          <p:cNvGrpSpPr/>
          <p:nvPr/>
        </p:nvGrpSpPr>
        <p:grpSpPr>
          <a:xfrm>
            <a:off x="2992120" y="1948180"/>
            <a:ext cx="6331585" cy="3615690"/>
            <a:chOff x="4712" y="2678"/>
            <a:chExt cx="9971" cy="5694"/>
          </a:xfrm>
        </p:grpSpPr>
        <p:sp>
          <p:nvSpPr>
            <p:cNvPr id="13" name="Freeform: Shape 1"/>
            <p:cNvSpPr/>
            <p:nvPr/>
          </p:nvSpPr>
          <p:spPr bwMode="auto">
            <a:xfrm>
              <a:off x="11385" y="5071"/>
              <a:ext cx="3050" cy="3055"/>
            </a:xfrm>
            <a:custGeom>
              <a:avLst/>
              <a:gdLst>
                <a:gd name="T0" fmla="*/ 1112 w 1112"/>
                <a:gd name="T1" fmla="*/ 332 h 1114"/>
                <a:gd name="T2" fmla="*/ 331 w 1112"/>
                <a:gd name="T3" fmla="*/ 1114 h 1114"/>
                <a:gd name="T4" fmla="*/ 0 w 1112"/>
                <a:gd name="T5" fmla="*/ 782 h 1114"/>
                <a:gd name="T6" fmla="*/ 781 w 1112"/>
                <a:gd name="T7" fmla="*/ 0 h 1114"/>
                <a:gd name="T8" fmla="*/ 1112 w 1112"/>
                <a:gd name="T9" fmla="*/ 332 h 1114"/>
              </a:gdLst>
              <a:ahLst/>
              <a:cxnLst>
                <a:cxn ang="0">
                  <a:pos x="T0" y="T1"/>
                </a:cxn>
                <a:cxn ang="0">
                  <a:pos x="T2" y="T3"/>
                </a:cxn>
                <a:cxn ang="0">
                  <a:pos x="T4" y="T5"/>
                </a:cxn>
                <a:cxn ang="0">
                  <a:pos x="T6" y="T7"/>
                </a:cxn>
                <a:cxn ang="0">
                  <a:pos x="T8" y="T9"/>
                </a:cxn>
              </a:cxnLst>
              <a:rect l="0" t="0" r="r" b="b"/>
              <a:pathLst>
                <a:path w="1112" h="1114">
                  <a:moveTo>
                    <a:pt x="1112" y="332"/>
                  </a:moveTo>
                  <a:lnTo>
                    <a:pt x="331" y="1114"/>
                  </a:lnTo>
                  <a:lnTo>
                    <a:pt x="0" y="782"/>
                  </a:lnTo>
                  <a:lnTo>
                    <a:pt x="781" y="0"/>
                  </a:lnTo>
                  <a:lnTo>
                    <a:pt x="1112" y="332"/>
                  </a:lnTo>
                  <a:close/>
                </a:path>
              </a:pathLst>
            </a:custGeom>
            <a:solidFill>
              <a:schemeClr val="bg1">
                <a:lumMod val="75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14" name="Freeform: Shape 2"/>
            <p:cNvSpPr/>
            <p:nvPr/>
          </p:nvSpPr>
          <p:spPr bwMode="auto">
            <a:xfrm>
              <a:off x="9242" y="5071"/>
              <a:ext cx="3050" cy="3055"/>
            </a:xfrm>
            <a:custGeom>
              <a:avLst/>
              <a:gdLst>
                <a:gd name="T0" fmla="*/ 332 w 1112"/>
                <a:gd name="T1" fmla="*/ 0 h 1114"/>
                <a:gd name="T2" fmla="*/ 1112 w 1112"/>
                <a:gd name="T3" fmla="*/ 782 h 1114"/>
                <a:gd name="T4" fmla="*/ 781 w 1112"/>
                <a:gd name="T5" fmla="*/ 1114 h 1114"/>
                <a:gd name="T6" fmla="*/ 0 w 1112"/>
                <a:gd name="T7" fmla="*/ 332 h 1114"/>
                <a:gd name="T8" fmla="*/ 332 w 1112"/>
                <a:gd name="T9" fmla="*/ 0 h 1114"/>
              </a:gdLst>
              <a:ahLst/>
              <a:cxnLst>
                <a:cxn ang="0">
                  <a:pos x="T0" y="T1"/>
                </a:cxn>
                <a:cxn ang="0">
                  <a:pos x="T2" y="T3"/>
                </a:cxn>
                <a:cxn ang="0">
                  <a:pos x="T4" y="T5"/>
                </a:cxn>
                <a:cxn ang="0">
                  <a:pos x="T6" y="T7"/>
                </a:cxn>
                <a:cxn ang="0">
                  <a:pos x="T8" y="T9"/>
                </a:cxn>
              </a:cxnLst>
              <a:rect l="0" t="0" r="r" b="b"/>
              <a:pathLst>
                <a:path w="1112" h="1114">
                  <a:moveTo>
                    <a:pt x="332" y="0"/>
                  </a:moveTo>
                  <a:lnTo>
                    <a:pt x="1112" y="782"/>
                  </a:lnTo>
                  <a:lnTo>
                    <a:pt x="781" y="1114"/>
                  </a:lnTo>
                  <a:lnTo>
                    <a:pt x="0" y="332"/>
                  </a:lnTo>
                  <a:lnTo>
                    <a:pt x="332" y="0"/>
                  </a:lnTo>
                  <a:close/>
                </a:path>
              </a:pathLst>
            </a:custGeom>
            <a:solidFill>
              <a:schemeClr val="bg1">
                <a:lumMod val="50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15" name="Freeform: Shape 3"/>
            <p:cNvSpPr/>
            <p:nvPr/>
          </p:nvSpPr>
          <p:spPr bwMode="auto">
            <a:xfrm>
              <a:off x="11385" y="2926"/>
              <a:ext cx="3050" cy="3055"/>
            </a:xfrm>
            <a:custGeom>
              <a:avLst/>
              <a:gdLst>
                <a:gd name="T0" fmla="*/ 331 w 1112"/>
                <a:gd name="T1" fmla="*/ 0 h 1114"/>
                <a:gd name="T2" fmla="*/ 1112 w 1112"/>
                <a:gd name="T3" fmla="*/ 782 h 1114"/>
                <a:gd name="T4" fmla="*/ 781 w 1112"/>
                <a:gd name="T5" fmla="*/ 1114 h 1114"/>
                <a:gd name="T6" fmla="*/ 0 w 1112"/>
                <a:gd name="T7" fmla="*/ 332 h 1114"/>
                <a:gd name="T8" fmla="*/ 331 w 1112"/>
                <a:gd name="T9" fmla="*/ 0 h 1114"/>
              </a:gdLst>
              <a:ahLst/>
              <a:cxnLst>
                <a:cxn ang="0">
                  <a:pos x="T0" y="T1"/>
                </a:cxn>
                <a:cxn ang="0">
                  <a:pos x="T2" y="T3"/>
                </a:cxn>
                <a:cxn ang="0">
                  <a:pos x="T4" y="T5"/>
                </a:cxn>
                <a:cxn ang="0">
                  <a:pos x="T6" y="T7"/>
                </a:cxn>
                <a:cxn ang="0">
                  <a:pos x="T8" y="T9"/>
                </a:cxn>
              </a:cxnLst>
              <a:rect l="0" t="0" r="r" b="b"/>
              <a:pathLst>
                <a:path w="1112" h="1114">
                  <a:moveTo>
                    <a:pt x="331" y="0"/>
                  </a:moveTo>
                  <a:lnTo>
                    <a:pt x="1112" y="782"/>
                  </a:lnTo>
                  <a:lnTo>
                    <a:pt x="781" y="1114"/>
                  </a:lnTo>
                  <a:lnTo>
                    <a:pt x="0" y="332"/>
                  </a:lnTo>
                  <a:lnTo>
                    <a:pt x="331" y="0"/>
                  </a:lnTo>
                  <a:close/>
                </a:path>
              </a:pathLst>
            </a:custGeom>
            <a:solidFill>
              <a:schemeClr val="bg1">
                <a:lumMod val="50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16" name="Freeform: Shape 4"/>
            <p:cNvSpPr/>
            <p:nvPr/>
          </p:nvSpPr>
          <p:spPr bwMode="auto">
            <a:xfrm>
              <a:off x="9242" y="2926"/>
              <a:ext cx="3050" cy="3055"/>
            </a:xfrm>
            <a:custGeom>
              <a:avLst/>
              <a:gdLst>
                <a:gd name="T0" fmla="*/ 1112 w 1112"/>
                <a:gd name="T1" fmla="*/ 332 h 1114"/>
                <a:gd name="T2" fmla="*/ 332 w 1112"/>
                <a:gd name="T3" fmla="*/ 1114 h 1114"/>
                <a:gd name="T4" fmla="*/ 0 w 1112"/>
                <a:gd name="T5" fmla="*/ 782 h 1114"/>
                <a:gd name="T6" fmla="*/ 781 w 1112"/>
                <a:gd name="T7" fmla="*/ 0 h 1114"/>
                <a:gd name="T8" fmla="*/ 1112 w 1112"/>
                <a:gd name="T9" fmla="*/ 332 h 1114"/>
              </a:gdLst>
              <a:ahLst/>
              <a:cxnLst>
                <a:cxn ang="0">
                  <a:pos x="T0" y="T1"/>
                </a:cxn>
                <a:cxn ang="0">
                  <a:pos x="T2" y="T3"/>
                </a:cxn>
                <a:cxn ang="0">
                  <a:pos x="T4" y="T5"/>
                </a:cxn>
                <a:cxn ang="0">
                  <a:pos x="T6" y="T7"/>
                </a:cxn>
                <a:cxn ang="0">
                  <a:pos x="T8" y="T9"/>
                </a:cxn>
              </a:cxnLst>
              <a:rect l="0" t="0" r="r" b="b"/>
              <a:pathLst>
                <a:path w="1112" h="1114">
                  <a:moveTo>
                    <a:pt x="1112" y="332"/>
                  </a:moveTo>
                  <a:lnTo>
                    <a:pt x="332" y="1114"/>
                  </a:lnTo>
                  <a:lnTo>
                    <a:pt x="0" y="782"/>
                  </a:lnTo>
                  <a:lnTo>
                    <a:pt x="781" y="0"/>
                  </a:lnTo>
                  <a:lnTo>
                    <a:pt x="1112" y="332"/>
                  </a:lnTo>
                  <a:close/>
                </a:path>
              </a:pathLst>
            </a:custGeom>
            <a:solidFill>
              <a:schemeClr val="bg1">
                <a:lumMod val="75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17" name="Freeform: Shape 5"/>
            <p:cNvSpPr/>
            <p:nvPr/>
          </p:nvSpPr>
          <p:spPr bwMode="auto">
            <a:xfrm>
              <a:off x="7100" y="5071"/>
              <a:ext cx="3052" cy="3055"/>
            </a:xfrm>
            <a:custGeom>
              <a:avLst/>
              <a:gdLst>
                <a:gd name="T0" fmla="*/ 1113 w 1113"/>
                <a:gd name="T1" fmla="*/ 332 h 1114"/>
                <a:gd name="T2" fmla="*/ 332 w 1113"/>
                <a:gd name="T3" fmla="*/ 1114 h 1114"/>
                <a:gd name="T4" fmla="*/ 0 w 1113"/>
                <a:gd name="T5" fmla="*/ 782 h 1114"/>
                <a:gd name="T6" fmla="*/ 781 w 1113"/>
                <a:gd name="T7" fmla="*/ 0 h 1114"/>
                <a:gd name="T8" fmla="*/ 1113 w 1113"/>
                <a:gd name="T9" fmla="*/ 332 h 1114"/>
              </a:gdLst>
              <a:ahLst/>
              <a:cxnLst>
                <a:cxn ang="0">
                  <a:pos x="T0" y="T1"/>
                </a:cxn>
                <a:cxn ang="0">
                  <a:pos x="T2" y="T3"/>
                </a:cxn>
                <a:cxn ang="0">
                  <a:pos x="T4" y="T5"/>
                </a:cxn>
                <a:cxn ang="0">
                  <a:pos x="T6" y="T7"/>
                </a:cxn>
                <a:cxn ang="0">
                  <a:pos x="T8" y="T9"/>
                </a:cxn>
              </a:cxnLst>
              <a:rect l="0" t="0" r="r" b="b"/>
              <a:pathLst>
                <a:path w="1113" h="1114">
                  <a:moveTo>
                    <a:pt x="1113" y="332"/>
                  </a:moveTo>
                  <a:lnTo>
                    <a:pt x="332" y="1114"/>
                  </a:lnTo>
                  <a:lnTo>
                    <a:pt x="0" y="782"/>
                  </a:lnTo>
                  <a:lnTo>
                    <a:pt x="781" y="0"/>
                  </a:lnTo>
                  <a:lnTo>
                    <a:pt x="1113" y="332"/>
                  </a:lnTo>
                  <a:close/>
                </a:path>
              </a:pathLst>
            </a:custGeom>
            <a:solidFill>
              <a:schemeClr val="bg1">
                <a:lumMod val="75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18" name="Freeform: Shape 6"/>
            <p:cNvSpPr/>
            <p:nvPr/>
          </p:nvSpPr>
          <p:spPr bwMode="auto">
            <a:xfrm>
              <a:off x="4960" y="5071"/>
              <a:ext cx="3050" cy="3055"/>
            </a:xfrm>
            <a:custGeom>
              <a:avLst/>
              <a:gdLst>
                <a:gd name="T0" fmla="*/ 331 w 1112"/>
                <a:gd name="T1" fmla="*/ 0 h 1114"/>
                <a:gd name="T2" fmla="*/ 1112 w 1112"/>
                <a:gd name="T3" fmla="*/ 782 h 1114"/>
                <a:gd name="T4" fmla="*/ 780 w 1112"/>
                <a:gd name="T5" fmla="*/ 1114 h 1114"/>
                <a:gd name="T6" fmla="*/ 0 w 1112"/>
                <a:gd name="T7" fmla="*/ 332 h 1114"/>
                <a:gd name="T8" fmla="*/ 331 w 1112"/>
                <a:gd name="T9" fmla="*/ 0 h 1114"/>
              </a:gdLst>
              <a:ahLst/>
              <a:cxnLst>
                <a:cxn ang="0">
                  <a:pos x="T0" y="T1"/>
                </a:cxn>
                <a:cxn ang="0">
                  <a:pos x="T2" y="T3"/>
                </a:cxn>
                <a:cxn ang="0">
                  <a:pos x="T4" y="T5"/>
                </a:cxn>
                <a:cxn ang="0">
                  <a:pos x="T6" y="T7"/>
                </a:cxn>
                <a:cxn ang="0">
                  <a:pos x="T8" y="T9"/>
                </a:cxn>
              </a:cxnLst>
              <a:rect l="0" t="0" r="r" b="b"/>
              <a:pathLst>
                <a:path w="1112" h="1114">
                  <a:moveTo>
                    <a:pt x="331" y="0"/>
                  </a:moveTo>
                  <a:lnTo>
                    <a:pt x="1112" y="782"/>
                  </a:lnTo>
                  <a:lnTo>
                    <a:pt x="780" y="1114"/>
                  </a:lnTo>
                  <a:lnTo>
                    <a:pt x="0" y="332"/>
                  </a:lnTo>
                  <a:lnTo>
                    <a:pt x="331" y="0"/>
                  </a:lnTo>
                  <a:close/>
                </a:path>
              </a:pathLst>
            </a:custGeom>
            <a:solidFill>
              <a:schemeClr val="bg1">
                <a:lumMod val="50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19" name="Freeform: Shape 7"/>
            <p:cNvSpPr/>
            <p:nvPr/>
          </p:nvSpPr>
          <p:spPr bwMode="auto">
            <a:xfrm>
              <a:off x="7100" y="2926"/>
              <a:ext cx="3052" cy="3055"/>
            </a:xfrm>
            <a:custGeom>
              <a:avLst/>
              <a:gdLst>
                <a:gd name="T0" fmla="*/ 332 w 1113"/>
                <a:gd name="T1" fmla="*/ 0 h 1114"/>
                <a:gd name="T2" fmla="*/ 1113 w 1113"/>
                <a:gd name="T3" fmla="*/ 782 h 1114"/>
                <a:gd name="T4" fmla="*/ 781 w 1113"/>
                <a:gd name="T5" fmla="*/ 1114 h 1114"/>
                <a:gd name="T6" fmla="*/ 0 w 1113"/>
                <a:gd name="T7" fmla="*/ 332 h 1114"/>
                <a:gd name="T8" fmla="*/ 332 w 1113"/>
                <a:gd name="T9" fmla="*/ 0 h 1114"/>
              </a:gdLst>
              <a:ahLst/>
              <a:cxnLst>
                <a:cxn ang="0">
                  <a:pos x="T0" y="T1"/>
                </a:cxn>
                <a:cxn ang="0">
                  <a:pos x="T2" y="T3"/>
                </a:cxn>
                <a:cxn ang="0">
                  <a:pos x="T4" y="T5"/>
                </a:cxn>
                <a:cxn ang="0">
                  <a:pos x="T6" y="T7"/>
                </a:cxn>
                <a:cxn ang="0">
                  <a:pos x="T8" y="T9"/>
                </a:cxn>
              </a:cxnLst>
              <a:rect l="0" t="0" r="r" b="b"/>
              <a:pathLst>
                <a:path w="1113" h="1114">
                  <a:moveTo>
                    <a:pt x="332" y="0"/>
                  </a:moveTo>
                  <a:lnTo>
                    <a:pt x="1113" y="782"/>
                  </a:lnTo>
                  <a:lnTo>
                    <a:pt x="781" y="1114"/>
                  </a:lnTo>
                  <a:lnTo>
                    <a:pt x="0" y="332"/>
                  </a:lnTo>
                  <a:lnTo>
                    <a:pt x="332" y="0"/>
                  </a:lnTo>
                  <a:close/>
                </a:path>
              </a:pathLst>
            </a:custGeom>
            <a:solidFill>
              <a:schemeClr val="bg1">
                <a:lumMod val="50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23" name="Freeform: Shape 8"/>
            <p:cNvSpPr/>
            <p:nvPr/>
          </p:nvSpPr>
          <p:spPr bwMode="auto">
            <a:xfrm>
              <a:off x="4960" y="2926"/>
              <a:ext cx="3050" cy="3055"/>
            </a:xfrm>
            <a:custGeom>
              <a:avLst/>
              <a:gdLst>
                <a:gd name="T0" fmla="*/ 1112 w 1112"/>
                <a:gd name="T1" fmla="*/ 332 h 1114"/>
                <a:gd name="T2" fmla="*/ 331 w 1112"/>
                <a:gd name="T3" fmla="*/ 1114 h 1114"/>
                <a:gd name="T4" fmla="*/ 0 w 1112"/>
                <a:gd name="T5" fmla="*/ 782 h 1114"/>
                <a:gd name="T6" fmla="*/ 780 w 1112"/>
                <a:gd name="T7" fmla="*/ 0 h 1114"/>
                <a:gd name="T8" fmla="*/ 1112 w 1112"/>
                <a:gd name="T9" fmla="*/ 332 h 1114"/>
              </a:gdLst>
              <a:ahLst/>
              <a:cxnLst>
                <a:cxn ang="0">
                  <a:pos x="T0" y="T1"/>
                </a:cxn>
                <a:cxn ang="0">
                  <a:pos x="T2" y="T3"/>
                </a:cxn>
                <a:cxn ang="0">
                  <a:pos x="T4" y="T5"/>
                </a:cxn>
                <a:cxn ang="0">
                  <a:pos x="T6" y="T7"/>
                </a:cxn>
                <a:cxn ang="0">
                  <a:pos x="T8" y="T9"/>
                </a:cxn>
              </a:cxnLst>
              <a:rect l="0" t="0" r="r" b="b"/>
              <a:pathLst>
                <a:path w="1112" h="1114">
                  <a:moveTo>
                    <a:pt x="1112" y="332"/>
                  </a:moveTo>
                  <a:lnTo>
                    <a:pt x="331" y="1114"/>
                  </a:lnTo>
                  <a:lnTo>
                    <a:pt x="0" y="782"/>
                  </a:lnTo>
                  <a:lnTo>
                    <a:pt x="780" y="0"/>
                  </a:lnTo>
                  <a:lnTo>
                    <a:pt x="1112" y="332"/>
                  </a:lnTo>
                  <a:close/>
                </a:path>
              </a:pathLst>
            </a:custGeom>
            <a:solidFill>
              <a:schemeClr val="bg1">
                <a:lumMod val="75000"/>
                <a:alpha val="15000"/>
              </a:schemeClr>
            </a:solidFill>
            <a:ln>
              <a:noFill/>
            </a:ln>
          </p:spPr>
          <p:txBody>
            <a:bodyPr anchor="ctr"/>
            <a:lstStyle/>
            <a:p>
              <a:pPr algn="ctr"/>
              <a:endParaRPr sz="2400">
                <a:solidFill>
                  <a:schemeClr val="bg1">
                    <a:lumMod val="50000"/>
                  </a:schemeClr>
                </a:solidFill>
                <a:cs typeface="+mn-ea"/>
                <a:sym typeface="+mn-lt"/>
              </a:endParaRPr>
            </a:p>
          </p:txBody>
        </p:sp>
        <p:sp>
          <p:nvSpPr>
            <p:cNvPr id="24" name="Freeform: Shape 9"/>
            <p:cNvSpPr/>
            <p:nvPr/>
          </p:nvSpPr>
          <p:spPr bwMode="auto">
            <a:xfrm>
              <a:off x="4712" y="4823"/>
              <a:ext cx="1403" cy="1410"/>
            </a:xfrm>
            <a:custGeom>
              <a:avLst/>
              <a:gdLst>
                <a:gd name="T0" fmla="*/ 178 w 216"/>
                <a:gd name="T1" fmla="*/ 38 h 217"/>
                <a:gd name="T2" fmla="*/ 178 w 216"/>
                <a:gd name="T3" fmla="*/ 178 h 217"/>
                <a:gd name="T4" fmla="*/ 38 w 216"/>
                <a:gd name="T5" fmla="*/ 178 h 217"/>
                <a:gd name="T6" fmla="*/ 38 w 216"/>
                <a:gd name="T7" fmla="*/ 38 h 217"/>
                <a:gd name="T8" fmla="*/ 178 w 216"/>
                <a:gd name="T9" fmla="*/ 38 h 217"/>
              </a:gdLst>
              <a:ahLst/>
              <a:cxnLst>
                <a:cxn ang="0">
                  <a:pos x="T0" y="T1"/>
                </a:cxn>
                <a:cxn ang="0">
                  <a:pos x="T2" y="T3"/>
                </a:cxn>
                <a:cxn ang="0">
                  <a:pos x="T4" y="T5"/>
                </a:cxn>
                <a:cxn ang="0">
                  <a:pos x="T6" y="T7"/>
                </a:cxn>
                <a:cxn ang="0">
                  <a:pos x="T8" y="T9"/>
                </a:cxn>
              </a:cxnLst>
              <a:rect l="0" t="0" r="r" b="b"/>
              <a:pathLst>
                <a:path w="216" h="217">
                  <a:moveTo>
                    <a:pt x="178" y="38"/>
                  </a:moveTo>
                  <a:cubicBezTo>
                    <a:pt x="216" y="77"/>
                    <a:pt x="216" y="139"/>
                    <a:pt x="178" y="178"/>
                  </a:cubicBezTo>
                  <a:cubicBezTo>
                    <a:pt x="139" y="217"/>
                    <a:pt x="77" y="217"/>
                    <a:pt x="38" y="178"/>
                  </a:cubicBezTo>
                  <a:cubicBezTo>
                    <a:pt x="0" y="139"/>
                    <a:pt x="0" y="77"/>
                    <a:pt x="38" y="38"/>
                  </a:cubicBezTo>
                  <a:cubicBezTo>
                    <a:pt x="77" y="0"/>
                    <a:pt x="139" y="0"/>
                    <a:pt x="178" y="38"/>
                  </a:cubicBezTo>
                  <a:close/>
                </a:path>
              </a:pathLst>
            </a:custGeom>
            <a:solidFill>
              <a:schemeClr val="accent4"/>
            </a:solidFill>
            <a:ln>
              <a:noFill/>
            </a:ln>
          </p:spPr>
          <p:txBody>
            <a:bodyPr anchor="ctr"/>
            <a:lstStyle/>
            <a:p>
              <a:pPr algn="ctr"/>
              <a:endParaRPr sz="2400">
                <a:solidFill>
                  <a:schemeClr val="bg1">
                    <a:lumMod val="50000"/>
                  </a:schemeClr>
                </a:solidFill>
                <a:cs typeface="+mn-ea"/>
                <a:sym typeface="+mn-lt"/>
              </a:endParaRPr>
            </a:p>
          </p:txBody>
        </p:sp>
        <p:sp>
          <p:nvSpPr>
            <p:cNvPr id="26" name="Freeform: Shape 10"/>
            <p:cNvSpPr/>
            <p:nvPr/>
          </p:nvSpPr>
          <p:spPr bwMode="auto">
            <a:xfrm>
              <a:off x="6847" y="2678"/>
              <a:ext cx="1410" cy="1410"/>
            </a:xfrm>
            <a:custGeom>
              <a:avLst/>
              <a:gdLst>
                <a:gd name="T0" fmla="*/ 179 w 217"/>
                <a:gd name="T1" fmla="*/ 178 h 217"/>
                <a:gd name="T2" fmla="*/ 39 w 217"/>
                <a:gd name="T3" fmla="*/ 178 h 217"/>
                <a:gd name="T4" fmla="*/ 39 w 217"/>
                <a:gd name="T5" fmla="*/ 38 h 217"/>
                <a:gd name="T6" fmla="*/ 179 w 217"/>
                <a:gd name="T7" fmla="*/ 38 h 217"/>
                <a:gd name="T8" fmla="*/ 179 w 217"/>
                <a:gd name="T9" fmla="*/ 178 h 217"/>
              </a:gdLst>
              <a:ahLst/>
              <a:cxnLst>
                <a:cxn ang="0">
                  <a:pos x="T0" y="T1"/>
                </a:cxn>
                <a:cxn ang="0">
                  <a:pos x="T2" y="T3"/>
                </a:cxn>
                <a:cxn ang="0">
                  <a:pos x="T4" y="T5"/>
                </a:cxn>
                <a:cxn ang="0">
                  <a:pos x="T6" y="T7"/>
                </a:cxn>
                <a:cxn ang="0">
                  <a:pos x="T8" y="T9"/>
                </a:cxn>
              </a:cxnLst>
              <a:rect l="0" t="0" r="r" b="b"/>
              <a:pathLst>
                <a:path w="217" h="217">
                  <a:moveTo>
                    <a:pt x="179" y="178"/>
                  </a:moveTo>
                  <a:cubicBezTo>
                    <a:pt x="140" y="217"/>
                    <a:pt x="78" y="217"/>
                    <a:pt x="39" y="178"/>
                  </a:cubicBezTo>
                  <a:cubicBezTo>
                    <a:pt x="0" y="139"/>
                    <a:pt x="0" y="77"/>
                    <a:pt x="39" y="38"/>
                  </a:cubicBezTo>
                  <a:cubicBezTo>
                    <a:pt x="78" y="0"/>
                    <a:pt x="140" y="0"/>
                    <a:pt x="179" y="38"/>
                  </a:cubicBezTo>
                  <a:cubicBezTo>
                    <a:pt x="217" y="77"/>
                    <a:pt x="217" y="139"/>
                    <a:pt x="179" y="178"/>
                  </a:cubicBezTo>
                  <a:close/>
                </a:path>
              </a:pathLst>
            </a:custGeom>
            <a:solidFill>
              <a:schemeClr val="accent2"/>
            </a:solidFill>
            <a:ln>
              <a:noFill/>
            </a:ln>
          </p:spPr>
          <p:txBody>
            <a:bodyPr anchor="ctr"/>
            <a:lstStyle/>
            <a:p>
              <a:pPr algn="ctr"/>
              <a:endParaRPr sz="2400">
                <a:solidFill>
                  <a:schemeClr val="bg1">
                    <a:lumMod val="50000"/>
                  </a:schemeClr>
                </a:solidFill>
                <a:cs typeface="+mn-ea"/>
                <a:sym typeface="+mn-lt"/>
              </a:endParaRPr>
            </a:p>
          </p:txBody>
        </p:sp>
        <p:sp>
          <p:nvSpPr>
            <p:cNvPr id="27" name="Freeform: Shape 11"/>
            <p:cNvSpPr/>
            <p:nvPr/>
          </p:nvSpPr>
          <p:spPr bwMode="auto">
            <a:xfrm>
              <a:off x="6847" y="6968"/>
              <a:ext cx="1410" cy="1405"/>
            </a:xfrm>
            <a:custGeom>
              <a:avLst/>
              <a:gdLst>
                <a:gd name="T0" fmla="*/ 2147483646 w 217"/>
                <a:gd name="T1" fmla="*/ 648041224 h 216"/>
                <a:gd name="T2" fmla="*/ 2147483646 w 217"/>
                <a:gd name="T3" fmla="*/ 2147483646 h 216"/>
                <a:gd name="T4" fmla="*/ 663904088 w 217"/>
                <a:gd name="T5" fmla="*/ 2147483646 h 216"/>
                <a:gd name="T6" fmla="*/ 663904088 w 217"/>
                <a:gd name="T7" fmla="*/ 648041224 h 216"/>
                <a:gd name="T8" fmla="*/ 2147483646 w 217"/>
                <a:gd name="T9" fmla="*/ 648041224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16">
                  <a:moveTo>
                    <a:pt x="179" y="38"/>
                  </a:moveTo>
                  <a:cubicBezTo>
                    <a:pt x="217" y="77"/>
                    <a:pt x="217" y="139"/>
                    <a:pt x="179" y="178"/>
                  </a:cubicBezTo>
                  <a:cubicBezTo>
                    <a:pt x="140" y="216"/>
                    <a:pt x="78" y="216"/>
                    <a:pt x="39" y="178"/>
                  </a:cubicBezTo>
                  <a:cubicBezTo>
                    <a:pt x="0" y="139"/>
                    <a:pt x="0" y="77"/>
                    <a:pt x="39" y="38"/>
                  </a:cubicBezTo>
                  <a:cubicBezTo>
                    <a:pt x="78" y="0"/>
                    <a:pt x="140" y="0"/>
                    <a:pt x="179" y="38"/>
                  </a:cubicBezTo>
                  <a:close/>
                </a:path>
              </a:pathLst>
            </a:custGeom>
            <a:solidFill>
              <a:schemeClr val="accent6"/>
            </a:solidFill>
            <a:ln>
              <a:noFill/>
            </a:ln>
          </p:spPr>
          <p:txBody>
            <a:bodyPr anchor="ctr"/>
            <a:lstStyle/>
            <a:p>
              <a:pPr algn="ctr"/>
              <a:endParaRPr sz="2400" dirty="0">
                <a:solidFill>
                  <a:schemeClr val="bg1">
                    <a:lumMod val="50000"/>
                  </a:schemeClr>
                </a:solidFill>
                <a:cs typeface="+mn-ea"/>
                <a:sym typeface="+mn-lt"/>
              </a:endParaRPr>
            </a:p>
          </p:txBody>
        </p:sp>
        <p:sp>
          <p:nvSpPr>
            <p:cNvPr id="28" name="Freeform: Shape 12"/>
            <p:cNvSpPr/>
            <p:nvPr/>
          </p:nvSpPr>
          <p:spPr bwMode="auto">
            <a:xfrm>
              <a:off x="8990" y="4823"/>
              <a:ext cx="1410" cy="1410"/>
            </a:xfrm>
            <a:custGeom>
              <a:avLst/>
              <a:gdLst>
                <a:gd name="T0" fmla="*/ 179 w 217"/>
                <a:gd name="T1" fmla="*/ 178 h 217"/>
                <a:gd name="T2" fmla="*/ 39 w 217"/>
                <a:gd name="T3" fmla="*/ 178 h 217"/>
                <a:gd name="T4" fmla="*/ 39 w 217"/>
                <a:gd name="T5" fmla="*/ 38 h 217"/>
                <a:gd name="T6" fmla="*/ 179 w 217"/>
                <a:gd name="T7" fmla="*/ 38 h 217"/>
                <a:gd name="T8" fmla="*/ 179 w 217"/>
                <a:gd name="T9" fmla="*/ 178 h 217"/>
              </a:gdLst>
              <a:ahLst/>
              <a:cxnLst>
                <a:cxn ang="0">
                  <a:pos x="T0" y="T1"/>
                </a:cxn>
                <a:cxn ang="0">
                  <a:pos x="T2" y="T3"/>
                </a:cxn>
                <a:cxn ang="0">
                  <a:pos x="T4" y="T5"/>
                </a:cxn>
                <a:cxn ang="0">
                  <a:pos x="T6" y="T7"/>
                </a:cxn>
                <a:cxn ang="0">
                  <a:pos x="T8" y="T9"/>
                </a:cxn>
              </a:cxnLst>
              <a:rect l="0" t="0" r="r" b="b"/>
              <a:pathLst>
                <a:path w="217" h="217">
                  <a:moveTo>
                    <a:pt x="179" y="178"/>
                  </a:moveTo>
                  <a:cubicBezTo>
                    <a:pt x="140" y="217"/>
                    <a:pt x="78" y="217"/>
                    <a:pt x="39" y="178"/>
                  </a:cubicBezTo>
                  <a:cubicBezTo>
                    <a:pt x="0" y="139"/>
                    <a:pt x="0" y="77"/>
                    <a:pt x="39" y="38"/>
                  </a:cubicBezTo>
                  <a:cubicBezTo>
                    <a:pt x="78" y="0"/>
                    <a:pt x="140" y="0"/>
                    <a:pt x="179" y="38"/>
                  </a:cubicBezTo>
                  <a:cubicBezTo>
                    <a:pt x="217" y="77"/>
                    <a:pt x="217" y="139"/>
                    <a:pt x="179" y="178"/>
                  </a:cubicBezTo>
                  <a:close/>
                </a:path>
              </a:pathLst>
            </a:custGeom>
            <a:solidFill>
              <a:schemeClr val="accent4">
                <a:lumMod val="75000"/>
              </a:schemeClr>
            </a:solidFill>
            <a:ln>
              <a:noFill/>
            </a:ln>
          </p:spPr>
          <p:txBody>
            <a:bodyPr anchor="ctr"/>
            <a:lstStyle/>
            <a:p>
              <a:pPr algn="ctr"/>
              <a:endParaRPr sz="2400">
                <a:solidFill>
                  <a:schemeClr val="bg1">
                    <a:lumMod val="50000"/>
                  </a:schemeClr>
                </a:solidFill>
                <a:cs typeface="+mn-ea"/>
                <a:sym typeface="+mn-lt"/>
              </a:endParaRPr>
            </a:p>
          </p:txBody>
        </p:sp>
        <p:sp>
          <p:nvSpPr>
            <p:cNvPr id="29" name="Freeform: Shape 13"/>
            <p:cNvSpPr/>
            <p:nvPr/>
          </p:nvSpPr>
          <p:spPr bwMode="auto">
            <a:xfrm>
              <a:off x="11132" y="2678"/>
              <a:ext cx="1408" cy="1410"/>
            </a:xfrm>
            <a:custGeom>
              <a:avLst/>
              <a:gdLst>
                <a:gd name="T0" fmla="*/ 179 w 217"/>
                <a:gd name="T1" fmla="*/ 178 h 217"/>
                <a:gd name="T2" fmla="*/ 39 w 217"/>
                <a:gd name="T3" fmla="*/ 178 h 217"/>
                <a:gd name="T4" fmla="*/ 39 w 217"/>
                <a:gd name="T5" fmla="*/ 38 h 217"/>
                <a:gd name="T6" fmla="*/ 179 w 217"/>
                <a:gd name="T7" fmla="*/ 38 h 217"/>
                <a:gd name="T8" fmla="*/ 179 w 217"/>
                <a:gd name="T9" fmla="*/ 178 h 217"/>
              </a:gdLst>
              <a:ahLst/>
              <a:cxnLst>
                <a:cxn ang="0">
                  <a:pos x="T0" y="T1"/>
                </a:cxn>
                <a:cxn ang="0">
                  <a:pos x="T2" y="T3"/>
                </a:cxn>
                <a:cxn ang="0">
                  <a:pos x="T4" y="T5"/>
                </a:cxn>
                <a:cxn ang="0">
                  <a:pos x="T6" y="T7"/>
                </a:cxn>
                <a:cxn ang="0">
                  <a:pos x="T8" y="T9"/>
                </a:cxn>
              </a:cxnLst>
              <a:rect l="0" t="0" r="r" b="b"/>
              <a:pathLst>
                <a:path w="217" h="217">
                  <a:moveTo>
                    <a:pt x="179" y="178"/>
                  </a:moveTo>
                  <a:cubicBezTo>
                    <a:pt x="140" y="217"/>
                    <a:pt x="78" y="217"/>
                    <a:pt x="39" y="178"/>
                  </a:cubicBezTo>
                  <a:cubicBezTo>
                    <a:pt x="0" y="139"/>
                    <a:pt x="0" y="77"/>
                    <a:pt x="39" y="38"/>
                  </a:cubicBezTo>
                  <a:cubicBezTo>
                    <a:pt x="78" y="0"/>
                    <a:pt x="140" y="0"/>
                    <a:pt x="179" y="38"/>
                  </a:cubicBezTo>
                  <a:cubicBezTo>
                    <a:pt x="217" y="77"/>
                    <a:pt x="217" y="139"/>
                    <a:pt x="179" y="178"/>
                  </a:cubicBezTo>
                  <a:close/>
                </a:path>
              </a:pathLst>
            </a:custGeom>
            <a:solidFill>
              <a:srgbClr val="AFD4C2"/>
            </a:solidFill>
            <a:ln>
              <a:noFill/>
            </a:ln>
          </p:spPr>
          <p:txBody>
            <a:bodyPr anchor="ctr"/>
            <a:lstStyle/>
            <a:p>
              <a:pPr algn="ctr"/>
              <a:endParaRPr sz="2400">
                <a:solidFill>
                  <a:schemeClr val="bg1">
                    <a:lumMod val="50000"/>
                  </a:schemeClr>
                </a:solidFill>
                <a:cs typeface="+mn-ea"/>
                <a:sym typeface="+mn-lt"/>
              </a:endParaRPr>
            </a:p>
          </p:txBody>
        </p:sp>
        <p:sp>
          <p:nvSpPr>
            <p:cNvPr id="30" name="Freeform: Shape 14"/>
            <p:cNvSpPr/>
            <p:nvPr/>
          </p:nvSpPr>
          <p:spPr bwMode="auto">
            <a:xfrm>
              <a:off x="11132" y="6968"/>
              <a:ext cx="1408" cy="1405"/>
            </a:xfrm>
            <a:custGeom>
              <a:avLst/>
              <a:gdLst>
                <a:gd name="T0" fmla="*/ 2147483646 w 217"/>
                <a:gd name="T1" fmla="*/ 648041224 h 216"/>
                <a:gd name="T2" fmla="*/ 2147483646 w 217"/>
                <a:gd name="T3" fmla="*/ 2147483646 h 216"/>
                <a:gd name="T4" fmla="*/ 661442282 w 217"/>
                <a:gd name="T5" fmla="*/ 2147483646 h 216"/>
                <a:gd name="T6" fmla="*/ 661442282 w 217"/>
                <a:gd name="T7" fmla="*/ 648041224 h 216"/>
                <a:gd name="T8" fmla="*/ 2147483646 w 217"/>
                <a:gd name="T9" fmla="*/ 648041224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16">
                  <a:moveTo>
                    <a:pt x="179" y="38"/>
                  </a:moveTo>
                  <a:cubicBezTo>
                    <a:pt x="217" y="77"/>
                    <a:pt x="217" y="139"/>
                    <a:pt x="179" y="178"/>
                  </a:cubicBezTo>
                  <a:cubicBezTo>
                    <a:pt x="140" y="216"/>
                    <a:pt x="78" y="216"/>
                    <a:pt x="39" y="178"/>
                  </a:cubicBezTo>
                  <a:cubicBezTo>
                    <a:pt x="0" y="139"/>
                    <a:pt x="0" y="77"/>
                    <a:pt x="39" y="38"/>
                  </a:cubicBezTo>
                  <a:cubicBezTo>
                    <a:pt x="78" y="0"/>
                    <a:pt x="140" y="0"/>
                    <a:pt x="179" y="38"/>
                  </a:cubicBezTo>
                  <a:close/>
                </a:path>
              </a:pathLst>
            </a:custGeom>
            <a:solidFill>
              <a:srgbClr val="AFD4C2"/>
            </a:solidFill>
            <a:ln>
              <a:noFill/>
            </a:ln>
          </p:spPr>
          <p:txBody>
            <a:bodyPr anchor="ctr"/>
            <a:lstStyle/>
            <a:p>
              <a:pPr algn="ctr"/>
              <a:endParaRPr sz="2400">
                <a:solidFill>
                  <a:schemeClr val="bg1">
                    <a:lumMod val="50000"/>
                  </a:schemeClr>
                </a:solidFill>
                <a:cs typeface="+mn-ea"/>
                <a:sym typeface="+mn-lt"/>
              </a:endParaRPr>
            </a:p>
          </p:txBody>
        </p:sp>
        <p:sp>
          <p:nvSpPr>
            <p:cNvPr id="31" name="Freeform: Shape 15"/>
            <p:cNvSpPr/>
            <p:nvPr/>
          </p:nvSpPr>
          <p:spPr bwMode="auto">
            <a:xfrm>
              <a:off x="13275" y="4823"/>
              <a:ext cx="1408" cy="1410"/>
            </a:xfrm>
            <a:custGeom>
              <a:avLst/>
              <a:gdLst>
                <a:gd name="T0" fmla="*/ 179 w 217"/>
                <a:gd name="T1" fmla="*/ 178 h 217"/>
                <a:gd name="T2" fmla="*/ 39 w 217"/>
                <a:gd name="T3" fmla="*/ 178 h 217"/>
                <a:gd name="T4" fmla="*/ 39 w 217"/>
                <a:gd name="T5" fmla="*/ 38 h 217"/>
                <a:gd name="T6" fmla="*/ 179 w 217"/>
                <a:gd name="T7" fmla="*/ 38 h 217"/>
                <a:gd name="T8" fmla="*/ 179 w 217"/>
                <a:gd name="T9" fmla="*/ 178 h 217"/>
              </a:gdLst>
              <a:ahLst/>
              <a:cxnLst>
                <a:cxn ang="0">
                  <a:pos x="T0" y="T1"/>
                </a:cxn>
                <a:cxn ang="0">
                  <a:pos x="T2" y="T3"/>
                </a:cxn>
                <a:cxn ang="0">
                  <a:pos x="T4" y="T5"/>
                </a:cxn>
                <a:cxn ang="0">
                  <a:pos x="T6" y="T7"/>
                </a:cxn>
                <a:cxn ang="0">
                  <a:pos x="T8" y="T9"/>
                </a:cxn>
              </a:cxnLst>
              <a:rect l="0" t="0" r="r" b="b"/>
              <a:pathLst>
                <a:path w="217" h="217">
                  <a:moveTo>
                    <a:pt x="179" y="178"/>
                  </a:moveTo>
                  <a:cubicBezTo>
                    <a:pt x="140" y="217"/>
                    <a:pt x="78" y="217"/>
                    <a:pt x="39" y="178"/>
                  </a:cubicBezTo>
                  <a:cubicBezTo>
                    <a:pt x="0" y="139"/>
                    <a:pt x="0" y="77"/>
                    <a:pt x="39" y="38"/>
                  </a:cubicBezTo>
                  <a:cubicBezTo>
                    <a:pt x="78" y="0"/>
                    <a:pt x="140" y="0"/>
                    <a:pt x="179" y="38"/>
                  </a:cubicBezTo>
                  <a:cubicBezTo>
                    <a:pt x="217" y="77"/>
                    <a:pt x="217" y="139"/>
                    <a:pt x="179" y="178"/>
                  </a:cubicBezTo>
                  <a:close/>
                </a:path>
              </a:pathLst>
            </a:custGeom>
            <a:solidFill>
              <a:srgbClr val="AFD4C2"/>
            </a:solidFill>
            <a:ln>
              <a:noFill/>
            </a:ln>
          </p:spPr>
          <p:txBody>
            <a:bodyPr anchor="ctr"/>
            <a:lstStyle/>
            <a:p>
              <a:pPr algn="ctr"/>
              <a:endParaRPr sz="2400">
                <a:solidFill>
                  <a:schemeClr val="bg1">
                    <a:lumMod val="50000"/>
                  </a:schemeClr>
                </a:solidFill>
                <a:cs typeface="+mn-ea"/>
                <a:sym typeface="+mn-lt"/>
              </a:endParaRPr>
            </a:p>
          </p:txBody>
        </p:sp>
        <p:sp>
          <p:nvSpPr>
            <p:cNvPr id="32" name="Freeform: Shape 53"/>
            <p:cNvSpPr/>
            <p:nvPr/>
          </p:nvSpPr>
          <p:spPr bwMode="auto">
            <a:xfrm>
              <a:off x="11460" y="7306"/>
              <a:ext cx="753" cy="753"/>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endParaRPr sz="2400">
                <a:solidFill>
                  <a:schemeClr val="bg1">
                    <a:lumMod val="50000"/>
                  </a:schemeClr>
                </a:solidFill>
                <a:cs typeface="+mn-ea"/>
                <a:sym typeface="+mn-lt"/>
              </a:endParaRPr>
            </a:p>
          </p:txBody>
        </p:sp>
        <p:sp>
          <p:nvSpPr>
            <p:cNvPr id="33" name="Freeform: Shape 54"/>
            <p:cNvSpPr/>
            <p:nvPr/>
          </p:nvSpPr>
          <p:spPr bwMode="auto">
            <a:xfrm>
              <a:off x="13602" y="5121"/>
              <a:ext cx="753" cy="753"/>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p:spPr>
          <p:txBody>
            <a:bodyPr anchor="ctr"/>
            <a:lstStyle/>
            <a:p>
              <a:pPr algn="ctr"/>
              <a:endParaRPr sz="2400">
                <a:solidFill>
                  <a:schemeClr val="bg1">
                    <a:lumMod val="50000"/>
                  </a:schemeClr>
                </a:solidFill>
                <a:cs typeface="+mn-ea"/>
                <a:sym typeface="+mn-lt"/>
              </a:endParaRPr>
            </a:p>
          </p:txBody>
        </p:sp>
        <p:sp>
          <p:nvSpPr>
            <p:cNvPr id="34" name="Freeform: Shape 55"/>
            <p:cNvSpPr/>
            <p:nvPr/>
          </p:nvSpPr>
          <p:spPr bwMode="auto">
            <a:xfrm>
              <a:off x="5037" y="5121"/>
              <a:ext cx="753" cy="753"/>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sz="2400">
                <a:solidFill>
                  <a:schemeClr val="bg1">
                    <a:lumMod val="50000"/>
                  </a:schemeClr>
                </a:solidFill>
                <a:cs typeface="+mn-ea"/>
                <a:sym typeface="+mn-lt"/>
              </a:endParaRPr>
            </a:p>
          </p:txBody>
        </p:sp>
        <p:sp>
          <p:nvSpPr>
            <p:cNvPr id="35" name="Freeform: Shape 56"/>
            <p:cNvSpPr/>
            <p:nvPr/>
          </p:nvSpPr>
          <p:spPr bwMode="auto">
            <a:xfrm>
              <a:off x="7176" y="2984"/>
              <a:ext cx="753" cy="753"/>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sz="2400">
                <a:solidFill>
                  <a:schemeClr val="bg1">
                    <a:lumMod val="50000"/>
                  </a:schemeClr>
                </a:solidFill>
                <a:cs typeface="+mn-ea"/>
                <a:sym typeface="+mn-lt"/>
              </a:endParaRPr>
            </a:p>
          </p:txBody>
        </p:sp>
        <p:sp>
          <p:nvSpPr>
            <p:cNvPr id="36" name="Freeform: Shape 57"/>
            <p:cNvSpPr/>
            <p:nvPr/>
          </p:nvSpPr>
          <p:spPr bwMode="auto">
            <a:xfrm>
              <a:off x="11460" y="2984"/>
              <a:ext cx="753" cy="753"/>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sz="2400">
                <a:solidFill>
                  <a:schemeClr val="bg1">
                    <a:lumMod val="50000"/>
                  </a:schemeClr>
                </a:solidFill>
                <a:cs typeface="+mn-ea"/>
                <a:sym typeface="+mn-lt"/>
              </a:endParaRPr>
            </a:p>
          </p:txBody>
        </p:sp>
        <p:sp>
          <p:nvSpPr>
            <p:cNvPr id="37" name="Freeform: Shape 58"/>
            <p:cNvSpPr/>
            <p:nvPr/>
          </p:nvSpPr>
          <p:spPr bwMode="auto">
            <a:xfrm>
              <a:off x="7160" y="7248"/>
              <a:ext cx="753" cy="753"/>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sz="2400">
                <a:solidFill>
                  <a:schemeClr val="bg1">
                    <a:lumMod val="50000"/>
                  </a:schemeClr>
                </a:solidFill>
                <a:cs typeface="+mn-ea"/>
                <a:sym typeface="+mn-lt"/>
              </a:endParaRPr>
            </a:p>
          </p:txBody>
        </p:sp>
      </p:grpSp>
      <p:sp>
        <p:nvSpPr>
          <p:cNvPr id="38" name="矩形 37"/>
          <p:cNvSpPr/>
          <p:nvPr/>
        </p:nvSpPr>
        <p:spPr>
          <a:xfrm>
            <a:off x="1994322" y="1941874"/>
            <a:ext cx="2052487" cy="646331"/>
          </a:xfrm>
          <a:prstGeom prst="rect">
            <a:avLst/>
          </a:prstGeom>
        </p:spPr>
        <p:txBody>
          <a:bodyPr wrap="square">
            <a:spAutoFit/>
          </a:bodyPr>
          <a:lstStyle/>
          <a:p>
            <a:r>
              <a:rPr lang="zh-CN" altLang="en-US" dirty="0">
                <a:cs typeface="+mn-ea"/>
                <a:sym typeface="+mn-lt"/>
              </a:rPr>
              <a:t>1</a:t>
            </a:r>
            <a:r>
              <a:rPr lang="zh-CN" altLang="en-US" dirty="0" smtClean="0">
                <a:cs typeface="+mn-ea"/>
                <a:sym typeface="+mn-lt"/>
              </a:rPr>
              <a:t>、</a:t>
            </a:r>
            <a:r>
              <a:rPr lang="zh-CN" altLang="zh-CN" dirty="0"/>
              <a:t>制定企业战略的竞争空间在扩展。</a:t>
            </a:r>
            <a:endParaRPr lang="zh-CN" altLang="en-US" dirty="0">
              <a:cs typeface="+mn-ea"/>
              <a:sym typeface="+mn-lt"/>
            </a:endParaRPr>
          </a:p>
        </p:txBody>
      </p:sp>
      <p:sp>
        <p:nvSpPr>
          <p:cNvPr id="39" name="矩形 38"/>
          <p:cNvSpPr/>
          <p:nvPr/>
        </p:nvSpPr>
        <p:spPr>
          <a:xfrm>
            <a:off x="858252" y="3429000"/>
            <a:ext cx="2158494" cy="646331"/>
          </a:xfrm>
          <a:prstGeom prst="rect">
            <a:avLst/>
          </a:prstGeom>
        </p:spPr>
        <p:txBody>
          <a:bodyPr wrap="square">
            <a:spAutoFit/>
          </a:bodyPr>
          <a:lstStyle/>
          <a:p>
            <a:r>
              <a:rPr lang="zh-CN" altLang="en-US" dirty="0">
                <a:cs typeface="+mn-ea"/>
                <a:sym typeface="+mn-lt"/>
              </a:rPr>
              <a:t>2</a:t>
            </a:r>
            <a:r>
              <a:rPr lang="zh-CN" altLang="en-US" dirty="0" smtClean="0">
                <a:cs typeface="+mn-ea"/>
                <a:sym typeface="+mn-lt"/>
              </a:rPr>
              <a:t>、</a:t>
            </a:r>
            <a:r>
              <a:rPr lang="zh-CN" altLang="zh-CN" dirty="0"/>
              <a:t>企业的战略具有高度的弹性。</a:t>
            </a:r>
            <a:endParaRPr lang="zh-CN" altLang="en-US" dirty="0">
              <a:cs typeface="+mn-ea"/>
              <a:sym typeface="+mn-lt"/>
            </a:endParaRPr>
          </a:p>
        </p:txBody>
      </p:sp>
      <p:sp>
        <p:nvSpPr>
          <p:cNvPr id="40" name="矩形 39"/>
          <p:cNvSpPr/>
          <p:nvPr/>
        </p:nvSpPr>
        <p:spPr>
          <a:xfrm>
            <a:off x="990670" y="5102840"/>
            <a:ext cx="3384409" cy="923330"/>
          </a:xfrm>
          <a:prstGeom prst="rect">
            <a:avLst/>
          </a:prstGeom>
        </p:spPr>
        <p:txBody>
          <a:bodyPr wrap="square">
            <a:spAutoFit/>
          </a:bodyPr>
          <a:lstStyle/>
          <a:p>
            <a:r>
              <a:rPr lang="zh-CN" altLang="en-US" dirty="0">
                <a:cs typeface="+mn-ea"/>
                <a:sym typeface="+mn-lt"/>
              </a:rPr>
              <a:t>　3</a:t>
            </a:r>
            <a:r>
              <a:rPr lang="zh-CN" altLang="en-US" dirty="0" smtClean="0">
                <a:cs typeface="+mn-ea"/>
                <a:sym typeface="+mn-lt"/>
              </a:rPr>
              <a:t>、</a:t>
            </a:r>
            <a:r>
              <a:rPr lang="zh-CN" altLang="zh-CN" dirty="0"/>
              <a:t>不过多考虑战略目标是否与企业所拥有的资源相匹配</a:t>
            </a:r>
            <a:r>
              <a:rPr lang="en-US" altLang="zh-CN" dirty="0"/>
              <a:t>,</a:t>
            </a:r>
            <a:r>
              <a:rPr lang="zh-CN" altLang="zh-CN" dirty="0"/>
              <a:t>而是较多地追求建立扩展性的目标。</a:t>
            </a:r>
            <a:endParaRPr lang="zh-CN" altLang="en-US" dirty="0">
              <a:cs typeface="+mn-ea"/>
              <a:sym typeface="+mn-lt"/>
            </a:endParaRPr>
          </a:p>
        </p:txBody>
      </p:sp>
      <p:sp>
        <p:nvSpPr>
          <p:cNvPr id="41" name="矩形 40"/>
          <p:cNvSpPr/>
          <p:nvPr/>
        </p:nvSpPr>
        <p:spPr>
          <a:xfrm>
            <a:off x="8197850" y="5250358"/>
            <a:ext cx="3397503" cy="923330"/>
          </a:xfrm>
          <a:prstGeom prst="rect">
            <a:avLst/>
          </a:prstGeom>
        </p:spPr>
        <p:txBody>
          <a:bodyPr wrap="square">
            <a:spAutoFit/>
          </a:bodyPr>
          <a:lstStyle/>
          <a:p>
            <a:r>
              <a:rPr lang="en-US" altLang="zh-CN" dirty="0">
                <a:cs typeface="+mn-ea"/>
                <a:sym typeface="+mn-lt"/>
              </a:rPr>
              <a:t>6</a:t>
            </a:r>
            <a:r>
              <a:rPr lang="zh-CN" altLang="en-US" dirty="0" smtClean="0">
                <a:cs typeface="+mn-ea"/>
                <a:sym typeface="+mn-lt"/>
              </a:rPr>
              <a:t>、</a:t>
            </a:r>
            <a:r>
              <a:rPr lang="zh-CN" altLang="zh-CN" dirty="0"/>
              <a:t>战略的制定从基于产品或服务的竞争</a:t>
            </a:r>
            <a:r>
              <a:rPr lang="en-US" altLang="zh-CN" dirty="0"/>
              <a:t>, </a:t>
            </a:r>
            <a:r>
              <a:rPr lang="zh-CN" altLang="zh-CN" dirty="0"/>
              <a:t>演变为在此基础之上的标准与规则的竞争。</a:t>
            </a:r>
            <a:endParaRPr lang="zh-CN" altLang="en-US" dirty="0">
              <a:cs typeface="+mn-ea"/>
              <a:sym typeface="+mn-lt"/>
            </a:endParaRPr>
          </a:p>
        </p:txBody>
      </p:sp>
      <p:sp>
        <p:nvSpPr>
          <p:cNvPr id="42" name="矩形 41"/>
          <p:cNvSpPr/>
          <p:nvPr/>
        </p:nvSpPr>
        <p:spPr>
          <a:xfrm>
            <a:off x="9323070" y="3462020"/>
            <a:ext cx="2334895" cy="646331"/>
          </a:xfrm>
          <a:prstGeom prst="rect">
            <a:avLst/>
          </a:prstGeom>
        </p:spPr>
        <p:txBody>
          <a:bodyPr wrap="square">
            <a:spAutoFit/>
          </a:bodyPr>
          <a:lstStyle/>
          <a:p>
            <a:r>
              <a:rPr lang="en-US" altLang="zh-CN" dirty="0" smtClean="0">
                <a:cs typeface="+mn-ea"/>
                <a:sym typeface="+mn-lt"/>
              </a:rPr>
              <a:t>5</a:t>
            </a:r>
            <a:r>
              <a:rPr lang="zh-CN" altLang="en-US" dirty="0" smtClean="0">
                <a:cs typeface="+mn-ea"/>
                <a:sym typeface="+mn-lt"/>
              </a:rPr>
              <a:t>、</a:t>
            </a:r>
            <a:r>
              <a:rPr lang="zh-CN" altLang="zh-CN" dirty="0"/>
              <a:t>制定战略的主体趋于多元化。</a:t>
            </a:r>
            <a:endParaRPr lang="zh-CN" altLang="en-US" dirty="0">
              <a:cs typeface="+mn-ea"/>
              <a:sym typeface="+mn-lt"/>
            </a:endParaRPr>
          </a:p>
        </p:txBody>
      </p:sp>
      <p:sp>
        <p:nvSpPr>
          <p:cNvPr id="43" name="矩形 42"/>
          <p:cNvSpPr/>
          <p:nvPr/>
        </p:nvSpPr>
        <p:spPr>
          <a:xfrm>
            <a:off x="8159825" y="1995289"/>
            <a:ext cx="3155875" cy="923330"/>
          </a:xfrm>
          <a:prstGeom prst="rect">
            <a:avLst/>
          </a:prstGeom>
        </p:spPr>
        <p:txBody>
          <a:bodyPr wrap="square">
            <a:spAutoFit/>
          </a:bodyPr>
          <a:lstStyle/>
          <a:p>
            <a:r>
              <a:rPr lang="en-US" altLang="zh-CN" dirty="0" smtClean="0">
                <a:cs typeface="+mn-ea"/>
                <a:sym typeface="+mn-lt"/>
              </a:rPr>
              <a:t>4</a:t>
            </a:r>
            <a:r>
              <a:rPr lang="zh-CN" altLang="en-US" dirty="0" smtClean="0">
                <a:cs typeface="+mn-ea"/>
                <a:sym typeface="+mn-lt"/>
              </a:rPr>
              <a:t>、</a:t>
            </a:r>
            <a:r>
              <a:rPr lang="zh-CN" altLang="zh-CN" dirty="0"/>
              <a:t>由企业或企业联盟组成的商业生态系统成为参与竞争的主要形式。</a:t>
            </a:r>
            <a:endParaRPr lang="zh-CN" altLang="en-US" dirty="0">
              <a:cs typeface="+mn-ea"/>
              <a:sym typeface="+mn-lt"/>
            </a:endParaRPr>
          </a:p>
        </p:txBody>
      </p:sp>
      <p:sp>
        <p:nvSpPr>
          <p:cNvPr id="44" name="矩形 43"/>
          <p:cNvSpPr/>
          <p:nvPr/>
        </p:nvSpPr>
        <p:spPr>
          <a:xfrm>
            <a:off x="4697510" y="1167873"/>
            <a:ext cx="2949846" cy="369332"/>
          </a:xfrm>
          <a:prstGeom prst="rect">
            <a:avLst/>
          </a:prstGeom>
        </p:spPr>
        <p:txBody>
          <a:bodyPr wrap="non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战略管理理论的发展趋势</a:t>
            </a:r>
          </a:p>
        </p:txBody>
      </p:sp>
    </p:spTree>
    <p:extLst>
      <p:ext uri="{BB962C8B-B14F-4D97-AF65-F5344CB8AC3E}">
        <p14:creationId xmlns:p14="http://schemas.microsoft.com/office/powerpoint/2010/main" xmlns="" val="3182567889"/>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3vanac4">
      <a:majorFont>
        <a:latin typeface="FZLiBian-S02S"/>
        <a:ea typeface="HanaMin"/>
        <a:cs typeface=""/>
      </a:majorFont>
      <a:minorFont>
        <a:latin typeface="FZLiBian-S02S"/>
        <a:ea typeface="HanaMi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3622</Words>
  <Application>Microsoft Office PowerPoint</Application>
  <PresentationFormat>自定义</PresentationFormat>
  <Paragraphs>115</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 慧娟</dc:creator>
  <cp:lastModifiedBy>Su-A</cp:lastModifiedBy>
  <cp:revision>106</cp:revision>
  <dcterms:created xsi:type="dcterms:W3CDTF">2019-03-25T14:51:00Z</dcterms:created>
  <dcterms:modified xsi:type="dcterms:W3CDTF">2022-11-07T16:23:03Z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