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7" r:id="rId2"/>
    <p:sldId id="659" r:id="rId3"/>
    <p:sldId id="660" r:id="rId4"/>
    <p:sldId id="671" r:id="rId5"/>
    <p:sldId id="652" r:id="rId6"/>
    <p:sldId id="681" r:id="rId7"/>
    <p:sldId id="682" r:id="rId8"/>
    <p:sldId id="677" r:id="rId9"/>
    <p:sldId id="672" r:id="rId10"/>
    <p:sldId id="666" r:id="rId11"/>
    <p:sldId id="673" r:id="rId12"/>
    <p:sldId id="678" r:id="rId13"/>
    <p:sldId id="668" r:id="rId14"/>
    <p:sldId id="679" r:id="rId15"/>
    <p:sldId id="667" r:id="rId16"/>
    <p:sldId id="684" r:id="rId17"/>
    <p:sldId id="683" r:id="rId18"/>
    <p:sldId id="674" r:id="rId19"/>
    <p:sldId id="685" r:id="rId20"/>
    <p:sldId id="686" r:id="rId21"/>
    <p:sldId id="676" r:id="rId22"/>
    <p:sldId id="687" r:id="rId23"/>
    <p:sldId id="688" r:id="rId24"/>
    <p:sldId id="691" r:id="rId25"/>
    <p:sldId id="690" r:id="rId26"/>
    <p:sldId id="689" r:id="rId27"/>
    <p:sldId id="695" r:id="rId28"/>
    <p:sldId id="696" r:id="rId29"/>
    <p:sldId id="65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942"/>
    <a:srgbClr val="AFD4C2"/>
    <a:srgbClr val="F8F8F8"/>
    <a:srgbClr val="D6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sorterViewPr>
    <p:cViewPr>
      <p:scale>
        <a:sx n="41" d="100"/>
        <a:sy n="41" d="100"/>
      </p:scale>
      <p:origin x="0" y="-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t>2022/11/13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3" name="文本框 2"/>
          <p:cNvSpPr txBox="1"/>
          <p:nvPr/>
        </p:nvSpPr>
        <p:spPr>
          <a:xfrm>
            <a:off x="2688895" y="3814405"/>
            <a:ext cx="7546315"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第八讲 </a:t>
            </a:r>
            <a:r>
              <a:rPr lang="en-US" altLang="zh-CN" sz="3200" b="1" dirty="0">
                <a:latin typeface="楷体" panose="02010609060101010101" pitchFamily="49" charset="-122"/>
                <a:ea typeface="楷体" panose="02010609060101010101" pitchFamily="49" charset="-122"/>
              </a:rPr>
              <a:t>20</a:t>
            </a:r>
            <a:r>
              <a:rPr lang="zh-CN" altLang="zh-CN" sz="3200" b="1" dirty="0">
                <a:latin typeface="楷体" panose="02010609060101010101" pitchFamily="49" charset="-122"/>
                <a:ea typeface="楷体" panose="02010609060101010101" pitchFamily="49" charset="-122"/>
              </a:rPr>
              <a:t>世纪</a:t>
            </a:r>
            <a:r>
              <a:rPr lang="en-US" altLang="zh-CN" sz="3200" b="1" dirty="0">
                <a:latin typeface="楷体" panose="02010609060101010101" pitchFamily="49" charset="-122"/>
                <a:ea typeface="楷体" panose="02010609060101010101" pitchFamily="49" charset="-122"/>
              </a:rPr>
              <a:t>90</a:t>
            </a:r>
            <a:r>
              <a:rPr lang="zh-CN" altLang="zh-CN" sz="3200" b="1" dirty="0">
                <a:latin typeface="楷体" panose="02010609060101010101" pitchFamily="49" charset="-122"/>
                <a:ea typeface="楷体" panose="02010609060101010101" pitchFamily="49" charset="-122"/>
              </a:rPr>
              <a:t>年代以来的新业态管理</a:t>
            </a:r>
          </a:p>
        </p:txBody>
      </p:sp>
      <p:sp>
        <p:nvSpPr>
          <p:cNvPr id="9" name="文本框 8"/>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extLst>
      <p:ext uri="{BB962C8B-B14F-4D97-AF65-F5344CB8AC3E}">
        <p14:creationId xmlns:p14="http://schemas.microsoft.com/office/powerpoint/2010/main" val="3201490556"/>
      </p:ext>
    </p:extLst>
  </p:cSld>
  <p:clrMapOvr>
    <a:masterClrMapping/>
  </p:clrMapOvr>
  <p:timing>
    <p:tnLst>
      <p:par>
        <p:cTn id="1" dur="indefinite" restart="never" nodeType="tmRoot"/>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32" name="椭圆 31"/>
          <p:cNvSpPr/>
          <p:nvPr/>
        </p:nvSpPr>
        <p:spPr>
          <a:xfrm>
            <a:off x="5107085" y="2805109"/>
            <a:ext cx="1971567" cy="1971567"/>
          </a:xfrm>
          <a:prstGeom prst="ellipse">
            <a:avLst/>
          </a:prstGeom>
          <a:noFill/>
          <a:ln w="127000">
            <a:solidFill>
              <a:srgbClr val="F7C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4380844" y="2078868"/>
            <a:ext cx="3424048" cy="3424048"/>
          </a:xfrm>
          <a:prstGeom prst="ellipse">
            <a:avLst/>
          </a:prstGeom>
          <a:noFill/>
          <a:ln w="15875">
            <a:solidFill>
              <a:srgbClr val="F7C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圆"/>
          <p:cNvSpPr/>
          <p:nvPr/>
        </p:nvSpPr>
        <p:spPr bwMode="auto">
          <a:xfrm>
            <a:off x="4255580" y="2368517"/>
            <a:ext cx="715308" cy="715308"/>
          </a:xfrm>
          <a:prstGeom prst="ellipse">
            <a:avLst/>
          </a:prstGeom>
          <a:solidFill>
            <a:srgbClr val="AFD4C2"/>
          </a:solidFill>
          <a:ln w="76200">
            <a:solidFill>
              <a:srgbClr val="FBFBF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lt1"/>
              </a:solidFill>
              <a:latin typeface="微软雅黑" panose="020B0503020204020204" pitchFamily="34" charset="-122"/>
              <a:ea typeface="微软雅黑" panose="020B0503020204020204" pitchFamily="34" charset="-122"/>
            </a:endParaRPr>
          </a:p>
        </p:txBody>
      </p:sp>
      <p:sp>
        <p:nvSpPr>
          <p:cNvPr id="35" name="圆"/>
          <p:cNvSpPr/>
          <p:nvPr/>
        </p:nvSpPr>
        <p:spPr bwMode="auto">
          <a:xfrm>
            <a:off x="4255580" y="4317183"/>
            <a:ext cx="715308" cy="715308"/>
          </a:xfrm>
          <a:prstGeom prst="ellipse">
            <a:avLst/>
          </a:prstGeom>
          <a:solidFill>
            <a:srgbClr val="AFD4C2"/>
          </a:solidFill>
          <a:ln w="76200">
            <a:solidFill>
              <a:srgbClr val="FBFBF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lt1"/>
              </a:solidFill>
              <a:latin typeface="微软雅黑" panose="020B0503020204020204" pitchFamily="34" charset="-122"/>
              <a:ea typeface="微软雅黑" panose="020B0503020204020204" pitchFamily="34" charset="-122"/>
            </a:endParaRPr>
          </a:p>
        </p:txBody>
      </p:sp>
      <p:sp>
        <p:nvSpPr>
          <p:cNvPr id="36" name="圆"/>
          <p:cNvSpPr/>
          <p:nvPr/>
        </p:nvSpPr>
        <p:spPr bwMode="auto">
          <a:xfrm>
            <a:off x="7215361" y="2368517"/>
            <a:ext cx="715308" cy="715308"/>
          </a:xfrm>
          <a:prstGeom prst="ellipse">
            <a:avLst/>
          </a:prstGeom>
          <a:solidFill>
            <a:srgbClr val="AFD4C2"/>
          </a:solidFill>
          <a:ln w="76200">
            <a:solidFill>
              <a:srgbClr val="FBFBF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lt1"/>
              </a:solidFill>
              <a:latin typeface="微软雅黑" panose="020B0503020204020204" pitchFamily="34" charset="-122"/>
              <a:ea typeface="微软雅黑" panose="020B0503020204020204" pitchFamily="34" charset="-122"/>
            </a:endParaRPr>
          </a:p>
        </p:txBody>
      </p:sp>
      <p:sp>
        <p:nvSpPr>
          <p:cNvPr id="37" name="圆"/>
          <p:cNvSpPr/>
          <p:nvPr/>
        </p:nvSpPr>
        <p:spPr bwMode="auto">
          <a:xfrm>
            <a:off x="7215361" y="4317183"/>
            <a:ext cx="715308" cy="715308"/>
          </a:xfrm>
          <a:prstGeom prst="ellipse">
            <a:avLst/>
          </a:prstGeom>
          <a:solidFill>
            <a:srgbClr val="AFD4C2"/>
          </a:solidFill>
          <a:ln w="76200">
            <a:solidFill>
              <a:srgbClr val="FBFBFB"/>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lt1"/>
              </a:solidFill>
              <a:latin typeface="微软雅黑" panose="020B0503020204020204" pitchFamily="34" charset="-122"/>
              <a:ea typeface="微软雅黑" panose="020B0503020204020204" pitchFamily="34" charset="-122"/>
            </a:endParaRPr>
          </a:p>
        </p:txBody>
      </p:sp>
      <p:sp>
        <p:nvSpPr>
          <p:cNvPr id="38" name="iconfont-11253-5394356"/>
          <p:cNvSpPr>
            <a:spLocks noChangeAspect="1"/>
          </p:cNvSpPr>
          <p:nvPr/>
        </p:nvSpPr>
        <p:spPr bwMode="auto">
          <a:xfrm>
            <a:off x="7447573" y="2553532"/>
            <a:ext cx="258972" cy="345278"/>
          </a:xfrm>
          <a:custGeom>
            <a:avLst/>
            <a:gdLst>
              <a:gd name="T0" fmla="*/ 2333 w 9600"/>
              <a:gd name="T1" fmla="*/ 9827 h 12800"/>
              <a:gd name="T2" fmla="*/ 4800 w 9600"/>
              <a:gd name="T3" fmla="*/ 12000 h 12800"/>
              <a:gd name="T4" fmla="*/ 7267 w 9600"/>
              <a:gd name="T5" fmla="*/ 9827 h 12800"/>
              <a:gd name="T6" fmla="*/ 9600 w 9600"/>
              <a:gd name="T7" fmla="*/ 11200 h 12800"/>
              <a:gd name="T8" fmla="*/ 4800 w 9600"/>
              <a:gd name="T9" fmla="*/ 12800 h 12800"/>
              <a:gd name="T10" fmla="*/ 0 w 9600"/>
              <a:gd name="T11" fmla="*/ 11200 h 12800"/>
              <a:gd name="T12" fmla="*/ 2333 w 9600"/>
              <a:gd name="T13" fmla="*/ 9827 h 12800"/>
              <a:gd name="T14" fmla="*/ 4800 w 9600"/>
              <a:gd name="T15" fmla="*/ 10400 h 12800"/>
              <a:gd name="T16" fmla="*/ 800 w 9600"/>
              <a:gd name="T17" fmla="*/ 4000 h 12800"/>
              <a:gd name="T18" fmla="*/ 4800 w 9600"/>
              <a:gd name="T19" fmla="*/ 0 h 12800"/>
              <a:gd name="T20" fmla="*/ 8800 w 9600"/>
              <a:gd name="T21" fmla="*/ 4000 h 12800"/>
              <a:gd name="T22" fmla="*/ 4800 w 9600"/>
              <a:gd name="T23" fmla="*/ 10400 h 12800"/>
              <a:gd name="T24" fmla="*/ 4800 w 9600"/>
              <a:gd name="T25" fmla="*/ 5600 h 12800"/>
              <a:gd name="T26" fmla="*/ 6400 w 9600"/>
              <a:gd name="T27" fmla="*/ 4000 h 12800"/>
              <a:gd name="T28" fmla="*/ 4800 w 9600"/>
              <a:gd name="T29" fmla="*/ 2400 h 12800"/>
              <a:gd name="T30" fmla="*/ 3200 w 9600"/>
              <a:gd name="T31" fmla="*/ 4000 h 12800"/>
              <a:gd name="T32" fmla="*/ 4800 w 9600"/>
              <a:gd name="T33" fmla="*/ 56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00" h="12800">
                <a:moveTo>
                  <a:pt x="2333" y="9827"/>
                </a:moveTo>
                <a:cubicBezTo>
                  <a:pt x="3037" y="10512"/>
                  <a:pt x="3859" y="11235"/>
                  <a:pt x="4800" y="12000"/>
                </a:cubicBezTo>
                <a:cubicBezTo>
                  <a:pt x="5654" y="11312"/>
                  <a:pt x="6477" y="10587"/>
                  <a:pt x="7267" y="9827"/>
                </a:cubicBezTo>
                <a:cubicBezTo>
                  <a:pt x="8665" y="10107"/>
                  <a:pt x="9600" y="10617"/>
                  <a:pt x="9600" y="11200"/>
                </a:cubicBezTo>
                <a:cubicBezTo>
                  <a:pt x="9600" y="12084"/>
                  <a:pt x="7451" y="12800"/>
                  <a:pt x="4800" y="12800"/>
                </a:cubicBezTo>
                <a:cubicBezTo>
                  <a:pt x="2149" y="12800"/>
                  <a:pt x="0" y="12084"/>
                  <a:pt x="0" y="11200"/>
                </a:cubicBezTo>
                <a:cubicBezTo>
                  <a:pt x="0" y="10617"/>
                  <a:pt x="935" y="10107"/>
                  <a:pt x="2333" y="9827"/>
                </a:cubicBezTo>
                <a:close/>
                <a:moveTo>
                  <a:pt x="4800" y="10400"/>
                </a:moveTo>
                <a:cubicBezTo>
                  <a:pt x="2134" y="7606"/>
                  <a:pt x="800" y="5472"/>
                  <a:pt x="800" y="4000"/>
                </a:cubicBezTo>
                <a:cubicBezTo>
                  <a:pt x="800" y="1791"/>
                  <a:pt x="2591" y="0"/>
                  <a:pt x="4800" y="0"/>
                </a:cubicBezTo>
                <a:cubicBezTo>
                  <a:pt x="7009" y="0"/>
                  <a:pt x="8800" y="1791"/>
                  <a:pt x="8800" y="4000"/>
                </a:cubicBezTo>
                <a:cubicBezTo>
                  <a:pt x="8800" y="5472"/>
                  <a:pt x="7466" y="7606"/>
                  <a:pt x="4800" y="10400"/>
                </a:cubicBezTo>
                <a:close/>
                <a:moveTo>
                  <a:pt x="4800" y="5600"/>
                </a:moveTo>
                <a:cubicBezTo>
                  <a:pt x="5684" y="5600"/>
                  <a:pt x="6400" y="4884"/>
                  <a:pt x="6400" y="4000"/>
                </a:cubicBezTo>
                <a:cubicBezTo>
                  <a:pt x="6400" y="3116"/>
                  <a:pt x="5684" y="2400"/>
                  <a:pt x="4800" y="2400"/>
                </a:cubicBezTo>
                <a:cubicBezTo>
                  <a:pt x="3916" y="2400"/>
                  <a:pt x="3200" y="3116"/>
                  <a:pt x="3200" y="4000"/>
                </a:cubicBezTo>
                <a:cubicBezTo>
                  <a:pt x="3200" y="4884"/>
                  <a:pt x="3916" y="5600"/>
                  <a:pt x="4800" y="5600"/>
                </a:cubicBezTo>
                <a:close/>
              </a:path>
            </a:pathLst>
          </a:custGeom>
          <a:solidFill>
            <a:schemeClr val="bg1"/>
          </a:solidFill>
          <a:ln>
            <a:noFill/>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39" name="iconfont-11253-5330859"/>
          <p:cNvSpPr>
            <a:spLocks noChangeAspect="1"/>
          </p:cNvSpPr>
          <p:nvPr/>
        </p:nvSpPr>
        <p:spPr bwMode="auto">
          <a:xfrm>
            <a:off x="4444829" y="2580286"/>
            <a:ext cx="336811" cy="291771"/>
          </a:xfrm>
          <a:custGeom>
            <a:avLst/>
            <a:gdLst>
              <a:gd name="T0" fmla="*/ 10000 w 10000"/>
              <a:gd name="T1" fmla="*/ 832 h 8663"/>
              <a:gd name="T2" fmla="*/ 10000 w 10000"/>
              <a:gd name="T3" fmla="*/ 6498 h 8663"/>
              <a:gd name="T4" fmla="*/ 9756 w 10000"/>
              <a:gd name="T5" fmla="*/ 7087 h 8663"/>
              <a:gd name="T6" fmla="*/ 9168 w 10000"/>
              <a:gd name="T7" fmla="*/ 7331 h 8663"/>
              <a:gd name="T8" fmla="*/ 6333 w 10000"/>
              <a:gd name="T9" fmla="*/ 7331 h 8663"/>
              <a:gd name="T10" fmla="*/ 6416 w 10000"/>
              <a:gd name="T11" fmla="*/ 7733 h 8663"/>
              <a:gd name="T12" fmla="*/ 6583 w 10000"/>
              <a:gd name="T13" fmla="*/ 8103 h 8663"/>
              <a:gd name="T14" fmla="*/ 6666 w 10000"/>
              <a:gd name="T15" fmla="*/ 8330 h 8663"/>
              <a:gd name="T16" fmla="*/ 6568 w 10000"/>
              <a:gd name="T17" fmla="*/ 8565 h 8663"/>
              <a:gd name="T18" fmla="*/ 6333 w 10000"/>
              <a:gd name="T19" fmla="*/ 8663 h 8663"/>
              <a:gd name="T20" fmla="*/ 3668 w 10000"/>
              <a:gd name="T21" fmla="*/ 8663 h 8663"/>
              <a:gd name="T22" fmla="*/ 3433 w 10000"/>
              <a:gd name="T23" fmla="*/ 8565 h 8663"/>
              <a:gd name="T24" fmla="*/ 3334 w 10000"/>
              <a:gd name="T25" fmla="*/ 8330 h 8663"/>
              <a:gd name="T26" fmla="*/ 3418 w 10000"/>
              <a:gd name="T27" fmla="*/ 8101 h 8663"/>
              <a:gd name="T28" fmla="*/ 3584 w 10000"/>
              <a:gd name="T29" fmla="*/ 7736 h 8663"/>
              <a:gd name="T30" fmla="*/ 3668 w 10000"/>
              <a:gd name="T31" fmla="*/ 7330 h 8663"/>
              <a:gd name="T32" fmla="*/ 834 w 10000"/>
              <a:gd name="T33" fmla="*/ 7330 h 8663"/>
              <a:gd name="T34" fmla="*/ 245 w 10000"/>
              <a:gd name="T35" fmla="*/ 7086 h 8663"/>
              <a:gd name="T36" fmla="*/ 0 w 10000"/>
              <a:gd name="T37" fmla="*/ 6497 h 8663"/>
              <a:gd name="T38" fmla="*/ 0 w 10000"/>
              <a:gd name="T39" fmla="*/ 832 h 8663"/>
              <a:gd name="T40" fmla="*/ 244 w 10000"/>
              <a:gd name="T41" fmla="*/ 243 h 8663"/>
              <a:gd name="T42" fmla="*/ 833 w 10000"/>
              <a:gd name="T43" fmla="*/ 0 h 8663"/>
              <a:gd name="T44" fmla="*/ 9165 w 10000"/>
              <a:gd name="T45" fmla="*/ 0 h 8663"/>
              <a:gd name="T46" fmla="*/ 9754 w 10000"/>
              <a:gd name="T47" fmla="*/ 243 h 8663"/>
              <a:gd name="T48" fmla="*/ 10000 w 10000"/>
              <a:gd name="T49" fmla="*/ 832 h 8663"/>
              <a:gd name="T50" fmla="*/ 9333 w 10000"/>
              <a:gd name="T51" fmla="*/ 5166 h 8663"/>
              <a:gd name="T52" fmla="*/ 9333 w 10000"/>
              <a:gd name="T53" fmla="*/ 832 h 8663"/>
              <a:gd name="T54" fmla="*/ 9284 w 10000"/>
              <a:gd name="T55" fmla="*/ 715 h 8663"/>
              <a:gd name="T56" fmla="*/ 9166 w 10000"/>
              <a:gd name="T57" fmla="*/ 666 h 8663"/>
              <a:gd name="T58" fmla="*/ 834 w 10000"/>
              <a:gd name="T59" fmla="*/ 666 h 8663"/>
              <a:gd name="T60" fmla="*/ 716 w 10000"/>
              <a:gd name="T61" fmla="*/ 715 h 8663"/>
              <a:gd name="T62" fmla="*/ 667 w 10000"/>
              <a:gd name="T63" fmla="*/ 832 h 8663"/>
              <a:gd name="T64" fmla="*/ 667 w 10000"/>
              <a:gd name="T65" fmla="*/ 5165 h 8663"/>
              <a:gd name="T66" fmla="*/ 716 w 10000"/>
              <a:gd name="T67" fmla="*/ 5282 h 8663"/>
              <a:gd name="T68" fmla="*/ 834 w 10000"/>
              <a:gd name="T69" fmla="*/ 5331 h 8663"/>
              <a:gd name="T70" fmla="*/ 9166 w 10000"/>
              <a:gd name="T71" fmla="*/ 5331 h 8663"/>
              <a:gd name="T72" fmla="*/ 9284 w 10000"/>
              <a:gd name="T73" fmla="*/ 5282 h 8663"/>
              <a:gd name="T74" fmla="*/ 9333 w 10000"/>
              <a:gd name="T75" fmla="*/ 5166 h 8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00" h="8663">
                <a:moveTo>
                  <a:pt x="10000" y="832"/>
                </a:moveTo>
                <a:lnTo>
                  <a:pt x="10000" y="6498"/>
                </a:lnTo>
                <a:cubicBezTo>
                  <a:pt x="10000" y="6727"/>
                  <a:pt x="9918" y="6923"/>
                  <a:pt x="9756" y="7087"/>
                </a:cubicBezTo>
                <a:cubicBezTo>
                  <a:pt x="9593" y="7251"/>
                  <a:pt x="9398" y="7331"/>
                  <a:pt x="9168" y="7331"/>
                </a:cubicBezTo>
                <a:lnTo>
                  <a:pt x="6333" y="7331"/>
                </a:lnTo>
                <a:cubicBezTo>
                  <a:pt x="6333" y="7460"/>
                  <a:pt x="6360" y="7593"/>
                  <a:pt x="6416" y="7733"/>
                </a:cubicBezTo>
                <a:cubicBezTo>
                  <a:pt x="6473" y="7873"/>
                  <a:pt x="6526" y="7997"/>
                  <a:pt x="6583" y="8103"/>
                </a:cubicBezTo>
                <a:cubicBezTo>
                  <a:pt x="6639" y="8210"/>
                  <a:pt x="6666" y="8285"/>
                  <a:pt x="6666" y="8330"/>
                </a:cubicBezTo>
                <a:cubicBezTo>
                  <a:pt x="6666" y="8420"/>
                  <a:pt x="6634" y="8498"/>
                  <a:pt x="6568" y="8565"/>
                </a:cubicBezTo>
                <a:cubicBezTo>
                  <a:pt x="6501" y="8631"/>
                  <a:pt x="6423" y="8663"/>
                  <a:pt x="6333" y="8663"/>
                </a:cubicBezTo>
                <a:lnTo>
                  <a:pt x="3668" y="8663"/>
                </a:lnTo>
                <a:cubicBezTo>
                  <a:pt x="3578" y="8663"/>
                  <a:pt x="3499" y="8631"/>
                  <a:pt x="3433" y="8565"/>
                </a:cubicBezTo>
                <a:cubicBezTo>
                  <a:pt x="3366" y="8498"/>
                  <a:pt x="3334" y="8420"/>
                  <a:pt x="3334" y="8330"/>
                </a:cubicBezTo>
                <a:cubicBezTo>
                  <a:pt x="3334" y="8281"/>
                  <a:pt x="3361" y="8205"/>
                  <a:pt x="3418" y="8101"/>
                </a:cubicBezTo>
                <a:cubicBezTo>
                  <a:pt x="3474" y="7997"/>
                  <a:pt x="3528" y="7875"/>
                  <a:pt x="3584" y="7736"/>
                </a:cubicBezTo>
                <a:cubicBezTo>
                  <a:pt x="3640" y="7597"/>
                  <a:pt x="3668" y="7462"/>
                  <a:pt x="3668" y="7330"/>
                </a:cubicBezTo>
                <a:lnTo>
                  <a:pt x="834" y="7330"/>
                </a:lnTo>
                <a:cubicBezTo>
                  <a:pt x="605" y="7330"/>
                  <a:pt x="409" y="7248"/>
                  <a:pt x="245" y="7086"/>
                </a:cubicBezTo>
                <a:cubicBezTo>
                  <a:pt x="81" y="6922"/>
                  <a:pt x="0" y="6727"/>
                  <a:pt x="0" y="6497"/>
                </a:cubicBezTo>
                <a:lnTo>
                  <a:pt x="0" y="832"/>
                </a:lnTo>
                <a:cubicBezTo>
                  <a:pt x="0" y="603"/>
                  <a:pt x="81" y="407"/>
                  <a:pt x="244" y="243"/>
                </a:cubicBezTo>
                <a:cubicBezTo>
                  <a:pt x="408" y="80"/>
                  <a:pt x="602" y="0"/>
                  <a:pt x="833" y="0"/>
                </a:cubicBezTo>
                <a:lnTo>
                  <a:pt x="9165" y="0"/>
                </a:lnTo>
                <a:cubicBezTo>
                  <a:pt x="9394" y="0"/>
                  <a:pt x="9590" y="82"/>
                  <a:pt x="9754" y="243"/>
                </a:cubicBezTo>
                <a:cubicBezTo>
                  <a:pt x="9918" y="407"/>
                  <a:pt x="10000" y="603"/>
                  <a:pt x="10000" y="832"/>
                </a:cubicBezTo>
                <a:close/>
                <a:moveTo>
                  <a:pt x="9333" y="5166"/>
                </a:moveTo>
                <a:lnTo>
                  <a:pt x="9333" y="832"/>
                </a:lnTo>
                <a:cubicBezTo>
                  <a:pt x="9333" y="787"/>
                  <a:pt x="9316" y="748"/>
                  <a:pt x="9284" y="715"/>
                </a:cubicBezTo>
                <a:cubicBezTo>
                  <a:pt x="9251" y="682"/>
                  <a:pt x="9211" y="666"/>
                  <a:pt x="9166" y="666"/>
                </a:cubicBezTo>
                <a:lnTo>
                  <a:pt x="834" y="666"/>
                </a:lnTo>
                <a:cubicBezTo>
                  <a:pt x="789" y="666"/>
                  <a:pt x="750" y="682"/>
                  <a:pt x="716" y="715"/>
                </a:cubicBezTo>
                <a:cubicBezTo>
                  <a:pt x="684" y="747"/>
                  <a:pt x="667" y="787"/>
                  <a:pt x="667" y="832"/>
                </a:cubicBezTo>
                <a:lnTo>
                  <a:pt x="667" y="5165"/>
                </a:lnTo>
                <a:cubicBezTo>
                  <a:pt x="667" y="5210"/>
                  <a:pt x="684" y="5248"/>
                  <a:pt x="716" y="5282"/>
                </a:cubicBezTo>
                <a:cubicBezTo>
                  <a:pt x="749" y="5315"/>
                  <a:pt x="789" y="5331"/>
                  <a:pt x="834" y="5331"/>
                </a:cubicBezTo>
                <a:lnTo>
                  <a:pt x="9166" y="5331"/>
                </a:lnTo>
                <a:cubicBezTo>
                  <a:pt x="9211" y="5331"/>
                  <a:pt x="9250" y="5315"/>
                  <a:pt x="9284" y="5282"/>
                </a:cubicBezTo>
                <a:cubicBezTo>
                  <a:pt x="9316" y="5250"/>
                  <a:pt x="9332" y="5211"/>
                  <a:pt x="9333" y="5166"/>
                </a:cubicBezTo>
                <a:close/>
              </a:path>
            </a:pathLst>
          </a:custGeom>
          <a:solidFill>
            <a:schemeClr val="bg1"/>
          </a:solidFill>
          <a:ln>
            <a:noFill/>
          </a:ln>
        </p:spPr>
      </p:sp>
      <p:sp>
        <p:nvSpPr>
          <p:cNvPr id="40" name="iconfont-11255-5323813"/>
          <p:cNvSpPr>
            <a:spLocks noChangeAspect="1"/>
          </p:cNvSpPr>
          <p:nvPr/>
        </p:nvSpPr>
        <p:spPr bwMode="auto">
          <a:xfrm>
            <a:off x="7416732" y="4530455"/>
            <a:ext cx="333326" cy="288765"/>
          </a:xfrm>
          <a:custGeom>
            <a:avLst/>
            <a:gdLst>
              <a:gd name="T0" fmla="*/ 10358 w 11188"/>
              <a:gd name="T1" fmla="*/ 0 h 9692"/>
              <a:gd name="T2" fmla="*/ 830 w 11188"/>
              <a:gd name="T3" fmla="*/ 0 h 9692"/>
              <a:gd name="T4" fmla="*/ 0 w 11188"/>
              <a:gd name="T5" fmla="*/ 830 h 9692"/>
              <a:gd name="T6" fmla="*/ 0 w 11188"/>
              <a:gd name="T7" fmla="*/ 7736 h 9692"/>
              <a:gd name="T8" fmla="*/ 830 w 11188"/>
              <a:gd name="T9" fmla="*/ 8566 h 9692"/>
              <a:gd name="T10" fmla="*/ 3200 w 11188"/>
              <a:gd name="T11" fmla="*/ 8566 h 9692"/>
              <a:gd name="T12" fmla="*/ 3310 w 11188"/>
              <a:gd name="T13" fmla="*/ 8767 h 9692"/>
              <a:gd name="T14" fmla="*/ 2864 w 11188"/>
              <a:gd name="T15" fmla="*/ 9463 h 9692"/>
              <a:gd name="T16" fmla="*/ 3010 w 11188"/>
              <a:gd name="T17" fmla="*/ 9660 h 9692"/>
              <a:gd name="T18" fmla="*/ 6945 w 11188"/>
              <a:gd name="T19" fmla="*/ 8528 h 9692"/>
              <a:gd name="T20" fmla="*/ 6983 w 11188"/>
              <a:gd name="T21" fmla="*/ 8523 h 9692"/>
              <a:gd name="T22" fmla="*/ 10489 w 11188"/>
              <a:gd name="T23" fmla="*/ 8567 h 9692"/>
              <a:gd name="T24" fmla="*/ 11188 w 11188"/>
              <a:gd name="T25" fmla="*/ 7868 h 9692"/>
              <a:gd name="T26" fmla="*/ 11188 w 11188"/>
              <a:gd name="T27" fmla="*/ 830 h 9692"/>
              <a:gd name="T28" fmla="*/ 10358 w 11188"/>
              <a:gd name="T29" fmla="*/ 0 h 9692"/>
              <a:gd name="T30" fmla="*/ 9265 w 11188"/>
              <a:gd name="T31" fmla="*/ 6534 h 9692"/>
              <a:gd name="T32" fmla="*/ 1923 w 11188"/>
              <a:gd name="T33" fmla="*/ 6534 h 9692"/>
              <a:gd name="T34" fmla="*/ 1660 w 11188"/>
              <a:gd name="T35" fmla="*/ 6272 h 9692"/>
              <a:gd name="T36" fmla="*/ 1923 w 11188"/>
              <a:gd name="T37" fmla="*/ 6009 h 9692"/>
              <a:gd name="T38" fmla="*/ 9264 w 11188"/>
              <a:gd name="T39" fmla="*/ 6009 h 9692"/>
              <a:gd name="T40" fmla="*/ 9526 w 11188"/>
              <a:gd name="T41" fmla="*/ 6272 h 9692"/>
              <a:gd name="T42" fmla="*/ 9265 w 11188"/>
              <a:gd name="T43" fmla="*/ 6534 h 9692"/>
              <a:gd name="T44" fmla="*/ 9265 w 11188"/>
              <a:gd name="T45" fmla="*/ 4593 h 9692"/>
              <a:gd name="T46" fmla="*/ 1923 w 11188"/>
              <a:gd name="T47" fmla="*/ 4593 h 9692"/>
              <a:gd name="T48" fmla="*/ 1660 w 11188"/>
              <a:gd name="T49" fmla="*/ 4331 h 9692"/>
              <a:gd name="T50" fmla="*/ 1923 w 11188"/>
              <a:gd name="T51" fmla="*/ 4068 h 9692"/>
              <a:gd name="T52" fmla="*/ 9264 w 11188"/>
              <a:gd name="T53" fmla="*/ 4068 h 9692"/>
              <a:gd name="T54" fmla="*/ 9526 w 11188"/>
              <a:gd name="T55" fmla="*/ 4331 h 9692"/>
              <a:gd name="T56" fmla="*/ 9265 w 11188"/>
              <a:gd name="T57" fmla="*/ 4593 h 9692"/>
              <a:gd name="T58" fmla="*/ 9265 w 11188"/>
              <a:gd name="T59" fmla="*/ 2604 h 9692"/>
              <a:gd name="T60" fmla="*/ 1923 w 11188"/>
              <a:gd name="T61" fmla="*/ 2604 h 9692"/>
              <a:gd name="T62" fmla="*/ 1660 w 11188"/>
              <a:gd name="T63" fmla="*/ 2342 h 9692"/>
              <a:gd name="T64" fmla="*/ 1923 w 11188"/>
              <a:gd name="T65" fmla="*/ 2079 h 9692"/>
              <a:gd name="T66" fmla="*/ 9264 w 11188"/>
              <a:gd name="T67" fmla="*/ 2079 h 9692"/>
              <a:gd name="T68" fmla="*/ 9526 w 11188"/>
              <a:gd name="T69" fmla="*/ 2342 h 9692"/>
              <a:gd name="T70" fmla="*/ 9265 w 11188"/>
              <a:gd name="T71" fmla="*/ 2604 h 9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88" h="9692">
                <a:moveTo>
                  <a:pt x="10358" y="0"/>
                </a:moveTo>
                <a:lnTo>
                  <a:pt x="830" y="0"/>
                </a:lnTo>
                <a:cubicBezTo>
                  <a:pt x="372" y="0"/>
                  <a:pt x="0" y="371"/>
                  <a:pt x="0" y="830"/>
                </a:cubicBezTo>
                <a:lnTo>
                  <a:pt x="0" y="7736"/>
                </a:lnTo>
                <a:cubicBezTo>
                  <a:pt x="0" y="8195"/>
                  <a:pt x="372" y="8566"/>
                  <a:pt x="830" y="8566"/>
                </a:cubicBezTo>
                <a:lnTo>
                  <a:pt x="3200" y="8566"/>
                </a:lnTo>
                <a:cubicBezTo>
                  <a:pt x="3303" y="8566"/>
                  <a:pt x="3365" y="8680"/>
                  <a:pt x="3310" y="8767"/>
                </a:cubicBezTo>
                <a:lnTo>
                  <a:pt x="2864" y="9463"/>
                </a:lnTo>
                <a:cubicBezTo>
                  <a:pt x="2799" y="9565"/>
                  <a:pt x="2894" y="9692"/>
                  <a:pt x="3010" y="9660"/>
                </a:cubicBezTo>
                <a:lnTo>
                  <a:pt x="6945" y="8528"/>
                </a:lnTo>
                <a:cubicBezTo>
                  <a:pt x="6958" y="8525"/>
                  <a:pt x="6970" y="8523"/>
                  <a:pt x="6983" y="8523"/>
                </a:cubicBezTo>
                <a:lnTo>
                  <a:pt x="10489" y="8567"/>
                </a:lnTo>
                <a:cubicBezTo>
                  <a:pt x="10875" y="8567"/>
                  <a:pt x="11188" y="8255"/>
                  <a:pt x="11188" y="7868"/>
                </a:cubicBezTo>
                <a:lnTo>
                  <a:pt x="11188" y="830"/>
                </a:lnTo>
                <a:cubicBezTo>
                  <a:pt x="11188" y="372"/>
                  <a:pt x="10817" y="0"/>
                  <a:pt x="10358" y="0"/>
                </a:cubicBezTo>
                <a:close/>
                <a:moveTo>
                  <a:pt x="9265" y="6534"/>
                </a:moveTo>
                <a:lnTo>
                  <a:pt x="1923" y="6534"/>
                </a:lnTo>
                <a:cubicBezTo>
                  <a:pt x="1778" y="6534"/>
                  <a:pt x="1660" y="6417"/>
                  <a:pt x="1660" y="6272"/>
                </a:cubicBezTo>
                <a:cubicBezTo>
                  <a:pt x="1660" y="6127"/>
                  <a:pt x="1778" y="6009"/>
                  <a:pt x="1923" y="6009"/>
                </a:cubicBezTo>
                <a:lnTo>
                  <a:pt x="9264" y="6009"/>
                </a:lnTo>
                <a:cubicBezTo>
                  <a:pt x="9409" y="6009"/>
                  <a:pt x="9526" y="6127"/>
                  <a:pt x="9526" y="6272"/>
                </a:cubicBezTo>
                <a:cubicBezTo>
                  <a:pt x="9526" y="6417"/>
                  <a:pt x="9410" y="6534"/>
                  <a:pt x="9265" y="6534"/>
                </a:cubicBezTo>
                <a:close/>
                <a:moveTo>
                  <a:pt x="9265" y="4593"/>
                </a:moveTo>
                <a:lnTo>
                  <a:pt x="1923" y="4593"/>
                </a:lnTo>
                <a:cubicBezTo>
                  <a:pt x="1778" y="4593"/>
                  <a:pt x="1660" y="4476"/>
                  <a:pt x="1660" y="4331"/>
                </a:cubicBezTo>
                <a:cubicBezTo>
                  <a:pt x="1660" y="4186"/>
                  <a:pt x="1778" y="4068"/>
                  <a:pt x="1923" y="4068"/>
                </a:cubicBezTo>
                <a:lnTo>
                  <a:pt x="9264" y="4068"/>
                </a:lnTo>
                <a:cubicBezTo>
                  <a:pt x="9409" y="4068"/>
                  <a:pt x="9526" y="4186"/>
                  <a:pt x="9526" y="4331"/>
                </a:cubicBezTo>
                <a:cubicBezTo>
                  <a:pt x="9526" y="4476"/>
                  <a:pt x="9410" y="4593"/>
                  <a:pt x="9265" y="4593"/>
                </a:cubicBezTo>
                <a:close/>
                <a:moveTo>
                  <a:pt x="9265" y="2604"/>
                </a:moveTo>
                <a:lnTo>
                  <a:pt x="1923" y="2604"/>
                </a:lnTo>
                <a:cubicBezTo>
                  <a:pt x="1778" y="2604"/>
                  <a:pt x="1660" y="2487"/>
                  <a:pt x="1660" y="2342"/>
                </a:cubicBezTo>
                <a:cubicBezTo>
                  <a:pt x="1660" y="2197"/>
                  <a:pt x="1778" y="2079"/>
                  <a:pt x="1923" y="2079"/>
                </a:cubicBezTo>
                <a:lnTo>
                  <a:pt x="9264" y="2079"/>
                </a:lnTo>
                <a:cubicBezTo>
                  <a:pt x="9409" y="2079"/>
                  <a:pt x="9526" y="2197"/>
                  <a:pt x="9526" y="2342"/>
                </a:cubicBezTo>
                <a:cubicBezTo>
                  <a:pt x="9526" y="2487"/>
                  <a:pt x="9410" y="2604"/>
                  <a:pt x="9265" y="2604"/>
                </a:cubicBezTo>
                <a:close/>
              </a:path>
            </a:pathLst>
          </a:custGeom>
          <a:solidFill>
            <a:schemeClr val="bg1"/>
          </a:solidFill>
          <a:ln>
            <a:noFill/>
          </a:ln>
        </p:spPr>
      </p:sp>
      <p:sp>
        <p:nvSpPr>
          <p:cNvPr id="41" name="iconfont-11265-5328257"/>
          <p:cNvSpPr>
            <a:spLocks noChangeAspect="1"/>
          </p:cNvSpPr>
          <p:nvPr/>
        </p:nvSpPr>
        <p:spPr bwMode="auto">
          <a:xfrm>
            <a:off x="4445299" y="4506580"/>
            <a:ext cx="335871" cy="336515"/>
          </a:xfrm>
          <a:custGeom>
            <a:avLst/>
            <a:gdLst>
              <a:gd name="connsiteX0" fmla="*/ 298649 w 407631"/>
              <a:gd name="connsiteY0" fmla="*/ 296547 h 408414"/>
              <a:gd name="connsiteX1" fmla="*/ 352316 w 407631"/>
              <a:gd name="connsiteY1" fmla="*/ 296547 h 408414"/>
              <a:gd name="connsiteX2" fmla="*/ 352316 w 407631"/>
              <a:gd name="connsiteY2" fmla="*/ 338029 h 408414"/>
              <a:gd name="connsiteX3" fmla="*/ 298649 w 407631"/>
              <a:gd name="connsiteY3" fmla="*/ 338029 h 408414"/>
              <a:gd name="connsiteX4" fmla="*/ 216982 w 407631"/>
              <a:gd name="connsiteY4" fmla="*/ 296547 h 408414"/>
              <a:gd name="connsiteX5" fmla="*/ 270649 w 407631"/>
              <a:gd name="connsiteY5" fmla="*/ 296547 h 408414"/>
              <a:gd name="connsiteX6" fmla="*/ 270649 w 407631"/>
              <a:gd name="connsiteY6" fmla="*/ 338029 h 408414"/>
              <a:gd name="connsiteX7" fmla="*/ 216982 w 407631"/>
              <a:gd name="connsiteY7" fmla="*/ 338029 h 408414"/>
              <a:gd name="connsiteX8" fmla="*/ 135030 w 407631"/>
              <a:gd name="connsiteY8" fmla="*/ 296547 h 408414"/>
              <a:gd name="connsiteX9" fmla="*/ 188649 w 407631"/>
              <a:gd name="connsiteY9" fmla="*/ 296547 h 408414"/>
              <a:gd name="connsiteX10" fmla="*/ 188649 w 407631"/>
              <a:gd name="connsiteY10" fmla="*/ 338029 h 408414"/>
              <a:gd name="connsiteX11" fmla="*/ 135030 w 407631"/>
              <a:gd name="connsiteY11" fmla="*/ 338029 h 408414"/>
              <a:gd name="connsiteX12" fmla="*/ 53029 w 407631"/>
              <a:gd name="connsiteY12" fmla="*/ 296547 h 408414"/>
              <a:gd name="connsiteX13" fmla="*/ 106649 w 407631"/>
              <a:gd name="connsiteY13" fmla="*/ 296547 h 408414"/>
              <a:gd name="connsiteX14" fmla="*/ 106649 w 407631"/>
              <a:gd name="connsiteY14" fmla="*/ 338029 h 408414"/>
              <a:gd name="connsiteX15" fmla="*/ 53029 w 407631"/>
              <a:gd name="connsiteY15" fmla="*/ 338029 h 408414"/>
              <a:gd name="connsiteX16" fmla="*/ 135030 w 407631"/>
              <a:gd name="connsiteY16" fmla="*/ 240158 h 408414"/>
              <a:gd name="connsiteX17" fmla="*/ 188649 w 407631"/>
              <a:gd name="connsiteY17" fmla="*/ 240158 h 408414"/>
              <a:gd name="connsiteX18" fmla="*/ 188649 w 407631"/>
              <a:gd name="connsiteY18" fmla="*/ 281640 h 408414"/>
              <a:gd name="connsiteX19" fmla="*/ 135030 w 407631"/>
              <a:gd name="connsiteY19" fmla="*/ 281640 h 408414"/>
              <a:gd name="connsiteX20" fmla="*/ 53029 w 407631"/>
              <a:gd name="connsiteY20" fmla="*/ 240158 h 408414"/>
              <a:gd name="connsiteX21" fmla="*/ 106649 w 407631"/>
              <a:gd name="connsiteY21" fmla="*/ 240158 h 408414"/>
              <a:gd name="connsiteX22" fmla="*/ 106649 w 407631"/>
              <a:gd name="connsiteY22" fmla="*/ 281640 h 408414"/>
              <a:gd name="connsiteX23" fmla="*/ 53029 w 407631"/>
              <a:gd name="connsiteY23" fmla="*/ 281640 h 408414"/>
              <a:gd name="connsiteX24" fmla="*/ 298649 w 407631"/>
              <a:gd name="connsiteY24" fmla="*/ 239873 h 408414"/>
              <a:gd name="connsiteX25" fmla="*/ 352316 w 407631"/>
              <a:gd name="connsiteY25" fmla="*/ 239873 h 408414"/>
              <a:gd name="connsiteX26" fmla="*/ 352316 w 407631"/>
              <a:gd name="connsiteY26" fmla="*/ 281307 h 408414"/>
              <a:gd name="connsiteX27" fmla="*/ 298649 w 407631"/>
              <a:gd name="connsiteY27" fmla="*/ 281307 h 408414"/>
              <a:gd name="connsiteX28" fmla="*/ 216697 w 407631"/>
              <a:gd name="connsiteY28" fmla="*/ 239873 h 408414"/>
              <a:gd name="connsiteX29" fmla="*/ 270316 w 407631"/>
              <a:gd name="connsiteY29" fmla="*/ 239873 h 408414"/>
              <a:gd name="connsiteX30" fmla="*/ 270316 w 407631"/>
              <a:gd name="connsiteY30" fmla="*/ 281307 h 408414"/>
              <a:gd name="connsiteX31" fmla="*/ 216697 w 407631"/>
              <a:gd name="connsiteY31" fmla="*/ 281307 h 408414"/>
              <a:gd name="connsiteX32" fmla="*/ 216697 w 407631"/>
              <a:gd name="connsiteY32" fmla="*/ 183770 h 408414"/>
              <a:gd name="connsiteX33" fmla="*/ 270316 w 407631"/>
              <a:gd name="connsiteY33" fmla="*/ 183770 h 408414"/>
              <a:gd name="connsiteX34" fmla="*/ 270316 w 407631"/>
              <a:gd name="connsiteY34" fmla="*/ 225252 h 408414"/>
              <a:gd name="connsiteX35" fmla="*/ 216697 w 407631"/>
              <a:gd name="connsiteY35" fmla="*/ 225252 h 408414"/>
              <a:gd name="connsiteX36" fmla="*/ 135030 w 407631"/>
              <a:gd name="connsiteY36" fmla="*/ 183770 h 408414"/>
              <a:gd name="connsiteX37" fmla="*/ 188649 w 407631"/>
              <a:gd name="connsiteY37" fmla="*/ 183770 h 408414"/>
              <a:gd name="connsiteX38" fmla="*/ 188649 w 407631"/>
              <a:gd name="connsiteY38" fmla="*/ 225537 h 408414"/>
              <a:gd name="connsiteX39" fmla="*/ 135030 w 407631"/>
              <a:gd name="connsiteY39" fmla="*/ 225537 h 408414"/>
              <a:gd name="connsiteX40" fmla="*/ 298649 w 407631"/>
              <a:gd name="connsiteY40" fmla="*/ 183484 h 408414"/>
              <a:gd name="connsiteX41" fmla="*/ 352316 w 407631"/>
              <a:gd name="connsiteY41" fmla="*/ 183484 h 408414"/>
              <a:gd name="connsiteX42" fmla="*/ 352316 w 407631"/>
              <a:gd name="connsiteY42" fmla="*/ 224918 h 408414"/>
              <a:gd name="connsiteX43" fmla="*/ 298649 w 407631"/>
              <a:gd name="connsiteY43" fmla="*/ 224918 h 408414"/>
              <a:gd name="connsiteX44" fmla="*/ 25390 w 407631"/>
              <a:gd name="connsiteY44" fmla="*/ 155155 h 408414"/>
              <a:gd name="connsiteX45" fmla="*/ 25390 w 407631"/>
              <a:gd name="connsiteY45" fmla="*/ 350489 h 408414"/>
              <a:gd name="connsiteX46" fmla="*/ 41200 w 407631"/>
              <a:gd name="connsiteY46" fmla="*/ 366965 h 408414"/>
              <a:gd name="connsiteX47" fmla="*/ 365777 w 407631"/>
              <a:gd name="connsiteY47" fmla="*/ 366965 h 408414"/>
              <a:gd name="connsiteX48" fmla="*/ 377682 w 407631"/>
              <a:gd name="connsiteY48" fmla="*/ 360870 h 408414"/>
              <a:gd name="connsiteX49" fmla="*/ 380444 w 407631"/>
              <a:gd name="connsiteY49" fmla="*/ 349251 h 408414"/>
              <a:gd name="connsiteX50" fmla="*/ 380444 w 407631"/>
              <a:gd name="connsiteY50" fmla="*/ 180441 h 408414"/>
              <a:gd name="connsiteX51" fmla="*/ 380444 w 407631"/>
              <a:gd name="connsiteY51" fmla="*/ 155155 h 408414"/>
              <a:gd name="connsiteX52" fmla="*/ 134773 w 407631"/>
              <a:gd name="connsiteY52" fmla="*/ 42392 h 408414"/>
              <a:gd name="connsiteX53" fmla="*/ 271013 w 407631"/>
              <a:gd name="connsiteY53" fmla="*/ 42392 h 408414"/>
              <a:gd name="connsiteX54" fmla="*/ 271013 w 407631"/>
              <a:gd name="connsiteY54" fmla="*/ 65535 h 408414"/>
              <a:gd name="connsiteX55" fmla="*/ 292633 w 407631"/>
              <a:gd name="connsiteY55" fmla="*/ 98773 h 408414"/>
              <a:gd name="connsiteX56" fmla="*/ 339586 w 407631"/>
              <a:gd name="connsiteY56" fmla="*/ 68297 h 408414"/>
              <a:gd name="connsiteX57" fmla="*/ 339586 w 407631"/>
              <a:gd name="connsiteY57" fmla="*/ 42678 h 408414"/>
              <a:gd name="connsiteX58" fmla="*/ 374634 w 407631"/>
              <a:gd name="connsiteY58" fmla="*/ 42678 h 408414"/>
              <a:gd name="connsiteX59" fmla="*/ 407253 w 407631"/>
              <a:gd name="connsiteY59" fmla="*/ 85345 h 408414"/>
              <a:gd name="connsiteX60" fmla="*/ 407539 w 407631"/>
              <a:gd name="connsiteY60" fmla="*/ 164298 h 408414"/>
              <a:gd name="connsiteX61" fmla="*/ 407539 w 407631"/>
              <a:gd name="connsiteY61" fmla="*/ 363918 h 408414"/>
              <a:gd name="connsiteX62" fmla="*/ 364586 w 407631"/>
              <a:gd name="connsiteY62" fmla="*/ 408394 h 408414"/>
              <a:gd name="connsiteX63" fmla="*/ 39390 w 407631"/>
              <a:gd name="connsiteY63" fmla="*/ 408394 h 408414"/>
              <a:gd name="connsiteX64" fmla="*/ 56 w 407631"/>
              <a:gd name="connsiteY64" fmla="*/ 364822 h 408414"/>
              <a:gd name="connsiteX65" fmla="*/ 56 w 407631"/>
              <a:gd name="connsiteY65" fmla="*/ 84107 h 408414"/>
              <a:gd name="connsiteX66" fmla="*/ 30533 w 407631"/>
              <a:gd name="connsiteY66" fmla="*/ 42964 h 408414"/>
              <a:gd name="connsiteX67" fmla="*/ 36057 w 407631"/>
              <a:gd name="connsiteY67" fmla="*/ 42964 h 408414"/>
              <a:gd name="connsiteX68" fmla="*/ 66534 w 407631"/>
              <a:gd name="connsiteY68" fmla="*/ 42964 h 408414"/>
              <a:gd name="connsiteX69" fmla="*/ 66534 w 407631"/>
              <a:gd name="connsiteY69" fmla="*/ 65821 h 408414"/>
              <a:gd name="connsiteX70" fmla="*/ 97011 w 407631"/>
              <a:gd name="connsiteY70" fmla="*/ 101821 h 408414"/>
              <a:gd name="connsiteX71" fmla="*/ 134773 w 407631"/>
              <a:gd name="connsiteY71" fmla="*/ 71345 h 408414"/>
              <a:gd name="connsiteX72" fmla="*/ 134773 w 407631"/>
              <a:gd name="connsiteY72" fmla="*/ 59154 h 408414"/>
              <a:gd name="connsiteX73" fmla="*/ 309417 w 407631"/>
              <a:gd name="connsiteY73" fmla="*/ 513 h 408414"/>
              <a:gd name="connsiteX74" fmla="*/ 319697 w 407631"/>
              <a:gd name="connsiteY74" fmla="*/ 6698 h 408414"/>
              <a:gd name="connsiteX75" fmla="*/ 325173 w 407631"/>
              <a:gd name="connsiteY75" fmla="*/ 21605 h 408414"/>
              <a:gd name="connsiteX76" fmla="*/ 325173 w 407631"/>
              <a:gd name="connsiteY76" fmla="*/ 32273 h 408414"/>
              <a:gd name="connsiteX77" fmla="*/ 325173 w 407631"/>
              <a:gd name="connsiteY77" fmla="*/ 42369 h 408414"/>
              <a:gd name="connsiteX78" fmla="*/ 325173 w 407631"/>
              <a:gd name="connsiteY78" fmla="*/ 62467 h 408414"/>
              <a:gd name="connsiteX79" fmla="*/ 305078 w 407631"/>
              <a:gd name="connsiteY79" fmla="*/ 84089 h 408414"/>
              <a:gd name="connsiteX80" fmla="*/ 284649 w 407631"/>
              <a:gd name="connsiteY80" fmla="*/ 62467 h 408414"/>
              <a:gd name="connsiteX81" fmla="*/ 284649 w 407631"/>
              <a:gd name="connsiteY81" fmla="*/ 21033 h 408414"/>
              <a:gd name="connsiteX82" fmla="*/ 297459 w 407631"/>
              <a:gd name="connsiteY82" fmla="*/ 1507 h 408414"/>
              <a:gd name="connsiteX83" fmla="*/ 309417 w 407631"/>
              <a:gd name="connsiteY83" fmla="*/ 513 h 408414"/>
              <a:gd name="connsiteX84" fmla="*/ 104607 w 407631"/>
              <a:gd name="connsiteY84" fmla="*/ 513 h 408414"/>
              <a:gd name="connsiteX85" fmla="*/ 114887 w 407631"/>
              <a:gd name="connsiteY85" fmla="*/ 6698 h 408414"/>
              <a:gd name="connsiteX86" fmla="*/ 120363 w 407631"/>
              <a:gd name="connsiteY86" fmla="*/ 21605 h 408414"/>
              <a:gd name="connsiteX87" fmla="*/ 120363 w 407631"/>
              <a:gd name="connsiteY87" fmla="*/ 42369 h 408414"/>
              <a:gd name="connsiteX88" fmla="*/ 120363 w 407631"/>
              <a:gd name="connsiteY88" fmla="*/ 62467 h 408414"/>
              <a:gd name="connsiteX89" fmla="*/ 100268 w 407631"/>
              <a:gd name="connsiteY89" fmla="*/ 84089 h 408414"/>
              <a:gd name="connsiteX90" fmla="*/ 79839 w 407631"/>
              <a:gd name="connsiteY90" fmla="*/ 62467 h 408414"/>
              <a:gd name="connsiteX91" fmla="*/ 79839 w 407631"/>
              <a:gd name="connsiteY91" fmla="*/ 21033 h 408414"/>
              <a:gd name="connsiteX92" fmla="*/ 92648 w 407631"/>
              <a:gd name="connsiteY92" fmla="*/ 1507 h 408414"/>
              <a:gd name="connsiteX93" fmla="*/ 104607 w 407631"/>
              <a:gd name="connsiteY93" fmla="*/ 513 h 40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07631" h="408414">
                <a:moveTo>
                  <a:pt x="298649" y="296547"/>
                </a:moveTo>
                <a:lnTo>
                  <a:pt x="352316" y="296547"/>
                </a:lnTo>
                <a:lnTo>
                  <a:pt x="352316" y="338029"/>
                </a:lnTo>
                <a:lnTo>
                  <a:pt x="298649" y="338029"/>
                </a:lnTo>
                <a:close/>
                <a:moveTo>
                  <a:pt x="216982" y="296547"/>
                </a:moveTo>
                <a:lnTo>
                  <a:pt x="270649" y="296547"/>
                </a:lnTo>
                <a:lnTo>
                  <a:pt x="270649" y="338029"/>
                </a:lnTo>
                <a:lnTo>
                  <a:pt x="216982" y="338029"/>
                </a:lnTo>
                <a:close/>
                <a:moveTo>
                  <a:pt x="135030" y="296547"/>
                </a:moveTo>
                <a:lnTo>
                  <a:pt x="188649" y="296547"/>
                </a:lnTo>
                <a:lnTo>
                  <a:pt x="188649" y="338029"/>
                </a:lnTo>
                <a:lnTo>
                  <a:pt x="135030" y="338029"/>
                </a:lnTo>
                <a:close/>
                <a:moveTo>
                  <a:pt x="53029" y="296547"/>
                </a:moveTo>
                <a:lnTo>
                  <a:pt x="106649" y="296547"/>
                </a:lnTo>
                <a:lnTo>
                  <a:pt x="106649" y="338029"/>
                </a:lnTo>
                <a:lnTo>
                  <a:pt x="53029" y="338029"/>
                </a:lnTo>
                <a:close/>
                <a:moveTo>
                  <a:pt x="135030" y="240158"/>
                </a:moveTo>
                <a:lnTo>
                  <a:pt x="188649" y="240158"/>
                </a:lnTo>
                <a:lnTo>
                  <a:pt x="188649" y="281640"/>
                </a:lnTo>
                <a:lnTo>
                  <a:pt x="135030" y="281640"/>
                </a:lnTo>
                <a:close/>
                <a:moveTo>
                  <a:pt x="53029" y="240158"/>
                </a:moveTo>
                <a:lnTo>
                  <a:pt x="106649" y="240158"/>
                </a:lnTo>
                <a:lnTo>
                  <a:pt x="106649" y="281640"/>
                </a:lnTo>
                <a:lnTo>
                  <a:pt x="53029" y="281640"/>
                </a:lnTo>
                <a:close/>
                <a:moveTo>
                  <a:pt x="298649" y="239873"/>
                </a:moveTo>
                <a:lnTo>
                  <a:pt x="352316" y="239873"/>
                </a:lnTo>
                <a:lnTo>
                  <a:pt x="352316" y="281307"/>
                </a:lnTo>
                <a:lnTo>
                  <a:pt x="298649" y="281307"/>
                </a:lnTo>
                <a:close/>
                <a:moveTo>
                  <a:pt x="216697" y="239873"/>
                </a:moveTo>
                <a:lnTo>
                  <a:pt x="270316" y="239873"/>
                </a:lnTo>
                <a:lnTo>
                  <a:pt x="270316" y="281307"/>
                </a:lnTo>
                <a:lnTo>
                  <a:pt x="216697" y="281307"/>
                </a:lnTo>
                <a:close/>
                <a:moveTo>
                  <a:pt x="216697" y="183770"/>
                </a:moveTo>
                <a:lnTo>
                  <a:pt x="270316" y="183770"/>
                </a:lnTo>
                <a:lnTo>
                  <a:pt x="270316" y="225252"/>
                </a:lnTo>
                <a:lnTo>
                  <a:pt x="216697" y="225252"/>
                </a:lnTo>
                <a:close/>
                <a:moveTo>
                  <a:pt x="135030" y="183770"/>
                </a:moveTo>
                <a:lnTo>
                  <a:pt x="188649" y="183770"/>
                </a:lnTo>
                <a:lnTo>
                  <a:pt x="188649" y="225537"/>
                </a:lnTo>
                <a:lnTo>
                  <a:pt x="135030" y="225537"/>
                </a:lnTo>
                <a:close/>
                <a:moveTo>
                  <a:pt x="298649" y="183484"/>
                </a:moveTo>
                <a:lnTo>
                  <a:pt x="352316" y="183484"/>
                </a:lnTo>
                <a:lnTo>
                  <a:pt x="352316" y="224918"/>
                </a:lnTo>
                <a:lnTo>
                  <a:pt x="298649" y="224918"/>
                </a:lnTo>
                <a:close/>
                <a:moveTo>
                  <a:pt x="25390" y="155155"/>
                </a:moveTo>
                <a:lnTo>
                  <a:pt x="25390" y="350489"/>
                </a:lnTo>
                <a:cubicBezTo>
                  <a:pt x="23866" y="359870"/>
                  <a:pt x="31771" y="368061"/>
                  <a:pt x="41200" y="366965"/>
                </a:cubicBezTo>
                <a:lnTo>
                  <a:pt x="365777" y="366965"/>
                </a:lnTo>
                <a:cubicBezTo>
                  <a:pt x="370586" y="367394"/>
                  <a:pt x="375253" y="365013"/>
                  <a:pt x="377682" y="360870"/>
                </a:cubicBezTo>
                <a:cubicBezTo>
                  <a:pt x="379491" y="357251"/>
                  <a:pt x="380396" y="353299"/>
                  <a:pt x="380444" y="349251"/>
                </a:cubicBezTo>
                <a:lnTo>
                  <a:pt x="380444" y="180441"/>
                </a:lnTo>
                <a:lnTo>
                  <a:pt x="380444" y="155155"/>
                </a:lnTo>
                <a:close/>
                <a:moveTo>
                  <a:pt x="134773" y="42392"/>
                </a:moveTo>
                <a:lnTo>
                  <a:pt x="271013" y="42392"/>
                </a:lnTo>
                <a:lnTo>
                  <a:pt x="271013" y="65535"/>
                </a:lnTo>
                <a:cubicBezTo>
                  <a:pt x="270775" y="80011"/>
                  <a:pt x="279347" y="93154"/>
                  <a:pt x="292633" y="98773"/>
                </a:cubicBezTo>
                <a:cubicBezTo>
                  <a:pt x="314585" y="107345"/>
                  <a:pt x="338490" y="91821"/>
                  <a:pt x="339586" y="68297"/>
                </a:cubicBezTo>
                <a:lnTo>
                  <a:pt x="339586" y="42678"/>
                </a:lnTo>
                <a:cubicBezTo>
                  <a:pt x="351253" y="41916"/>
                  <a:pt x="362967" y="41916"/>
                  <a:pt x="374634" y="42678"/>
                </a:cubicBezTo>
                <a:cubicBezTo>
                  <a:pt x="394729" y="46630"/>
                  <a:pt x="408682" y="64916"/>
                  <a:pt x="407253" y="85345"/>
                </a:cubicBezTo>
                <a:cubicBezTo>
                  <a:pt x="407539" y="111869"/>
                  <a:pt x="407253" y="138059"/>
                  <a:pt x="407539" y="164298"/>
                </a:cubicBezTo>
                <a:lnTo>
                  <a:pt x="407539" y="363918"/>
                </a:lnTo>
                <a:cubicBezTo>
                  <a:pt x="409158" y="388489"/>
                  <a:pt x="389253" y="409156"/>
                  <a:pt x="364586" y="408394"/>
                </a:cubicBezTo>
                <a:lnTo>
                  <a:pt x="39390" y="408394"/>
                </a:lnTo>
                <a:cubicBezTo>
                  <a:pt x="16485" y="407251"/>
                  <a:pt x="-1134" y="387727"/>
                  <a:pt x="56" y="364822"/>
                </a:cubicBezTo>
                <a:lnTo>
                  <a:pt x="56" y="84107"/>
                </a:lnTo>
                <a:cubicBezTo>
                  <a:pt x="-372" y="65059"/>
                  <a:pt x="12199" y="48107"/>
                  <a:pt x="30533" y="42964"/>
                </a:cubicBezTo>
                <a:cubicBezTo>
                  <a:pt x="32390" y="42726"/>
                  <a:pt x="34200" y="42726"/>
                  <a:pt x="36057" y="42964"/>
                </a:cubicBezTo>
                <a:lnTo>
                  <a:pt x="66534" y="42964"/>
                </a:lnTo>
                <a:lnTo>
                  <a:pt x="66534" y="65821"/>
                </a:lnTo>
                <a:cubicBezTo>
                  <a:pt x="65867" y="83869"/>
                  <a:pt x="79106" y="99440"/>
                  <a:pt x="97011" y="101821"/>
                </a:cubicBezTo>
                <a:cubicBezTo>
                  <a:pt x="115820" y="103773"/>
                  <a:pt x="132725" y="90154"/>
                  <a:pt x="134773" y="71345"/>
                </a:cubicBezTo>
                <a:cubicBezTo>
                  <a:pt x="135106" y="67249"/>
                  <a:pt x="135106" y="63202"/>
                  <a:pt x="134773" y="59154"/>
                </a:cubicBezTo>
                <a:close/>
                <a:moveTo>
                  <a:pt x="309417" y="513"/>
                </a:moveTo>
                <a:cubicBezTo>
                  <a:pt x="313316" y="1424"/>
                  <a:pt x="316935" y="3531"/>
                  <a:pt x="319697" y="6698"/>
                </a:cubicBezTo>
                <a:cubicBezTo>
                  <a:pt x="323364" y="10794"/>
                  <a:pt x="325316" y="16128"/>
                  <a:pt x="325173" y="21605"/>
                </a:cubicBezTo>
                <a:lnTo>
                  <a:pt x="325173" y="32273"/>
                </a:lnTo>
                <a:lnTo>
                  <a:pt x="325173" y="42369"/>
                </a:lnTo>
                <a:lnTo>
                  <a:pt x="325173" y="62467"/>
                </a:lnTo>
                <a:cubicBezTo>
                  <a:pt x="325697" y="74040"/>
                  <a:pt x="316649" y="83756"/>
                  <a:pt x="305078" y="84089"/>
                </a:cubicBezTo>
                <a:cubicBezTo>
                  <a:pt x="293459" y="83756"/>
                  <a:pt x="284316" y="74088"/>
                  <a:pt x="284649" y="62467"/>
                </a:cubicBezTo>
                <a:lnTo>
                  <a:pt x="284649" y="21033"/>
                </a:lnTo>
                <a:cubicBezTo>
                  <a:pt x="284411" y="12460"/>
                  <a:pt x="289506" y="4697"/>
                  <a:pt x="297459" y="1507"/>
                </a:cubicBezTo>
                <a:cubicBezTo>
                  <a:pt x="301340" y="-112"/>
                  <a:pt x="305518" y="-398"/>
                  <a:pt x="309417" y="513"/>
                </a:cubicBezTo>
                <a:close/>
                <a:moveTo>
                  <a:pt x="104607" y="513"/>
                </a:moveTo>
                <a:cubicBezTo>
                  <a:pt x="108506" y="1424"/>
                  <a:pt x="112125" y="3531"/>
                  <a:pt x="114887" y="6698"/>
                </a:cubicBezTo>
                <a:cubicBezTo>
                  <a:pt x="118553" y="10794"/>
                  <a:pt x="120506" y="16128"/>
                  <a:pt x="120363" y="21605"/>
                </a:cubicBezTo>
                <a:lnTo>
                  <a:pt x="120363" y="42369"/>
                </a:lnTo>
                <a:lnTo>
                  <a:pt x="120363" y="62467"/>
                </a:lnTo>
                <a:cubicBezTo>
                  <a:pt x="120887" y="74040"/>
                  <a:pt x="111839" y="83756"/>
                  <a:pt x="100268" y="84089"/>
                </a:cubicBezTo>
                <a:cubicBezTo>
                  <a:pt x="88648" y="83756"/>
                  <a:pt x="79506" y="74088"/>
                  <a:pt x="79839" y="62467"/>
                </a:cubicBezTo>
                <a:lnTo>
                  <a:pt x="79839" y="21033"/>
                </a:lnTo>
                <a:cubicBezTo>
                  <a:pt x="79601" y="12460"/>
                  <a:pt x="84744" y="4697"/>
                  <a:pt x="92648" y="1507"/>
                </a:cubicBezTo>
                <a:cubicBezTo>
                  <a:pt x="96529" y="-112"/>
                  <a:pt x="100708" y="-398"/>
                  <a:pt x="104607" y="513"/>
                </a:cubicBezTo>
                <a:close/>
              </a:path>
            </a:pathLst>
          </a:custGeom>
          <a:solidFill>
            <a:schemeClr val="bg1"/>
          </a:solidFill>
          <a:ln>
            <a:noFill/>
          </a:ln>
        </p:spPr>
      </p:sp>
      <p:cxnSp>
        <p:nvCxnSpPr>
          <p:cNvPr id="42" name="直接连接符 41"/>
          <p:cNvCxnSpPr/>
          <p:nvPr/>
        </p:nvCxnSpPr>
        <p:spPr>
          <a:xfrm>
            <a:off x="2233061" y="2517415"/>
            <a:ext cx="14505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422866" y="2978178"/>
            <a:ext cx="1412958" cy="1569660"/>
          </a:xfrm>
          <a:prstGeom prst="rect">
            <a:avLst/>
          </a:prstGeom>
          <a:noFill/>
        </p:spPr>
        <p:txBody>
          <a:bodyPr wrap="square" rtlCol="0" anchor="ctr">
            <a:spAutoFit/>
          </a:bodyPr>
          <a:lstStyle/>
          <a:p>
            <a:pPr algn="ctr"/>
            <a:r>
              <a:rPr lang="zh-CN" altLang="en-US" sz="3200" spc="300" dirty="0" smtClean="0">
                <a:solidFill>
                  <a:schemeClr val="tx2"/>
                </a:solidFill>
                <a:latin typeface="微软雅黑" panose="020B0503020204020204" pitchFamily="34" charset="-122"/>
                <a:ea typeface="微软雅黑" panose="020B0503020204020204" pitchFamily="34" charset="-122"/>
              </a:rPr>
              <a:t>流程再造内容</a:t>
            </a:r>
            <a:endParaRPr lang="zh-CN" altLang="en-US" sz="3200" spc="300" dirty="0">
              <a:solidFill>
                <a:schemeClr val="tx2"/>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2392" y="2537817"/>
            <a:ext cx="3555298" cy="1815882"/>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a:lnSpc>
                <a:spcPct val="100000"/>
              </a:lnSpc>
            </a:pPr>
            <a:r>
              <a:rPr lang="zh-CN" altLang="zh-CN" sz="1400" dirty="0"/>
              <a:t>利用先进的信息技术建立覆盖整个企业的信息网络</a:t>
            </a:r>
            <a:r>
              <a:rPr lang="en-US" altLang="zh-CN" sz="1400" dirty="0"/>
              <a:t>,</a:t>
            </a:r>
            <a:r>
              <a:rPr lang="zh-CN" altLang="zh-CN" sz="1400" dirty="0"/>
              <a:t>使每位员工通过网络就可得到与自己业务有关的各种信息。尽可能实现信息的一次处理与共享使用机制。并注重信息技术和人的有机结合，利用信息技术来协调分散与集中的矛盾，进行流程改造，如将串行工作流程改造为并行工作流程。</a:t>
            </a:r>
          </a:p>
        </p:txBody>
      </p:sp>
      <p:sp>
        <p:nvSpPr>
          <p:cNvPr id="45" name="文本框 44"/>
          <p:cNvSpPr txBox="1"/>
          <p:nvPr/>
        </p:nvSpPr>
        <p:spPr>
          <a:xfrm>
            <a:off x="947821" y="2051895"/>
            <a:ext cx="2900154" cy="400110"/>
          </a:xfrm>
          <a:prstGeom prst="rect">
            <a:avLst/>
          </a:prstGeom>
          <a:noFill/>
        </p:spPr>
        <p:txBody>
          <a:bodyPr wrap="none" rtlCol="0">
            <a:spAutoFit/>
          </a:bodyPr>
          <a:lstStyle/>
          <a:p>
            <a:pPr algn="r"/>
            <a:r>
              <a:rPr lang="zh-CN" altLang="zh-CN"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1</a:t>
            </a:r>
            <a:r>
              <a:rPr lang="zh-CN" altLang="zh-CN" sz="2000" dirty="0">
                <a:solidFill>
                  <a:schemeClr val="tx2"/>
                </a:solidFill>
                <a:latin typeface="微软雅黑" panose="020B0503020204020204" pitchFamily="34" charset="-122"/>
                <a:ea typeface="微软雅黑" panose="020B0503020204020204" pitchFamily="34" charset="-122"/>
              </a:rPr>
              <a:t>）建立企业信息网络</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211184" y="5057530"/>
            <a:ext cx="14505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66039" y="5230431"/>
            <a:ext cx="3148206" cy="954107"/>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a:lnSpc>
                <a:spcPct val="100000"/>
              </a:lnSpc>
            </a:pPr>
            <a:r>
              <a:rPr lang="zh-CN" altLang="zh-CN" sz="1400" dirty="0"/>
              <a:t>就是将原本属于一个业务流程的若干个独立操作重新整合起来，按照全新思路加以脱胎换骨式的彻底改造，重建企业的业务流程。</a:t>
            </a:r>
          </a:p>
        </p:txBody>
      </p:sp>
      <p:sp>
        <p:nvSpPr>
          <p:cNvPr id="48" name="文本框 47"/>
          <p:cNvSpPr txBox="1"/>
          <p:nvPr/>
        </p:nvSpPr>
        <p:spPr>
          <a:xfrm>
            <a:off x="695112" y="4592010"/>
            <a:ext cx="3130986" cy="400110"/>
          </a:xfrm>
          <a:prstGeom prst="rect">
            <a:avLst/>
          </a:prstGeom>
          <a:noFill/>
        </p:spPr>
        <p:txBody>
          <a:bodyPr wrap="none" rtlCol="0">
            <a:spAutoFit/>
          </a:bodyPr>
          <a:lstStyle/>
          <a:p>
            <a:pPr algn="r"/>
            <a:r>
              <a:rPr lang="zh-CN" altLang="zh-CN"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3</a:t>
            </a:r>
            <a:r>
              <a:rPr lang="zh-CN" altLang="zh-CN" sz="2000" dirty="0">
                <a:solidFill>
                  <a:schemeClr val="tx2"/>
                </a:solidFill>
                <a:latin typeface="微软雅黑" panose="020B0503020204020204" pitchFamily="34" charset="-122"/>
                <a:ea typeface="微软雅黑" panose="020B0503020204020204" pitchFamily="34" charset="-122"/>
              </a:rPr>
              <a:t>）重新设计业务流程。</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8142979" y="2433927"/>
            <a:ext cx="14505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8037104" y="2574220"/>
            <a:ext cx="3643946" cy="1815882"/>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a:lnSpc>
                <a:spcPct val="100000"/>
              </a:lnSpc>
            </a:pPr>
            <a:r>
              <a:rPr lang="zh-CN" altLang="zh-CN" sz="1400" dirty="0"/>
              <a:t>压缩管理层级，缩短高层管理者与员工、顾客的距离，更好地获取意见和需求，及时调整经营决策，改变职能导向下层次过多、效率较低的弊端。可按具体项目组成面向经营过程的工作小组</a:t>
            </a:r>
            <a:r>
              <a:rPr lang="en-US" altLang="zh-CN" sz="1400" dirty="0"/>
              <a:t>,</a:t>
            </a:r>
            <a:r>
              <a:rPr lang="zh-CN" altLang="zh-CN" sz="1400" dirty="0"/>
              <a:t>设立小组负责人</a:t>
            </a:r>
            <a:r>
              <a:rPr lang="en-US" altLang="zh-CN" sz="1400" dirty="0"/>
              <a:t>,</a:t>
            </a:r>
            <a:r>
              <a:rPr lang="zh-CN" altLang="zh-CN" sz="1400" dirty="0"/>
              <a:t>对内指导、协调与监督小组中各成员的工作情况</a:t>
            </a:r>
            <a:r>
              <a:rPr lang="en-US" altLang="zh-CN" sz="1400" dirty="0"/>
              <a:t>,</a:t>
            </a:r>
            <a:r>
              <a:rPr lang="zh-CN" altLang="zh-CN" sz="1400" dirty="0"/>
              <a:t>对外负责及时将顾客的意见和建议反馈回小组</a:t>
            </a:r>
            <a:r>
              <a:rPr lang="en-US" altLang="zh-CN" sz="1400" dirty="0"/>
              <a:t>,</a:t>
            </a:r>
            <a:r>
              <a:rPr lang="zh-CN" altLang="zh-CN" sz="1400" dirty="0"/>
              <a:t>并尽快改进工作。</a:t>
            </a:r>
          </a:p>
        </p:txBody>
      </p:sp>
      <p:sp>
        <p:nvSpPr>
          <p:cNvPr id="51" name="文本框 50"/>
          <p:cNvSpPr txBox="1"/>
          <p:nvPr/>
        </p:nvSpPr>
        <p:spPr>
          <a:xfrm>
            <a:off x="8037104" y="1968407"/>
            <a:ext cx="3643946" cy="400110"/>
          </a:xfrm>
          <a:prstGeom prst="rect">
            <a:avLst/>
          </a:prstGeom>
          <a:noFill/>
        </p:spPr>
        <p:txBody>
          <a:bodyPr wrap="none" rtlCol="0">
            <a:spAutoFit/>
          </a:bodyPr>
          <a:lstStyle/>
          <a:p>
            <a:r>
              <a:rPr lang="zh-CN" altLang="zh-CN"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2</a:t>
            </a:r>
            <a:r>
              <a:rPr lang="zh-CN" altLang="zh-CN" sz="2000" dirty="0">
                <a:solidFill>
                  <a:schemeClr val="tx2"/>
                </a:solidFill>
                <a:latin typeface="微软雅黑" panose="020B0503020204020204" pitchFamily="34" charset="-122"/>
                <a:ea typeface="微软雅黑" panose="020B0503020204020204" pitchFamily="34" charset="-122"/>
              </a:rPr>
              <a:t>）建立扁平化的组织结构。</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8076849" y="4844461"/>
            <a:ext cx="14505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7898776" y="4986266"/>
            <a:ext cx="3148206" cy="1169551"/>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a:lnSpc>
                <a:spcPct val="100000"/>
              </a:lnSpc>
            </a:pPr>
            <a:r>
              <a:rPr lang="zh-CN" altLang="zh-CN" sz="1400" dirty="0"/>
              <a:t>营造适宜的企业文化氛围</a:t>
            </a:r>
            <a:r>
              <a:rPr lang="en-US" altLang="zh-CN" sz="1400" dirty="0"/>
              <a:t>,</a:t>
            </a:r>
            <a:r>
              <a:rPr lang="zh-CN" altLang="zh-CN" sz="1400" dirty="0"/>
              <a:t>是企业实施上述再造的保障。要为员工提供宽松的工作环境和良好的后勤保障</a:t>
            </a:r>
            <a:r>
              <a:rPr lang="en-US" altLang="zh-CN" sz="1400" dirty="0"/>
              <a:t>,</a:t>
            </a:r>
            <a:r>
              <a:rPr lang="zh-CN" altLang="zh-CN" sz="1400" dirty="0"/>
              <a:t>增强他们的责任感</a:t>
            </a:r>
            <a:r>
              <a:rPr lang="en-US" altLang="zh-CN" sz="1400" dirty="0"/>
              <a:t>,</a:t>
            </a:r>
            <a:r>
              <a:rPr lang="zh-CN" altLang="zh-CN" sz="1400" dirty="0"/>
              <a:t>使他们能够敬业爱岗、尽职尽责。</a:t>
            </a:r>
          </a:p>
        </p:txBody>
      </p:sp>
      <p:sp>
        <p:nvSpPr>
          <p:cNvPr id="54" name="文本框 53"/>
          <p:cNvSpPr txBox="1"/>
          <p:nvPr/>
        </p:nvSpPr>
        <p:spPr>
          <a:xfrm>
            <a:off x="7970974" y="4378941"/>
            <a:ext cx="2643672" cy="400110"/>
          </a:xfrm>
          <a:prstGeom prst="rect">
            <a:avLst/>
          </a:prstGeom>
          <a:noFill/>
        </p:spPr>
        <p:txBody>
          <a:bodyPr wrap="none" rtlCol="0">
            <a:spAutoFit/>
          </a:bodyPr>
          <a:lstStyle/>
          <a:p>
            <a:r>
              <a:rPr lang="zh-CN" altLang="zh-CN"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4</a:t>
            </a:r>
            <a:r>
              <a:rPr lang="zh-CN" altLang="zh-CN" sz="2000" dirty="0">
                <a:solidFill>
                  <a:schemeClr val="tx2"/>
                </a:solidFill>
                <a:latin typeface="微软雅黑" panose="020B0503020204020204" pitchFamily="34" charset="-122"/>
                <a:ea typeface="微软雅黑" panose="020B0503020204020204" pitchFamily="34" charset="-122"/>
              </a:rPr>
              <a:t>）重构企业文化。</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82705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32" grpId="1" animBg="1"/>
      <p:bldP spid="33" grpId="1" animBg="1"/>
      <p:bldP spid="34" grpId="1" animBg="1"/>
      <p:bldP spid="35" grpId="1" animBg="1"/>
      <p:bldP spid="36" grpId="1" animBg="1"/>
      <p:bldP spid="37" grpId="1" animBg="1"/>
      <p:bldP spid="38" grpId="1" animBg="1"/>
      <p:bldP spid="43" grpId="1"/>
      <p:bldP spid="44" grpId="1"/>
      <p:bldP spid="45" grpId="1"/>
      <p:bldP spid="47" grpId="1"/>
      <p:bldP spid="48" grpId="1"/>
      <p:bldP spid="50" grpId="1"/>
      <p:bldP spid="51" grpId="1"/>
      <p:bldP spid="53" grpId="1"/>
      <p:bldP spid="5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45" name="椭圆"/>
          <p:cNvSpPr>
            <a:spLocks noChangeArrowheads="1"/>
          </p:cNvSpPr>
          <p:nvPr/>
        </p:nvSpPr>
        <p:spPr bwMode="auto">
          <a:xfrm rot="2700000">
            <a:off x="1379508" y="2890726"/>
            <a:ext cx="1895948" cy="1898064"/>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46" name="椭圆"/>
          <p:cNvSpPr>
            <a:spLocks noChangeArrowheads="1"/>
          </p:cNvSpPr>
          <p:nvPr/>
        </p:nvSpPr>
        <p:spPr bwMode="auto">
          <a:xfrm rot="2700000">
            <a:off x="3300849" y="2664312"/>
            <a:ext cx="880262"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47" name="椭圆"/>
          <p:cNvSpPr>
            <a:spLocks noChangeArrowheads="1"/>
          </p:cNvSpPr>
          <p:nvPr/>
        </p:nvSpPr>
        <p:spPr bwMode="auto">
          <a:xfrm rot="2700000">
            <a:off x="4064730" y="3216594"/>
            <a:ext cx="1248448" cy="1246331"/>
          </a:xfrm>
          <a:prstGeom prst="roundRect">
            <a:avLst>
              <a:gd name="adj" fmla="val 16667"/>
            </a:avLst>
          </a:prstGeom>
          <a:solidFill>
            <a:srgbClr val="AFD4C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48" name="椭圆"/>
          <p:cNvSpPr>
            <a:spLocks noChangeArrowheads="1"/>
          </p:cNvSpPr>
          <p:nvPr/>
        </p:nvSpPr>
        <p:spPr bwMode="auto">
          <a:xfrm rot="2700000">
            <a:off x="3299791" y="4114841"/>
            <a:ext cx="882377" cy="882377"/>
          </a:xfrm>
          <a:prstGeom prst="roundRect">
            <a:avLst>
              <a:gd name="adj" fmla="val 16667"/>
            </a:avLst>
          </a:prstGeom>
          <a:solidFill>
            <a:srgbClr val="F7C94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chemeClr val="tx1">
                  <a:lumMod val="95000"/>
                  <a:lumOff val="5000"/>
                </a:schemeClr>
              </a:solidFill>
              <a:latin typeface="+mn-lt"/>
              <a:ea typeface="+mn-ea"/>
              <a:cs typeface="+mn-ea"/>
              <a:sym typeface="+mn-lt"/>
            </a:endParaRPr>
          </a:p>
        </p:txBody>
      </p:sp>
      <p:sp>
        <p:nvSpPr>
          <p:cNvPr id="49" name="college-studying_73531"/>
          <p:cNvSpPr>
            <a:spLocks noChangeAspect="1"/>
          </p:cNvSpPr>
          <p:nvPr/>
        </p:nvSpPr>
        <p:spPr bwMode="auto">
          <a:xfrm>
            <a:off x="1769631" y="3322740"/>
            <a:ext cx="1115703" cy="1034036"/>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a:effectLst/>
        </p:spPr>
        <p:txBody>
          <a:bodyPr/>
          <a:lstStyle/>
          <a:p>
            <a:endParaRPr lang="zh-CN" altLang="en-US">
              <a:cs typeface="+mn-ea"/>
              <a:sym typeface="+mn-lt"/>
            </a:endParaRPr>
          </a:p>
        </p:txBody>
      </p:sp>
      <p:sp>
        <p:nvSpPr>
          <p:cNvPr id="50" name="ruler-and-pencil_99826"/>
          <p:cNvSpPr>
            <a:spLocks noChangeAspect="1"/>
          </p:cNvSpPr>
          <p:nvPr/>
        </p:nvSpPr>
        <p:spPr bwMode="auto">
          <a:xfrm>
            <a:off x="4353009" y="3519091"/>
            <a:ext cx="578665" cy="575913"/>
          </a:xfrm>
          <a:custGeom>
            <a:avLst/>
            <a:gdLst>
              <a:gd name="connsiteX0" fmla="*/ 59719 w 604084"/>
              <a:gd name="connsiteY0" fmla="*/ 352290 h 601212"/>
              <a:gd name="connsiteX1" fmla="*/ 35420 w 604084"/>
              <a:gd name="connsiteY1" fmla="*/ 382719 h 601212"/>
              <a:gd name="connsiteX2" fmla="*/ 27733 w 604084"/>
              <a:gd name="connsiteY2" fmla="*/ 409584 h 601212"/>
              <a:gd name="connsiteX3" fmla="*/ 41323 w 604084"/>
              <a:gd name="connsiteY3" fmla="*/ 434119 h 601212"/>
              <a:gd name="connsiteX4" fmla="*/ 42010 w 604084"/>
              <a:gd name="connsiteY4" fmla="*/ 434668 h 601212"/>
              <a:gd name="connsiteX5" fmla="*/ 64798 w 604084"/>
              <a:gd name="connsiteY5" fmla="*/ 442618 h 601212"/>
              <a:gd name="connsiteX6" fmla="*/ 93490 w 604084"/>
              <a:gd name="connsiteY6" fmla="*/ 428911 h 601212"/>
              <a:gd name="connsiteX7" fmla="*/ 117789 w 604084"/>
              <a:gd name="connsiteY7" fmla="*/ 398482 h 601212"/>
              <a:gd name="connsiteX8" fmla="*/ 481781 w 604084"/>
              <a:gd name="connsiteY8" fmla="*/ 309401 h 601212"/>
              <a:gd name="connsiteX9" fmla="*/ 349677 w 604084"/>
              <a:gd name="connsiteY9" fmla="*/ 467956 h 601212"/>
              <a:gd name="connsiteX10" fmla="*/ 481781 w 604084"/>
              <a:gd name="connsiteY10" fmla="*/ 467956 h 601212"/>
              <a:gd name="connsiteX11" fmla="*/ 500182 w 604084"/>
              <a:gd name="connsiteY11" fmla="*/ 258560 h 601212"/>
              <a:gd name="connsiteX12" fmla="*/ 509245 w 604084"/>
              <a:gd name="connsiteY12" fmla="*/ 271442 h 601212"/>
              <a:gd name="connsiteX13" fmla="*/ 509245 w 604084"/>
              <a:gd name="connsiteY13" fmla="*/ 481660 h 601212"/>
              <a:gd name="connsiteX14" fmla="*/ 495513 w 604084"/>
              <a:gd name="connsiteY14" fmla="*/ 495364 h 601212"/>
              <a:gd name="connsiteX15" fmla="*/ 320428 w 604084"/>
              <a:gd name="connsiteY15" fmla="*/ 495364 h 601212"/>
              <a:gd name="connsiteX16" fmla="*/ 308069 w 604084"/>
              <a:gd name="connsiteY16" fmla="*/ 487416 h 601212"/>
              <a:gd name="connsiteX17" fmla="*/ 309854 w 604084"/>
              <a:gd name="connsiteY17" fmla="*/ 472890 h 601212"/>
              <a:gd name="connsiteX18" fmla="*/ 484939 w 604084"/>
              <a:gd name="connsiteY18" fmla="*/ 262671 h 601212"/>
              <a:gd name="connsiteX19" fmla="*/ 500182 w 604084"/>
              <a:gd name="connsiteY19" fmla="*/ 258560 h 601212"/>
              <a:gd name="connsiteX20" fmla="*/ 230987 w 604084"/>
              <a:gd name="connsiteY20" fmla="*/ 181418 h 601212"/>
              <a:gd name="connsiteX21" fmla="*/ 241077 w 604084"/>
              <a:gd name="connsiteY21" fmla="*/ 184383 h 601212"/>
              <a:gd name="connsiteX22" fmla="*/ 243274 w 604084"/>
              <a:gd name="connsiteY22" fmla="*/ 203578 h 601212"/>
              <a:gd name="connsiteX23" fmla="*/ 153494 w 604084"/>
              <a:gd name="connsiteY23" fmla="*/ 316277 h 601212"/>
              <a:gd name="connsiteX24" fmla="*/ 142787 w 604084"/>
              <a:gd name="connsiteY24" fmla="*/ 321350 h 601212"/>
              <a:gd name="connsiteX25" fmla="*/ 134138 w 604084"/>
              <a:gd name="connsiteY25" fmla="*/ 318471 h 601212"/>
              <a:gd name="connsiteX26" fmla="*/ 131942 w 604084"/>
              <a:gd name="connsiteY26" fmla="*/ 299139 h 601212"/>
              <a:gd name="connsiteX27" fmla="*/ 221721 w 604084"/>
              <a:gd name="connsiteY27" fmla="*/ 186577 h 601212"/>
              <a:gd name="connsiteX28" fmla="*/ 230987 w 604084"/>
              <a:gd name="connsiteY28" fmla="*/ 181418 h 601212"/>
              <a:gd name="connsiteX29" fmla="*/ 339635 w 604084"/>
              <a:gd name="connsiteY29" fmla="*/ 60608 h 601212"/>
              <a:gd name="connsiteX30" fmla="*/ 302294 w 604084"/>
              <a:gd name="connsiteY30" fmla="*/ 84457 h 601212"/>
              <a:gd name="connsiteX31" fmla="*/ 308609 w 604084"/>
              <a:gd name="connsiteY31" fmla="*/ 89529 h 601212"/>
              <a:gd name="connsiteX32" fmla="*/ 310806 w 604084"/>
              <a:gd name="connsiteY32" fmla="*/ 108719 h 601212"/>
              <a:gd name="connsiteX33" fmla="*/ 300098 w 604084"/>
              <a:gd name="connsiteY33" fmla="*/ 113927 h 601212"/>
              <a:gd name="connsiteX34" fmla="*/ 291587 w 604084"/>
              <a:gd name="connsiteY34" fmla="*/ 110912 h 601212"/>
              <a:gd name="connsiteX35" fmla="*/ 277721 w 604084"/>
              <a:gd name="connsiteY35" fmla="*/ 99946 h 601212"/>
              <a:gd name="connsiteX36" fmla="*/ 257815 w 604084"/>
              <a:gd name="connsiteY36" fmla="*/ 112694 h 601212"/>
              <a:gd name="connsiteX37" fmla="*/ 307237 w 604084"/>
              <a:gd name="connsiteY37" fmla="*/ 152032 h 601212"/>
              <a:gd name="connsiteX38" fmla="*/ 358579 w 604084"/>
              <a:gd name="connsiteY38" fmla="*/ 16060 h 601212"/>
              <a:gd name="connsiteX39" fmla="*/ 374504 w 604084"/>
              <a:gd name="connsiteY39" fmla="*/ 16883 h 601212"/>
              <a:gd name="connsiteX40" fmla="*/ 378897 w 604084"/>
              <a:gd name="connsiteY40" fmla="*/ 32234 h 601212"/>
              <a:gd name="connsiteX41" fmla="*/ 326593 w 604084"/>
              <a:gd name="connsiteY41" fmla="*/ 179309 h 601212"/>
              <a:gd name="connsiteX42" fmla="*/ 325769 w 604084"/>
              <a:gd name="connsiteY42" fmla="*/ 181091 h 601212"/>
              <a:gd name="connsiteX43" fmla="*/ 325632 w 604084"/>
              <a:gd name="connsiteY43" fmla="*/ 181502 h 601212"/>
              <a:gd name="connsiteX44" fmla="*/ 324671 w 604084"/>
              <a:gd name="connsiteY44" fmla="*/ 182873 h 601212"/>
              <a:gd name="connsiteX45" fmla="*/ 324534 w 604084"/>
              <a:gd name="connsiteY45" fmla="*/ 183147 h 601212"/>
              <a:gd name="connsiteX46" fmla="*/ 324397 w 604084"/>
              <a:gd name="connsiteY46" fmla="*/ 183284 h 601212"/>
              <a:gd name="connsiteX47" fmla="*/ 147716 w 604084"/>
              <a:gd name="connsiteY47" fmla="*/ 404787 h 601212"/>
              <a:gd name="connsiteX48" fmla="*/ 114906 w 604084"/>
              <a:gd name="connsiteY48" fmla="*/ 445907 h 601212"/>
              <a:gd name="connsiteX49" fmla="*/ 64798 w 604084"/>
              <a:gd name="connsiteY49" fmla="*/ 470031 h 601212"/>
              <a:gd name="connsiteX50" fmla="*/ 24987 w 604084"/>
              <a:gd name="connsiteY50" fmla="*/ 456187 h 601212"/>
              <a:gd name="connsiteX51" fmla="*/ 24163 w 604084"/>
              <a:gd name="connsiteY51" fmla="*/ 455502 h 601212"/>
              <a:gd name="connsiteX52" fmla="*/ 414 w 604084"/>
              <a:gd name="connsiteY52" fmla="*/ 412737 h 601212"/>
              <a:gd name="connsiteX53" fmla="*/ 14004 w 604084"/>
              <a:gd name="connsiteY53" fmla="*/ 365722 h 601212"/>
              <a:gd name="connsiteX54" fmla="*/ 46815 w 604084"/>
              <a:gd name="connsiteY54" fmla="*/ 324465 h 601212"/>
              <a:gd name="connsiteX55" fmla="*/ 66034 w 604084"/>
              <a:gd name="connsiteY55" fmla="*/ 322272 h 601212"/>
              <a:gd name="connsiteX56" fmla="*/ 134812 w 604084"/>
              <a:gd name="connsiteY56" fmla="*/ 376962 h 601212"/>
              <a:gd name="connsiteX57" fmla="*/ 294332 w 604084"/>
              <a:gd name="connsiteY57" fmla="*/ 176842 h 601212"/>
              <a:gd name="connsiteX58" fmla="*/ 236400 w 604084"/>
              <a:gd name="connsiteY58" fmla="*/ 130787 h 601212"/>
              <a:gd name="connsiteX59" fmla="*/ 109689 w 604084"/>
              <a:gd name="connsiteY59" fmla="*/ 289649 h 601212"/>
              <a:gd name="connsiteX60" fmla="*/ 90333 w 604084"/>
              <a:gd name="connsiteY60" fmla="*/ 291842 h 601212"/>
              <a:gd name="connsiteX61" fmla="*/ 88136 w 604084"/>
              <a:gd name="connsiteY61" fmla="*/ 272516 h 601212"/>
              <a:gd name="connsiteX62" fmla="*/ 223495 w 604084"/>
              <a:gd name="connsiteY62" fmla="*/ 102962 h 601212"/>
              <a:gd name="connsiteX63" fmla="*/ 223495 w 604084"/>
              <a:gd name="connsiteY63" fmla="*/ 102825 h 601212"/>
              <a:gd name="connsiteX64" fmla="*/ 224044 w 604084"/>
              <a:gd name="connsiteY64" fmla="*/ 102276 h 601212"/>
              <a:gd name="connsiteX65" fmla="*/ 224456 w 604084"/>
              <a:gd name="connsiteY65" fmla="*/ 101865 h 601212"/>
              <a:gd name="connsiteX66" fmla="*/ 225005 w 604084"/>
              <a:gd name="connsiteY66" fmla="*/ 101317 h 601212"/>
              <a:gd name="connsiteX67" fmla="*/ 225417 w 604084"/>
              <a:gd name="connsiteY67" fmla="*/ 100906 h 601212"/>
              <a:gd name="connsiteX68" fmla="*/ 225966 w 604084"/>
              <a:gd name="connsiteY68" fmla="*/ 100494 h 601212"/>
              <a:gd name="connsiteX69" fmla="*/ 226653 w 604084"/>
              <a:gd name="connsiteY69" fmla="*/ 100083 h 601212"/>
              <a:gd name="connsiteX70" fmla="*/ 226790 w 604084"/>
              <a:gd name="connsiteY70" fmla="*/ 99946 h 601212"/>
              <a:gd name="connsiteX71" fmla="*/ 595022 w 604084"/>
              <a:gd name="connsiteY71" fmla="*/ 851 h 601212"/>
              <a:gd name="connsiteX72" fmla="*/ 604084 w 604084"/>
              <a:gd name="connsiteY72" fmla="*/ 13735 h 601212"/>
              <a:gd name="connsiteX73" fmla="*/ 604084 w 604084"/>
              <a:gd name="connsiteY73" fmla="*/ 481688 h 601212"/>
              <a:gd name="connsiteX74" fmla="*/ 590354 w 604084"/>
              <a:gd name="connsiteY74" fmla="*/ 495395 h 601212"/>
              <a:gd name="connsiteX75" fmla="*/ 576624 w 604084"/>
              <a:gd name="connsiteY75" fmla="*/ 481688 h 601212"/>
              <a:gd name="connsiteX76" fmla="*/ 576624 w 604084"/>
              <a:gd name="connsiteY76" fmla="*/ 51703 h 601212"/>
              <a:gd name="connsiteX77" fmla="*/ 141926 w 604084"/>
              <a:gd name="connsiteY77" fmla="*/ 573798 h 601212"/>
              <a:gd name="connsiteX78" fmla="*/ 590354 w 604084"/>
              <a:gd name="connsiteY78" fmla="*/ 573798 h 601212"/>
              <a:gd name="connsiteX79" fmla="*/ 604084 w 604084"/>
              <a:gd name="connsiteY79" fmla="*/ 587505 h 601212"/>
              <a:gd name="connsiteX80" fmla="*/ 590354 w 604084"/>
              <a:gd name="connsiteY80" fmla="*/ 601212 h 601212"/>
              <a:gd name="connsiteX81" fmla="*/ 112680 w 604084"/>
              <a:gd name="connsiteY81" fmla="*/ 601212 h 601212"/>
              <a:gd name="connsiteX82" fmla="*/ 100323 w 604084"/>
              <a:gd name="connsiteY82" fmla="*/ 593399 h 601212"/>
              <a:gd name="connsiteX83" fmla="*/ 102108 w 604084"/>
              <a:gd name="connsiteY83" fmla="*/ 578733 h 601212"/>
              <a:gd name="connsiteX84" fmla="*/ 579782 w 604084"/>
              <a:gd name="connsiteY84" fmla="*/ 4963 h 601212"/>
              <a:gd name="connsiteX85" fmla="*/ 595022 w 604084"/>
              <a:gd name="connsiteY85" fmla="*/ 851 h 60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4084" h="601212">
                <a:moveTo>
                  <a:pt x="59719" y="352290"/>
                </a:moveTo>
                <a:lnTo>
                  <a:pt x="35420" y="382719"/>
                </a:lnTo>
                <a:cubicBezTo>
                  <a:pt x="29380" y="390395"/>
                  <a:pt x="26634" y="399989"/>
                  <a:pt x="27733" y="409584"/>
                </a:cubicBezTo>
                <a:cubicBezTo>
                  <a:pt x="28831" y="419316"/>
                  <a:pt x="33636" y="427951"/>
                  <a:pt x="41323" y="434119"/>
                </a:cubicBezTo>
                <a:lnTo>
                  <a:pt x="42010" y="434668"/>
                </a:lnTo>
                <a:cubicBezTo>
                  <a:pt x="48599" y="439876"/>
                  <a:pt x="56424" y="442618"/>
                  <a:pt x="64798" y="442618"/>
                </a:cubicBezTo>
                <a:cubicBezTo>
                  <a:pt x="76055" y="442618"/>
                  <a:pt x="86489" y="437683"/>
                  <a:pt x="93490" y="428911"/>
                </a:cubicBezTo>
                <a:lnTo>
                  <a:pt x="117789" y="398482"/>
                </a:lnTo>
                <a:close/>
                <a:moveTo>
                  <a:pt x="481781" y="309401"/>
                </a:moveTo>
                <a:lnTo>
                  <a:pt x="349677" y="467956"/>
                </a:lnTo>
                <a:lnTo>
                  <a:pt x="481781" y="467956"/>
                </a:lnTo>
                <a:close/>
                <a:moveTo>
                  <a:pt x="500182" y="258560"/>
                </a:moveTo>
                <a:cubicBezTo>
                  <a:pt x="505538" y="260478"/>
                  <a:pt x="509245" y="265686"/>
                  <a:pt x="509245" y="271442"/>
                </a:cubicBezTo>
                <a:lnTo>
                  <a:pt x="509245" y="481660"/>
                </a:lnTo>
                <a:cubicBezTo>
                  <a:pt x="509245" y="489197"/>
                  <a:pt x="503066" y="495364"/>
                  <a:pt x="495513" y="495364"/>
                </a:cubicBezTo>
                <a:lnTo>
                  <a:pt x="320428" y="495364"/>
                </a:lnTo>
                <a:cubicBezTo>
                  <a:pt x="315209" y="495364"/>
                  <a:pt x="310266" y="492212"/>
                  <a:pt x="308069" y="487416"/>
                </a:cubicBezTo>
                <a:cubicBezTo>
                  <a:pt x="305734" y="482620"/>
                  <a:pt x="306558" y="477001"/>
                  <a:pt x="309854" y="472890"/>
                </a:cubicBezTo>
                <a:lnTo>
                  <a:pt x="484939" y="262671"/>
                </a:lnTo>
                <a:cubicBezTo>
                  <a:pt x="488647" y="258286"/>
                  <a:pt x="494689" y="256641"/>
                  <a:pt x="500182" y="258560"/>
                </a:cubicBezTo>
                <a:close/>
                <a:moveTo>
                  <a:pt x="230987" y="181418"/>
                </a:moveTo>
                <a:cubicBezTo>
                  <a:pt x="234488" y="181024"/>
                  <a:pt x="238126" y="181984"/>
                  <a:pt x="241077" y="184383"/>
                </a:cubicBezTo>
                <a:cubicBezTo>
                  <a:pt x="246980" y="189044"/>
                  <a:pt x="247941" y="197682"/>
                  <a:pt x="243274" y="203578"/>
                </a:cubicBezTo>
                <a:lnTo>
                  <a:pt x="153494" y="316277"/>
                </a:lnTo>
                <a:cubicBezTo>
                  <a:pt x="150749" y="319568"/>
                  <a:pt x="146768" y="321350"/>
                  <a:pt x="142787" y="321350"/>
                </a:cubicBezTo>
                <a:cubicBezTo>
                  <a:pt x="139767" y="321350"/>
                  <a:pt x="136746" y="320391"/>
                  <a:pt x="134138" y="318471"/>
                </a:cubicBezTo>
                <a:cubicBezTo>
                  <a:pt x="128235" y="313672"/>
                  <a:pt x="127274" y="305035"/>
                  <a:pt x="131942" y="299139"/>
                </a:cubicBezTo>
                <a:lnTo>
                  <a:pt x="221721" y="186577"/>
                </a:lnTo>
                <a:cubicBezTo>
                  <a:pt x="224124" y="183560"/>
                  <a:pt x="227487" y="181812"/>
                  <a:pt x="230987" y="181418"/>
                </a:cubicBezTo>
                <a:close/>
                <a:moveTo>
                  <a:pt x="339635" y="60608"/>
                </a:moveTo>
                <a:lnTo>
                  <a:pt x="302294" y="84457"/>
                </a:lnTo>
                <a:lnTo>
                  <a:pt x="308609" y="89529"/>
                </a:lnTo>
                <a:cubicBezTo>
                  <a:pt x="314512" y="94189"/>
                  <a:pt x="315611" y="102825"/>
                  <a:pt x="310806" y="108719"/>
                </a:cubicBezTo>
                <a:cubicBezTo>
                  <a:pt x="308060" y="112145"/>
                  <a:pt x="304079" y="113927"/>
                  <a:pt x="300098" y="113927"/>
                </a:cubicBezTo>
                <a:cubicBezTo>
                  <a:pt x="297078" y="113927"/>
                  <a:pt x="294058" y="112968"/>
                  <a:pt x="291587" y="110912"/>
                </a:cubicBezTo>
                <a:lnTo>
                  <a:pt x="277721" y="99946"/>
                </a:lnTo>
                <a:lnTo>
                  <a:pt x="257815" y="112694"/>
                </a:lnTo>
                <a:lnTo>
                  <a:pt x="307237" y="152032"/>
                </a:lnTo>
                <a:close/>
                <a:moveTo>
                  <a:pt x="358579" y="16060"/>
                </a:moveTo>
                <a:cubicBezTo>
                  <a:pt x="363522" y="12908"/>
                  <a:pt x="369974" y="13182"/>
                  <a:pt x="374504" y="16883"/>
                </a:cubicBezTo>
                <a:cubicBezTo>
                  <a:pt x="379172" y="20584"/>
                  <a:pt x="380956" y="26752"/>
                  <a:pt x="378897" y="32234"/>
                </a:cubicBezTo>
                <a:lnTo>
                  <a:pt x="326593" y="179309"/>
                </a:lnTo>
                <a:cubicBezTo>
                  <a:pt x="326319" y="179995"/>
                  <a:pt x="326044" y="180543"/>
                  <a:pt x="325769" y="181091"/>
                </a:cubicBezTo>
                <a:cubicBezTo>
                  <a:pt x="325769" y="181228"/>
                  <a:pt x="325632" y="181365"/>
                  <a:pt x="325632" y="181502"/>
                </a:cubicBezTo>
                <a:cubicBezTo>
                  <a:pt x="325358" y="181914"/>
                  <a:pt x="325083" y="182462"/>
                  <a:pt x="324671" y="182873"/>
                </a:cubicBezTo>
                <a:cubicBezTo>
                  <a:pt x="324671" y="182873"/>
                  <a:pt x="324534" y="183010"/>
                  <a:pt x="324534" y="183147"/>
                </a:cubicBezTo>
                <a:cubicBezTo>
                  <a:pt x="324397" y="183147"/>
                  <a:pt x="324397" y="183147"/>
                  <a:pt x="324397" y="183284"/>
                </a:cubicBezTo>
                <a:lnTo>
                  <a:pt x="147716" y="404787"/>
                </a:lnTo>
                <a:lnTo>
                  <a:pt x="114906" y="445907"/>
                </a:lnTo>
                <a:cubicBezTo>
                  <a:pt x="102688" y="461259"/>
                  <a:pt x="84429" y="470031"/>
                  <a:pt x="64798" y="470031"/>
                </a:cubicBezTo>
                <a:cubicBezTo>
                  <a:pt x="50384" y="470031"/>
                  <a:pt x="36244" y="465097"/>
                  <a:pt x="24987" y="456187"/>
                </a:cubicBezTo>
                <a:lnTo>
                  <a:pt x="24163" y="455502"/>
                </a:lnTo>
                <a:cubicBezTo>
                  <a:pt x="10847" y="444948"/>
                  <a:pt x="2336" y="429733"/>
                  <a:pt x="414" y="412737"/>
                </a:cubicBezTo>
                <a:cubicBezTo>
                  <a:pt x="-1508" y="395740"/>
                  <a:pt x="3297" y="379018"/>
                  <a:pt x="14004" y="365722"/>
                </a:cubicBezTo>
                <a:lnTo>
                  <a:pt x="46815" y="324465"/>
                </a:lnTo>
                <a:cubicBezTo>
                  <a:pt x="51482" y="318571"/>
                  <a:pt x="60131" y="317611"/>
                  <a:pt x="66034" y="322272"/>
                </a:cubicBezTo>
                <a:lnTo>
                  <a:pt x="134812" y="376962"/>
                </a:lnTo>
                <a:lnTo>
                  <a:pt x="294332" y="176842"/>
                </a:lnTo>
                <a:lnTo>
                  <a:pt x="236400" y="130787"/>
                </a:lnTo>
                <a:lnTo>
                  <a:pt x="109689" y="289649"/>
                </a:lnTo>
                <a:cubicBezTo>
                  <a:pt x="104884" y="295543"/>
                  <a:pt x="96373" y="296503"/>
                  <a:pt x="90333" y="291842"/>
                </a:cubicBezTo>
                <a:cubicBezTo>
                  <a:pt x="84429" y="287182"/>
                  <a:pt x="83469" y="278547"/>
                  <a:pt x="88136" y="272516"/>
                </a:cubicBezTo>
                <a:lnTo>
                  <a:pt x="223495" y="102962"/>
                </a:lnTo>
                <a:cubicBezTo>
                  <a:pt x="223495" y="102962"/>
                  <a:pt x="223495" y="102825"/>
                  <a:pt x="223495" y="102825"/>
                </a:cubicBezTo>
                <a:cubicBezTo>
                  <a:pt x="223770" y="102688"/>
                  <a:pt x="223907" y="102413"/>
                  <a:pt x="224044" y="102276"/>
                </a:cubicBezTo>
                <a:cubicBezTo>
                  <a:pt x="224182" y="102139"/>
                  <a:pt x="224319" y="102002"/>
                  <a:pt x="224456" y="101865"/>
                </a:cubicBezTo>
                <a:cubicBezTo>
                  <a:pt x="224594" y="101591"/>
                  <a:pt x="224868" y="101454"/>
                  <a:pt x="225005" y="101317"/>
                </a:cubicBezTo>
                <a:cubicBezTo>
                  <a:pt x="225143" y="101180"/>
                  <a:pt x="225280" y="101043"/>
                  <a:pt x="225417" y="100906"/>
                </a:cubicBezTo>
                <a:cubicBezTo>
                  <a:pt x="225692" y="100769"/>
                  <a:pt x="225829" y="100632"/>
                  <a:pt x="225966" y="100494"/>
                </a:cubicBezTo>
                <a:cubicBezTo>
                  <a:pt x="226241" y="100357"/>
                  <a:pt x="226378" y="100220"/>
                  <a:pt x="226653" y="100083"/>
                </a:cubicBezTo>
                <a:cubicBezTo>
                  <a:pt x="226653" y="100083"/>
                  <a:pt x="226790" y="99946"/>
                  <a:pt x="226790" y="99946"/>
                </a:cubicBezTo>
                <a:close/>
                <a:moveTo>
                  <a:pt x="595022" y="851"/>
                </a:moveTo>
                <a:cubicBezTo>
                  <a:pt x="600514" y="2770"/>
                  <a:pt x="604084" y="7978"/>
                  <a:pt x="604084" y="13735"/>
                </a:cubicBezTo>
                <a:lnTo>
                  <a:pt x="604084" y="481688"/>
                </a:lnTo>
                <a:cubicBezTo>
                  <a:pt x="604084" y="489227"/>
                  <a:pt x="597906" y="495395"/>
                  <a:pt x="590354" y="495395"/>
                </a:cubicBezTo>
                <a:cubicBezTo>
                  <a:pt x="582802" y="495395"/>
                  <a:pt x="576624" y="489227"/>
                  <a:pt x="576624" y="481688"/>
                </a:cubicBezTo>
                <a:lnTo>
                  <a:pt x="576624" y="51703"/>
                </a:lnTo>
                <a:lnTo>
                  <a:pt x="141926" y="573798"/>
                </a:lnTo>
                <a:lnTo>
                  <a:pt x="590354" y="573798"/>
                </a:lnTo>
                <a:cubicBezTo>
                  <a:pt x="597906" y="573798"/>
                  <a:pt x="604084" y="579967"/>
                  <a:pt x="604084" y="587505"/>
                </a:cubicBezTo>
                <a:cubicBezTo>
                  <a:pt x="604084" y="595044"/>
                  <a:pt x="597906" y="601212"/>
                  <a:pt x="590354" y="601212"/>
                </a:cubicBezTo>
                <a:lnTo>
                  <a:pt x="112680" y="601212"/>
                </a:lnTo>
                <a:cubicBezTo>
                  <a:pt x="107325" y="601212"/>
                  <a:pt x="102520" y="598197"/>
                  <a:pt x="100323" y="593399"/>
                </a:cubicBezTo>
                <a:cubicBezTo>
                  <a:pt x="97989" y="588602"/>
                  <a:pt x="98675" y="582845"/>
                  <a:pt x="102108" y="578733"/>
                </a:cubicBezTo>
                <a:lnTo>
                  <a:pt x="579782" y="4963"/>
                </a:lnTo>
                <a:cubicBezTo>
                  <a:pt x="583489" y="577"/>
                  <a:pt x="589530" y="-1205"/>
                  <a:pt x="595022" y="851"/>
                </a:cubicBezTo>
                <a:close/>
              </a:path>
            </a:pathLst>
          </a:custGeom>
          <a:solidFill>
            <a:schemeClr val="bg1"/>
          </a:solidFill>
          <a:ln>
            <a:noFill/>
          </a:ln>
        </p:spPr>
        <p:txBody>
          <a:bodyPr/>
          <a:lstStyle/>
          <a:p>
            <a:endParaRPr lang="zh-CN" altLang="en-US">
              <a:cs typeface="+mn-ea"/>
              <a:sym typeface="+mn-lt"/>
            </a:endParaRPr>
          </a:p>
        </p:txBody>
      </p:sp>
      <p:sp>
        <p:nvSpPr>
          <p:cNvPr id="51" name="椭圆 22"/>
          <p:cNvSpPr/>
          <p:nvPr/>
        </p:nvSpPr>
        <p:spPr>
          <a:xfrm>
            <a:off x="3509883" y="2888618"/>
            <a:ext cx="452677" cy="4488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lumMod val="75000"/>
                </a:schemeClr>
              </a:solidFill>
              <a:effectLst/>
              <a:uLnTx/>
              <a:uFillTx/>
              <a:cs typeface="+mn-ea"/>
              <a:sym typeface="+mn-lt"/>
            </a:endParaRPr>
          </a:p>
        </p:txBody>
      </p:sp>
      <p:sp>
        <p:nvSpPr>
          <p:cNvPr id="52" name="two-passports_76514"/>
          <p:cNvSpPr>
            <a:spLocks noChangeAspect="1"/>
          </p:cNvSpPr>
          <p:nvPr/>
        </p:nvSpPr>
        <p:spPr bwMode="auto">
          <a:xfrm>
            <a:off x="3516839" y="4281678"/>
            <a:ext cx="438764" cy="516681"/>
          </a:xfrm>
          <a:custGeom>
            <a:avLst/>
            <a:gdLst>
              <a:gd name="T0" fmla="*/ 1669 w 6920"/>
              <a:gd name="T1" fmla="*/ 5452 h 8160"/>
              <a:gd name="T2" fmla="*/ 1949 w 6920"/>
              <a:gd name="T3" fmla="*/ 4879 h 8160"/>
              <a:gd name="T4" fmla="*/ 2954 w 6920"/>
              <a:gd name="T5" fmla="*/ 6009 h 8160"/>
              <a:gd name="T6" fmla="*/ 3226 w 6920"/>
              <a:gd name="T7" fmla="*/ 5615 h 8160"/>
              <a:gd name="T8" fmla="*/ 2954 w 6920"/>
              <a:gd name="T9" fmla="*/ 6009 h 8160"/>
              <a:gd name="T10" fmla="*/ 2331 w 6920"/>
              <a:gd name="T11" fmla="*/ 5933 h 8160"/>
              <a:gd name="T12" fmla="*/ 2022 w 6920"/>
              <a:gd name="T13" fmla="*/ 5779 h 8160"/>
              <a:gd name="T14" fmla="*/ 1984 w 6920"/>
              <a:gd name="T15" fmla="*/ 3391 h 8160"/>
              <a:gd name="T16" fmla="*/ 1929 w 6920"/>
              <a:gd name="T17" fmla="*/ 3620 h 8160"/>
              <a:gd name="T18" fmla="*/ 2596 w 6920"/>
              <a:gd name="T19" fmla="*/ 3147 h 8160"/>
              <a:gd name="T20" fmla="*/ 2570 w 6920"/>
              <a:gd name="T21" fmla="*/ 3151 h 8160"/>
              <a:gd name="T22" fmla="*/ 2321 w 6920"/>
              <a:gd name="T23" fmla="*/ 3567 h 8160"/>
              <a:gd name="T24" fmla="*/ 2596 w 6920"/>
              <a:gd name="T25" fmla="*/ 3147 h 8160"/>
              <a:gd name="T26" fmla="*/ 3106 w 6920"/>
              <a:gd name="T27" fmla="*/ 3835 h 8160"/>
              <a:gd name="T28" fmla="*/ 2268 w 6920"/>
              <a:gd name="T29" fmla="*/ 4460 h 8160"/>
              <a:gd name="T30" fmla="*/ 1887 w 6920"/>
              <a:gd name="T31" fmla="*/ 4001 h 8160"/>
              <a:gd name="T32" fmla="*/ 1369 w 6920"/>
              <a:gd name="T33" fmla="*/ 4582 h 8160"/>
              <a:gd name="T34" fmla="*/ 1887 w 6920"/>
              <a:gd name="T35" fmla="*/ 4001 h 8160"/>
              <a:gd name="T36" fmla="*/ 6194 w 6920"/>
              <a:gd name="T37" fmla="*/ 6242 h 8160"/>
              <a:gd name="T38" fmla="*/ 5457 w 6920"/>
              <a:gd name="T39" fmla="*/ 7403 h 8160"/>
              <a:gd name="T40" fmla="*/ 1519 w 6920"/>
              <a:gd name="T41" fmla="*/ 8153 h 8160"/>
              <a:gd name="T42" fmla="*/ 703 w 6920"/>
              <a:gd name="T43" fmla="*/ 7533 h 8160"/>
              <a:gd name="T44" fmla="*/ 167 w 6920"/>
              <a:gd name="T45" fmla="*/ 2023 h 8160"/>
              <a:gd name="T46" fmla="*/ 1869 w 6920"/>
              <a:gd name="T47" fmla="*/ 1577 h 8160"/>
              <a:gd name="T48" fmla="*/ 2759 w 6920"/>
              <a:gd name="T49" fmla="*/ 0 h 8160"/>
              <a:gd name="T50" fmla="*/ 6240 w 6920"/>
              <a:gd name="T51" fmla="*/ 489 h 8160"/>
              <a:gd name="T52" fmla="*/ 6891 w 6920"/>
              <a:gd name="T53" fmla="*/ 1357 h 8160"/>
              <a:gd name="T54" fmla="*/ 2814 w 6920"/>
              <a:gd name="T55" fmla="*/ 2758 h 8160"/>
              <a:gd name="T56" fmla="*/ 2547 w 6920"/>
              <a:gd name="T57" fmla="*/ 2778 h 8160"/>
              <a:gd name="T58" fmla="*/ 2499 w 6920"/>
              <a:gd name="T59" fmla="*/ 2786 h 8160"/>
              <a:gd name="T60" fmla="*/ 1014 w 6920"/>
              <a:gd name="T61" fmla="*/ 4818 h 8160"/>
              <a:gd name="T62" fmla="*/ 1471 w 6920"/>
              <a:gd name="T63" fmla="*/ 5793 h 8160"/>
              <a:gd name="T64" fmla="*/ 2810 w 6920"/>
              <a:gd name="T65" fmla="*/ 6388 h 8160"/>
              <a:gd name="T66" fmla="*/ 3022 w 6920"/>
              <a:gd name="T67" fmla="*/ 6376 h 8160"/>
              <a:gd name="T68" fmla="*/ 3057 w 6920"/>
              <a:gd name="T69" fmla="*/ 6372 h 8160"/>
              <a:gd name="T70" fmla="*/ 4610 w 6920"/>
              <a:gd name="T71" fmla="*/ 4328 h 8160"/>
              <a:gd name="T72" fmla="*/ 6188 w 6920"/>
              <a:gd name="T73" fmla="*/ 857 h 8160"/>
              <a:gd name="T74" fmla="*/ 2759 w 6920"/>
              <a:gd name="T75" fmla="*/ 372 h 8160"/>
              <a:gd name="T76" fmla="*/ 2252 w 6920"/>
              <a:gd name="T77" fmla="*/ 1524 h 8160"/>
              <a:gd name="T78" fmla="*/ 4105 w 6920"/>
              <a:gd name="T79" fmla="*/ 1272 h 8160"/>
              <a:gd name="T80" fmla="*/ 4921 w 6920"/>
              <a:gd name="T81" fmla="*/ 1893 h 8160"/>
              <a:gd name="T82" fmla="*/ 4927 w 6920"/>
              <a:gd name="T83" fmla="*/ 1934 h 8160"/>
              <a:gd name="T84" fmla="*/ 5826 w 6920"/>
              <a:gd name="T85" fmla="*/ 6190 h 8160"/>
              <a:gd name="T86" fmla="*/ 6448 w 6920"/>
              <a:gd name="T87" fmla="*/ 1011 h 8160"/>
              <a:gd name="T88" fmla="*/ 4150 w 6920"/>
              <a:gd name="T89" fmla="*/ 5114 h 8160"/>
              <a:gd name="T90" fmla="*/ 3655 w 6920"/>
              <a:gd name="T91" fmla="*/ 4646 h 8160"/>
              <a:gd name="T92" fmla="*/ 2318 w 6920"/>
              <a:gd name="T93" fmla="*/ 4828 h 8160"/>
              <a:gd name="T94" fmla="*/ 3290 w 6920"/>
              <a:gd name="T95" fmla="*/ 5231 h 8160"/>
              <a:gd name="T96" fmla="*/ 2318 w 6920"/>
              <a:gd name="T97" fmla="*/ 4828 h 8160"/>
              <a:gd name="T98" fmla="*/ 3555 w 6920"/>
              <a:gd name="T99" fmla="*/ 5811 h 8160"/>
              <a:gd name="T100" fmla="*/ 3620 w 6920"/>
              <a:gd name="T101" fmla="*/ 5562 h 8160"/>
              <a:gd name="T102" fmla="*/ 3197 w 6920"/>
              <a:gd name="T103" fmla="*/ 3182 h 8160"/>
              <a:gd name="T104" fmla="*/ 3633 w 6920"/>
              <a:gd name="T105" fmla="*/ 3388 h 8160"/>
              <a:gd name="T106" fmla="*/ 4205 w 6920"/>
              <a:gd name="T107" fmla="*/ 4196 h 8160"/>
              <a:gd name="T108" fmla="*/ 3479 w 6920"/>
              <a:gd name="T109" fmla="*/ 3784 h 8160"/>
              <a:gd name="T110" fmla="*/ 4205 w 6920"/>
              <a:gd name="T111" fmla="*/ 4196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20" h="8160">
                <a:moveTo>
                  <a:pt x="2083" y="5396"/>
                </a:moveTo>
                <a:lnTo>
                  <a:pt x="1669" y="5452"/>
                </a:lnTo>
                <a:cubicBezTo>
                  <a:pt x="1556" y="5305"/>
                  <a:pt x="1470" y="5136"/>
                  <a:pt x="1420" y="4951"/>
                </a:cubicBezTo>
                <a:lnTo>
                  <a:pt x="1949" y="4879"/>
                </a:lnTo>
                <a:cubicBezTo>
                  <a:pt x="1982" y="5056"/>
                  <a:pt x="2027" y="5231"/>
                  <a:pt x="2083" y="5396"/>
                </a:cubicBezTo>
                <a:close/>
                <a:moveTo>
                  <a:pt x="2954" y="6009"/>
                </a:moveTo>
                <a:cubicBezTo>
                  <a:pt x="2963" y="6008"/>
                  <a:pt x="2972" y="6007"/>
                  <a:pt x="2981" y="6006"/>
                </a:cubicBezTo>
                <a:cubicBezTo>
                  <a:pt x="3072" y="5984"/>
                  <a:pt x="3167" y="5834"/>
                  <a:pt x="3226" y="5615"/>
                </a:cubicBezTo>
                <a:lnTo>
                  <a:pt x="2621" y="5698"/>
                </a:lnTo>
                <a:cubicBezTo>
                  <a:pt x="2738" y="5896"/>
                  <a:pt x="2861" y="6006"/>
                  <a:pt x="2954" y="6009"/>
                </a:cubicBezTo>
                <a:close/>
                <a:moveTo>
                  <a:pt x="2022" y="5779"/>
                </a:moveTo>
                <a:cubicBezTo>
                  <a:pt x="2118" y="5843"/>
                  <a:pt x="2222" y="5894"/>
                  <a:pt x="2331" y="5933"/>
                </a:cubicBezTo>
                <a:cubicBezTo>
                  <a:pt x="2295" y="5877"/>
                  <a:pt x="2261" y="5816"/>
                  <a:pt x="2229" y="5751"/>
                </a:cubicBezTo>
                <a:lnTo>
                  <a:pt x="2022" y="5779"/>
                </a:lnTo>
                <a:close/>
                <a:moveTo>
                  <a:pt x="1966" y="3454"/>
                </a:moveTo>
                <a:cubicBezTo>
                  <a:pt x="1972" y="3433"/>
                  <a:pt x="1978" y="3412"/>
                  <a:pt x="1984" y="3391"/>
                </a:cubicBezTo>
                <a:cubicBezTo>
                  <a:pt x="1880" y="3464"/>
                  <a:pt x="1785" y="3551"/>
                  <a:pt x="1702" y="3651"/>
                </a:cubicBezTo>
                <a:lnTo>
                  <a:pt x="1929" y="3620"/>
                </a:lnTo>
                <a:cubicBezTo>
                  <a:pt x="1940" y="3563"/>
                  <a:pt x="1952" y="3507"/>
                  <a:pt x="1966" y="3454"/>
                </a:cubicBezTo>
                <a:close/>
                <a:moveTo>
                  <a:pt x="2596" y="3147"/>
                </a:moveTo>
                <a:cubicBezTo>
                  <a:pt x="2595" y="3147"/>
                  <a:pt x="2593" y="3148"/>
                  <a:pt x="2592" y="3148"/>
                </a:cubicBezTo>
                <a:cubicBezTo>
                  <a:pt x="2584" y="3149"/>
                  <a:pt x="2577" y="3150"/>
                  <a:pt x="2570" y="3151"/>
                </a:cubicBezTo>
                <a:cubicBezTo>
                  <a:pt x="2479" y="3176"/>
                  <a:pt x="2384" y="3329"/>
                  <a:pt x="2325" y="3549"/>
                </a:cubicBezTo>
                <a:cubicBezTo>
                  <a:pt x="2324" y="3555"/>
                  <a:pt x="2323" y="3561"/>
                  <a:pt x="2321" y="3567"/>
                </a:cubicBezTo>
                <a:lnTo>
                  <a:pt x="2947" y="3482"/>
                </a:lnTo>
                <a:cubicBezTo>
                  <a:pt x="2824" y="3266"/>
                  <a:pt x="2693" y="3147"/>
                  <a:pt x="2596" y="3147"/>
                </a:cubicBezTo>
                <a:close/>
                <a:moveTo>
                  <a:pt x="3236" y="4328"/>
                </a:moveTo>
                <a:cubicBezTo>
                  <a:pt x="3202" y="4145"/>
                  <a:pt x="3157" y="3980"/>
                  <a:pt x="3106" y="3835"/>
                </a:cubicBezTo>
                <a:lnTo>
                  <a:pt x="2262" y="3950"/>
                </a:lnTo>
                <a:cubicBezTo>
                  <a:pt x="2251" y="4110"/>
                  <a:pt x="2253" y="4282"/>
                  <a:pt x="2268" y="4460"/>
                </a:cubicBezTo>
                <a:lnTo>
                  <a:pt x="3236" y="4328"/>
                </a:lnTo>
                <a:close/>
                <a:moveTo>
                  <a:pt x="1887" y="4001"/>
                </a:moveTo>
                <a:lnTo>
                  <a:pt x="1463" y="4059"/>
                </a:lnTo>
                <a:cubicBezTo>
                  <a:pt x="1400" y="4225"/>
                  <a:pt x="1368" y="4402"/>
                  <a:pt x="1369" y="4582"/>
                </a:cubicBezTo>
                <a:lnTo>
                  <a:pt x="1899" y="4510"/>
                </a:lnTo>
                <a:cubicBezTo>
                  <a:pt x="1883" y="4335"/>
                  <a:pt x="1879" y="4164"/>
                  <a:pt x="1887" y="4001"/>
                </a:cubicBezTo>
                <a:close/>
                <a:moveTo>
                  <a:pt x="6891" y="1357"/>
                </a:moveTo>
                <a:lnTo>
                  <a:pt x="6194" y="6242"/>
                </a:lnTo>
                <a:cubicBezTo>
                  <a:pt x="6149" y="6562"/>
                  <a:pt x="5905" y="6814"/>
                  <a:pt x="5600" y="6882"/>
                </a:cubicBezTo>
                <a:cubicBezTo>
                  <a:pt x="5621" y="7068"/>
                  <a:pt x="5571" y="7253"/>
                  <a:pt x="5457" y="7403"/>
                </a:cubicBezTo>
                <a:cubicBezTo>
                  <a:pt x="5340" y="7557"/>
                  <a:pt x="5170" y="7656"/>
                  <a:pt x="4978" y="7682"/>
                </a:cubicBezTo>
                <a:lnTo>
                  <a:pt x="1519" y="8153"/>
                </a:lnTo>
                <a:cubicBezTo>
                  <a:pt x="1487" y="8158"/>
                  <a:pt x="1454" y="8160"/>
                  <a:pt x="1421" y="8160"/>
                </a:cubicBezTo>
                <a:cubicBezTo>
                  <a:pt x="1060" y="8160"/>
                  <a:pt x="752" y="7890"/>
                  <a:pt x="703" y="7533"/>
                </a:cubicBezTo>
                <a:lnTo>
                  <a:pt x="26" y="2560"/>
                </a:lnTo>
                <a:cubicBezTo>
                  <a:pt x="0" y="2368"/>
                  <a:pt x="50" y="2177"/>
                  <a:pt x="167" y="2023"/>
                </a:cubicBezTo>
                <a:cubicBezTo>
                  <a:pt x="284" y="1869"/>
                  <a:pt x="454" y="1769"/>
                  <a:pt x="646" y="1743"/>
                </a:cubicBezTo>
                <a:lnTo>
                  <a:pt x="1869" y="1577"/>
                </a:lnTo>
                <a:lnTo>
                  <a:pt x="2000" y="659"/>
                </a:lnTo>
                <a:cubicBezTo>
                  <a:pt x="2054" y="283"/>
                  <a:pt x="2380" y="0"/>
                  <a:pt x="2759" y="0"/>
                </a:cubicBezTo>
                <a:cubicBezTo>
                  <a:pt x="2795" y="0"/>
                  <a:pt x="2832" y="3"/>
                  <a:pt x="2868" y="8"/>
                </a:cubicBezTo>
                <a:lnTo>
                  <a:pt x="6240" y="489"/>
                </a:lnTo>
                <a:cubicBezTo>
                  <a:pt x="6443" y="518"/>
                  <a:pt x="6622" y="624"/>
                  <a:pt x="6745" y="788"/>
                </a:cubicBezTo>
                <a:cubicBezTo>
                  <a:pt x="6868" y="952"/>
                  <a:pt x="6920" y="1154"/>
                  <a:pt x="6891" y="1357"/>
                </a:cubicBezTo>
                <a:close/>
                <a:moveTo>
                  <a:pt x="4610" y="4328"/>
                </a:moveTo>
                <a:cubicBezTo>
                  <a:pt x="4488" y="3433"/>
                  <a:pt x="3716" y="2758"/>
                  <a:pt x="2814" y="2758"/>
                </a:cubicBezTo>
                <a:cubicBezTo>
                  <a:pt x="2732" y="2758"/>
                  <a:pt x="2649" y="2764"/>
                  <a:pt x="2567" y="2775"/>
                </a:cubicBezTo>
                <a:cubicBezTo>
                  <a:pt x="2560" y="2776"/>
                  <a:pt x="2554" y="2777"/>
                  <a:pt x="2547" y="2778"/>
                </a:cubicBezTo>
                <a:cubicBezTo>
                  <a:pt x="2542" y="2779"/>
                  <a:pt x="2537" y="2779"/>
                  <a:pt x="2532" y="2780"/>
                </a:cubicBezTo>
                <a:cubicBezTo>
                  <a:pt x="2521" y="2781"/>
                  <a:pt x="2510" y="2784"/>
                  <a:pt x="2499" y="2786"/>
                </a:cubicBezTo>
                <a:cubicBezTo>
                  <a:pt x="2047" y="2865"/>
                  <a:pt x="1647" y="3107"/>
                  <a:pt x="1367" y="3475"/>
                </a:cubicBezTo>
                <a:cubicBezTo>
                  <a:pt x="1074" y="3861"/>
                  <a:pt x="948" y="4338"/>
                  <a:pt x="1014" y="4818"/>
                </a:cubicBezTo>
                <a:cubicBezTo>
                  <a:pt x="1063" y="5175"/>
                  <a:pt x="1215" y="5497"/>
                  <a:pt x="1437" y="5755"/>
                </a:cubicBezTo>
                <a:cubicBezTo>
                  <a:pt x="1447" y="5769"/>
                  <a:pt x="1458" y="5782"/>
                  <a:pt x="1471" y="5793"/>
                </a:cubicBezTo>
                <a:cubicBezTo>
                  <a:pt x="1805" y="6160"/>
                  <a:pt x="2285" y="6388"/>
                  <a:pt x="2810" y="6388"/>
                </a:cubicBezTo>
                <a:lnTo>
                  <a:pt x="2810" y="6388"/>
                </a:lnTo>
                <a:cubicBezTo>
                  <a:pt x="2868" y="6388"/>
                  <a:pt x="2927" y="6385"/>
                  <a:pt x="2985" y="6380"/>
                </a:cubicBezTo>
                <a:cubicBezTo>
                  <a:pt x="2998" y="6379"/>
                  <a:pt x="3010" y="6378"/>
                  <a:pt x="3022" y="6376"/>
                </a:cubicBezTo>
                <a:cubicBezTo>
                  <a:pt x="3025" y="6376"/>
                  <a:pt x="3028" y="6375"/>
                  <a:pt x="3031" y="6375"/>
                </a:cubicBezTo>
                <a:cubicBezTo>
                  <a:pt x="3039" y="6374"/>
                  <a:pt x="3048" y="6373"/>
                  <a:pt x="3057" y="6372"/>
                </a:cubicBezTo>
                <a:cubicBezTo>
                  <a:pt x="3537" y="6306"/>
                  <a:pt x="3963" y="6058"/>
                  <a:pt x="4257" y="5672"/>
                </a:cubicBezTo>
                <a:cubicBezTo>
                  <a:pt x="4550" y="5286"/>
                  <a:pt x="4676" y="4809"/>
                  <a:pt x="4610" y="4328"/>
                </a:cubicBezTo>
                <a:close/>
                <a:moveTo>
                  <a:pt x="6448" y="1011"/>
                </a:moveTo>
                <a:cubicBezTo>
                  <a:pt x="6385" y="927"/>
                  <a:pt x="6292" y="872"/>
                  <a:pt x="6188" y="857"/>
                </a:cubicBezTo>
                <a:lnTo>
                  <a:pt x="2815" y="376"/>
                </a:lnTo>
                <a:cubicBezTo>
                  <a:pt x="2797" y="373"/>
                  <a:pt x="2777" y="372"/>
                  <a:pt x="2759" y="372"/>
                </a:cubicBezTo>
                <a:cubicBezTo>
                  <a:pt x="2564" y="372"/>
                  <a:pt x="2396" y="518"/>
                  <a:pt x="2368" y="711"/>
                </a:cubicBezTo>
                <a:lnTo>
                  <a:pt x="2252" y="1524"/>
                </a:lnTo>
                <a:lnTo>
                  <a:pt x="3155" y="1401"/>
                </a:lnTo>
                <a:lnTo>
                  <a:pt x="4105" y="1272"/>
                </a:lnTo>
                <a:cubicBezTo>
                  <a:pt x="4137" y="1268"/>
                  <a:pt x="4171" y="1265"/>
                  <a:pt x="4203" y="1265"/>
                </a:cubicBezTo>
                <a:cubicBezTo>
                  <a:pt x="4564" y="1265"/>
                  <a:pt x="4872" y="1535"/>
                  <a:pt x="4921" y="1893"/>
                </a:cubicBezTo>
                <a:lnTo>
                  <a:pt x="4927" y="1934"/>
                </a:lnTo>
                <a:cubicBezTo>
                  <a:pt x="4927" y="1934"/>
                  <a:pt x="4927" y="1934"/>
                  <a:pt x="4927" y="1934"/>
                </a:cubicBezTo>
                <a:lnTo>
                  <a:pt x="5550" y="6511"/>
                </a:lnTo>
                <a:cubicBezTo>
                  <a:pt x="5693" y="6467"/>
                  <a:pt x="5804" y="6344"/>
                  <a:pt x="5826" y="6190"/>
                </a:cubicBezTo>
                <a:lnTo>
                  <a:pt x="6523" y="1304"/>
                </a:lnTo>
                <a:cubicBezTo>
                  <a:pt x="6538" y="1200"/>
                  <a:pt x="6511" y="1096"/>
                  <a:pt x="6448" y="1011"/>
                </a:cubicBezTo>
                <a:close/>
                <a:moveTo>
                  <a:pt x="3666" y="5180"/>
                </a:moveTo>
                <a:lnTo>
                  <a:pt x="4150" y="5114"/>
                </a:lnTo>
                <a:cubicBezTo>
                  <a:pt x="4221" y="4940"/>
                  <a:pt x="4256" y="4754"/>
                  <a:pt x="4255" y="4564"/>
                </a:cubicBezTo>
                <a:lnTo>
                  <a:pt x="3655" y="4646"/>
                </a:lnTo>
                <a:cubicBezTo>
                  <a:pt x="3672" y="4830"/>
                  <a:pt x="3675" y="5010"/>
                  <a:pt x="3666" y="5180"/>
                </a:cubicBezTo>
                <a:close/>
                <a:moveTo>
                  <a:pt x="2318" y="4828"/>
                </a:moveTo>
                <a:cubicBezTo>
                  <a:pt x="2354" y="5021"/>
                  <a:pt x="2402" y="5195"/>
                  <a:pt x="2457" y="5345"/>
                </a:cubicBezTo>
                <a:lnTo>
                  <a:pt x="3290" y="5231"/>
                </a:lnTo>
                <a:cubicBezTo>
                  <a:pt x="3304" y="5064"/>
                  <a:pt x="3302" y="4883"/>
                  <a:pt x="3286" y="4696"/>
                </a:cubicBezTo>
                <a:lnTo>
                  <a:pt x="2318" y="4828"/>
                </a:lnTo>
                <a:close/>
                <a:moveTo>
                  <a:pt x="3588" y="5702"/>
                </a:moveTo>
                <a:cubicBezTo>
                  <a:pt x="3578" y="5740"/>
                  <a:pt x="3567" y="5776"/>
                  <a:pt x="3555" y="5811"/>
                </a:cubicBezTo>
                <a:cubicBezTo>
                  <a:pt x="3683" y="5734"/>
                  <a:pt x="3798" y="5638"/>
                  <a:pt x="3897" y="5524"/>
                </a:cubicBezTo>
                <a:lnTo>
                  <a:pt x="3620" y="5562"/>
                </a:lnTo>
                <a:cubicBezTo>
                  <a:pt x="3611" y="5610"/>
                  <a:pt x="3600" y="5657"/>
                  <a:pt x="3588" y="5702"/>
                </a:cubicBezTo>
                <a:close/>
                <a:moveTo>
                  <a:pt x="3197" y="3182"/>
                </a:moveTo>
                <a:cubicBezTo>
                  <a:pt x="3247" y="3257"/>
                  <a:pt x="3294" y="3340"/>
                  <a:pt x="3337" y="3429"/>
                </a:cubicBezTo>
                <a:lnTo>
                  <a:pt x="3633" y="3388"/>
                </a:lnTo>
                <a:cubicBezTo>
                  <a:pt x="3501" y="3297"/>
                  <a:pt x="3354" y="3226"/>
                  <a:pt x="3197" y="3182"/>
                </a:cubicBezTo>
                <a:close/>
                <a:moveTo>
                  <a:pt x="4205" y="4196"/>
                </a:moveTo>
                <a:cubicBezTo>
                  <a:pt x="4157" y="4021"/>
                  <a:pt x="4077" y="3859"/>
                  <a:pt x="3972" y="3717"/>
                </a:cubicBezTo>
                <a:lnTo>
                  <a:pt x="3479" y="3784"/>
                </a:lnTo>
                <a:cubicBezTo>
                  <a:pt x="3531" y="3942"/>
                  <a:pt x="3574" y="4109"/>
                  <a:pt x="3605" y="4278"/>
                </a:cubicBezTo>
                <a:lnTo>
                  <a:pt x="4205" y="4196"/>
                </a:lnTo>
                <a:close/>
              </a:path>
            </a:pathLst>
          </a:custGeom>
          <a:solidFill>
            <a:schemeClr val="bg1"/>
          </a:solidFill>
          <a:ln>
            <a:noFill/>
          </a:ln>
        </p:spPr>
        <p:txBody>
          <a:bodyPr/>
          <a:lstStyle/>
          <a:p>
            <a:endParaRPr lang="zh-CN" altLang="en-US">
              <a:cs typeface="+mn-ea"/>
              <a:sym typeface="+mn-lt"/>
            </a:endParaRPr>
          </a:p>
        </p:txBody>
      </p:sp>
      <p:grpSp>
        <p:nvGrpSpPr>
          <p:cNvPr id="53" name="组合 52"/>
          <p:cNvGrpSpPr/>
          <p:nvPr/>
        </p:nvGrpSpPr>
        <p:grpSpPr>
          <a:xfrm>
            <a:off x="5808020" y="1252944"/>
            <a:ext cx="5353504" cy="728345"/>
            <a:chOff x="3520351" y="2130222"/>
            <a:chExt cx="3854736" cy="728426"/>
          </a:xfrm>
        </p:grpSpPr>
        <p:sp>
          <p:nvSpPr>
            <p:cNvPr id="54" name="文本框 36"/>
            <p:cNvSpPr txBox="1">
              <a:spLocks noChangeArrowheads="1"/>
            </p:cNvSpPr>
            <p:nvPr/>
          </p:nvSpPr>
          <p:spPr bwMode="auto">
            <a:xfrm>
              <a:off x="3520351" y="2130222"/>
              <a:ext cx="3830446"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b="1" dirty="0">
                  <a:solidFill>
                    <a:srgbClr val="0D0D0D"/>
                  </a:solidFill>
                  <a:latin typeface="+mn-lt"/>
                  <a:ea typeface="+mn-ea"/>
                  <a:cs typeface="+mn-ea"/>
                </a:rPr>
                <a:t>（</a:t>
              </a:r>
              <a:r>
                <a:rPr lang="en-US" altLang="zh-CN" sz="1400" b="1" dirty="0">
                  <a:solidFill>
                    <a:srgbClr val="0D0D0D"/>
                  </a:solidFill>
                  <a:latin typeface="+mn-lt"/>
                  <a:ea typeface="+mn-ea"/>
                  <a:cs typeface="+mn-ea"/>
                </a:rPr>
                <a:t>1</a:t>
              </a:r>
              <a:r>
                <a:rPr lang="zh-CN" altLang="zh-CN" sz="1400" b="1" dirty="0">
                  <a:solidFill>
                    <a:srgbClr val="0D0D0D"/>
                  </a:solidFill>
                  <a:latin typeface="+mn-lt"/>
                  <a:ea typeface="+mn-ea"/>
                  <a:cs typeface="+mn-ea"/>
                </a:rPr>
                <a:t>）首先全面分析原有流程的功能和效率。</a:t>
              </a:r>
              <a:endParaRPr lang="zh-CN" altLang="en-US" sz="1400" b="1" dirty="0">
                <a:solidFill>
                  <a:srgbClr val="0D0D0D"/>
                </a:solidFill>
                <a:latin typeface="+mn-lt"/>
                <a:ea typeface="+mn-ea"/>
                <a:cs typeface="+mn-ea"/>
                <a:sym typeface="+mn-lt"/>
              </a:endParaRPr>
            </a:p>
          </p:txBody>
        </p:sp>
        <p:sp>
          <p:nvSpPr>
            <p:cNvPr id="55" name="文本框 37"/>
            <p:cNvSpPr txBox="1">
              <a:spLocks noChangeArrowheads="1"/>
            </p:cNvSpPr>
            <p:nvPr/>
          </p:nvSpPr>
          <p:spPr bwMode="auto">
            <a:xfrm>
              <a:off x="3546109" y="2581618"/>
              <a:ext cx="3828978" cy="2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mn-lt"/>
                  <a:ea typeface="+mn-ea"/>
                  <a:cs typeface="+mn-ea"/>
                </a:rPr>
                <a:t>就是要弄清楚应该做什么以及怎样做。</a:t>
              </a:r>
            </a:p>
          </p:txBody>
        </p:sp>
      </p:grpSp>
      <p:grpSp>
        <p:nvGrpSpPr>
          <p:cNvPr id="56" name="组合 55"/>
          <p:cNvGrpSpPr/>
          <p:nvPr/>
        </p:nvGrpSpPr>
        <p:grpSpPr>
          <a:xfrm>
            <a:off x="5824560" y="2164355"/>
            <a:ext cx="5346645" cy="810280"/>
            <a:chOff x="3520350" y="2130222"/>
            <a:chExt cx="5435957" cy="810371"/>
          </a:xfrm>
        </p:grpSpPr>
        <p:sp>
          <p:nvSpPr>
            <p:cNvPr id="57" name="文本框 36"/>
            <p:cNvSpPr txBox="1">
              <a:spLocks noChangeArrowheads="1"/>
            </p:cNvSpPr>
            <p:nvPr/>
          </p:nvSpPr>
          <p:spPr bwMode="auto">
            <a:xfrm>
              <a:off x="3520351" y="2130222"/>
              <a:ext cx="3830446"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b="1" dirty="0">
                  <a:solidFill>
                    <a:srgbClr val="0D0D0D"/>
                  </a:solidFill>
                  <a:latin typeface="+mn-lt"/>
                  <a:ea typeface="+mn-ea"/>
                  <a:cs typeface="+mn-ea"/>
                </a:rPr>
                <a:t>（</a:t>
              </a:r>
              <a:r>
                <a:rPr lang="en-US" altLang="zh-CN" sz="1400" b="1" dirty="0">
                  <a:solidFill>
                    <a:srgbClr val="0D0D0D"/>
                  </a:solidFill>
                  <a:latin typeface="+mn-lt"/>
                  <a:ea typeface="+mn-ea"/>
                  <a:cs typeface="+mn-ea"/>
                </a:rPr>
                <a:t>2</a:t>
              </a:r>
              <a:r>
                <a:rPr lang="zh-CN" altLang="zh-CN" sz="1400" b="1" dirty="0">
                  <a:solidFill>
                    <a:srgbClr val="0D0D0D"/>
                  </a:solidFill>
                  <a:latin typeface="+mn-lt"/>
                  <a:ea typeface="+mn-ea"/>
                  <a:cs typeface="+mn-ea"/>
                </a:rPr>
                <a:t>）设计新的流程改进方案。</a:t>
              </a:r>
              <a:endParaRPr lang="zh-CN" altLang="en-US" sz="1400" b="1" dirty="0">
                <a:solidFill>
                  <a:srgbClr val="0D0D0D"/>
                </a:solidFill>
                <a:latin typeface="+mn-lt"/>
                <a:ea typeface="+mn-ea"/>
                <a:cs typeface="+mn-ea"/>
                <a:sym typeface="+mn-lt"/>
              </a:endParaRPr>
            </a:p>
          </p:txBody>
        </p:sp>
        <p:sp>
          <p:nvSpPr>
            <p:cNvPr id="58" name="文本框 37"/>
            <p:cNvSpPr txBox="1">
              <a:spLocks noChangeArrowheads="1"/>
            </p:cNvSpPr>
            <p:nvPr/>
          </p:nvSpPr>
          <p:spPr bwMode="auto">
            <a:xfrm>
              <a:off x="3520350" y="2478876"/>
              <a:ext cx="5435957" cy="46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mn-lt"/>
                  <a:ea typeface="+mn-ea"/>
                  <a:cs typeface="+mn-ea"/>
                </a:rPr>
                <a:t>对各种流程改进方案，还要从成本、效益、技术条件和风险程度等方面进行评估，选取可行性强的方案。</a:t>
              </a:r>
            </a:p>
          </p:txBody>
        </p:sp>
      </p:grpSp>
      <p:grpSp>
        <p:nvGrpSpPr>
          <p:cNvPr id="59" name="组合 58"/>
          <p:cNvGrpSpPr/>
          <p:nvPr/>
        </p:nvGrpSpPr>
        <p:grpSpPr>
          <a:xfrm>
            <a:off x="5831282" y="3041991"/>
            <a:ext cx="5339923" cy="810280"/>
            <a:chOff x="3520350" y="2130222"/>
            <a:chExt cx="5435958" cy="810371"/>
          </a:xfrm>
        </p:grpSpPr>
        <p:sp>
          <p:nvSpPr>
            <p:cNvPr id="60" name="文本框 36"/>
            <p:cNvSpPr txBox="1">
              <a:spLocks noChangeArrowheads="1"/>
            </p:cNvSpPr>
            <p:nvPr/>
          </p:nvSpPr>
          <p:spPr bwMode="auto">
            <a:xfrm>
              <a:off x="3520351" y="2130222"/>
              <a:ext cx="3830446"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b="1" dirty="0">
                  <a:solidFill>
                    <a:srgbClr val="0D0D0D"/>
                  </a:solidFill>
                  <a:latin typeface="+mn-lt"/>
                  <a:ea typeface="+mn-ea"/>
                  <a:cs typeface="+mn-ea"/>
                </a:rPr>
                <a:t>（</a:t>
              </a:r>
              <a:r>
                <a:rPr lang="en-US" altLang="zh-CN" sz="1400" b="1" dirty="0">
                  <a:solidFill>
                    <a:srgbClr val="0D0D0D"/>
                  </a:solidFill>
                  <a:latin typeface="+mn-lt"/>
                  <a:ea typeface="+mn-ea"/>
                  <a:cs typeface="+mn-ea"/>
                </a:rPr>
                <a:t>3</a:t>
              </a:r>
              <a:r>
                <a:rPr lang="zh-CN" altLang="zh-CN" sz="1400" b="1" dirty="0">
                  <a:solidFill>
                    <a:srgbClr val="0D0D0D"/>
                  </a:solidFill>
                  <a:latin typeface="+mn-lt"/>
                  <a:ea typeface="+mn-ea"/>
                  <a:cs typeface="+mn-ea"/>
                </a:rPr>
                <a:t>）制定具体的实施规划。</a:t>
              </a:r>
              <a:endParaRPr lang="zh-CN" altLang="en-US" sz="1400" b="1" dirty="0">
                <a:solidFill>
                  <a:srgbClr val="0D0D0D"/>
                </a:solidFill>
                <a:latin typeface="+mn-lt"/>
                <a:ea typeface="+mn-ea"/>
                <a:cs typeface="+mn-ea"/>
                <a:sym typeface="+mn-lt"/>
              </a:endParaRPr>
            </a:p>
          </p:txBody>
        </p:sp>
        <p:sp>
          <p:nvSpPr>
            <p:cNvPr id="61" name="文本框 37"/>
            <p:cNvSpPr txBox="1">
              <a:spLocks noChangeArrowheads="1"/>
            </p:cNvSpPr>
            <p:nvPr/>
          </p:nvSpPr>
          <p:spPr bwMode="auto">
            <a:xfrm>
              <a:off x="3520350" y="2478876"/>
              <a:ext cx="5435958" cy="46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mn-lt"/>
                  <a:ea typeface="+mn-ea"/>
                  <a:cs typeface="+mn-ea"/>
                </a:rPr>
                <a:t>业务流程再造的实施，要以相应组织结构、人力资源配置方式、业务规范、沟通渠道作为保证的，甚至包括企业文化的重塑，才能落实再造方案。</a:t>
              </a:r>
            </a:p>
          </p:txBody>
        </p:sp>
      </p:grpSp>
      <p:grpSp>
        <p:nvGrpSpPr>
          <p:cNvPr id="62" name="组合 61"/>
          <p:cNvGrpSpPr/>
          <p:nvPr/>
        </p:nvGrpSpPr>
        <p:grpSpPr>
          <a:xfrm>
            <a:off x="5799816" y="4059052"/>
            <a:ext cx="5353504" cy="994946"/>
            <a:chOff x="3520351" y="2130222"/>
            <a:chExt cx="5682456" cy="995058"/>
          </a:xfrm>
        </p:grpSpPr>
        <p:sp>
          <p:nvSpPr>
            <p:cNvPr id="63" name="文本框 36"/>
            <p:cNvSpPr txBox="1">
              <a:spLocks noChangeArrowheads="1"/>
            </p:cNvSpPr>
            <p:nvPr/>
          </p:nvSpPr>
          <p:spPr bwMode="auto">
            <a:xfrm>
              <a:off x="3520351" y="2130222"/>
              <a:ext cx="3830446"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b="1" dirty="0">
                  <a:solidFill>
                    <a:srgbClr val="0D0D0D"/>
                  </a:solidFill>
                  <a:latin typeface="+mn-lt"/>
                  <a:ea typeface="+mn-ea"/>
                  <a:cs typeface="+mn-ea"/>
                </a:rPr>
                <a:t>（</a:t>
              </a:r>
              <a:r>
                <a:rPr lang="en-US" altLang="zh-CN" sz="1400" b="1" dirty="0">
                  <a:solidFill>
                    <a:srgbClr val="0D0D0D"/>
                  </a:solidFill>
                  <a:latin typeface="+mn-lt"/>
                  <a:ea typeface="+mn-ea"/>
                  <a:cs typeface="+mn-ea"/>
                </a:rPr>
                <a:t>4</a:t>
              </a:r>
              <a:r>
                <a:rPr lang="zh-CN" altLang="zh-CN" sz="1400" b="1" dirty="0">
                  <a:solidFill>
                    <a:srgbClr val="0D0D0D"/>
                  </a:solidFill>
                  <a:latin typeface="+mn-lt"/>
                  <a:ea typeface="+mn-ea"/>
                  <a:cs typeface="+mn-ea"/>
                </a:rPr>
                <a:t>）组织实施企业再造方案。</a:t>
              </a:r>
              <a:endParaRPr lang="zh-CN" altLang="en-US" sz="1400" b="1" dirty="0">
                <a:solidFill>
                  <a:srgbClr val="0D0D0D"/>
                </a:solidFill>
                <a:latin typeface="+mn-lt"/>
                <a:ea typeface="+mn-ea"/>
                <a:cs typeface="+mn-ea"/>
                <a:sym typeface="+mn-lt"/>
              </a:endParaRPr>
            </a:p>
          </p:txBody>
        </p:sp>
        <p:sp>
          <p:nvSpPr>
            <p:cNvPr id="64" name="文本框 37"/>
            <p:cNvSpPr txBox="1">
              <a:spLocks noChangeArrowheads="1"/>
            </p:cNvSpPr>
            <p:nvPr/>
          </p:nvSpPr>
          <p:spPr bwMode="auto">
            <a:xfrm>
              <a:off x="3520351" y="2478876"/>
              <a:ext cx="5682456" cy="64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mn-lt"/>
                  <a:ea typeface="+mn-ea"/>
                  <a:cs typeface="+mn-ea"/>
                </a:rPr>
                <a:t>流程再造必然会触及原有的利益格局。因此，必须精心组织，谨慎推进。既要态度坚定，克服阻力，又要积极宣传，形成共识，以保证企业再造的顺利进行。</a:t>
              </a:r>
            </a:p>
          </p:txBody>
        </p:sp>
      </p:grpSp>
      <p:sp>
        <p:nvSpPr>
          <p:cNvPr id="2" name="文本框 1"/>
          <p:cNvSpPr txBox="1"/>
          <p:nvPr/>
        </p:nvSpPr>
        <p:spPr>
          <a:xfrm>
            <a:off x="2327482" y="1741222"/>
            <a:ext cx="1926873" cy="369332"/>
          </a:xfrm>
          <a:prstGeom prst="rect">
            <a:avLst/>
          </a:prstGeom>
          <a:noFill/>
        </p:spPr>
        <p:txBody>
          <a:bodyPr wrap="square" rtlCol="0">
            <a:spAutoFit/>
          </a:bodyPr>
          <a:lstStyle/>
          <a:p>
            <a:r>
              <a:rPr lang="zh-CN" altLang="zh-CN" b="1" dirty="0"/>
              <a:t>流程再造的程序</a:t>
            </a:r>
            <a:endParaRPr lang="zh-CN" altLang="en-US" dirty="0"/>
          </a:p>
        </p:txBody>
      </p:sp>
      <p:grpSp>
        <p:nvGrpSpPr>
          <p:cNvPr id="65" name="组合 64"/>
          <p:cNvGrpSpPr/>
          <p:nvPr/>
        </p:nvGrpSpPr>
        <p:grpSpPr>
          <a:xfrm>
            <a:off x="5817701" y="5204254"/>
            <a:ext cx="5353504" cy="810280"/>
            <a:chOff x="3520351" y="2130222"/>
            <a:chExt cx="5682456" cy="810371"/>
          </a:xfrm>
        </p:grpSpPr>
        <p:sp>
          <p:nvSpPr>
            <p:cNvPr id="66" name="文本框 36"/>
            <p:cNvSpPr txBox="1">
              <a:spLocks noChangeArrowheads="1"/>
            </p:cNvSpPr>
            <p:nvPr/>
          </p:nvSpPr>
          <p:spPr bwMode="auto">
            <a:xfrm>
              <a:off x="3520351" y="2130222"/>
              <a:ext cx="3830446"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b="1" dirty="0">
                  <a:solidFill>
                    <a:srgbClr val="0D0D0D"/>
                  </a:solidFill>
                  <a:latin typeface="+mn-lt"/>
                  <a:ea typeface="+mn-ea"/>
                  <a:cs typeface="+mn-ea"/>
                </a:rPr>
                <a:t>（</a:t>
              </a:r>
              <a:r>
                <a:rPr lang="en-US" altLang="zh-CN" sz="1400" b="1" dirty="0">
                  <a:solidFill>
                    <a:srgbClr val="0D0D0D"/>
                  </a:solidFill>
                  <a:latin typeface="+mn-lt"/>
                  <a:ea typeface="+mn-ea"/>
                  <a:cs typeface="+mn-ea"/>
                </a:rPr>
                <a:t>5</a:t>
              </a:r>
              <a:r>
                <a:rPr lang="zh-CN" altLang="zh-CN" sz="1400" b="1" dirty="0">
                  <a:solidFill>
                    <a:srgbClr val="0D0D0D"/>
                  </a:solidFill>
                  <a:latin typeface="+mn-lt"/>
                  <a:ea typeface="+mn-ea"/>
                  <a:cs typeface="+mn-ea"/>
                </a:rPr>
                <a:t>）企业再造方案的持续改善。</a:t>
              </a:r>
              <a:endParaRPr lang="zh-CN" altLang="en-US" sz="1400" b="1" dirty="0">
                <a:solidFill>
                  <a:srgbClr val="0D0D0D"/>
                </a:solidFill>
                <a:latin typeface="+mn-lt"/>
                <a:ea typeface="+mn-ea"/>
                <a:cs typeface="+mn-ea"/>
                <a:sym typeface="+mn-lt"/>
              </a:endParaRPr>
            </a:p>
          </p:txBody>
        </p:sp>
        <p:sp>
          <p:nvSpPr>
            <p:cNvPr id="67" name="文本框 37"/>
            <p:cNvSpPr txBox="1">
              <a:spLocks noChangeArrowheads="1"/>
            </p:cNvSpPr>
            <p:nvPr/>
          </p:nvSpPr>
          <p:spPr bwMode="auto">
            <a:xfrm>
              <a:off x="3520351" y="2478876"/>
              <a:ext cx="5682456" cy="46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200" dirty="0">
                  <a:solidFill>
                    <a:srgbClr val="0D0D0D"/>
                  </a:solidFill>
                  <a:latin typeface="+mn-lt"/>
                  <a:ea typeface="+mn-ea"/>
                  <a:cs typeface="+mn-ea"/>
                </a:rPr>
                <a:t>流程再造不是一劳永逸的事。在再造方案的实施运行中，对暴露出的问题要及时予以改进。还要随环境变化，不断进行改善，以适应新的形势</a:t>
              </a:r>
              <a:r>
                <a:rPr lang="zh-CN" altLang="zh-CN" sz="1200" dirty="0" smtClean="0">
                  <a:solidFill>
                    <a:srgbClr val="0D0D0D"/>
                  </a:solidFill>
                  <a:latin typeface="+mn-lt"/>
                  <a:ea typeface="+mn-ea"/>
                  <a:cs typeface="+mn-ea"/>
                </a:rPr>
                <a:t>。</a:t>
              </a:r>
              <a:endParaRPr lang="zh-CN" altLang="zh-CN" sz="1200" dirty="0">
                <a:solidFill>
                  <a:srgbClr val="0D0D0D"/>
                </a:solidFill>
                <a:latin typeface="+mn-lt"/>
                <a:ea typeface="+mn-ea"/>
                <a:cs typeface="+mn-ea"/>
              </a:endParaRPr>
            </a:p>
          </p:txBody>
        </p:sp>
      </p:grpSp>
    </p:spTree>
    <p:extLst>
      <p:ext uri="{BB962C8B-B14F-4D97-AF65-F5344CB8AC3E}">
        <p14:creationId xmlns:p14="http://schemas.microsoft.com/office/powerpoint/2010/main" val="31825678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1590" y="23495"/>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grpSp>
        <p:nvGrpSpPr>
          <p:cNvPr id="14" name="组合 13"/>
          <p:cNvGrpSpPr/>
          <p:nvPr/>
        </p:nvGrpSpPr>
        <p:grpSpPr>
          <a:xfrm>
            <a:off x="1467340" y="2322325"/>
            <a:ext cx="1728192" cy="3939902"/>
            <a:chOff x="10256838" y="1484313"/>
            <a:chExt cx="1163638" cy="2852737"/>
          </a:xfrm>
        </p:grpSpPr>
        <p:sp>
          <p:nvSpPr>
            <p:cNvPr id="16" name="Freeform 33"/>
            <p:cNvSpPr>
              <a:spLocks/>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4"/>
            <p:cNvSpPr>
              <a:spLocks/>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5"/>
            <p:cNvSpPr>
              <a:spLocks/>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6"/>
            <p:cNvSpPr>
              <a:spLocks/>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7"/>
            <p:cNvSpPr>
              <a:spLocks/>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8"/>
            <p:cNvSpPr>
              <a:spLocks/>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9"/>
            <p:cNvSpPr>
              <a:spLocks/>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p:cNvSpPr>
            <p:nvPr/>
          </p:nvSpPr>
          <p:spPr bwMode="auto">
            <a:xfrm>
              <a:off x="10457267" y="1807365"/>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6"/>
            <p:cNvSpPr>
              <a:spLocks/>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7"/>
            <p:cNvSpPr>
              <a:spLocks/>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8"/>
            <p:cNvSpPr>
              <a:spLocks/>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9"/>
            <p:cNvSpPr>
              <a:spLocks/>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0"/>
            <p:cNvSpPr>
              <a:spLocks/>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61"/>
            <p:cNvSpPr>
              <a:spLocks/>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TextBox 127"/>
          <p:cNvSpPr txBox="1"/>
          <p:nvPr/>
        </p:nvSpPr>
        <p:spPr>
          <a:xfrm>
            <a:off x="3471377" y="2116392"/>
            <a:ext cx="7586535" cy="3139321"/>
          </a:xfrm>
          <a:prstGeom prst="rect">
            <a:avLst/>
          </a:prstGeom>
          <a:noFill/>
        </p:spPr>
        <p:txBody>
          <a:bodyPr wrap="square" rtlCol="0">
            <a:spAutoFit/>
          </a:bodyPr>
          <a:lstStyle/>
          <a:p>
            <a:pPr>
              <a:lnSpc>
                <a:spcPct val="150000"/>
              </a:lnSpc>
              <a:spcBef>
                <a:spcPts val="50"/>
              </a:spcBef>
              <a:spcAft>
                <a:spcPts val="50"/>
              </a:spcAft>
            </a:pPr>
            <a:r>
              <a:rPr lang="zh-CN" altLang="zh-CN" sz="2400" b="1" dirty="0">
                <a:latin typeface="微软雅黑" panose="020B0503020204020204" pitchFamily="34" charset="-122"/>
                <a:ea typeface="微软雅黑" panose="020B0503020204020204" pitchFamily="34" charset="-122"/>
              </a:rPr>
              <a:t>案例</a:t>
            </a: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：业务流程再造源于管理模式的改</a:t>
            </a:r>
            <a:r>
              <a:rPr lang="zh-CN" altLang="zh-CN" sz="2400" b="1" dirty="0" smtClean="0">
                <a:latin typeface="微软雅黑" panose="020B0503020204020204" pitchFamily="34" charset="-122"/>
                <a:ea typeface="微软雅黑" panose="020B0503020204020204" pitchFamily="34" charset="-122"/>
              </a:rPr>
              <a:t>进</a:t>
            </a:r>
            <a:endParaRPr lang="en-US" altLang="zh-CN" sz="2400" b="1" dirty="0">
              <a:latin typeface="微软雅黑" panose="020B0503020204020204" pitchFamily="34" charset="-122"/>
              <a:ea typeface="微软雅黑" panose="020B0503020204020204" pitchFamily="34" charset="-122"/>
            </a:endParaRPr>
          </a:p>
          <a:p>
            <a:pPr indent="457200">
              <a:lnSpc>
                <a:spcPct val="150000"/>
              </a:lnSpc>
              <a:spcBef>
                <a:spcPts val="50"/>
              </a:spcBef>
              <a:spcAft>
                <a:spcPts val="50"/>
              </a:spcAft>
            </a:pPr>
            <a:r>
              <a:rPr lang="en-US" altLang="zh-CN" dirty="0" smtClean="0">
                <a:latin typeface="微软雅黑" panose="020B0503020204020204" pitchFamily="34" charset="-122"/>
                <a:ea typeface="微软雅黑" panose="020B0503020204020204" pitchFamily="34" charset="-122"/>
              </a:rPr>
              <a:t>1994</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CSC Index</a:t>
            </a:r>
            <a:r>
              <a:rPr lang="zh-CN" altLang="zh-CN" dirty="0">
                <a:latin typeface="微软雅黑" panose="020B0503020204020204" pitchFamily="34" charset="-122"/>
                <a:ea typeface="微软雅黑" panose="020B0503020204020204" pitchFamily="34" charset="-122"/>
              </a:rPr>
              <a:t>公司对欧美</a:t>
            </a:r>
            <a:r>
              <a:rPr lang="en-US" altLang="zh-CN" dirty="0">
                <a:latin typeface="微软雅黑" panose="020B0503020204020204" pitchFamily="34" charset="-122"/>
                <a:ea typeface="微软雅黑" panose="020B0503020204020204" pitchFamily="34" charset="-122"/>
              </a:rPr>
              <a:t>6000</a:t>
            </a:r>
            <a:r>
              <a:rPr lang="zh-CN" altLang="zh-CN" dirty="0">
                <a:latin typeface="微软雅黑" panose="020B0503020204020204" pitchFamily="34" charset="-122"/>
                <a:ea typeface="微软雅黑" panose="020B0503020204020204" pitchFamily="34" charset="-122"/>
              </a:rPr>
              <a:t>家大公司抽样统计，美国有</a:t>
            </a:r>
            <a:r>
              <a:rPr lang="en-US" altLang="zh-CN" dirty="0">
                <a:latin typeface="微软雅黑" panose="020B0503020204020204" pitchFamily="34" charset="-122"/>
                <a:ea typeface="微软雅黑" panose="020B0503020204020204" pitchFamily="34" charset="-122"/>
              </a:rPr>
              <a:t>69%</a:t>
            </a:r>
            <a:r>
              <a:rPr lang="zh-CN" altLang="zh-CN" dirty="0">
                <a:latin typeface="微软雅黑" panose="020B0503020204020204" pitchFamily="34" charset="-122"/>
                <a:ea typeface="微软雅黑" panose="020B0503020204020204" pitchFamily="34" charset="-122"/>
              </a:rPr>
              <a:t>、欧洲有</a:t>
            </a:r>
            <a:r>
              <a:rPr lang="en-US" altLang="zh-CN" dirty="0">
                <a:latin typeface="微软雅黑" panose="020B0503020204020204" pitchFamily="34" charset="-122"/>
                <a:ea typeface="微软雅黑" panose="020B0503020204020204" pitchFamily="34" charset="-122"/>
              </a:rPr>
              <a:t>75%</a:t>
            </a:r>
            <a:r>
              <a:rPr lang="zh-CN" altLang="zh-CN" dirty="0">
                <a:latin typeface="微软雅黑" panose="020B0503020204020204" pitchFamily="34" charset="-122"/>
                <a:ea typeface="微软雅黑" panose="020B0503020204020204" pitchFamily="34" charset="-122"/>
              </a:rPr>
              <a:t>的公司已经进行了一个或多个再造项目。另外，根据麦肯锡公司</a:t>
            </a:r>
            <a:r>
              <a:rPr lang="en-US" altLang="zh-CN" dirty="0">
                <a:latin typeface="微软雅黑" panose="020B0503020204020204" pitchFamily="34" charset="-122"/>
                <a:ea typeface="微软雅黑" panose="020B0503020204020204" pitchFamily="34" charset="-122"/>
              </a:rPr>
              <a:t>2001</a:t>
            </a:r>
            <a:r>
              <a:rPr lang="zh-CN" altLang="zh-CN" dirty="0">
                <a:latin typeface="微软雅黑" panose="020B0503020204020204" pitchFamily="34" charset="-122"/>
                <a:ea typeface="微软雅黑" panose="020B0503020204020204" pitchFamily="34" charset="-122"/>
              </a:rPr>
              <a:t>年的报告，</a:t>
            </a:r>
            <a:r>
              <a:rPr lang="en-US" altLang="zh-CN" dirty="0">
                <a:latin typeface="微软雅黑" panose="020B0503020204020204" pitchFamily="34" charset="-122"/>
                <a:ea typeface="微软雅黑" panose="020B0503020204020204" pitchFamily="34" charset="-122"/>
              </a:rPr>
              <a:t>1995-1999</a:t>
            </a:r>
            <a:r>
              <a:rPr lang="zh-CN" altLang="zh-CN" dirty="0">
                <a:latin typeface="微软雅黑" panose="020B0503020204020204" pitchFamily="34" charset="-122"/>
                <a:ea typeface="微软雅黑" panose="020B0503020204020204" pitchFamily="34" charset="-122"/>
              </a:rPr>
              <a:t>年间，美国生产力的提高很大一部分源于</a:t>
            </a:r>
            <a:r>
              <a:rPr lang="en-US" altLang="zh-CN" dirty="0">
                <a:latin typeface="微软雅黑" panose="020B0503020204020204" pitchFamily="34" charset="-122"/>
                <a:ea typeface="微软雅黑" panose="020B0503020204020204" pitchFamily="34" charset="-122"/>
              </a:rPr>
              <a:t>59</a:t>
            </a:r>
            <a:r>
              <a:rPr lang="zh-CN" altLang="zh-CN" dirty="0">
                <a:latin typeface="微软雅黑" panose="020B0503020204020204" pitchFamily="34" charset="-122"/>
                <a:ea typeface="微软雅黑" panose="020B0503020204020204" pitchFamily="34" charset="-122"/>
              </a:rPr>
              <a:t>个行业中的</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个行业，这些行业中生产力的提高主要源于业务流程再造带来的管理模式的改进，而非新技术的应用。企业通过尝试业务流程再造项目改变自身业绩，已成为趋势</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8225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grpSp>
        <p:nvGrpSpPr>
          <p:cNvPr id="16" name="组合 15"/>
          <p:cNvGrpSpPr/>
          <p:nvPr/>
        </p:nvGrpSpPr>
        <p:grpSpPr>
          <a:xfrm>
            <a:off x="1467340" y="2322325"/>
            <a:ext cx="1728192" cy="3939902"/>
            <a:chOff x="10256838" y="1484313"/>
            <a:chExt cx="1163638" cy="2852737"/>
          </a:xfrm>
        </p:grpSpPr>
        <p:sp>
          <p:nvSpPr>
            <p:cNvPr id="17" name="Freeform 33"/>
            <p:cNvSpPr>
              <a:spLocks/>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4"/>
            <p:cNvSpPr>
              <a:spLocks/>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p:cNvSpPr>
            <p:nvPr/>
          </p:nvSpPr>
          <p:spPr bwMode="auto">
            <a:xfrm>
              <a:off x="10457267" y="1807365"/>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6"/>
            <p:cNvSpPr>
              <a:spLocks/>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7"/>
            <p:cNvSpPr>
              <a:spLocks/>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8"/>
            <p:cNvSpPr>
              <a:spLocks/>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9"/>
            <p:cNvSpPr>
              <a:spLocks/>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0"/>
            <p:cNvSpPr>
              <a:spLocks/>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61"/>
            <p:cNvSpPr>
              <a:spLocks/>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TextBox 127"/>
          <p:cNvSpPr txBox="1"/>
          <p:nvPr/>
        </p:nvSpPr>
        <p:spPr>
          <a:xfrm>
            <a:off x="3167099" y="1734112"/>
            <a:ext cx="8154566" cy="3995966"/>
          </a:xfrm>
          <a:prstGeom prst="rect">
            <a:avLst/>
          </a:prstGeom>
          <a:noFill/>
        </p:spPr>
        <p:txBody>
          <a:bodyPr wrap="square" rtlCol="0">
            <a:spAutoFit/>
          </a:bodyPr>
          <a:lstStyle/>
          <a:p>
            <a:pPr>
              <a:lnSpc>
                <a:spcPct val="150000"/>
              </a:lnSpc>
              <a:spcBef>
                <a:spcPts val="50"/>
              </a:spcBef>
              <a:spcAft>
                <a:spcPts val="50"/>
              </a:spcAft>
            </a:pPr>
            <a:r>
              <a:rPr lang="zh-CN" altLang="zh-CN" sz="2400" b="1" dirty="0">
                <a:latin typeface="微软雅黑" panose="020B0503020204020204" pitchFamily="34" charset="-122"/>
                <a:ea typeface="微软雅黑" panose="020B0503020204020204" pitchFamily="34" charset="-122"/>
              </a:rPr>
              <a:t>案例</a:t>
            </a:r>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：流程再造降低贷款处理时间</a:t>
            </a:r>
          </a:p>
          <a:p>
            <a:pPr indent="457200">
              <a:lnSpc>
                <a:spcPct val="150000"/>
              </a:lnSpc>
              <a:spcBef>
                <a:spcPts val="50"/>
              </a:spcBef>
              <a:spcAft>
                <a:spcPts val="50"/>
              </a:spcAft>
            </a:pP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信用公司是</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下属的融资公司，向购买公司产品的顾客提供贷款业务。起先公司作业流程十分复杂，处理一份融资申请单，需要涉及六个部门，时间为</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天。但分析发现，真正处理一份申请单的时长仅为</a:t>
            </a:r>
            <a:r>
              <a:rPr lang="en-US" altLang="zh-CN" dirty="0">
                <a:latin typeface="微软雅黑" panose="020B0503020204020204" pitchFamily="34" charset="-122"/>
                <a:ea typeface="微软雅黑" panose="020B0503020204020204" pitchFamily="34" charset="-122"/>
              </a:rPr>
              <a:t>90</a:t>
            </a:r>
            <a:r>
              <a:rPr lang="zh-CN" altLang="zh-CN" dirty="0">
                <a:latin typeface="微软雅黑" panose="020B0503020204020204" pitchFamily="34" charset="-122"/>
                <a:ea typeface="微软雅黑" panose="020B0503020204020204" pitchFamily="34" charset="-122"/>
              </a:rPr>
              <a:t>分钟，出问题的是公司的业务流程。为了提高效率，公司展开了变革，消除不必要的流程环节是实施流程再造的主要措施，信息技术的使用使之成为可能：首先，公司取消了审核员、拟约员、估价员及文秘，仅以一个交易员代替；其次，公司开发出一套精密的电脑系统软件与之配合，为交易员提供必要的指南。变革后的收效是：公司减少了九成的作业时间，大大降低了人工成本，并且增加了</a:t>
            </a:r>
            <a:r>
              <a:rPr lang="en-US" altLang="zh-CN" dirty="0">
                <a:latin typeface="微软雅黑" panose="020B0503020204020204" pitchFamily="34" charset="-122"/>
                <a:ea typeface="微软雅黑" panose="020B0503020204020204" pitchFamily="34" charset="-122"/>
              </a:rPr>
              <a:t>100</a:t>
            </a:r>
            <a:r>
              <a:rPr lang="zh-CN" altLang="zh-CN" dirty="0">
                <a:latin typeface="微软雅黑" panose="020B0503020204020204" pitchFamily="34" charset="-122"/>
                <a:ea typeface="微软雅黑" panose="020B0503020204020204" pitchFamily="34" charset="-122"/>
              </a:rPr>
              <a:t>倍的业务量。</a:t>
            </a:r>
          </a:p>
        </p:txBody>
      </p:sp>
    </p:spTree>
    <p:extLst>
      <p:ext uri="{BB962C8B-B14F-4D97-AF65-F5344CB8AC3E}">
        <p14:creationId xmlns:p14="http://schemas.microsoft.com/office/powerpoint/2010/main" val="100635516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grpSp>
        <p:nvGrpSpPr>
          <p:cNvPr id="10" name="组合 9"/>
          <p:cNvGrpSpPr/>
          <p:nvPr/>
        </p:nvGrpSpPr>
        <p:grpSpPr>
          <a:xfrm>
            <a:off x="1467340" y="2322325"/>
            <a:ext cx="1728192" cy="3939902"/>
            <a:chOff x="10256838" y="1484313"/>
            <a:chExt cx="1163638" cy="2852737"/>
          </a:xfrm>
        </p:grpSpPr>
        <p:sp>
          <p:nvSpPr>
            <p:cNvPr id="11" name="Freeform 33"/>
            <p:cNvSpPr>
              <a:spLocks/>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4"/>
            <p:cNvSpPr>
              <a:spLocks/>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5"/>
            <p:cNvSpPr>
              <a:spLocks/>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6"/>
            <p:cNvSpPr>
              <a:spLocks/>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7"/>
            <p:cNvSpPr>
              <a:spLocks/>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8"/>
            <p:cNvSpPr>
              <a:spLocks/>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9"/>
            <p:cNvSpPr>
              <a:spLocks/>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0"/>
            <p:cNvSpPr>
              <a:spLocks/>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1"/>
            <p:cNvSpPr>
              <a:spLocks/>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2"/>
            <p:cNvSpPr>
              <a:spLocks/>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3"/>
            <p:cNvSpPr>
              <a:spLocks/>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4"/>
            <p:cNvSpPr>
              <a:spLocks/>
            </p:cNvSpPr>
            <p:nvPr/>
          </p:nvSpPr>
          <p:spPr bwMode="auto">
            <a:xfrm>
              <a:off x="10457267" y="1807365"/>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5"/>
            <p:cNvSpPr>
              <a:spLocks/>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6"/>
            <p:cNvSpPr>
              <a:spLocks/>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7"/>
            <p:cNvSpPr>
              <a:spLocks/>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8"/>
            <p:cNvSpPr>
              <a:spLocks/>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9"/>
            <p:cNvSpPr>
              <a:spLocks/>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0"/>
            <p:cNvSpPr>
              <a:spLocks/>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1"/>
            <p:cNvSpPr>
              <a:spLocks/>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2"/>
            <p:cNvSpPr>
              <a:spLocks/>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3"/>
            <p:cNvSpPr>
              <a:spLocks/>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4"/>
            <p:cNvSpPr>
              <a:spLocks noEditPoint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5"/>
            <p:cNvSpPr>
              <a:spLocks/>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6"/>
            <p:cNvSpPr>
              <a:spLocks/>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p:cNvSpPr>
              <a:spLocks/>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8"/>
            <p:cNvSpPr>
              <a:spLocks/>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9"/>
            <p:cNvSpPr>
              <a:spLocks/>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60"/>
            <p:cNvSpPr>
              <a:spLocks/>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61"/>
            <p:cNvSpPr>
              <a:spLocks/>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TextBox 127"/>
          <p:cNvSpPr txBox="1"/>
          <p:nvPr/>
        </p:nvSpPr>
        <p:spPr>
          <a:xfrm>
            <a:off x="3231264" y="1352539"/>
            <a:ext cx="8415301" cy="4760278"/>
          </a:xfrm>
          <a:prstGeom prst="rect">
            <a:avLst/>
          </a:prstGeom>
          <a:noFill/>
        </p:spPr>
        <p:txBody>
          <a:bodyPr wrap="square" rtlCol="0">
            <a:spAutoFit/>
          </a:bodyPr>
          <a:lstStyle/>
          <a:p>
            <a:pPr>
              <a:lnSpc>
                <a:spcPct val="150000"/>
              </a:lnSpc>
              <a:spcBef>
                <a:spcPts val="50"/>
              </a:spcBef>
              <a:spcAft>
                <a:spcPts val="50"/>
              </a:spcAft>
            </a:pPr>
            <a:r>
              <a:rPr lang="zh-CN" altLang="zh-CN" sz="2400" b="1" dirty="0">
                <a:latin typeface="微软雅黑" panose="020B0503020204020204" pitchFamily="34" charset="-122"/>
                <a:ea typeface="微软雅黑" panose="020B0503020204020204" pitchFamily="34" charset="-122"/>
              </a:rPr>
              <a:t>案例</a:t>
            </a:r>
            <a:r>
              <a:rPr lang="en-US" altLang="zh-CN" sz="2400" b="1" dirty="0">
                <a:latin typeface="微软雅黑" panose="020B0503020204020204" pitchFamily="34" charset="-122"/>
                <a:ea typeface="微软雅黑" panose="020B0503020204020204" pitchFamily="34" charset="-122"/>
              </a:rPr>
              <a:t>3</a:t>
            </a:r>
            <a:r>
              <a:rPr lang="zh-CN" altLang="zh-CN" sz="2400" b="1" dirty="0">
                <a:latin typeface="微软雅黑" panose="020B0503020204020204" pitchFamily="34" charset="-122"/>
                <a:ea typeface="微软雅黑" panose="020B0503020204020204" pitchFamily="34" charset="-122"/>
              </a:rPr>
              <a:t>：流程再造降低财务会计部的人数</a:t>
            </a:r>
          </a:p>
          <a:p>
            <a:pPr indent="457200">
              <a:lnSpc>
                <a:spcPct val="150000"/>
              </a:lnSpc>
              <a:spcBef>
                <a:spcPts val="50"/>
              </a:spcBef>
              <a:spcAft>
                <a:spcPts val="50"/>
              </a:spcAft>
            </a:pP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世纪</a:t>
            </a:r>
            <a:r>
              <a:rPr lang="en-US" altLang="zh-CN" sz="1600" dirty="0">
                <a:latin typeface="微软雅黑" panose="020B0503020204020204" pitchFamily="34" charset="-122"/>
                <a:ea typeface="微软雅黑" panose="020B0503020204020204" pitchFamily="34" charset="-122"/>
              </a:rPr>
              <a:t>80</a:t>
            </a:r>
            <a:r>
              <a:rPr lang="zh-CN" altLang="zh-CN" sz="1600" dirty="0">
                <a:latin typeface="微软雅黑" panose="020B0503020204020204" pitchFamily="34" charset="-122"/>
                <a:ea typeface="微软雅黑" panose="020B0503020204020204" pitchFamily="34" charset="-122"/>
              </a:rPr>
              <a:t>年代，福特公司一直在寻求减少冗员和行政事务成本的办法。当时单是福特在北美的公司，财务会计部就有员工</a:t>
            </a:r>
            <a:r>
              <a:rPr lang="en-US" altLang="zh-CN" sz="1600" dirty="0">
                <a:latin typeface="微软雅黑" panose="020B0503020204020204" pitchFamily="34" charset="-122"/>
                <a:ea typeface="微软雅黑" panose="020B0503020204020204" pitchFamily="34" charset="-122"/>
              </a:rPr>
              <a:t>500</a:t>
            </a:r>
            <a:r>
              <a:rPr lang="zh-CN" altLang="zh-CN" sz="1600" dirty="0">
                <a:latin typeface="微软雅黑" panose="020B0503020204020204" pitchFamily="34" charset="-122"/>
                <a:ea typeface="微软雅黑" panose="020B0503020204020204" pitchFamily="34" charset="-122"/>
              </a:rPr>
              <a:t>多人。福特公司借助办公自动化，减少了</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的冗员，使总人数降至</a:t>
            </a:r>
            <a:r>
              <a:rPr lang="en-US" altLang="zh-CN" sz="1600" dirty="0">
                <a:latin typeface="微软雅黑" panose="020B0503020204020204" pitchFamily="34" charset="-122"/>
                <a:ea typeface="微软雅黑" panose="020B0503020204020204" pitchFamily="34" charset="-122"/>
              </a:rPr>
              <a:t>400</a:t>
            </a:r>
            <a:r>
              <a:rPr lang="zh-CN" altLang="zh-CN" sz="1600" dirty="0">
                <a:latin typeface="微软雅黑" panose="020B0503020204020204" pitchFamily="34" charset="-122"/>
                <a:ea typeface="微软雅黑" panose="020B0503020204020204" pitchFamily="34" charset="-122"/>
              </a:rPr>
              <a:t>人，福特公司领导人对此感到满意。但是，当他们得知日本马自达公司的全部财务人员只有</a:t>
            </a:r>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人时，引发了思考：发现仅仅是对财务部门进行重组是难以取得这种效果的，必须变部门观念为流程观念。于是，福特公司决定改造采购流程。</a:t>
            </a:r>
          </a:p>
          <a:p>
            <a:pPr indent="457200">
              <a:lnSpc>
                <a:spcPct val="150000"/>
              </a:lnSpc>
              <a:spcBef>
                <a:spcPts val="50"/>
              </a:spcBef>
              <a:spcAft>
                <a:spcPts val="50"/>
              </a:spcAft>
            </a:pPr>
            <a:r>
              <a:rPr lang="zh-CN" altLang="zh-CN" sz="1600" dirty="0">
                <a:latin typeface="微软雅黑" panose="020B0503020204020204" pitchFamily="34" charset="-122"/>
                <a:ea typeface="微软雅黑" panose="020B0503020204020204" pitchFamily="34" charset="-122"/>
              </a:rPr>
              <a:t>通过分析流程，该公司发现财务会计部员工的大部分精力用于调查采购部门向供应商发的订单、仓库的验收单及供应商开的发票这三者是否一致。如果打破常规，把“收到发票以后就付款”，改为“验收货物以后就付款”，则产生了新的流程：采购员通过数据共享的计算机系统生成采购订单，供应商将货物送达库房后，验货员将根据共享系统中的订单来验收货物。如果验货结果与订单相符，系统便会在适当的时间内自动签发支票给供应商。否则，验货员便会拒绝收货，并将货物退还给供应商。这样就大大提高了企业的运营效率</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835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a:t>
            </a:r>
            <a:r>
              <a:rPr lang="zh-CN" altLang="en-US" sz="3600" b="1" dirty="0">
                <a:cs typeface="+mn-ea"/>
                <a:sym typeface="+mn-lt"/>
              </a:rPr>
              <a:t>二</a:t>
            </a:r>
            <a:r>
              <a:rPr lang="zh-CN" altLang="en-US" sz="3600" b="1" dirty="0" smtClean="0">
                <a:cs typeface="+mn-ea"/>
                <a:sym typeface="+mn-lt"/>
              </a:rPr>
              <a:t>部分</a:t>
            </a:r>
            <a:endParaRPr lang="zh-CN" altLang="en-US" sz="3600" b="1" dirty="0">
              <a:cs typeface="+mn-ea"/>
              <a:sym typeface="+mn-lt"/>
            </a:endParaRPr>
          </a:p>
        </p:txBody>
      </p:sp>
      <p:sp>
        <p:nvSpPr>
          <p:cNvPr id="8" name="文本框 4"/>
          <p:cNvSpPr txBox="1"/>
          <p:nvPr/>
        </p:nvSpPr>
        <p:spPr>
          <a:xfrm>
            <a:off x="1175657" y="3013501"/>
            <a:ext cx="1018902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b="1" dirty="0">
                <a:solidFill>
                  <a:schemeClr val="bg2">
                    <a:lumMod val="10000"/>
                  </a:schemeClr>
                </a:solidFill>
                <a:cs typeface="+mn-ea"/>
              </a:rPr>
              <a:t>我</a:t>
            </a:r>
            <a:r>
              <a:rPr lang="zh-CN" altLang="zh-CN" sz="4800" b="1" dirty="0">
                <a:solidFill>
                  <a:schemeClr val="bg2">
                    <a:lumMod val="10000"/>
                  </a:schemeClr>
                </a:solidFill>
                <a:cs typeface="+mn-ea"/>
              </a:rPr>
              <a:t>国</a:t>
            </a:r>
            <a:r>
              <a:rPr lang="en-US" altLang="zh-CN" sz="4800" b="1" dirty="0">
                <a:solidFill>
                  <a:schemeClr val="bg2">
                    <a:lumMod val="10000"/>
                  </a:schemeClr>
                </a:solidFill>
                <a:cs typeface="+mn-ea"/>
              </a:rPr>
              <a:t>20</a:t>
            </a:r>
            <a:r>
              <a:rPr lang="zh-CN" altLang="zh-CN" sz="4800" b="1" dirty="0">
                <a:solidFill>
                  <a:schemeClr val="bg2">
                    <a:lumMod val="10000"/>
                  </a:schemeClr>
                </a:solidFill>
                <a:cs typeface="+mn-ea"/>
              </a:rPr>
              <a:t>世纪</a:t>
            </a:r>
            <a:r>
              <a:rPr lang="en-US" altLang="zh-CN" sz="4800" b="1" dirty="0">
                <a:solidFill>
                  <a:schemeClr val="bg2">
                    <a:lumMod val="10000"/>
                  </a:schemeClr>
                </a:solidFill>
                <a:cs typeface="+mn-ea"/>
              </a:rPr>
              <a:t>90</a:t>
            </a:r>
            <a:r>
              <a:rPr lang="zh-CN" altLang="zh-CN" sz="4800" b="1" dirty="0">
                <a:solidFill>
                  <a:schemeClr val="bg2">
                    <a:lumMod val="10000"/>
                  </a:schemeClr>
                </a:solidFill>
                <a:cs typeface="+mn-ea"/>
              </a:rPr>
              <a:t>年代以来的新业态管理</a:t>
            </a:r>
          </a:p>
        </p:txBody>
      </p:sp>
    </p:spTree>
    <p:extLst>
      <p:ext uri="{BB962C8B-B14F-4D97-AF65-F5344CB8AC3E}">
        <p14:creationId xmlns:p14="http://schemas.microsoft.com/office/powerpoint/2010/main" val="122054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1</a:t>
            </a:r>
            <a:r>
              <a:rPr lang="zh-CN" altLang="zh-CN" sz="2800" b="1" dirty="0">
                <a:solidFill>
                  <a:srgbClr val="0D0D0D"/>
                </a:solidFill>
                <a:latin typeface="+mn-lt"/>
                <a:ea typeface="+mn-ea"/>
                <a:cs typeface="+mn-ea"/>
              </a:rPr>
              <a:t>：宝钢集团一钢公司的流程再造</a:t>
            </a:r>
          </a:p>
        </p:txBody>
      </p:sp>
      <p:sp>
        <p:nvSpPr>
          <p:cNvPr id="2" name="文本框 1"/>
          <p:cNvSpPr txBox="1"/>
          <p:nvPr/>
        </p:nvSpPr>
        <p:spPr>
          <a:xfrm>
            <a:off x="1191720" y="1452706"/>
            <a:ext cx="9853651" cy="4893647"/>
          </a:xfrm>
          <a:prstGeom prst="rect">
            <a:avLst/>
          </a:prstGeom>
          <a:noFill/>
        </p:spPr>
        <p:txBody>
          <a:bodyPr wrap="square" rtlCol="0">
            <a:spAutoFit/>
          </a:bodyPr>
          <a:lstStyle/>
          <a:p>
            <a:pPr indent="457200">
              <a:lnSpc>
                <a:spcPct val="150000"/>
              </a:lnSpc>
            </a:pPr>
            <a:r>
              <a:rPr lang="zh-CN" altLang="zh-CN" sz="1600" dirty="0">
                <a:latin typeface="微软雅黑" panose="020B0503020204020204" pitchFamily="34" charset="-122"/>
                <a:ea typeface="微软雅黑" panose="020B0503020204020204" pitchFamily="34" charset="-122"/>
              </a:rPr>
              <a:t>宝钢集团一钢公司为了适应建设不锈钢精品基地的需要不断推进管理体制创新和流程再造，行政职能机构由</a:t>
            </a:r>
            <a:r>
              <a:rPr lang="en-US" altLang="zh-CN" sz="1600" dirty="0">
                <a:latin typeface="微软雅黑" panose="020B0503020204020204" pitchFamily="34" charset="-122"/>
                <a:ea typeface="微软雅黑" panose="020B0503020204020204" pitchFamily="34" charset="-122"/>
              </a:rPr>
              <a:t>1999</a:t>
            </a:r>
            <a:r>
              <a:rPr lang="zh-CN" altLang="zh-CN" sz="1600" dirty="0">
                <a:latin typeface="微软雅黑" panose="020B0503020204020204" pitchFamily="34" charset="-122"/>
                <a:ea typeface="微软雅黑" panose="020B0503020204020204" pitchFamily="34" charset="-122"/>
              </a:rPr>
              <a:t>年的</a:t>
            </a:r>
            <a:r>
              <a:rPr lang="en-US" altLang="zh-CN" sz="1600" dirty="0">
                <a:latin typeface="微软雅黑" panose="020B0503020204020204" pitchFamily="34" charset="-122"/>
                <a:ea typeface="微软雅黑" panose="020B0503020204020204" pitchFamily="34" charset="-122"/>
              </a:rPr>
              <a:t>6</a:t>
            </a:r>
            <a:r>
              <a:rPr lang="zh-CN" altLang="zh-CN" sz="1600" dirty="0">
                <a:latin typeface="微软雅黑" panose="020B0503020204020204" pitchFamily="34" charset="-122"/>
                <a:ea typeface="微软雅黑" panose="020B0503020204020204" pitchFamily="34" charset="-122"/>
              </a:rPr>
              <a:t>部</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室</a:t>
            </a:r>
            <a:r>
              <a:rPr lang="en-US" altLang="zh-CN" sz="1600" dirty="0">
                <a:latin typeface="微软雅黑" panose="020B0503020204020204" pitchFamily="34" charset="-122"/>
                <a:ea typeface="微软雅黑" panose="020B0503020204020204" pitchFamily="34" charset="-122"/>
              </a:rPr>
              <a:t>34</a:t>
            </a:r>
            <a:r>
              <a:rPr lang="zh-CN" altLang="zh-CN" sz="1600" dirty="0">
                <a:latin typeface="微软雅黑" panose="020B0503020204020204" pitchFamily="34" charset="-122"/>
                <a:ea typeface="微软雅黑" panose="020B0503020204020204" pitchFamily="34" charset="-122"/>
              </a:rPr>
              <a:t>处，逐渐压缩到目前的</a:t>
            </a:r>
            <a:r>
              <a:rPr lang="en-US" altLang="zh-CN" sz="1600" dirty="0">
                <a:latin typeface="微软雅黑" panose="020B0503020204020204" pitchFamily="34" charset="-122"/>
                <a:ea typeface="微软雅黑" panose="020B0503020204020204" pitchFamily="34" charset="-122"/>
              </a:rPr>
              <a:t>12</a:t>
            </a:r>
            <a:r>
              <a:rPr lang="zh-CN" altLang="zh-CN" sz="1600" dirty="0">
                <a:latin typeface="微软雅黑" panose="020B0503020204020204" pitchFamily="34" charset="-122"/>
                <a:ea typeface="微软雅黑" panose="020B0503020204020204" pitchFamily="34" charset="-122"/>
              </a:rPr>
              <a:t>个处；中层干部由</a:t>
            </a:r>
            <a:r>
              <a:rPr lang="en-US" altLang="zh-CN" sz="1600" dirty="0">
                <a:latin typeface="微软雅黑" panose="020B0503020204020204" pitchFamily="34" charset="-122"/>
                <a:ea typeface="微软雅黑" panose="020B0503020204020204" pitchFamily="34" charset="-122"/>
              </a:rPr>
              <a:t>1999</a:t>
            </a:r>
            <a:r>
              <a:rPr lang="zh-CN" altLang="zh-CN" sz="1600" dirty="0">
                <a:latin typeface="微软雅黑" panose="020B0503020204020204" pitchFamily="34" charset="-122"/>
                <a:ea typeface="微软雅黑" panose="020B0503020204020204" pitchFamily="34" charset="-122"/>
              </a:rPr>
              <a:t>年的</a:t>
            </a:r>
            <a:r>
              <a:rPr lang="en-US" altLang="zh-CN" sz="1600" dirty="0">
                <a:latin typeface="微软雅黑" panose="020B0503020204020204" pitchFamily="34" charset="-122"/>
                <a:ea typeface="微软雅黑" panose="020B0503020204020204" pitchFamily="34" charset="-122"/>
              </a:rPr>
              <a:t>233</a:t>
            </a:r>
            <a:r>
              <a:rPr lang="zh-CN" altLang="zh-CN" sz="1600" dirty="0">
                <a:latin typeface="微软雅黑" panose="020B0503020204020204" pitchFamily="34" charset="-122"/>
                <a:ea typeface="微软雅黑" panose="020B0503020204020204" pitchFamily="34" charset="-122"/>
              </a:rPr>
              <a:t>名减少到目前的</a:t>
            </a:r>
            <a:r>
              <a:rPr lang="en-US" altLang="zh-CN" sz="1600" dirty="0">
                <a:latin typeface="微软雅黑" panose="020B0503020204020204" pitchFamily="34" charset="-122"/>
                <a:ea typeface="微软雅黑" panose="020B0503020204020204" pitchFamily="34" charset="-122"/>
              </a:rPr>
              <a:t>101</a:t>
            </a:r>
            <a:r>
              <a:rPr lang="zh-CN" altLang="zh-CN" sz="1600" dirty="0">
                <a:latin typeface="微软雅黑" panose="020B0503020204020204" pitchFamily="34" charset="-122"/>
                <a:ea typeface="微软雅黑" panose="020B0503020204020204" pitchFamily="34" charset="-122"/>
              </a:rPr>
              <a:t>名。通过改革，一钢公司逐步摆脱了计划经济体制下形成的管理机构庞大、扯皮推诿现象严重的弊端，提高了工作效率和企业效益。</a:t>
            </a:r>
          </a:p>
          <a:p>
            <a:pPr indent="457200">
              <a:lnSpc>
                <a:spcPct val="150000"/>
              </a:lnSpc>
            </a:pPr>
            <a:r>
              <a:rPr lang="zh-CN" altLang="zh-CN" sz="1600" dirty="0">
                <a:latin typeface="微软雅黑" panose="020B0503020204020204" pitchFamily="34" charset="-122"/>
                <a:ea typeface="微软雅黑" panose="020B0503020204020204" pitchFamily="34" charset="-122"/>
              </a:rPr>
              <a:t>近年来</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面对国外先进钢铁企业产品大举进入我国和国内民营钢铁企业迅猛发展的咄咄逼人态势，一钢公司感到</a:t>
            </a:r>
            <a:r>
              <a:rPr lang="zh-CN" altLang="zh-CN" sz="1600" dirty="0" smtClean="0">
                <a:latin typeface="微软雅黑" panose="020B0503020204020204" pitchFamily="34" charset="-122"/>
                <a:ea typeface="微软雅黑" panose="020B0503020204020204" pitchFamily="34" charset="-122"/>
              </a:rPr>
              <a:t>，自己目前的产品成本</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还远没有</a:t>
            </a:r>
            <a:r>
              <a:rPr lang="zh-CN" altLang="zh-CN" sz="1600" dirty="0">
                <a:latin typeface="微软雅黑" panose="020B0503020204020204" pitchFamily="34" charset="-122"/>
                <a:ea typeface="微软雅黑" panose="020B0503020204020204" pitchFamily="34" charset="-122"/>
              </a:rPr>
              <a:t>离开国内钢铁企业平均水平这一生死线，如果不直面市场，深化改革，就必然会被市场淘汰</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zh-CN" sz="1600" dirty="0">
                <a:latin typeface="微软雅黑" panose="020B0503020204020204" pitchFamily="34" charset="-122"/>
                <a:ea typeface="微软雅黑" panose="020B0503020204020204" pitchFamily="34" charset="-122"/>
              </a:rPr>
              <a:t>一钢公司在建设不锈钢精品基地的同时，结合淘汰落后工艺装备，开展了多渠道的减员分流工作，严格按照不锈钢工程建成后主体</a:t>
            </a:r>
            <a:r>
              <a:rPr lang="en-US" altLang="zh-CN" sz="1600" dirty="0">
                <a:latin typeface="微软雅黑" panose="020B0503020204020204" pitchFamily="34" charset="-122"/>
                <a:ea typeface="微软雅黑" panose="020B0503020204020204" pitchFamily="34" charset="-122"/>
              </a:rPr>
              <a:t>6000</a:t>
            </a:r>
            <a:r>
              <a:rPr lang="zh-CN" altLang="zh-CN" sz="1600" dirty="0">
                <a:latin typeface="微软雅黑" panose="020B0503020204020204" pitchFamily="34" charset="-122"/>
                <a:ea typeface="微软雅黑" panose="020B0503020204020204" pitchFamily="34" charset="-122"/>
              </a:rPr>
              <a:t>名员工的总定员，加大减员分流力度，并不断提高员工素质和企业技术、管理水平。</a:t>
            </a:r>
          </a:p>
          <a:p>
            <a:pPr indent="457200">
              <a:lnSpc>
                <a:spcPct val="150000"/>
              </a:lnSpc>
            </a:pPr>
            <a:r>
              <a:rPr lang="zh-CN" altLang="zh-CN" sz="1600" dirty="0">
                <a:latin typeface="微软雅黑" panose="020B0503020204020204" pitchFamily="34" charset="-122"/>
                <a:ea typeface="微软雅黑" panose="020B0503020204020204" pitchFamily="34" charset="-122"/>
              </a:rPr>
              <a:t>自</a:t>
            </a:r>
            <a:r>
              <a:rPr lang="en-US" altLang="zh-CN" sz="1600" dirty="0">
                <a:latin typeface="微软雅黑" panose="020B0503020204020204" pitchFamily="34" charset="-122"/>
                <a:ea typeface="微软雅黑" panose="020B0503020204020204" pitchFamily="34" charset="-122"/>
              </a:rPr>
              <a:t>1999</a:t>
            </a:r>
            <a:r>
              <a:rPr lang="zh-CN" altLang="zh-CN" sz="1600" dirty="0">
                <a:latin typeface="微软雅黑" panose="020B0503020204020204" pitchFamily="34" charset="-122"/>
                <a:ea typeface="微软雅黑" panose="020B0503020204020204" pitchFamily="34" charset="-122"/>
              </a:rPr>
              <a:t>年至</a:t>
            </a:r>
            <a:r>
              <a:rPr lang="en-US" altLang="zh-CN" sz="1600" dirty="0">
                <a:latin typeface="微软雅黑" panose="020B0503020204020204" pitchFamily="34" charset="-122"/>
                <a:ea typeface="微软雅黑" panose="020B0503020204020204" pitchFamily="34" charset="-122"/>
              </a:rPr>
              <a:t>2003</a:t>
            </a:r>
            <a:r>
              <a:rPr lang="zh-CN" altLang="zh-CN" sz="1600" dirty="0">
                <a:latin typeface="微软雅黑" panose="020B0503020204020204" pitchFamily="34" charset="-122"/>
                <a:ea typeface="微软雅黑" panose="020B0503020204020204" pitchFamily="34" charset="-122"/>
              </a:rPr>
              <a:t>年上半年，一钢公司通过不断深化改革，共实现减员分流</a:t>
            </a:r>
            <a:r>
              <a:rPr lang="en-US" altLang="zh-CN" sz="1600" dirty="0">
                <a:latin typeface="微软雅黑" panose="020B0503020204020204" pitchFamily="34" charset="-122"/>
                <a:ea typeface="微软雅黑" panose="020B0503020204020204" pitchFamily="34" charset="-122"/>
              </a:rPr>
              <a:t>15571</a:t>
            </a:r>
            <a:r>
              <a:rPr lang="zh-CN" altLang="zh-CN" sz="1600" dirty="0">
                <a:latin typeface="微软雅黑" panose="020B0503020204020204" pitchFamily="34" charset="-122"/>
                <a:ea typeface="微软雅黑" panose="020B0503020204020204" pitchFamily="34" charset="-122"/>
              </a:rPr>
              <a:t>人，超过原来职工总数的</a:t>
            </a:r>
            <a:r>
              <a:rPr lang="en-US" altLang="zh-CN" sz="1600" dirty="0">
                <a:latin typeface="微软雅黑" panose="020B0503020204020204" pitchFamily="34" charset="-122"/>
                <a:ea typeface="微软雅黑" panose="020B0503020204020204" pitchFamily="34" charset="-122"/>
              </a:rPr>
              <a:t>50</a:t>
            </a:r>
            <a:r>
              <a:rPr lang="zh-CN" altLang="zh-CN"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6500</a:t>
            </a:r>
            <a:r>
              <a:rPr lang="zh-CN" altLang="zh-CN" sz="1600" dirty="0">
                <a:latin typeface="微软雅黑" panose="020B0503020204020204" pitchFamily="34" charset="-122"/>
                <a:ea typeface="微软雅黑" panose="020B0503020204020204" pitchFamily="34" charset="-122"/>
              </a:rPr>
              <a:t>余人协解，</a:t>
            </a:r>
            <a:r>
              <a:rPr lang="en-US" altLang="zh-CN" sz="1600" dirty="0">
                <a:latin typeface="微软雅黑" panose="020B0503020204020204" pitchFamily="34" charset="-122"/>
                <a:ea typeface="微软雅黑" panose="020B0503020204020204" pitchFamily="34" charset="-122"/>
              </a:rPr>
              <a:t>7600</a:t>
            </a:r>
            <a:r>
              <a:rPr lang="zh-CN" altLang="zh-CN" sz="1600" dirty="0">
                <a:latin typeface="微软雅黑" panose="020B0503020204020204" pitchFamily="34" charset="-122"/>
                <a:ea typeface="微软雅黑" panose="020B0503020204020204" pitchFamily="34" charset="-122"/>
              </a:rPr>
              <a:t>余人退养，并为</a:t>
            </a:r>
            <a:r>
              <a:rPr lang="en-US" altLang="zh-CN" sz="1600" dirty="0">
                <a:latin typeface="微软雅黑" panose="020B0503020204020204" pitchFamily="34" charset="-122"/>
                <a:ea typeface="微软雅黑" panose="020B0503020204020204" pitchFamily="34" charset="-122"/>
              </a:rPr>
              <a:t>2200</a:t>
            </a:r>
            <a:r>
              <a:rPr lang="zh-CN" altLang="zh-CN" sz="1600" dirty="0">
                <a:latin typeface="微软雅黑" panose="020B0503020204020204" pitchFamily="34" charset="-122"/>
                <a:ea typeface="微软雅黑" panose="020B0503020204020204" pitchFamily="34" charset="-122"/>
              </a:rPr>
              <a:t>余人拓展了就业岗位。对留下来的员工，通过倡导</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学习型企业</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和终身教育理念，不断强化员工素质工程建设</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19136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1</a:t>
            </a:r>
            <a:r>
              <a:rPr lang="zh-CN" altLang="zh-CN" sz="2800" b="1" dirty="0">
                <a:solidFill>
                  <a:srgbClr val="0D0D0D"/>
                </a:solidFill>
                <a:latin typeface="+mn-lt"/>
                <a:ea typeface="+mn-ea"/>
                <a:cs typeface="+mn-ea"/>
              </a:rPr>
              <a:t>：宝钢集团一钢公司的流程再造</a:t>
            </a:r>
          </a:p>
        </p:txBody>
      </p:sp>
      <p:sp>
        <p:nvSpPr>
          <p:cNvPr id="2" name="矩形 1"/>
          <p:cNvSpPr/>
          <p:nvPr/>
        </p:nvSpPr>
        <p:spPr>
          <a:xfrm>
            <a:off x="997328" y="1665129"/>
            <a:ext cx="10197344" cy="4154984"/>
          </a:xfrm>
          <a:prstGeom prst="rect">
            <a:avLst/>
          </a:prstGeom>
        </p:spPr>
        <p:txBody>
          <a:bodyPr wrap="square">
            <a:spAutoFit/>
          </a:bodyPr>
          <a:lstStyle/>
          <a:p>
            <a:pPr indent="457200">
              <a:lnSpc>
                <a:spcPct val="150000"/>
              </a:lnSpc>
            </a:pPr>
            <a:r>
              <a:rPr lang="zh-CN" altLang="zh-CN" sz="1600" dirty="0">
                <a:latin typeface="微软雅黑" panose="020B0503020204020204" pitchFamily="34" charset="-122"/>
                <a:ea typeface="微软雅黑" panose="020B0503020204020204" pitchFamily="34" charset="-122"/>
              </a:rPr>
              <a:t>在管理体制创新上，一钢公司按照精简高效和扁平化、专业化、市场化的要求，不断精简管理机构，提出干部减员比例必须不少于工人的减员比例，</a:t>
            </a: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年多来，累计减少中层干部</a:t>
            </a:r>
            <a:r>
              <a:rPr lang="en-US" altLang="zh-CN" sz="1600" dirty="0">
                <a:latin typeface="微软雅黑" panose="020B0503020204020204" pitchFamily="34" charset="-122"/>
                <a:ea typeface="微软雅黑" panose="020B0503020204020204" pitchFamily="34" charset="-122"/>
              </a:rPr>
              <a:t>132</a:t>
            </a:r>
            <a:r>
              <a:rPr lang="zh-CN" altLang="zh-CN" sz="1600" dirty="0">
                <a:latin typeface="微软雅黑" panose="020B0503020204020204" pitchFamily="34" charset="-122"/>
                <a:ea typeface="微软雅黑" panose="020B0503020204020204" pitchFamily="34" charset="-122"/>
              </a:rPr>
              <a:t>名，超过原来中层干部总数的</a:t>
            </a:r>
            <a:r>
              <a:rPr lang="en-US" altLang="zh-CN" sz="1600" dirty="0">
                <a:latin typeface="微软雅黑" panose="020B0503020204020204" pitchFamily="34" charset="-122"/>
                <a:ea typeface="微软雅黑" panose="020B0503020204020204" pitchFamily="34" charset="-122"/>
              </a:rPr>
              <a:t>56</a:t>
            </a:r>
            <a:r>
              <a:rPr lang="zh-CN" altLang="zh-CN" sz="1600" dirty="0">
                <a:latin typeface="微软雅黑" panose="020B0503020204020204" pitchFamily="34" charset="-122"/>
                <a:ea typeface="微软雅黑" panose="020B0503020204020204" pitchFamily="34" charset="-122"/>
              </a:rPr>
              <a:t>％。</a:t>
            </a:r>
          </a:p>
          <a:p>
            <a:pPr indent="457200">
              <a:lnSpc>
                <a:spcPct val="150000"/>
              </a:lnSpc>
            </a:pPr>
            <a:r>
              <a:rPr lang="zh-CN" altLang="zh-CN" sz="1600" dirty="0">
                <a:latin typeface="微软雅黑" panose="020B0503020204020204" pitchFamily="34" charset="-122"/>
                <a:ea typeface="微软雅黑" panose="020B0503020204020204" pitchFamily="34" charset="-122"/>
              </a:rPr>
              <a:t>一钢公司还按照</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流程再造</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的管理要求，推进管理体制创新，以求管理出效益。他们将原来管预算的</a:t>
            </a:r>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个处与财会处合并，成立计划财务处，减少工作协调，提高了效率和服务质量。在销售体制上，将原来市场部的</a:t>
            </a: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个分公司</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个处合并，成立营销分公司，做到物资采购与产品销售统盘考虑、内外贸易相结合，有利于营销人员站在公司整体利益的角度，在采购原燃料时考虑到产品市场价格，在产品销售时把握原材料成本，通过优化物质采购和产品销售，实现公司利益最大化。这一管理体制改革，也有利于制定营销人员的激励机制，肯定他们的劳动价值，更好地调动他们的工作积极性。</a:t>
            </a:r>
          </a:p>
          <a:p>
            <a:pPr indent="457200">
              <a:lnSpc>
                <a:spcPct val="150000"/>
              </a:lnSpc>
            </a:pPr>
            <a:r>
              <a:rPr lang="zh-CN" altLang="zh-CN" sz="1600" dirty="0">
                <a:latin typeface="微软雅黑" panose="020B0503020204020204" pitchFamily="34" charset="-122"/>
                <a:ea typeface="微软雅黑" panose="020B0503020204020204" pitchFamily="34" charset="-122"/>
              </a:rPr>
              <a:t>为了降低成本，一钢公司还通过充分运用加入宝钢集团的优势和提高管理水平，来降低铁矿石等原材料和产品的库存。铁矿石库存由原来</a:t>
            </a:r>
            <a:r>
              <a:rPr lang="en-US" altLang="zh-CN" sz="1600" dirty="0">
                <a:latin typeface="微软雅黑" panose="020B0503020204020204" pitchFamily="34" charset="-122"/>
                <a:ea typeface="微软雅黑" panose="020B0503020204020204" pitchFamily="34" charset="-122"/>
              </a:rPr>
              <a:t>100</a:t>
            </a:r>
            <a:r>
              <a:rPr lang="zh-CN" altLang="zh-CN" sz="1600" dirty="0">
                <a:latin typeface="微软雅黑" panose="020B0503020204020204" pitchFamily="34" charset="-122"/>
                <a:ea typeface="微软雅黑" panose="020B0503020204020204" pitchFamily="34" charset="-122"/>
              </a:rPr>
              <a:t>多万吨，下降到目前的</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多万吨，方坯库存由原来的</a:t>
            </a:r>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a:t>
            </a:r>
            <a:r>
              <a:rPr lang="zh-CN" altLang="zh-CN" sz="1600" dirty="0">
                <a:latin typeface="微软雅黑" panose="020B0503020204020204" pitchFamily="34" charset="-122"/>
                <a:ea typeface="微软雅黑" panose="020B0503020204020204" pitchFamily="34" charset="-122"/>
              </a:rPr>
              <a:t>万吨，降低到现在的</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万吨。同时，一钢公司还对产品出厂发货流程采取社会化协作方式</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大大减少了工作人员。</a:t>
            </a:r>
          </a:p>
        </p:txBody>
      </p:sp>
    </p:spTree>
    <p:extLst>
      <p:ext uri="{BB962C8B-B14F-4D97-AF65-F5344CB8AC3E}">
        <p14:creationId xmlns:p14="http://schemas.microsoft.com/office/powerpoint/2010/main" val="37733180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2</a:t>
            </a:r>
            <a:r>
              <a:rPr lang="zh-CN" altLang="zh-CN" sz="2800" b="1" dirty="0">
                <a:solidFill>
                  <a:srgbClr val="0D0D0D"/>
                </a:solidFill>
                <a:latin typeface="+mn-lt"/>
                <a:ea typeface="+mn-ea"/>
                <a:cs typeface="+mn-ea"/>
              </a:rPr>
              <a:t>：海尔</a:t>
            </a:r>
            <a:r>
              <a:rPr lang="en-US" altLang="zh-CN" sz="2800" b="1" dirty="0">
                <a:solidFill>
                  <a:srgbClr val="0D0D0D"/>
                </a:solidFill>
                <a:latin typeface="+mn-lt"/>
                <a:ea typeface="+mn-ea"/>
                <a:cs typeface="+mn-ea"/>
              </a:rPr>
              <a:t>25</a:t>
            </a:r>
            <a:r>
              <a:rPr lang="zh-CN" altLang="zh-CN" sz="2800" b="1" dirty="0">
                <a:solidFill>
                  <a:srgbClr val="0D0D0D"/>
                </a:solidFill>
                <a:latin typeface="+mn-lt"/>
                <a:ea typeface="+mn-ea"/>
                <a:cs typeface="+mn-ea"/>
              </a:rPr>
              <a:t>年砸出品牌之路</a:t>
            </a:r>
          </a:p>
        </p:txBody>
      </p:sp>
      <p:sp>
        <p:nvSpPr>
          <p:cNvPr id="2" name="矩形 1"/>
          <p:cNvSpPr/>
          <p:nvPr/>
        </p:nvSpPr>
        <p:spPr>
          <a:xfrm>
            <a:off x="4026528" y="1467843"/>
            <a:ext cx="3795911" cy="374461"/>
          </a:xfrm>
          <a:prstGeom prst="rect">
            <a:avLst/>
          </a:prstGeom>
        </p:spPr>
        <p:txBody>
          <a:bodyPr wrap="none">
            <a:spAutoFit/>
          </a:bodyPr>
          <a:lstStyle/>
          <a:p>
            <a:pPr indent="306070" algn="just">
              <a:lnSpc>
                <a:spcPts val="2200"/>
              </a:lnSpc>
              <a:spcBef>
                <a:spcPts val="600"/>
              </a:spcBef>
              <a:spcAft>
                <a:spcPts val="600"/>
              </a:spcAft>
            </a:pP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冰箱</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零缺陷</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765099" y="1957608"/>
            <a:ext cx="10661801" cy="4214680"/>
          </a:xfrm>
          <a:prstGeom prst="rect">
            <a:avLst/>
          </a:prstGeom>
        </p:spPr>
        <p:txBody>
          <a:bodyPr wrap="square">
            <a:spAutoFit/>
          </a:bodyPr>
          <a:lstStyle/>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海尔最出名的</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砸</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，莫过于上世纪</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80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年代的砸冰箱。</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那是</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1985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年，海尔成立第二年，正值改革开放初期。中国打开国门，众多企业引进了电冰箱生产设备、技术，出现了</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大干快上</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的局面。那是一个供不应求的年代，被形容为</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纸糊的冰箱也能卖出去</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。但这一年，海尔砸掉了</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76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台不合格的冰箱。</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事情源自一位用户来信抱怨说，自己用攒了多年的钱买的冰箱上有道划痕。张瑞敏由此查出了仓库里有</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76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台冰箱有类似问题。员工希望将这些有瑕疵的冰箱作为福利降价卖给员工。但张瑞敏的决定却是</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砸了！</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这个当时被不少人认为是</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败家</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的砸冰箱事件，却砸出了海尔员工</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零缺陷</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的质量意识！是为海尔进行全面质量管理的开始。其产生的效果是：</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1989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年，当市场供大于求，冰箱纷纷降价时，海尔冰箱提价</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12%</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，用户还排着队购买。</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著名经济学家艾丰有一个观点：</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企业不是等做大了以后再实施名牌战略，而是应该用名牌战略把企业做大。</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高质量，是一个世界级品牌所应具备的基础条件。从</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砸冰箱</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事件，可以看出海尔创世界级品牌的起步有多早，决心有多大！</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这一</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砸</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，不仅使海尔在</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1991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年成为中国家电行业惟一入选</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中国十大驰名商标</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的品牌；更重要的是，将</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零缺陷</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的质量意识，砸进了海尔成长的基因中。</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就在</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2009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6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月，在海尔内部刊物《海尔人》报上，还刊登着这样一篇文章：一位美国客户来到位于青岛开发区的海尔工厂验货时，情不自禁伸出手想摸摸生产线上的冰箱。没想到一位工人立刻拦住了他，并默默递来一双白手套，希望客户戴上白手套，不要将手印留在冰箱上。这位普通海尔员工的质量意识深深打动了客户，赢来大笔订单。</a:t>
            </a:r>
          </a:p>
          <a:p>
            <a:pPr indent="457200" algn="just">
              <a:lnSpc>
                <a:spcPct val="150000"/>
              </a:lnSpc>
            </a:pP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那把砸冰箱的海尔大锤， 由此在海尔乃至中国企业创品牌的道路上， 都具有了标志性的意义。那把大锤已于今年</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 4 </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月份被中国国家博物馆收藏。</a:t>
            </a:r>
            <a:endPar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467510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2</a:t>
            </a:r>
            <a:r>
              <a:rPr lang="zh-CN" altLang="zh-CN" sz="2800" b="1" dirty="0">
                <a:solidFill>
                  <a:srgbClr val="0D0D0D"/>
                </a:solidFill>
                <a:latin typeface="+mn-lt"/>
                <a:ea typeface="+mn-ea"/>
                <a:cs typeface="+mn-ea"/>
              </a:rPr>
              <a:t>：海尔</a:t>
            </a:r>
            <a:r>
              <a:rPr lang="en-US" altLang="zh-CN" sz="2800" b="1" dirty="0">
                <a:solidFill>
                  <a:srgbClr val="0D0D0D"/>
                </a:solidFill>
                <a:latin typeface="+mn-lt"/>
                <a:ea typeface="+mn-ea"/>
                <a:cs typeface="+mn-ea"/>
              </a:rPr>
              <a:t>25</a:t>
            </a:r>
            <a:r>
              <a:rPr lang="zh-CN" altLang="zh-CN" sz="2800" b="1" dirty="0">
                <a:solidFill>
                  <a:srgbClr val="0D0D0D"/>
                </a:solidFill>
                <a:latin typeface="+mn-lt"/>
                <a:ea typeface="+mn-ea"/>
                <a:cs typeface="+mn-ea"/>
              </a:rPr>
              <a:t>年砸出品牌之路</a:t>
            </a:r>
          </a:p>
        </p:txBody>
      </p:sp>
      <p:sp>
        <p:nvSpPr>
          <p:cNvPr id="2" name="矩形 1"/>
          <p:cNvSpPr/>
          <p:nvPr/>
        </p:nvSpPr>
        <p:spPr>
          <a:xfrm>
            <a:off x="4117899" y="1467843"/>
            <a:ext cx="3616375" cy="374461"/>
          </a:xfrm>
          <a:prstGeom prst="rect">
            <a:avLst/>
          </a:prstGeom>
        </p:spPr>
        <p:txBody>
          <a:bodyPr wrap="none">
            <a:spAutoFit/>
          </a:bodyPr>
          <a:lstStyle/>
          <a:p>
            <a:pPr indent="306070" algn="just">
              <a:lnSpc>
                <a:spcPts val="2200"/>
              </a:lnSpc>
              <a:spcBef>
                <a:spcPts val="600"/>
              </a:spcBef>
              <a:spcAft>
                <a:spcPts val="600"/>
              </a:spcAft>
            </a:pP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墙</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零距离</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765099" y="1957608"/>
            <a:ext cx="10661801" cy="3970318"/>
          </a:xfrm>
          <a:prstGeom prst="rect">
            <a:avLst/>
          </a:prstGeom>
        </p:spPr>
        <p:txBody>
          <a:bodyPr wrap="square">
            <a:spAutoFit/>
          </a:bodyPr>
          <a:lstStyle/>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品牌具有延伸性。</a:t>
            </a:r>
          </a:p>
          <a:p>
            <a:pPr indent="457200" algn="just">
              <a:lnSpc>
                <a:spcPct val="150000"/>
              </a:lnSpc>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1992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年，邓小平南巡讲话，人们感受到了更大的发展机遇。同年，海尔迈上了多元化的发展之路，在青岛东部建立了我国家电行业的第一个工业园；并在不到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10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年的时间内，在全国各地兼并了</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家亏损企业，通过注入海尔文化使其迅速扭亏为盈，实现了多元化、规模化经营。</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紧接着，我国开始积极加入</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WTO</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，鼓励企业走出去。</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1999</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年，海尔率先在美国建厂，跨入了国际化阶段。</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到目前，海尔品牌旗下冰箱、空调、洗衣机、电视机、热水器、电脑、手机、家居集成等</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个产品被评为中国名牌，其中海尔冰箱、洗衣机还被国家质检总局评为首批中国世界名牌；海尔在全球已建立了</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29</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个制造基地，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个综合研发中心，</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个海外贸易公司，全球员工总数超过</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6</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万人。</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多领域、多地域的发展，让海尔迅速</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长大</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1998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年的美国《家电》周刊已经关注到了中国海尔的发展，报道了海尔无人能出其右的发展速度，并给予了高度评价。然而此时，海尔用它一贯的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战战兢兢，如履薄冰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的思维方式，想到了企业做大后有可能患上的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大企业病</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海尔又有了惊人之举：砸</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墙</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457200" algn="just">
              <a:lnSpc>
                <a:spcPct val="150000"/>
              </a:lnSpc>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1998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年，海尔内部进行了轰轰烈烈的流程再</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造</a:t>
            </a:r>
            <a:r>
              <a:rPr lang="en-US"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砸企业和企业之间的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墙</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：从你死我活的竞争发展成合作双赢的竞合关系；</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砸企业内部门和部门之间的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墙</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，把职能关系变成市场关系。</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在这个过程中，张瑞敏反复强调：</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再造的准则是建立从目标到目标，从用户到用户的端到端的流程。</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海尔想通过组织和流程的变革，让每个人都和市场实现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零距离</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，让一个庞大的企业面对市场能灵活反应</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566345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122708" y="102924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3279276" y="638402"/>
            <a:ext cx="8108014" cy="781686"/>
            <a:chOff x="4581906" y="848270"/>
            <a:chExt cx="8108014"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504494" y="121878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736492" y="935950"/>
              <a:ext cx="5953428" cy="553998"/>
            </a:xfrm>
            <a:prstGeom prst="rect">
              <a:avLst/>
            </a:prstGeom>
            <a:noFill/>
          </p:spPr>
          <p:txBody>
            <a:bodyPr wrap="square" rtlCol="0">
              <a:spAutoFit/>
            </a:bodyPr>
            <a:lstStyle/>
            <a:p>
              <a:r>
                <a:rPr lang="en-US" altLang="zh-CN" sz="3000" b="1" dirty="0">
                  <a:solidFill>
                    <a:schemeClr val="bg2">
                      <a:lumMod val="10000"/>
                    </a:schemeClr>
                  </a:solidFill>
                  <a:cs typeface="+mn-ea"/>
                </a:rPr>
                <a:t>20</a:t>
              </a:r>
              <a:r>
                <a:rPr lang="zh-CN" altLang="zh-CN" sz="3000" b="1" dirty="0">
                  <a:solidFill>
                    <a:schemeClr val="bg2">
                      <a:lumMod val="10000"/>
                    </a:schemeClr>
                  </a:solidFill>
                  <a:cs typeface="+mn-ea"/>
                </a:rPr>
                <a:t>世纪</a:t>
              </a:r>
              <a:r>
                <a:rPr lang="en-US" altLang="zh-CN" sz="3000" b="1" dirty="0">
                  <a:solidFill>
                    <a:schemeClr val="bg2">
                      <a:lumMod val="10000"/>
                    </a:schemeClr>
                  </a:solidFill>
                  <a:cs typeface="+mn-ea"/>
                </a:rPr>
                <a:t>90</a:t>
              </a:r>
              <a:r>
                <a:rPr lang="zh-CN" altLang="zh-CN" sz="3000" b="1" dirty="0">
                  <a:solidFill>
                    <a:schemeClr val="bg2">
                      <a:lumMod val="10000"/>
                    </a:schemeClr>
                  </a:solidFill>
                  <a:cs typeface="+mn-ea"/>
                </a:rPr>
                <a:t>年代以来的新业态管理</a:t>
              </a:r>
            </a:p>
          </p:txBody>
        </p:sp>
      </p:grpSp>
      <p:grpSp>
        <p:nvGrpSpPr>
          <p:cNvPr id="34" name="组合 33"/>
          <p:cNvGrpSpPr/>
          <p:nvPr/>
        </p:nvGrpSpPr>
        <p:grpSpPr>
          <a:xfrm>
            <a:off x="3277383" y="3138938"/>
            <a:ext cx="8689210" cy="781686"/>
            <a:chOff x="4581906" y="2126713"/>
            <a:chExt cx="8689210"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583339"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840771" y="2231297"/>
              <a:ext cx="6430345" cy="553998"/>
            </a:xfrm>
            <a:prstGeom prst="rect">
              <a:avLst/>
            </a:prstGeom>
            <a:noFill/>
          </p:spPr>
          <p:txBody>
            <a:bodyPr wrap="square" rtlCol="0">
              <a:spAutoFit/>
            </a:bodyPr>
            <a:lstStyle/>
            <a:p>
              <a:r>
                <a:rPr lang="zh-CN" altLang="en-US" sz="3000" b="1" dirty="0" smtClean="0">
                  <a:solidFill>
                    <a:schemeClr val="bg2">
                      <a:lumMod val="10000"/>
                    </a:schemeClr>
                  </a:solidFill>
                  <a:cs typeface="+mn-ea"/>
                </a:rPr>
                <a:t>我</a:t>
              </a:r>
              <a:r>
                <a:rPr lang="zh-CN" altLang="zh-CN" sz="3000" b="1" dirty="0" smtClean="0">
                  <a:solidFill>
                    <a:schemeClr val="bg2">
                      <a:lumMod val="10000"/>
                    </a:schemeClr>
                  </a:solidFill>
                  <a:cs typeface="+mn-ea"/>
                </a:rPr>
                <a:t>国</a:t>
              </a:r>
              <a:r>
                <a:rPr lang="en-US" altLang="zh-CN" sz="3000" b="1" dirty="0">
                  <a:solidFill>
                    <a:schemeClr val="bg2">
                      <a:lumMod val="10000"/>
                    </a:schemeClr>
                  </a:solidFill>
                  <a:cs typeface="+mn-ea"/>
                </a:rPr>
                <a:t>20</a:t>
              </a:r>
              <a:r>
                <a:rPr lang="zh-CN" altLang="zh-CN" sz="3000" b="1" dirty="0">
                  <a:solidFill>
                    <a:schemeClr val="bg2">
                      <a:lumMod val="10000"/>
                    </a:schemeClr>
                  </a:solidFill>
                  <a:cs typeface="+mn-ea"/>
                </a:rPr>
                <a:t>世纪</a:t>
              </a:r>
              <a:r>
                <a:rPr lang="en-US" altLang="zh-CN" sz="3000" b="1" dirty="0">
                  <a:solidFill>
                    <a:schemeClr val="bg2">
                      <a:lumMod val="10000"/>
                    </a:schemeClr>
                  </a:solidFill>
                  <a:cs typeface="+mn-ea"/>
                </a:rPr>
                <a:t>90</a:t>
              </a:r>
              <a:r>
                <a:rPr lang="zh-CN" altLang="zh-CN" sz="3000" b="1" dirty="0">
                  <a:solidFill>
                    <a:schemeClr val="bg2">
                      <a:lumMod val="10000"/>
                    </a:schemeClr>
                  </a:solidFill>
                  <a:cs typeface="+mn-ea"/>
                </a:rPr>
                <a:t>年代以来的新业态管理</a:t>
              </a:r>
            </a:p>
          </p:txBody>
        </p:sp>
      </p:grpSp>
      <p:cxnSp>
        <p:nvCxnSpPr>
          <p:cNvPr id="26" name="直接连接符 25"/>
          <p:cNvCxnSpPr/>
          <p:nvPr/>
        </p:nvCxnSpPr>
        <p:spPr>
          <a:xfrm>
            <a:off x="5115709" y="1664257"/>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15709" y="223378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115709" y="2781857"/>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380629" y="1428673"/>
            <a:ext cx="1830108" cy="461665"/>
          </a:xfrm>
          <a:prstGeom prst="rect">
            <a:avLst/>
          </a:prstGeom>
          <a:noFill/>
        </p:spPr>
        <p:txBody>
          <a:bodyPr wrap="square" rtlCol="0">
            <a:spAutoFit/>
          </a:bodyPr>
          <a:lstStyle/>
          <a:p>
            <a:r>
              <a:rPr lang="zh-CN" altLang="en-US" sz="2400" b="1" dirty="0" smtClean="0">
                <a:solidFill>
                  <a:schemeClr val="bg2">
                    <a:lumMod val="10000"/>
                  </a:schemeClr>
                </a:solidFill>
                <a:cs typeface="+mn-ea"/>
              </a:rPr>
              <a:t>时代背景</a:t>
            </a:r>
            <a:endParaRPr lang="zh-CN" altLang="zh-CN" sz="2400" b="1" dirty="0">
              <a:solidFill>
                <a:schemeClr val="bg2">
                  <a:lumMod val="10000"/>
                </a:schemeClr>
              </a:solidFill>
              <a:cs typeface="+mn-ea"/>
            </a:endParaRPr>
          </a:p>
        </p:txBody>
      </p:sp>
      <p:sp>
        <p:nvSpPr>
          <p:cNvPr id="2" name="矩形 1"/>
          <p:cNvSpPr/>
          <p:nvPr/>
        </p:nvSpPr>
        <p:spPr>
          <a:xfrm>
            <a:off x="6380629" y="1987278"/>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主要观点及做法</a:t>
            </a:r>
          </a:p>
        </p:txBody>
      </p:sp>
      <p:sp>
        <p:nvSpPr>
          <p:cNvPr id="31" name="矩形 30"/>
          <p:cNvSpPr/>
          <p:nvPr/>
        </p:nvSpPr>
        <p:spPr>
          <a:xfrm>
            <a:off x="6380629" y="2545883"/>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主要成果及贡献</a:t>
            </a:r>
          </a:p>
        </p:txBody>
      </p:sp>
      <p:cxnSp>
        <p:nvCxnSpPr>
          <p:cNvPr id="25" name="直接连接符 24"/>
          <p:cNvCxnSpPr/>
          <p:nvPr/>
        </p:nvCxnSpPr>
        <p:spPr>
          <a:xfrm>
            <a:off x="5056933" y="4182432"/>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56933" y="476242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321851" y="3945693"/>
            <a:ext cx="5347635" cy="461665"/>
          </a:xfrm>
          <a:prstGeom prst="rect">
            <a:avLst/>
          </a:prstGeom>
          <a:noFill/>
        </p:spPr>
        <p:txBody>
          <a:bodyPr wrap="square" rtlCol="0">
            <a:spAutoFit/>
          </a:bodyPr>
          <a:lstStyle/>
          <a:p>
            <a:r>
              <a:rPr lang="zh-CN" altLang="zh-CN" sz="2400" b="1" dirty="0">
                <a:solidFill>
                  <a:schemeClr val="bg2">
                    <a:lumMod val="10000"/>
                  </a:schemeClr>
                </a:solidFill>
                <a:cs typeface="+mn-ea"/>
              </a:rPr>
              <a:t>案例</a:t>
            </a:r>
            <a:r>
              <a:rPr lang="en-US" altLang="zh-CN" sz="2400" b="1" dirty="0">
                <a:solidFill>
                  <a:schemeClr val="bg2">
                    <a:lumMod val="10000"/>
                  </a:schemeClr>
                </a:solidFill>
                <a:cs typeface="+mn-ea"/>
              </a:rPr>
              <a:t>1</a:t>
            </a:r>
            <a:r>
              <a:rPr lang="zh-CN" altLang="zh-CN" sz="2400" b="1" dirty="0">
                <a:solidFill>
                  <a:schemeClr val="bg2">
                    <a:lumMod val="10000"/>
                  </a:schemeClr>
                </a:solidFill>
                <a:cs typeface="+mn-ea"/>
              </a:rPr>
              <a:t>：宝钢集团一钢公司的流程再造</a:t>
            </a:r>
          </a:p>
        </p:txBody>
      </p:sp>
      <p:sp>
        <p:nvSpPr>
          <p:cNvPr id="35" name="矩形 34"/>
          <p:cNvSpPr/>
          <p:nvPr/>
        </p:nvSpPr>
        <p:spPr>
          <a:xfrm>
            <a:off x="6321852" y="4552188"/>
            <a:ext cx="4363695" cy="461665"/>
          </a:xfrm>
          <a:prstGeom prst="rect">
            <a:avLst/>
          </a:prstGeom>
        </p:spPr>
        <p:txBody>
          <a:bodyPr wrap="none">
            <a:spAutoFit/>
          </a:bodyPr>
          <a:lstStyle/>
          <a:p>
            <a:r>
              <a:rPr lang="zh-CN" altLang="zh-CN" sz="2400" b="1" dirty="0">
                <a:solidFill>
                  <a:schemeClr val="bg2">
                    <a:lumMod val="10000"/>
                  </a:schemeClr>
                </a:solidFill>
                <a:cs typeface="+mn-ea"/>
              </a:rPr>
              <a:t>案例</a:t>
            </a:r>
            <a:r>
              <a:rPr lang="en-US" altLang="zh-CN" sz="2400" b="1" dirty="0">
                <a:solidFill>
                  <a:schemeClr val="bg2">
                    <a:lumMod val="10000"/>
                  </a:schemeClr>
                </a:solidFill>
                <a:cs typeface="+mn-ea"/>
              </a:rPr>
              <a:t>2</a:t>
            </a:r>
            <a:r>
              <a:rPr lang="zh-CN" altLang="zh-CN" sz="2400" b="1" dirty="0">
                <a:solidFill>
                  <a:schemeClr val="bg2">
                    <a:lumMod val="10000"/>
                  </a:schemeClr>
                </a:solidFill>
                <a:cs typeface="+mn-ea"/>
              </a:rPr>
              <a:t>：海尔</a:t>
            </a:r>
            <a:r>
              <a:rPr lang="en-US" altLang="zh-CN" sz="2400" b="1" dirty="0">
                <a:solidFill>
                  <a:schemeClr val="bg2">
                    <a:lumMod val="10000"/>
                  </a:schemeClr>
                </a:solidFill>
                <a:cs typeface="+mn-ea"/>
              </a:rPr>
              <a:t>25</a:t>
            </a:r>
            <a:r>
              <a:rPr lang="zh-CN" altLang="zh-CN" sz="2400" b="1" dirty="0">
                <a:solidFill>
                  <a:schemeClr val="bg2">
                    <a:lumMod val="10000"/>
                  </a:schemeClr>
                </a:solidFill>
                <a:cs typeface="+mn-ea"/>
              </a:rPr>
              <a:t>年砸出品牌之路</a:t>
            </a:r>
          </a:p>
        </p:txBody>
      </p:sp>
      <p:cxnSp>
        <p:nvCxnSpPr>
          <p:cNvPr id="32" name="直接连接符 31"/>
          <p:cNvCxnSpPr/>
          <p:nvPr/>
        </p:nvCxnSpPr>
        <p:spPr>
          <a:xfrm>
            <a:off x="5056933" y="5395422"/>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056933" y="597541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321851" y="5158683"/>
            <a:ext cx="5065439" cy="461665"/>
          </a:xfrm>
          <a:prstGeom prst="rect">
            <a:avLst/>
          </a:prstGeom>
          <a:noFill/>
        </p:spPr>
        <p:txBody>
          <a:bodyPr wrap="square" rtlCol="0">
            <a:spAutoFit/>
          </a:bodyPr>
          <a:lstStyle/>
          <a:p>
            <a:r>
              <a:rPr lang="zh-CN" altLang="zh-CN" sz="2400" b="1" dirty="0">
                <a:solidFill>
                  <a:schemeClr val="bg2">
                    <a:lumMod val="10000"/>
                  </a:schemeClr>
                </a:solidFill>
                <a:cs typeface="+mn-ea"/>
              </a:rPr>
              <a:t>案例</a:t>
            </a:r>
            <a:r>
              <a:rPr lang="en-US" altLang="zh-CN" sz="2400" b="1" dirty="0">
                <a:solidFill>
                  <a:schemeClr val="bg2">
                    <a:lumMod val="10000"/>
                  </a:schemeClr>
                </a:solidFill>
                <a:cs typeface="+mn-ea"/>
              </a:rPr>
              <a:t>3</a:t>
            </a:r>
            <a:r>
              <a:rPr lang="zh-CN" altLang="zh-CN" sz="2400" b="1" dirty="0">
                <a:solidFill>
                  <a:schemeClr val="bg2">
                    <a:lumMod val="10000"/>
                  </a:schemeClr>
                </a:solidFill>
                <a:cs typeface="+mn-ea"/>
              </a:rPr>
              <a:t>：电商勃兴，倒逼流程再造</a:t>
            </a:r>
          </a:p>
        </p:txBody>
      </p:sp>
      <p:sp>
        <p:nvSpPr>
          <p:cNvPr id="38" name="矩形 37"/>
          <p:cNvSpPr/>
          <p:nvPr/>
        </p:nvSpPr>
        <p:spPr>
          <a:xfrm>
            <a:off x="6321852" y="5765178"/>
            <a:ext cx="2815194" cy="461665"/>
          </a:xfrm>
          <a:prstGeom prst="rect">
            <a:avLst/>
          </a:prstGeom>
        </p:spPr>
        <p:txBody>
          <a:bodyPr wrap="none">
            <a:spAutoFit/>
          </a:bodyPr>
          <a:lstStyle/>
          <a:p>
            <a:r>
              <a:rPr lang="zh-CN" altLang="zh-CN" sz="2400" b="1" dirty="0">
                <a:solidFill>
                  <a:schemeClr val="bg2">
                    <a:lumMod val="10000"/>
                  </a:schemeClr>
                </a:solidFill>
                <a:cs typeface="+mn-ea"/>
              </a:rPr>
              <a:t>案例</a:t>
            </a:r>
            <a:r>
              <a:rPr lang="en-US" altLang="zh-CN" sz="2400" b="1" dirty="0">
                <a:solidFill>
                  <a:schemeClr val="bg2">
                    <a:lumMod val="10000"/>
                  </a:schemeClr>
                </a:solidFill>
                <a:cs typeface="+mn-ea"/>
              </a:rPr>
              <a:t>4</a:t>
            </a:r>
            <a:r>
              <a:rPr lang="zh-CN" altLang="zh-CN" sz="2400" b="1" dirty="0">
                <a:solidFill>
                  <a:schemeClr val="bg2">
                    <a:lumMod val="10000"/>
                  </a:schemeClr>
                </a:solidFill>
                <a:cs typeface="+mn-ea"/>
              </a:rPr>
              <a:t>：数字化转型</a:t>
            </a:r>
          </a:p>
        </p:txBody>
      </p:sp>
    </p:spTree>
    <p:extLst>
      <p:ext uri="{BB962C8B-B14F-4D97-AF65-F5344CB8AC3E}">
        <p14:creationId xmlns:p14="http://schemas.microsoft.com/office/powerpoint/2010/main" val="211346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2</a:t>
            </a:r>
            <a:r>
              <a:rPr lang="zh-CN" altLang="zh-CN" sz="2800" b="1" dirty="0">
                <a:solidFill>
                  <a:srgbClr val="0D0D0D"/>
                </a:solidFill>
                <a:latin typeface="+mn-lt"/>
                <a:ea typeface="+mn-ea"/>
                <a:cs typeface="+mn-ea"/>
              </a:rPr>
              <a:t>：海尔</a:t>
            </a:r>
            <a:r>
              <a:rPr lang="en-US" altLang="zh-CN" sz="2800" b="1" dirty="0">
                <a:solidFill>
                  <a:srgbClr val="0D0D0D"/>
                </a:solidFill>
                <a:latin typeface="+mn-lt"/>
                <a:ea typeface="+mn-ea"/>
                <a:cs typeface="+mn-ea"/>
              </a:rPr>
              <a:t>25</a:t>
            </a:r>
            <a:r>
              <a:rPr lang="zh-CN" altLang="zh-CN" sz="2800" b="1" dirty="0">
                <a:solidFill>
                  <a:srgbClr val="0D0D0D"/>
                </a:solidFill>
                <a:latin typeface="+mn-lt"/>
                <a:ea typeface="+mn-ea"/>
                <a:cs typeface="+mn-ea"/>
              </a:rPr>
              <a:t>年砸出品牌之路</a:t>
            </a:r>
          </a:p>
        </p:txBody>
      </p:sp>
      <p:sp>
        <p:nvSpPr>
          <p:cNvPr id="2" name="矩形 1"/>
          <p:cNvSpPr/>
          <p:nvPr/>
        </p:nvSpPr>
        <p:spPr>
          <a:xfrm>
            <a:off x="4117899" y="1467843"/>
            <a:ext cx="3616375" cy="374461"/>
          </a:xfrm>
          <a:prstGeom prst="rect">
            <a:avLst/>
          </a:prstGeom>
        </p:spPr>
        <p:txBody>
          <a:bodyPr wrap="none">
            <a:spAutoFit/>
          </a:bodyPr>
          <a:lstStyle/>
          <a:p>
            <a:pPr indent="306070" algn="just">
              <a:lnSpc>
                <a:spcPts val="2200"/>
              </a:lnSpc>
              <a:spcBef>
                <a:spcPts val="600"/>
              </a:spcBef>
              <a:spcAft>
                <a:spcPts val="600"/>
              </a:spcAft>
            </a:pP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墙</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零距离</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72835" y="1957608"/>
            <a:ext cx="10846330" cy="4154984"/>
          </a:xfrm>
          <a:prstGeom prst="rect">
            <a:avLst/>
          </a:prstGeom>
        </p:spPr>
        <p:txBody>
          <a:bodyPr wrap="square">
            <a:spAutoFit/>
          </a:bodyPr>
          <a:lstStyle/>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变革在海尔的市场竞争中发挥了作用：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2001</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月的一天，当时负责经营海尔上海市场的解居志，从当地的新闻报道中听说上海将推出分时电价。解居志通过分析发现，现有的海尔洗衣机等产品就具备</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分时用电</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功能，当晚就做了营销方案。同时，以最快的速度将信息反馈到海尔内部，开发、生产人员立刻提供出更多适应市场需求的产品。《解放日报》对此发表评论：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上海这么多企业没有抓住这一商机，远在青岛的海尔却抓住了！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海尔的流程再造仍在探索中。如同流程再造的鼻祖哈默所言，这是一个</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打破鸡蛋做蛋卷</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的过程，这些年来，海尔对组织结构的颠覆已经探索了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多次，其核心一直是让企业中的每个人与市场零距离！</a:t>
            </a:r>
          </a:p>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这种与市场零距离的意识，正在全球海尔人身上悄悄显现。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2009</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年夏天，巴基斯坦政府通知国民每天将在固定时间段停电数次。巴基斯坦海尔冰箱营销经理立刻与开发人员合作，推出海尔</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不化冻</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的宽体大冰箱，目前这款冰箱已在巴基斯坦市场同价位段冰箱中，销量名列前茅。</a:t>
            </a:r>
          </a:p>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又是一个现代版、海外版的</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分时用电</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故事。这种与用户零距离创造市场机遇的故事频繁被海尔员工所创造。在此过程中，海尔飞速发展：</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7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年蝉联中国最具价值品牌之首，两度被英国《金融时报》评选为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中国十大世界级品牌</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584446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2</a:t>
            </a:r>
            <a:r>
              <a:rPr lang="zh-CN" altLang="zh-CN" sz="2800" b="1" dirty="0">
                <a:solidFill>
                  <a:srgbClr val="0D0D0D"/>
                </a:solidFill>
                <a:latin typeface="+mn-lt"/>
                <a:ea typeface="+mn-ea"/>
                <a:cs typeface="+mn-ea"/>
              </a:rPr>
              <a:t>：海尔</a:t>
            </a:r>
            <a:r>
              <a:rPr lang="en-US" altLang="zh-CN" sz="2800" b="1" dirty="0">
                <a:solidFill>
                  <a:srgbClr val="0D0D0D"/>
                </a:solidFill>
                <a:latin typeface="+mn-lt"/>
                <a:ea typeface="+mn-ea"/>
                <a:cs typeface="+mn-ea"/>
              </a:rPr>
              <a:t>25</a:t>
            </a:r>
            <a:r>
              <a:rPr lang="zh-CN" altLang="zh-CN" sz="2800" b="1" dirty="0">
                <a:solidFill>
                  <a:srgbClr val="0D0D0D"/>
                </a:solidFill>
                <a:latin typeface="+mn-lt"/>
                <a:ea typeface="+mn-ea"/>
                <a:cs typeface="+mn-ea"/>
              </a:rPr>
              <a:t>年砸出品牌之路</a:t>
            </a:r>
          </a:p>
        </p:txBody>
      </p:sp>
      <p:sp>
        <p:nvSpPr>
          <p:cNvPr id="40" name="矩形 39"/>
          <p:cNvSpPr/>
          <p:nvPr/>
        </p:nvSpPr>
        <p:spPr>
          <a:xfrm>
            <a:off x="4197148" y="1576788"/>
            <a:ext cx="3795911" cy="374461"/>
          </a:xfrm>
          <a:prstGeom prst="rect">
            <a:avLst/>
          </a:prstGeom>
        </p:spPr>
        <p:txBody>
          <a:bodyPr wrap="none">
            <a:spAutoFit/>
          </a:bodyPr>
          <a:lstStyle/>
          <a:p>
            <a:pPr indent="306070" algn="just">
              <a:lnSpc>
                <a:spcPts val="2200"/>
              </a:lnSpc>
              <a:spcBef>
                <a:spcPts val="600"/>
              </a:spcBef>
              <a:spcAft>
                <a:spcPts val="600"/>
              </a:spcAft>
            </a:pP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仓库</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零库存</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矩形 40"/>
          <p:cNvSpPr/>
          <p:nvPr/>
        </p:nvSpPr>
        <p:spPr>
          <a:xfrm>
            <a:off x="672835" y="1957608"/>
            <a:ext cx="10846330" cy="4214680"/>
          </a:xfrm>
          <a:prstGeom prst="rect">
            <a:avLst/>
          </a:prstGeom>
        </p:spPr>
        <p:txBody>
          <a:bodyPr wrap="square">
            <a:spAutoFit/>
          </a:bodyPr>
          <a:lstStyle/>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张瑞敏在诠释海尔品牌的外延和内涵的演化时，曾总结说：海尔品牌外延的变化是：冰箱名牌</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家电名牌</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中国名牌</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世界名牌；内涵或者第一联想度的变化则是：质量高</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服务好</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个性化</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速度快。</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现在，海尔这只</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大象</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要面对的是</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互联网搭建的舞台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张瑞敏在许多场合重复着一句话：在互联网时代，能飞的企业才能生存。谁能以最快速度满足市场谁就将取胜！正如他看</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NBA</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，最欣赏球员的空中接力，这给企业带来的启示是，所谓速度就是</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不落地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，能做到物料、资金、研发</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24</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小时不落地就会有竞争力。</a:t>
            </a:r>
          </a:p>
          <a:p>
            <a:pPr indent="457200" algn="just">
              <a:lnSpc>
                <a:spcPct val="150000"/>
              </a:lnSpc>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2008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8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月，海尔开始探索</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零库存下的即需即供</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这一新的商业模式，既要没有库存，还要第一时间满足用户需求。此举后来被媒体称为</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砸仓库</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海尔</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砸仓库</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的举动，当时大多数人包括海尔员工都不太理解，但现在回想起来，很多海尔员工又感到不砸是多么的可怕。因为就在海尔</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2008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8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砸掉仓库</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之后两个月，席卷全球的金融危机就爆发了。面对金融危机，国家给企业创造了很多发展的机遇：家电下乡、以旧换新、节能产品惠民工程等等，而海尔又是先行一步，抓住了机遇！</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对此，海尔的经销商，河北省三河市皇庄镇一位海尔专卖店老板总结说：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因为海尔快！营销快、配送快、服务快，每轮家电下乡，村民都用上海尔产品了；而有的品牌的家电下乡产品还没到经销商手中呢！</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金融危机检验了张瑞敏所追求的速度的优势。很多企业砸在了库存上，而海尔的库存资金占用天数由过去的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天下降到了目前的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天，是中国工业企业平均值的十分之一。</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海尔在探索从制造业向服务业的战略转型，组织结构从</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正三角</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变为</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倒三角</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。前者是在确定互联网时代用户的需求究竟是什么，后者是为了第一时间满足它。</a:t>
            </a:r>
          </a:p>
        </p:txBody>
      </p:sp>
    </p:spTree>
    <p:extLst>
      <p:ext uri="{BB962C8B-B14F-4D97-AF65-F5344CB8AC3E}">
        <p14:creationId xmlns:p14="http://schemas.microsoft.com/office/powerpoint/2010/main" val="222196608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04485" y="607908"/>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2</a:t>
            </a:r>
            <a:r>
              <a:rPr lang="zh-CN" altLang="zh-CN" sz="2800" b="1" dirty="0">
                <a:solidFill>
                  <a:srgbClr val="0D0D0D"/>
                </a:solidFill>
                <a:latin typeface="+mn-lt"/>
                <a:ea typeface="+mn-ea"/>
                <a:cs typeface="+mn-ea"/>
              </a:rPr>
              <a:t>：海尔</a:t>
            </a:r>
            <a:r>
              <a:rPr lang="en-US" altLang="zh-CN" sz="2800" b="1" dirty="0">
                <a:solidFill>
                  <a:srgbClr val="0D0D0D"/>
                </a:solidFill>
                <a:latin typeface="+mn-lt"/>
                <a:ea typeface="+mn-ea"/>
                <a:cs typeface="+mn-ea"/>
              </a:rPr>
              <a:t>25</a:t>
            </a:r>
            <a:r>
              <a:rPr lang="zh-CN" altLang="zh-CN" sz="2800" b="1" dirty="0">
                <a:solidFill>
                  <a:srgbClr val="0D0D0D"/>
                </a:solidFill>
                <a:latin typeface="+mn-lt"/>
                <a:ea typeface="+mn-ea"/>
                <a:cs typeface="+mn-ea"/>
              </a:rPr>
              <a:t>年砸出品牌之路</a:t>
            </a:r>
          </a:p>
        </p:txBody>
      </p:sp>
      <p:sp>
        <p:nvSpPr>
          <p:cNvPr id="40" name="矩形 39"/>
          <p:cNvSpPr/>
          <p:nvPr/>
        </p:nvSpPr>
        <p:spPr>
          <a:xfrm>
            <a:off x="4197148" y="1261182"/>
            <a:ext cx="3795911" cy="374461"/>
          </a:xfrm>
          <a:prstGeom prst="rect">
            <a:avLst/>
          </a:prstGeom>
        </p:spPr>
        <p:txBody>
          <a:bodyPr wrap="none">
            <a:spAutoFit/>
          </a:bodyPr>
          <a:lstStyle/>
          <a:p>
            <a:pPr indent="306070" algn="just">
              <a:lnSpc>
                <a:spcPts val="2200"/>
              </a:lnSpc>
              <a:spcBef>
                <a:spcPts val="600"/>
              </a:spcBef>
              <a:spcAft>
                <a:spcPts val="600"/>
              </a:spcAft>
            </a:pP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仓库</a:t>
            </a:r>
            <a:r>
              <a:rPr lang="zh-CN" altLang="en-US"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砸</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a:t>
            </a:r>
            <a:r>
              <a:rPr lang="en-US"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零库存</a:t>
            </a:r>
            <a:r>
              <a:rPr lang="en-US" altLang="zh-CN" sz="20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矩形 40"/>
          <p:cNvSpPr/>
          <p:nvPr/>
        </p:nvSpPr>
        <p:spPr>
          <a:xfrm>
            <a:off x="672835" y="1642002"/>
            <a:ext cx="10866022" cy="5078313"/>
          </a:xfrm>
          <a:prstGeom prst="rect">
            <a:avLst/>
          </a:prstGeom>
        </p:spPr>
        <p:txBody>
          <a:bodyPr wrap="square">
            <a:spAutoFit/>
          </a:bodyPr>
          <a:lstStyle/>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互联网时代，用户需要的是企业能够提供解决其生活难题的方案。天津武清区的第一区奶站的经营者对此深有感触：</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月以前，所有的热水器产品都无法满足他们的需求，因为他们没有自来水，还要随时为不同种类的牛提供不同温度的热水，否则将影响产奶。而在</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月，海尔了解了他们的需求后，迅速提供了可以解决以上所有难题的太阳能热水器。</a:t>
            </a:r>
          </a:p>
          <a:p>
            <a:pPr indent="457200" algn="just">
              <a:lnSpc>
                <a:spcPct val="150000"/>
              </a:lnSpc>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一万个用户有一万种需求</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。这对员工的创新要求更高。海尔的组织结构也随之转型：传统的企业组织结构，如同一个</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正三角</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，管理者在最高层，员工在最底层，员工根据领导的指令才能感知市场需求的变化，这显然不能适应瞬息万变的用户需求。海尔目前所探索的，就是把</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正三角</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变成</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倒三角</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，员工在最上面，直接面对用户需求，领导在下面，提供资源和平台，帮助员工去满足用户需求。</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负责经营河南海尔冰箱市场的一位员工今年的业绩比去年翻番增长，他说：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现在有一个团队在提前帮我解决产品、物流、售后等方面的问题，我能更快地满足客户需求！</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他还透露：</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是否为我提供了资源，决定了这个团队中每个人的收入。目前海尔在推进</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人单合一自主经营体</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机制，正在探索将经营体为客户创造的价值转化成每个人的收入，即时在信息系统里看到。</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这样的变化同样发生在欧洲海尔人身上：近日，在欧洲媒体报道中，一款在欧洲当地设计制造的海尔高端冰箱，在法国等地的一些主流渠道的高端产品销售中，居领先地位；海尔取得的成绩，正在逐渐扭转着欧洲消费者对中国产品即</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廉价</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的看法。其中，法国海尔冰箱营销经理菲利普创新出的服务方案功不可没，他也因此而获得金融危机之下不可多得的额外收入。</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全球金融危机下，海尔利润增幅是销售收入增幅的两倍。</a:t>
            </a:r>
          </a:p>
          <a:p>
            <a:pPr indent="457200" algn="just">
              <a:lnSpc>
                <a:spcPct val="150000"/>
              </a:lnSpc>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砸</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字，记载了一个中国企业紧跟用户需求，不断打破过去枷锁的历程，更折射出改革开放</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年给企业搭建的巨大舞台！因此，在海尔</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25</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年的发展中，张瑞敏由衷地说：</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没有改革开放就没有海尔。</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海尔的创牌之路才刚刚起步。</a:t>
            </a:r>
          </a:p>
          <a:p>
            <a:pPr indent="457200" algn="just">
              <a:lnSpc>
                <a:spcPct val="150000"/>
              </a:lnSpc>
            </a:pPr>
            <a:r>
              <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rPr>
              <a:t>明天，用户需求还会有多少变化，未来的海尔还将如何发展，我们无法估计。但是我们有理由相信的是，中国正在飞速发展，海尔将一如既往地在中国这个大舞台上努力创造属于中华民族的品</a:t>
            </a:r>
            <a:r>
              <a:rPr lang="zh-CN" altLang="zh-CN" sz="1200" kern="100" dirty="0" smtClean="0">
                <a:latin typeface="微软雅黑" panose="020B0503020204020204" pitchFamily="34" charset="-122"/>
                <a:ea typeface="微软雅黑" panose="020B0503020204020204" pitchFamily="34" charset="-122"/>
                <a:cs typeface="Times New Roman" panose="02020603050405020304" pitchFamily="18" charset="0"/>
              </a:rPr>
              <a:t>牌</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51737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3</a:t>
            </a:r>
            <a:r>
              <a:rPr lang="zh-CN" altLang="zh-CN" sz="2800" b="1" dirty="0">
                <a:solidFill>
                  <a:srgbClr val="0D0D0D"/>
                </a:solidFill>
                <a:latin typeface="+mn-lt"/>
                <a:ea typeface="+mn-ea"/>
                <a:cs typeface="+mn-ea"/>
              </a:rPr>
              <a:t>：电商勃兴，倒逼流程再造</a:t>
            </a:r>
          </a:p>
        </p:txBody>
      </p:sp>
      <p:sp>
        <p:nvSpPr>
          <p:cNvPr id="2" name="矩形 1"/>
          <p:cNvSpPr/>
          <p:nvPr/>
        </p:nvSpPr>
        <p:spPr>
          <a:xfrm>
            <a:off x="4117899" y="1583147"/>
            <a:ext cx="3826689" cy="374461"/>
          </a:xfrm>
          <a:prstGeom prst="rect">
            <a:avLst/>
          </a:prstGeom>
        </p:spPr>
        <p:txBody>
          <a:bodyPr wrap="none">
            <a:spAutoFit/>
          </a:bodyPr>
          <a:lstStyle/>
          <a:p>
            <a:pPr indent="304800" algn="just">
              <a:lnSpc>
                <a:spcPts val="2200"/>
              </a:lnSpc>
              <a:spcBef>
                <a:spcPts val="600"/>
              </a:spcBef>
              <a:spcAft>
                <a:spcPts val="600"/>
              </a:spcAft>
            </a:pPr>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电商勃兴，老产业焕发新生力</a:t>
            </a:r>
          </a:p>
        </p:txBody>
      </p:sp>
      <p:sp>
        <p:nvSpPr>
          <p:cNvPr id="3" name="矩形 2"/>
          <p:cNvSpPr/>
          <p:nvPr/>
        </p:nvSpPr>
        <p:spPr>
          <a:xfrm>
            <a:off x="891570" y="1957608"/>
            <a:ext cx="10647287" cy="4154984"/>
          </a:xfrm>
          <a:prstGeom prst="rect">
            <a:avLst/>
          </a:prstGeom>
        </p:spPr>
        <p:txBody>
          <a:bodyPr wrap="square">
            <a:spAutoFit/>
          </a:bodyPr>
          <a:lstStyle/>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唐丰陶瓷的发展，迅速在德化陶瓷界掀起了产业风暴。在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一把手推动、多平台运作、全生态打造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的推动下，经过</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10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多年的发展，德化电商发展水平走在全国前列，不仅在全国率先制定陶瓷电商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4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项国家标准和</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项省级标准，而且在全国实现</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开展电子商务知识产权保护专项行动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在美国设立陶瓷跨境海外仓</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等五个率先。近年来，德化陶瓷电商品类更是从日用瓷向工艺瓷、大师瓷延伸。德化戴玉堂陶瓷有限公司和全县</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80%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以上的陶瓷艺术大师建立长期合作关系，重点聚焦</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40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多位具有</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大</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IP”</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的大师，推动近千件陶瓷大师艺术作品在淘宝、天猫、京东等平台展示和销售，承接德化首场陶瓷艺术大师直播活动，建立起目前规模最大、较为权威的陶瓷艺术大师作品线上销售渠道</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电商发展势不可挡，也激发出一个传统产业的新活力。据德化县电子商务协会秘书长陈桑辉介绍，目前德化电商从业人员达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5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万人。随着陶瓷电商发展走向规模化、产业化道路，陶瓷电商也成为一大部分德化年轻人创新创业的新路径。德化县电子商务协会成立后，先后吸纳会员单位</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400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多家，凝聚业界大牛</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30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多人，组建互联网</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电商、企业生产研发、行业专业技术、新社会阶层、营销推广等</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5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个方面的专家团队，常态化举办各类优秀电商工作者评选，辐射带动优秀人才</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万多人</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87529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3</a:t>
            </a:r>
            <a:r>
              <a:rPr lang="zh-CN" altLang="zh-CN" sz="2800" b="1" dirty="0">
                <a:solidFill>
                  <a:srgbClr val="0D0D0D"/>
                </a:solidFill>
                <a:latin typeface="+mn-lt"/>
                <a:ea typeface="+mn-ea"/>
                <a:cs typeface="+mn-ea"/>
              </a:rPr>
              <a:t>：电商勃兴，倒逼流程再造</a:t>
            </a:r>
          </a:p>
        </p:txBody>
      </p:sp>
      <p:sp>
        <p:nvSpPr>
          <p:cNvPr id="6" name="矩形 5"/>
          <p:cNvSpPr/>
          <p:nvPr/>
        </p:nvSpPr>
        <p:spPr>
          <a:xfrm>
            <a:off x="4117899" y="1583147"/>
            <a:ext cx="3518912" cy="400110"/>
          </a:xfrm>
          <a:prstGeom prst="rect">
            <a:avLst/>
          </a:prstGeom>
        </p:spPr>
        <p:txBody>
          <a:bodyPr wrap="none">
            <a:spAutoFit/>
          </a:bodyPr>
          <a:lstStyle/>
          <a:p>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链条重塑，倒逼产业转型升级</a:t>
            </a:r>
          </a:p>
        </p:txBody>
      </p:sp>
      <p:sp>
        <p:nvSpPr>
          <p:cNvPr id="7" name="矩形 6"/>
          <p:cNvSpPr/>
          <p:nvPr/>
        </p:nvSpPr>
        <p:spPr>
          <a:xfrm>
            <a:off x="691632" y="1983257"/>
            <a:ext cx="10806944" cy="4255396"/>
          </a:xfrm>
          <a:prstGeom prst="rect">
            <a:avLst/>
          </a:prstGeom>
        </p:spPr>
        <p:txBody>
          <a:bodyPr wrap="square">
            <a:spAutoFit/>
          </a:bodyPr>
          <a:lstStyle/>
          <a:p>
            <a:pPr indent="457200" algn="just">
              <a:lnSpc>
                <a:spcPct val="150000"/>
              </a:lnSpc>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淘宝</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9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块</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9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包邮</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抖音</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块钱出货</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打开电商平台，这样的</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吆喝</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不在少数。对此，德化陶瓷尤其是日用瓷的传统从业者一直有着挥之不去的担忧：这样的营销行为对企业来说就是</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赔本赚吆喝</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，尤其是对于主打中高端的企业来说，它们十分在意电商拼杀低价对于品牌美誉度的损耗。</a:t>
            </a:r>
          </a:p>
          <a:p>
            <a:pPr indent="457200" algn="just">
              <a:lnSpc>
                <a:spcPct val="150000"/>
              </a:lnSpc>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这只是用低价吸引流量的运作模式，后台数据显示的德化茶具客单价平均在</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230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元左右。</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陈桑辉说，一些入驻电商平台的企业，由于设计跟不上时尚潮流发展、跟不上市场需求侧的变化，把产品卖成了白菜价，但这只是小部分。</a:t>
            </a:r>
          </a:p>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记者深入采访发现，电商对于德化陶瓷产业而言，除了增加销售量这一显性影响，更深远的是对整条产业链条的重整和流程重塑。</a:t>
            </a:r>
          </a:p>
          <a:p>
            <a:pPr indent="457200" algn="just">
              <a:lnSpc>
                <a:spcPct val="150000"/>
              </a:lnSpc>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电商直接面对消费者，掌握着产业的交易数据与客户需求，对行业的风吹草动甚至未来发展大趋势，都可以通过所掌握的数据挖掘一手资料，并反馈给陶瓷生产企业，让企业清楚了解消费者的消费需求，更有针对性地设计开发新产品。</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陈桑辉表示，电商不仅为德化陶瓷的销售拓宽了渠道，也要求行业必须具备强大的设计研发能力和生产响应机制，倒逼着德化陶瓷产业转型升级。</a:t>
            </a:r>
          </a:p>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对于高度集聚的德化陶瓷产业链来说，电商正从销售末端成为</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设计前端</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生产指挥端</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消费者青睐什么颜色的茶具？什么器型的茶具更受年轻消费者的喜爱</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这些情况通过电商大数据可以精准掌握，因此从消费端出发的研发设计和生产周期都大为缩短。</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陈桑辉以正在热销的</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逍遥泡茶壶</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为例介绍说，这套一壶三杯的产品抓住了旅行茶具的消费需求，采用了年轻人喜欢的</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“360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度旋转不掉落、便携防烫</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的巧妙设计，售价低至</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59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元，</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个月就卖出近</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6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万套。</a:t>
            </a:r>
          </a:p>
        </p:txBody>
      </p:sp>
    </p:spTree>
    <p:extLst>
      <p:ext uri="{BB962C8B-B14F-4D97-AF65-F5344CB8AC3E}">
        <p14:creationId xmlns:p14="http://schemas.microsoft.com/office/powerpoint/2010/main" val="10017335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6452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3</a:t>
            </a:r>
            <a:r>
              <a:rPr lang="zh-CN" altLang="zh-CN" sz="2800" b="1" dirty="0">
                <a:solidFill>
                  <a:srgbClr val="0D0D0D"/>
                </a:solidFill>
                <a:latin typeface="+mn-lt"/>
                <a:ea typeface="+mn-ea"/>
                <a:cs typeface="+mn-ea"/>
              </a:rPr>
              <a:t>：电商勃兴，倒逼流程再造</a:t>
            </a:r>
          </a:p>
        </p:txBody>
      </p:sp>
      <p:sp>
        <p:nvSpPr>
          <p:cNvPr id="6" name="矩形 5"/>
          <p:cNvSpPr/>
          <p:nvPr/>
        </p:nvSpPr>
        <p:spPr>
          <a:xfrm>
            <a:off x="4103385" y="1410194"/>
            <a:ext cx="3518912" cy="400110"/>
          </a:xfrm>
          <a:prstGeom prst="rect">
            <a:avLst/>
          </a:prstGeom>
        </p:spPr>
        <p:txBody>
          <a:bodyPr wrap="none">
            <a:spAutoFit/>
          </a:bodyPr>
          <a:lstStyle/>
          <a:p>
            <a:r>
              <a:rPr lang="zh-CN" altLang="zh-CN"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链条重塑，倒逼产业转型升级</a:t>
            </a:r>
          </a:p>
        </p:txBody>
      </p:sp>
      <p:sp>
        <p:nvSpPr>
          <p:cNvPr id="7" name="矩形 6"/>
          <p:cNvSpPr/>
          <p:nvPr/>
        </p:nvSpPr>
        <p:spPr>
          <a:xfrm>
            <a:off x="677118" y="1810304"/>
            <a:ext cx="10806944" cy="4578561"/>
          </a:xfrm>
          <a:prstGeom prst="rect">
            <a:avLst/>
          </a:prstGeom>
        </p:spPr>
        <p:txBody>
          <a:bodyPr wrap="square">
            <a:spAutoFit/>
          </a:bodyPr>
          <a:lstStyle/>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至于如何看待电商以低端产品为主的说法，陈桑辉毫不讳言：</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现在中低端产品基本都转为了线上销售，这也是与线下主打品牌精品实现了市场细分。接下来，会有一个从量变到质变的发展过程，很多精品瓷甚至大师瓷也在纷纷</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触网</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当下，德化众多实体商家频频</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触网</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，线上线下双线融合成为长期发展趋势。而很多主打中高端产品的企业，也都在积极布局</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双线发力</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p>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陆升（福建）集团有限公司是德化日用陶瓷的标杆企业，专注做高端酒店餐具，与全球排名前十的酒店都有合作，产品出口</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50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多个国家，年销售额达</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1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亿多元。近几年，陆升从纯外贸型企业，逐渐转向国际、国内两条腿走路，内销比例逐渐提高到</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40%</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。为了拓展国内市场，近两年，陆升集团也开始拥抱电商，在天猫、京东等电商平台布局，同时开发微信小程序。</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我们的目标是让五星级酒店的白瓷餐具走进千家万户。</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陆升（福建）集团有限公司副总经理郑富垚说。</a:t>
            </a:r>
          </a:p>
          <a:p>
            <a:pPr indent="457200" algn="just">
              <a:lnSpc>
                <a:spcPct val="150000"/>
              </a:lnSpc>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在德化城东开发区，占地</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570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亩、总建筑面积</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70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万平方米的中国陶瓷电商物流园已经基本完工。据介绍，该园区将通过全产业链功能融合，将德化陶瓷生产、运输、仓储、装卸、整理、配送与信息服务等链条有机结合，形成电商物流全生态产业链，建成集电商与物流为一体的综合服务型园区。</a:t>
            </a:r>
          </a:p>
          <a:p>
            <a:pPr indent="457200" algn="just">
              <a:lnSpc>
                <a:spcPct val="150000"/>
              </a:lnSpc>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我们协会</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 400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多家会员企业，都在期待着搬进电商物流园大干一番。</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陈桑辉踌躇满志。在中国陶瓷电商物流园的愿景中，这里将嫁接共享云仓、智慧物流、综合配套、智能管理等先进功能，进而引导产业秩序，助力产业转型升级，助推德化实现</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小县域、大电商、大生态</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的发展格局目标，打造成国家级物流枢纽和面向世界的国际性陶瓷电商智慧物流园区。</a:t>
            </a:r>
          </a:p>
        </p:txBody>
      </p:sp>
    </p:spTree>
    <p:extLst>
      <p:ext uri="{BB962C8B-B14F-4D97-AF65-F5344CB8AC3E}">
        <p14:creationId xmlns:p14="http://schemas.microsoft.com/office/powerpoint/2010/main" val="26836786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150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4</a:t>
            </a:r>
            <a:r>
              <a:rPr lang="zh-CN" altLang="zh-CN" sz="2800" b="1" dirty="0">
                <a:solidFill>
                  <a:srgbClr val="0D0D0D"/>
                </a:solidFill>
                <a:latin typeface="+mn-lt"/>
                <a:ea typeface="+mn-ea"/>
                <a:cs typeface="+mn-ea"/>
              </a:rPr>
              <a:t>：数字化转型</a:t>
            </a:r>
          </a:p>
        </p:txBody>
      </p:sp>
      <p:grpSp>
        <p:nvGrpSpPr>
          <p:cNvPr id="7" name="组合 6"/>
          <p:cNvGrpSpPr/>
          <p:nvPr/>
        </p:nvGrpSpPr>
        <p:grpSpPr>
          <a:xfrm>
            <a:off x="1108983" y="2423140"/>
            <a:ext cx="2370816" cy="2600960"/>
            <a:chOff x="1247775" y="1558925"/>
            <a:chExt cx="3623945" cy="3975735"/>
          </a:xfrm>
        </p:grpSpPr>
        <p:pic>
          <p:nvPicPr>
            <p:cNvPr id="9" name="小管"/>
            <p:cNvPicPr/>
            <p:nvPr/>
          </p:nvPicPr>
          <p:blipFill>
            <a:blip r:embed="rId3"/>
            <a:stretch>
              <a:fillRect/>
            </a:stretch>
          </p:blipFill>
          <p:spPr>
            <a:xfrm>
              <a:off x="2834640" y="1558925"/>
              <a:ext cx="2037080" cy="2334895"/>
            </a:xfrm>
            <a:prstGeom prst="rect">
              <a:avLst/>
            </a:prstGeom>
            <a:noFill/>
            <a:ln w="9525">
              <a:noFill/>
            </a:ln>
          </p:spPr>
        </p:pic>
        <p:sp>
          <p:nvSpPr>
            <p:cNvPr id="10" name="小管"/>
            <p:cNvSpPr/>
            <p:nvPr/>
          </p:nvSpPr>
          <p:spPr>
            <a:xfrm>
              <a:off x="1247775" y="2586990"/>
              <a:ext cx="2951480" cy="2947670"/>
            </a:xfrm>
            <a:custGeom>
              <a:avLst/>
              <a:gdLst>
                <a:gd name="txL" fmla="*/ 0 w 1038"/>
                <a:gd name="txT" fmla="*/ 0 h 1037"/>
                <a:gd name="txR" fmla="*/ 1038 w 1038"/>
                <a:gd name="txB" fmla="*/ 1037 h 1037"/>
              </a:gdLst>
              <a:ahLst/>
              <a:cxnLst>
                <a:cxn ang="0">
                  <a:pos x="519" y="0"/>
                </a:cxn>
                <a:cxn ang="0">
                  <a:pos x="775" y="68"/>
                </a:cxn>
                <a:cxn ang="0">
                  <a:pos x="740" y="119"/>
                </a:cxn>
                <a:cxn ang="0">
                  <a:pos x="519" y="62"/>
                </a:cxn>
                <a:cxn ang="0">
                  <a:pos x="196" y="196"/>
                </a:cxn>
                <a:cxn ang="0">
                  <a:pos x="62" y="519"/>
                </a:cxn>
                <a:cxn ang="0">
                  <a:pos x="196" y="842"/>
                </a:cxn>
                <a:cxn ang="0">
                  <a:pos x="519" y="976"/>
                </a:cxn>
                <a:cxn ang="0">
                  <a:pos x="842" y="842"/>
                </a:cxn>
                <a:cxn ang="0">
                  <a:pos x="976" y="519"/>
                </a:cxn>
                <a:cxn ang="0">
                  <a:pos x="867" y="224"/>
                </a:cxn>
                <a:cxn ang="0">
                  <a:pos x="910" y="178"/>
                </a:cxn>
                <a:cxn ang="0">
                  <a:pos x="1038" y="519"/>
                </a:cxn>
                <a:cxn ang="0">
                  <a:pos x="519" y="1037"/>
                </a:cxn>
                <a:cxn ang="0">
                  <a:pos x="0" y="519"/>
                </a:cxn>
                <a:cxn ang="0">
                  <a:pos x="519" y="0"/>
                </a:cxn>
              </a:cxnLst>
              <a:rect l="txL" t="txT" r="txR" b="tx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chemeClr val="accent2">
                <a:lumMod val="60000"/>
                <a:lumOff val="40000"/>
              </a:schemeClr>
            </a:solidFill>
            <a:ln w="9525">
              <a:noFill/>
            </a:ln>
          </p:spPr>
          <p:txBody>
            <a:bodyPr/>
            <a:lstStyle/>
            <a:p>
              <a:endParaRPr lang="zh-CN" altLang="en-US" dirty="0">
                <a:cs typeface="+mn-ea"/>
                <a:sym typeface="+mn-lt"/>
              </a:endParaRPr>
            </a:p>
          </p:txBody>
        </p:sp>
        <p:sp>
          <p:nvSpPr>
            <p:cNvPr id="11" name="小管"/>
            <p:cNvSpPr/>
            <p:nvPr/>
          </p:nvSpPr>
          <p:spPr>
            <a:xfrm>
              <a:off x="1635125" y="2959100"/>
              <a:ext cx="2176145" cy="2205355"/>
            </a:xfrm>
            <a:custGeom>
              <a:avLst/>
              <a:gdLst>
                <a:gd name="txL" fmla="*/ 0 w 765"/>
                <a:gd name="txT" fmla="*/ 0 h 765"/>
                <a:gd name="txR" fmla="*/ 765 w 765"/>
                <a:gd name="txB" fmla="*/ 765 h 765"/>
              </a:gdLst>
              <a:ahLst/>
              <a:cxnLst>
                <a:cxn ang="0">
                  <a:pos x="383" y="765"/>
                </a:cxn>
                <a:cxn ang="0">
                  <a:pos x="0" y="383"/>
                </a:cxn>
                <a:cxn ang="0">
                  <a:pos x="383" y="0"/>
                </a:cxn>
                <a:cxn ang="0">
                  <a:pos x="562" y="45"/>
                </a:cxn>
                <a:cxn ang="0">
                  <a:pos x="529" y="93"/>
                </a:cxn>
                <a:cxn ang="0">
                  <a:pos x="383" y="58"/>
                </a:cxn>
                <a:cxn ang="0">
                  <a:pos x="153" y="153"/>
                </a:cxn>
                <a:cxn ang="0">
                  <a:pos x="58" y="383"/>
                </a:cxn>
                <a:cxn ang="0">
                  <a:pos x="153" y="612"/>
                </a:cxn>
                <a:cxn ang="0">
                  <a:pos x="383" y="707"/>
                </a:cxn>
                <a:cxn ang="0">
                  <a:pos x="612" y="612"/>
                </a:cxn>
                <a:cxn ang="0">
                  <a:pos x="707" y="383"/>
                </a:cxn>
                <a:cxn ang="0">
                  <a:pos x="640" y="186"/>
                </a:cxn>
                <a:cxn ang="0">
                  <a:pos x="680" y="143"/>
                </a:cxn>
                <a:cxn ang="0">
                  <a:pos x="765" y="383"/>
                </a:cxn>
                <a:cxn ang="0">
                  <a:pos x="383" y="765"/>
                </a:cxn>
              </a:cxnLst>
              <a:rect l="txL" t="txT" r="txR" b="tx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589A8"/>
            </a:solidFill>
            <a:ln w="9525">
              <a:noFill/>
            </a:ln>
          </p:spPr>
          <p:txBody>
            <a:bodyPr/>
            <a:lstStyle/>
            <a:p>
              <a:endParaRPr lang="zh-CN" altLang="en-US" dirty="0">
                <a:cs typeface="+mn-ea"/>
                <a:sym typeface="+mn-lt"/>
              </a:endParaRPr>
            </a:p>
          </p:txBody>
        </p:sp>
        <p:sp>
          <p:nvSpPr>
            <p:cNvPr id="12" name="小管"/>
            <p:cNvSpPr/>
            <p:nvPr/>
          </p:nvSpPr>
          <p:spPr>
            <a:xfrm>
              <a:off x="2012315" y="3350895"/>
              <a:ext cx="1422400" cy="1420495"/>
            </a:xfrm>
            <a:custGeom>
              <a:avLst/>
              <a:gdLst>
                <a:gd name="txL" fmla="*/ 0 w 500"/>
                <a:gd name="txT" fmla="*/ 0 h 500"/>
                <a:gd name="txR" fmla="*/ 500 w 500"/>
                <a:gd name="txB" fmla="*/ 500 h 500"/>
              </a:gdLst>
              <a:ahLst/>
              <a:cxnLst>
                <a:cxn ang="0">
                  <a:pos x="250" y="500"/>
                </a:cxn>
                <a:cxn ang="0">
                  <a:pos x="0" y="250"/>
                </a:cxn>
                <a:cxn ang="0">
                  <a:pos x="250" y="0"/>
                </a:cxn>
                <a:cxn ang="0">
                  <a:pos x="348" y="20"/>
                </a:cxn>
                <a:cxn ang="0">
                  <a:pos x="311" y="75"/>
                </a:cxn>
                <a:cxn ang="0">
                  <a:pos x="250" y="64"/>
                </a:cxn>
                <a:cxn ang="0">
                  <a:pos x="64" y="250"/>
                </a:cxn>
                <a:cxn ang="0">
                  <a:pos x="250" y="435"/>
                </a:cxn>
                <a:cxn ang="0">
                  <a:pos x="435" y="250"/>
                </a:cxn>
                <a:cxn ang="0">
                  <a:pos x="414" y="164"/>
                </a:cxn>
                <a:cxn ang="0">
                  <a:pos x="460" y="114"/>
                </a:cxn>
                <a:cxn ang="0">
                  <a:pos x="500" y="250"/>
                </a:cxn>
                <a:cxn ang="0">
                  <a:pos x="250" y="500"/>
                </a:cxn>
              </a:cxnLst>
              <a:rect l="txL" t="txT" r="txR" b="tx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9E9A17"/>
            </a:solidFill>
            <a:ln w="9525">
              <a:noFill/>
            </a:ln>
          </p:spPr>
          <p:txBody>
            <a:bodyPr/>
            <a:lstStyle/>
            <a:p>
              <a:endParaRPr lang="zh-CN" altLang="en-US" dirty="0">
                <a:cs typeface="+mn-ea"/>
                <a:sym typeface="+mn-lt"/>
              </a:endParaRPr>
            </a:p>
          </p:txBody>
        </p:sp>
        <p:sp>
          <p:nvSpPr>
            <p:cNvPr id="13" name="小管"/>
            <p:cNvSpPr/>
            <p:nvPr/>
          </p:nvSpPr>
          <p:spPr>
            <a:xfrm>
              <a:off x="2440940" y="3772535"/>
              <a:ext cx="563880" cy="636905"/>
            </a:xfrm>
            <a:prstGeom prst="ellipse">
              <a:avLst/>
            </a:prstGeom>
            <a:solidFill>
              <a:srgbClr val="F589A8"/>
            </a:solidFill>
            <a:ln w="9525">
              <a:solidFill>
                <a:srgbClr val="F589A8"/>
              </a:solidFill>
            </a:ln>
          </p:spPr>
          <p:txBody>
            <a:bodyPr/>
            <a:lstStyle/>
            <a:p>
              <a:pPr eaLnBrk="1" hangingPunct="1"/>
              <a:endParaRPr lang="en-US" altLang="zh-CN" sz="1200" dirty="0">
                <a:cs typeface="+mn-ea"/>
                <a:sym typeface="+mn-lt"/>
              </a:endParaRPr>
            </a:p>
          </p:txBody>
        </p:sp>
      </p:grpSp>
      <p:sp>
        <p:nvSpPr>
          <p:cNvPr id="2" name="文本框 1"/>
          <p:cNvSpPr txBox="1"/>
          <p:nvPr/>
        </p:nvSpPr>
        <p:spPr>
          <a:xfrm>
            <a:off x="4706627" y="1611086"/>
            <a:ext cx="6222631" cy="4247317"/>
          </a:xfrm>
          <a:prstGeom prst="rect">
            <a:avLst/>
          </a:prstGeom>
          <a:noFill/>
        </p:spPr>
        <p:txBody>
          <a:bodyPr wrap="square" rtlCol="0">
            <a:spAutoFit/>
          </a:bodyPr>
          <a:lstStyle/>
          <a:p>
            <a:pPr indent="457200">
              <a:lnSpc>
                <a:spcPct val="150000"/>
              </a:lnSpc>
            </a:pPr>
            <a:r>
              <a:rPr lang="en-US" altLang="zh-CN" sz="2000" dirty="0">
                <a:latin typeface="微软雅黑" panose="020B0503020204020204" pitchFamily="34" charset="-122"/>
                <a:ea typeface="微软雅黑" panose="020B0503020204020204" pitchFamily="34" charset="-122"/>
              </a:rPr>
              <a:t>2020</a:t>
            </a:r>
            <a:r>
              <a:rPr lang="zh-CN" altLang="zh-CN" sz="2000" dirty="0">
                <a:latin typeface="微软雅黑" panose="020B0503020204020204" pitchFamily="34" charset="-122"/>
                <a:ea typeface="微软雅黑" panose="020B0503020204020204" pitchFamily="34" charset="-122"/>
              </a:rPr>
              <a:t>年，党的十九届五中全会审议通过的《中共中央关于制定国民经济和社会发展第十四个五年规划和</a:t>
            </a:r>
            <a:r>
              <a:rPr lang="zh-CN" altLang="zh-CN" sz="2000" dirty="0" smtClean="0">
                <a:latin typeface="微软雅黑" panose="020B0503020204020204" pitchFamily="34" charset="-122"/>
                <a:ea typeface="微软雅黑" panose="020B0503020204020204" pitchFamily="34" charset="-122"/>
              </a:rPr>
              <a:t>二</a:t>
            </a:r>
            <a:r>
              <a:rPr lang="en-US" altLang="zh-CN" sz="2000" dirty="0" smtClean="0">
                <a:latin typeface="微软雅黑" panose="020B0503020204020204" pitchFamily="34" charset="-122"/>
                <a:ea typeface="微软雅黑" panose="020B0503020204020204" pitchFamily="34" charset="-122"/>
              </a:rPr>
              <a:t>0</a:t>
            </a:r>
            <a:r>
              <a:rPr lang="zh-CN" altLang="zh-CN" sz="2000" dirty="0" smtClean="0">
                <a:latin typeface="微软雅黑" panose="020B0503020204020204" pitchFamily="34" charset="-122"/>
                <a:ea typeface="微软雅黑" panose="020B0503020204020204" pitchFamily="34" charset="-122"/>
              </a:rPr>
              <a:t>三</a:t>
            </a:r>
            <a:r>
              <a:rPr lang="zh-CN" altLang="zh-CN" sz="2000" dirty="0">
                <a:latin typeface="微软雅黑" panose="020B0503020204020204" pitchFamily="34" charset="-122"/>
                <a:ea typeface="微软雅黑" panose="020B0503020204020204" pitchFamily="34" charset="-122"/>
              </a:rPr>
              <a:t>五年远景目标的建议》，明确提出加快数字化发展。在随后发布的</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十四五</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规划纲要中，</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加快数字化发展</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作为一个独立的篇章出现，对以数字化转型整体驱动生产方式、生活方式和治理方式变革进行了系统部署。在顶层设计的推动下，全国各地纷纷把数字化作为</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十四五</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时期的发展重点，作为现代化开新局的重要抓手</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43548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150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4</a:t>
            </a:r>
            <a:r>
              <a:rPr lang="zh-CN" altLang="zh-CN" sz="2800" b="1" dirty="0">
                <a:solidFill>
                  <a:srgbClr val="0D0D0D"/>
                </a:solidFill>
                <a:latin typeface="+mn-lt"/>
                <a:ea typeface="+mn-ea"/>
                <a:cs typeface="+mn-ea"/>
              </a:rPr>
              <a:t>：数字化转型</a:t>
            </a:r>
          </a:p>
        </p:txBody>
      </p:sp>
      <p:sp>
        <p:nvSpPr>
          <p:cNvPr id="8" name="矩形 7"/>
          <p:cNvSpPr/>
          <p:nvPr/>
        </p:nvSpPr>
        <p:spPr>
          <a:xfrm>
            <a:off x="781324" y="1596571"/>
            <a:ext cx="4973947" cy="4356407"/>
          </a:xfrm>
          <a:prstGeom prst="rect">
            <a:avLst/>
          </a:prstGeom>
          <a:noFill/>
          <a:ln w="25400">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6502220" y="1596571"/>
            <a:ext cx="4876979" cy="4356407"/>
          </a:xfrm>
          <a:prstGeom prst="rect">
            <a:avLst/>
          </a:prstGeom>
          <a:noFill/>
          <a:ln w="25400">
            <a:solidFill>
              <a:srgbClr val="F7C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useBgFill="1">
        <p:nvSpPr>
          <p:cNvPr id="10" name="矩形 9"/>
          <p:cNvSpPr/>
          <p:nvPr/>
        </p:nvSpPr>
        <p:spPr>
          <a:xfrm>
            <a:off x="3765861" y="5665417"/>
            <a:ext cx="975820" cy="584775"/>
          </a:xfrm>
          <a:prstGeom prst="rect">
            <a:avLst/>
          </a:prstGeom>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50000">
                    <a:schemeClr val="accent2"/>
                  </a:gs>
                  <a:gs pos="50000">
                    <a:schemeClr val="accent1"/>
                  </a:gs>
                </a:gsLst>
                <a:lin ang="0" scaled="1"/>
                <a:tileRect/>
              </a:gradFill>
              <a:latin typeface="微软雅黑" panose="020B0503020204020204" pitchFamily="34" charset="-122"/>
              <a:ea typeface="微软雅黑" panose="020B0503020204020204" pitchFamily="34" charset="-122"/>
            </a:endParaRPr>
          </a:p>
        </p:txBody>
      </p:sp>
      <p:sp>
        <p:nvSpPr>
          <p:cNvPr id="11" name="矩形 10"/>
          <p:cNvSpPr/>
          <p:nvPr/>
        </p:nvSpPr>
        <p:spPr>
          <a:xfrm>
            <a:off x="7503111" y="5665417"/>
            <a:ext cx="975820" cy="584775"/>
          </a:xfrm>
          <a:prstGeom prst="rect">
            <a:avLst/>
          </a:prstGeom>
          <a:solidFill>
            <a:srgbClr val="FAFAF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accent1"/>
              </a:solidFill>
              <a:latin typeface="微软雅黑" panose="020B0503020204020204" pitchFamily="34" charset="-122"/>
              <a:ea typeface="微软雅黑" panose="020B0503020204020204" pitchFamily="34" charset="-122"/>
            </a:endParaRPr>
          </a:p>
        </p:txBody>
      </p:sp>
      <p:sp>
        <p:nvSpPr>
          <p:cNvPr id="12" name="文本占位符 5"/>
          <p:cNvSpPr txBox="1"/>
          <p:nvPr/>
        </p:nvSpPr>
        <p:spPr>
          <a:xfrm>
            <a:off x="688004" y="1943057"/>
            <a:ext cx="2952000" cy="374461"/>
          </a:xfrm>
          <a:prstGeom prst="rect">
            <a:avLst/>
          </a:prstGeom>
        </p:spPr>
        <p:txBody>
          <a:bodyPr wrap="square">
            <a:spAutoFit/>
            <a:scene3d>
              <a:camera prst="orthographicFront"/>
              <a:lightRig rig="threePt" dir="t"/>
            </a:scene3d>
            <a:sp3d contourW="12700"/>
          </a:bodyPr>
          <a:lstStyle>
            <a:defPPr>
              <a:defRPr lang="zh-CN"/>
            </a:defPPr>
            <a:lvl1pPr>
              <a:defRPr>
                <a:solidFill>
                  <a:schemeClr val="tx2"/>
                </a:solidFill>
                <a:latin typeface="+mj-ea"/>
                <a:ea typeface="+mj-ea"/>
              </a:defRPr>
            </a:lvl1pPr>
          </a:lstStyle>
          <a:p>
            <a:pPr indent="304800">
              <a:lnSpc>
                <a:spcPts val="22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一把手</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统筹推进</a:t>
            </a:r>
          </a:p>
        </p:txBody>
      </p:sp>
      <p:sp>
        <p:nvSpPr>
          <p:cNvPr id="13" name="文本占位符 6"/>
          <p:cNvSpPr txBox="1"/>
          <p:nvPr/>
        </p:nvSpPr>
        <p:spPr>
          <a:xfrm>
            <a:off x="6676720" y="1930065"/>
            <a:ext cx="2952000" cy="400110"/>
          </a:xfrm>
          <a:prstGeom prst="rect">
            <a:avLst/>
          </a:prstGeom>
        </p:spPr>
        <p:txBody>
          <a:bodyPr wrap="square">
            <a:spAutoFit/>
            <a:scene3d>
              <a:camera prst="orthographicFront"/>
              <a:lightRig rig="threePt" dir="t"/>
            </a:scene3d>
            <a:sp3d contourW="12700"/>
          </a:bodyPr>
          <a:lstStyle>
            <a:defPPr>
              <a:defRPr lang="zh-CN"/>
            </a:defPPr>
            <a:lvl1pPr>
              <a:defRPr>
                <a:solidFill>
                  <a:schemeClr val="tx2"/>
                </a:solidFill>
                <a:latin typeface="+mj-ea"/>
                <a:ea typeface="+mj-ea"/>
              </a:defRPr>
            </a:lvl1pPr>
          </a:lstStyle>
          <a:p>
            <a:r>
              <a:rPr lang="zh-CN" altLang="zh-CN" sz="2000" dirty="0">
                <a:latin typeface="微软雅黑" panose="020B0503020204020204" pitchFamily="34" charset="-122"/>
                <a:ea typeface="微软雅黑" panose="020B0503020204020204" pitchFamily="34" charset="-122"/>
              </a:rPr>
              <a:t>数字化关乎整体性变革</a:t>
            </a:r>
          </a:p>
        </p:txBody>
      </p:sp>
      <p:sp>
        <p:nvSpPr>
          <p:cNvPr id="14" name="文本占位符 14"/>
          <p:cNvSpPr txBox="1"/>
          <p:nvPr/>
        </p:nvSpPr>
        <p:spPr>
          <a:xfrm>
            <a:off x="3765861" y="5665418"/>
            <a:ext cx="975820" cy="646331"/>
          </a:xfrm>
          <a:prstGeom prst="rect">
            <a:avLst/>
          </a:prstGeom>
          <a:solidFill>
            <a:srgbClr val="FAFAFA"/>
          </a:solidFill>
        </p:spPr>
        <p:txBody>
          <a:bodyPr vert="horz" wrap="square" lIns="91440" tIns="45720" rIns="91440" bIns="45720" anchor="t" anchorCtr="0">
            <a:sp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3200" kern="1200" spc="0">
                <a:gradFill>
                  <a:gsLst>
                    <a:gs pos="50000">
                      <a:schemeClr val="accent2"/>
                    </a:gs>
                    <a:gs pos="50000">
                      <a:schemeClr val="accent1"/>
                    </a:gs>
                  </a:gsLst>
                  <a:lin ang="0" scaled="1"/>
                </a:gradFill>
                <a:latin typeface="Arial" panose="020B0604020202020204" pitchFamily="34" charset="0"/>
                <a:ea typeface="微软雅黑" panose="020B0503020204020204" pitchFamily="34" charset="-122"/>
                <a:cs typeface="Arial" panose="020B0604020202020204" pitchFamily="34" charset="0"/>
                <a:sym typeface="等线" panose="02010600030101010101" pitchFamily="2"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smtClean="0">
                <a:solidFill>
                  <a:schemeClr val="accent1"/>
                </a:solidFill>
                <a:latin typeface="微软雅黑" panose="020B0503020204020204" pitchFamily="34" charset="-122"/>
              </a:rPr>
              <a:t>01</a:t>
            </a:r>
            <a:endParaRPr lang="zh-CN" altLang="en-US" sz="3600" dirty="0">
              <a:solidFill>
                <a:schemeClr val="accent1"/>
              </a:solidFill>
              <a:latin typeface="微软雅黑" panose="020B0503020204020204" pitchFamily="34" charset="-122"/>
            </a:endParaRPr>
          </a:p>
        </p:txBody>
      </p:sp>
      <p:sp>
        <p:nvSpPr>
          <p:cNvPr id="15" name="文本占位符 15"/>
          <p:cNvSpPr txBox="1"/>
          <p:nvPr/>
        </p:nvSpPr>
        <p:spPr>
          <a:xfrm>
            <a:off x="7503111" y="5665418"/>
            <a:ext cx="975820" cy="584775"/>
          </a:xfrm>
          <a:prstGeom prst="rect">
            <a:avLst/>
          </a:prstGeom>
        </p:spPr>
        <p:txBody>
          <a:bodyPr vert="horz" wrap="square" lIns="91440" tIns="45720" rIns="91440" bIns="45720" anchor="t" anchorCtr="0">
            <a:sp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3200" kern="1200" spc="0">
                <a:gradFill>
                  <a:gsLst>
                    <a:gs pos="50000">
                      <a:schemeClr val="accent2"/>
                    </a:gs>
                    <a:gs pos="50000">
                      <a:schemeClr val="accent1"/>
                    </a:gs>
                  </a:gsLst>
                  <a:lin ang="0" scaled="1"/>
                </a:gradFill>
                <a:latin typeface="Arial" panose="020B0604020202020204" pitchFamily="34" charset="0"/>
                <a:ea typeface="微软雅黑" panose="020B0503020204020204" pitchFamily="34" charset="-122"/>
                <a:cs typeface="Arial" panose="020B0604020202020204" pitchFamily="34" charset="0"/>
                <a:sym typeface="等线" panose="02010600030101010101" pitchFamily="2"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1"/>
                </a:solidFill>
                <a:latin typeface="微软雅黑" panose="020B0503020204020204" pitchFamily="34" charset="-122"/>
              </a:rPr>
              <a:t>02</a:t>
            </a:r>
            <a:endParaRPr lang="zh-CN" altLang="en-US" dirty="0">
              <a:solidFill>
                <a:schemeClr val="accent1"/>
              </a:solidFill>
              <a:latin typeface="微软雅黑" panose="020B0503020204020204" pitchFamily="34" charset="-122"/>
            </a:endParaRPr>
          </a:p>
        </p:txBody>
      </p:sp>
      <p:sp>
        <p:nvSpPr>
          <p:cNvPr id="16" name="文本框 15"/>
          <p:cNvSpPr txBox="1"/>
          <p:nvPr/>
        </p:nvSpPr>
        <p:spPr>
          <a:xfrm>
            <a:off x="974260" y="2627752"/>
            <a:ext cx="4512140" cy="2913618"/>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indent="304800" algn="just">
              <a:lnSpc>
                <a:spcPts val="2200"/>
              </a:lnSpc>
              <a:spcBef>
                <a:spcPts val="600"/>
              </a:spcBef>
              <a:spcAft>
                <a:spcPts val="600"/>
              </a:spcAft>
            </a:pPr>
            <a:r>
              <a:rPr lang="zh-CN" altLang="zh-CN" sz="1600" dirty="0">
                <a:latin typeface="微软雅黑" panose="020B0503020204020204" pitchFamily="34" charset="-122"/>
                <a:ea typeface="微软雅黑" panose="020B0503020204020204" pitchFamily="34" charset="-122"/>
              </a:rPr>
              <a:t>数字化包含内容广泛，数字经济、数字社会、数字政府都是其重要方面；从过程角度来看，数字化离不开基础设施建设、数据资源使用、数字化产品开发，同样也需要有相应的制度支持；就各类 要素而言，人才、资金、政策、平台在数字化发展中缺一不可。可以说，数字化发展对党委政府的资源配置能力、协同整合能力、平台建设使用能力提出了前所未有的要求，数字化改革是一项必须由</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一把手</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组织推动的系统工程。</a:t>
            </a:r>
          </a:p>
        </p:txBody>
      </p:sp>
      <p:sp>
        <p:nvSpPr>
          <p:cNvPr id="17" name="文本框 16"/>
          <p:cNvSpPr txBox="1"/>
          <p:nvPr/>
        </p:nvSpPr>
        <p:spPr>
          <a:xfrm>
            <a:off x="6646917" y="2585499"/>
            <a:ext cx="4572626" cy="3139321"/>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indent="457200"/>
            <a:r>
              <a:rPr lang="zh-CN" altLang="zh-CN" sz="1200" dirty="0">
                <a:latin typeface="微软雅黑" panose="020B0503020204020204" pitchFamily="34" charset="-122"/>
                <a:ea typeface="微软雅黑" panose="020B0503020204020204" pitchFamily="34" charset="-122"/>
              </a:rPr>
              <a:t>数字化是推动发展格局、治 理模式和生活方式发生基础性、全局性、根本性变革的关键变量， 具有一子落而满盘活、牵一发而动全身的放大效应，这就决定了数字化的推进必须是整体的而不是局部的、立体的而不是平面的。 这些地方的总体方案，将整体性理念贯穿其中。比如，上海提出要把整座城市作为一个有机生命体，数字化转型要突出整体性转变，强化数字技术系统集成、整体 应用，协同推进经济、生活、治理等各领域的整体转型，促进城市 发展、治理、运行效能整体提升；浙江认为数字化改革具有极强的引领性、整体性和撬动性，是关系到党的领导、政府治理、经济发展、社会建设和法治建设的整体性变革。</a:t>
            </a:r>
          </a:p>
        </p:txBody>
      </p:sp>
      <p:cxnSp>
        <p:nvCxnSpPr>
          <p:cNvPr id="18" name="直接连接符 17"/>
          <p:cNvCxnSpPr/>
          <p:nvPr/>
        </p:nvCxnSpPr>
        <p:spPr>
          <a:xfrm>
            <a:off x="1840429" y="2501046"/>
            <a:ext cx="571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1220" y="2501046"/>
            <a:ext cx="5715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9673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8" grpId="1" animBg="1"/>
      <p:bldP spid="9" grpId="1" animBg="1"/>
      <p:bldP spid="10" grpId="1" animBg="1"/>
      <p:bldP spid="11" grpId="1" animBg="1"/>
      <p:bldP spid="12" grpId="1"/>
      <p:bldP spid="13" grpId="1"/>
      <p:bldP spid="14" grpId="1" animBg="1"/>
      <p:bldP spid="15" grpId="1"/>
      <p:bldP spid="16" grpId="1"/>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150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4</a:t>
            </a:r>
            <a:r>
              <a:rPr lang="zh-CN" altLang="zh-CN" sz="2800" b="1" dirty="0">
                <a:solidFill>
                  <a:srgbClr val="0D0D0D"/>
                </a:solidFill>
                <a:latin typeface="+mn-lt"/>
                <a:ea typeface="+mn-ea"/>
                <a:cs typeface="+mn-ea"/>
              </a:rPr>
              <a:t>：数字化转型</a:t>
            </a:r>
          </a:p>
        </p:txBody>
      </p:sp>
      <p:sp>
        <p:nvSpPr>
          <p:cNvPr id="8" name="矩形 7"/>
          <p:cNvSpPr/>
          <p:nvPr/>
        </p:nvSpPr>
        <p:spPr>
          <a:xfrm>
            <a:off x="781324" y="1596571"/>
            <a:ext cx="4973947" cy="4356407"/>
          </a:xfrm>
          <a:prstGeom prst="rect">
            <a:avLst/>
          </a:prstGeom>
          <a:noFill/>
          <a:ln w="25400">
            <a:solidFill>
              <a:srgbClr val="AFD4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6502220" y="1596571"/>
            <a:ext cx="4876979" cy="4356407"/>
          </a:xfrm>
          <a:prstGeom prst="rect">
            <a:avLst/>
          </a:prstGeom>
          <a:noFill/>
          <a:ln w="25400">
            <a:solidFill>
              <a:srgbClr val="F7C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useBgFill="1">
        <p:nvSpPr>
          <p:cNvPr id="10" name="矩形 9"/>
          <p:cNvSpPr/>
          <p:nvPr/>
        </p:nvSpPr>
        <p:spPr>
          <a:xfrm>
            <a:off x="3765861" y="5665417"/>
            <a:ext cx="975820" cy="584775"/>
          </a:xfrm>
          <a:prstGeom prst="rect">
            <a:avLst/>
          </a:prstGeom>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50000">
                    <a:schemeClr val="accent2"/>
                  </a:gs>
                  <a:gs pos="50000">
                    <a:schemeClr val="accent1"/>
                  </a:gs>
                </a:gsLst>
                <a:lin ang="0" scaled="1"/>
                <a:tileRect/>
              </a:gradFill>
              <a:latin typeface="微软雅黑" panose="020B0503020204020204" pitchFamily="34" charset="-122"/>
              <a:ea typeface="微软雅黑" panose="020B0503020204020204" pitchFamily="34" charset="-122"/>
            </a:endParaRPr>
          </a:p>
        </p:txBody>
      </p:sp>
      <p:sp>
        <p:nvSpPr>
          <p:cNvPr id="11" name="矩形 10"/>
          <p:cNvSpPr/>
          <p:nvPr/>
        </p:nvSpPr>
        <p:spPr>
          <a:xfrm>
            <a:off x="7503111" y="5665417"/>
            <a:ext cx="975820" cy="584775"/>
          </a:xfrm>
          <a:prstGeom prst="rect">
            <a:avLst/>
          </a:prstGeom>
          <a:solidFill>
            <a:srgbClr val="FAFAF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accent1"/>
              </a:solidFill>
              <a:latin typeface="微软雅黑" panose="020B0503020204020204" pitchFamily="34" charset="-122"/>
              <a:ea typeface="微软雅黑" panose="020B0503020204020204" pitchFamily="34" charset="-122"/>
            </a:endParaRPr>
          </a:p>
        </p:txBody>
      </p:sp>
      <p:sp>
        <p:nvSpPr>
          <p:cNvPr id="12" name="文本占位符 5"/>
          <p:cNvSpPr txBox="1"/>
          <p:nvPr/>
        </p:nvSpPr>
        <p:spPr>
          <a:xfrm>
            <a:off x="781324" y="1943057"/>
            <a:ext cx="2858680" cy="374461"/>
          </a:xfrm>
          <a:prstGeom prst="rect">
            <a:avLst/>
          </a:prstGeom>
        </p:spPr>
        <p:txBody>
          <a:bodyPr wrap="square">
            <a:spAutoFit/>
            <a:scene3d>
              <a:camera prst="orthographicFront"/>
              <a:lightRig rig="threePt" dir="t"/>
            </a:scene3d>
            <a:sp3d contourW="12700"/>
          </a:bodyPr>
          <a:lstStyle>
            <a:defPPr>
              <a:defRPr lang="zh-CN"/>
            </a:defPPr>
            <a:lvl1pPr>
              <a:defRPr>
                <a:solidFill>
                  <a:schemeClr val="tx2"/>
                </a:solidFill>
                <a:latin typeface="+mj-ea"/>
                <a:ea typeface="+mj-ea"/>
              </a:defRPr>
            </a:lvl1pPr>
          </a:lstStyle>
          <a:p>
            <a:pPr indent="304800">
              <a:lnSpc>
                <a:spcPts val="2200"/>
              </a:lnSpc>
              <a:spcBef>
                <a:spcPts val="600"/>
              </a:spcBef>
              <a:spcAft>
                <a:spcPts val="600"/>
              </a:spcAft>
            </a:pPr>
            <a:r>
              <a:rPr lang="zh-CN" altLang="zh-CN" sz="2000" dirty="0">
                <a:latin typeface="微软雅黑" panose="020B0503020204020204" pitchFamily="34" charset="-122"/>
                <a:ea typeface="微软雅黑" panose="020B0503020204020204" pitchFamily="34" charset="-122"/>
              </a:rPr>
              <a:t>制度重塑是重中之重</a:t>
            </a:r>
          </a:p>
        </p:txBody>
      </p:sp>
      <p:sp>
        <p:nvSpPr>
          <p:cNvPr id="13" name="文本占位符 6"/>
          <p:cNvSpPr txBox="1"/>
          <p:nvPr/>
        </p:nvSpPr>
        <p:spPr>
          <a:xfrm>
            <a:off x="6676720" y="1930065"/>
            <a:ext cx="2952000" cy="400110"/>
          </a:xfrm>
          <a:prstGeom prst="rect">
            <a:avLst/>
          </a:prstGeom>
        </p:spPr>
        <p:txBody>
          <a:bodyPr wrap="square">
            <a:spAutoFit/>
            <a:scene3d>
              <a:camera prst="orthographicFront"/>
              <a:lightRig rig="threePt" dir="t"/>
            </a:scene3d>
            <a:sp3d contourW="12700"/>
          </a:bodyPr>
          <a:lstStyle>
            <a:defPPr>
              <a:defRPr lang="zh-CN"/>
            </a:defPPr>
            <a:lvl1pPr>
              <a:defRPr>
                <a:solidFill>
                  <a:schemeClr val="tx2"/>
                </a:solidFill>
                <a:latin typeface="+mj-ea"/>
                <a:ea typeface="+mj-ea"/>
              </a:defRPr>
            </a:lvl1pPr>
          </a:lstStyle>
          <a:p>
            <a:r>
              <a:rPr lang="zh-CN" altLang="zh-CN" sz="2000" dirty="0">
                <a:latin typeface="微软雅黑" panose="020B0503020204020204" pitchFamily="34" charset="-122"/>
                <a:ea typeface="微软雅黑" panose="020B0503020204020204" pitchFamily="34" charset="-122"/>
              </a:rPr>
              <a:t>以场景应用求突破</a:t>
            </a:r>
          </a:p>
        </p:txBody>
      </p:sp>
      <p:sp>
        <p:nvSpPr>
          <p:cNvPr id="14" name="文本占位符 14"/>
          <p:cNvSpPr txBox="1"/>
          <p:nvPr/>
        </p:nvSpPr>
        <p:spPr>
          <a:xfrm>
            <a:off x="3765861" y="5665418"/>
            <a:ext cx="975820" cy="646331"/>
          </a:xfrm>
          <a:prstGeom prst="rect">
            <a:avLst/>
          </a:prstGeom>
          <a:solidFill>
            <a:srgbClr val="FAFAFA"/>
          </a:solidFill>
        </p:spPr>
        <p:txBody>
          <a:bodyPr vert="horz" wrap="square" lIns="91440" tIns="45720" rIns="91440" bIns="45720" anchor="t" anchorCtr="0">
            <a:sp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3200" kern="1200" spc="0">
                <a:gradFill>
                  <a:gsLst>
                    <a:gs pos="50000">
                      <a:schemeClr val="accent2"/>
                    </a:gs>
                    <a:gs pos="50000">
                      <a:schemeClr val="accent1"/>
                    </a:gs>
                  </a:gsLst>
                  <a:lin ang="0" scaled="1"/>
                </a:gradFill>
                <a:latin typeface="Arial" panose="020B0604020202020204" pitchFamily="34" charset="0"/>
                <a:ea typeface="微软雅黑" panose="020B0503020204020204" pitchFamily="34" charset="-122"/>
                <a:cs typeface="Arial" panose="020B0604020202020204" pitchFamily="34" charset="0"/>
                <a:sym typeface="等线" panose="02010600030101010101" pitchFamily="2"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smtClean="0">
                <a:solidFill>
                  <a:schemeClr val="accent1"/>
                </a:solidFill>
                <a:latin typeface="微软雅黑" panose="020B0503020204020204" pitchFamily="34" charset="-122"/>
              </a:rPr>
              <a:t>01</a:t>
            </a:r>
            <a:endParaRPr lang="zh-CN" altLang="en-US" sz="3600" dirty="0">
              <a:solidFill>
                <a:schemeClr val="accent1"/>
              </a:solidFill>
              <a:latin typeface="微软雅黑" panose="020B0503020204020204" pitchFamily="34" charset="-122"/>
            </a:endParaRPr>
          </a:p>
        </p:txBody>
      </p:sp>
      <p:sp>
        <p:nvSpPr>
          <p:cNvPr id="15" name="文本占位符 15"/>
          <p:cNvSpPr txBox="1"/>
          <p:nvPr/>
        </p:nvSpPr>
        <p:spPr>
          <a:xfrm>
            <a:off x="7503111" y="5665418"/>
            <a:ext cx="975820" cy="584775"/>
          </a:xfrm>
          <a:prstGeom prst="rect">
            <a:avLst/>
          </a:prstGeom>
        </p:spPr>
        <p:txBody>
          <a:bodyPr vert="horz" wrap="square" lIns="91440" tIns="45720" rIns="91440" bIns="45720" anchor="t" anchorCtr="0">
            <a:sp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3200" kern="1200" spc="0">
                <a:gradFill>
                  <a:gsLst>
                    <a:gs pos="50000">
                      <a:schemeClr val="accent2"/>
                    </a:gs>
                    <a:gs pos="50000">
                      <a:schemeClr val="accent1"/>
                    </a:gs>
                  </a:gsLst>
                  <a:lin ang="0" scaled="1"/>
                </a:gradFill>
                <a:latin typeface="Arial" panose="020B0604020202020204" pitchFamily="34" charset="0"/>
                <a:ea typeface="微软雅黑" panose="020B0503020204020204" pitchFamily="34" charset="-122"/>
                <a:cs typeface="Arial" panose="020B0604020202020204" pitchFamily="34" charset="0"/>
                <a:sym typeface="等线" panose="02010600030101010101" pitchFamily="2"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1"/>
                </a:solidFill>
                <a:latin typeface="微软雅黑" panose="020B0503020204020204" pitchFamily="34" charset="-122"/>
              </a:rPr>
              <a:t>02</a:t>
            </a:r>
            <a:endParaRPr lang="zh-CN" altLang="en-US" dirty="0">
              <a:solidFill>
                <a:schemeClr val="accent1"/>
              </a:solidFill>
              <a:latin typeface="微软雅黑" panose="020B0503020204020204" pitchFamily="34" charset="-122"/>
            </a:endParaRPr>
          </a:p>
        </p:txBody>
      </p:sp>
      <p:sp>
        <p:nvSpPr>
          <p:cNvPr id="16" name="文本框 15"/>
          <p:cNvSpPr txBox="1"/>
          <p:nvPr/>
        </p:nvSpPr>
        <p:spPr>
          <a:xfrm>
            <a:off x="891570" y="2501046"/>
            <a:ext cx="4863701" cy="3323987"/>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indent="457200"/>
            <a:r>
              <a:rPr lang="zh-CN" altLang="zh-CN" sz="1400" dirty="0">
                <a:latin typeface="微软雅黑" panose="020B0503020204020204" pitchFamily="34" charset="-122"/>
                <a:ea typeface="微软雅黑" panose="020B0503020204020204" pitchFamily="34" charset="-122"/>
              </a:rPr>
              <a:t>技术只是数字化发展的基础，制度才是决定数字化成效的根本。推动数字化发展的过程， 也是制度重塑的过程。上海、浙江、广东高度重视支撑数字化变革的制度体系建设，上海市委书记李强强调，要坚持</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技术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制度</a:t>
            </a: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双轮驱动，城市数字化转型推进到哪里，制度供给就要跟进到哪里；浙江省委书记袁家军在今年两会接受媒体采访时表示，数字化改革是技术理性向制度理性的新跨越，强调要推进深层次系统性制度重塑；广东省长马兴瑞今年初在《求是》刊文，阐述广东数字化发展思路，同样强调要加强数字化发展的制度设计。</a:t>
            </a:r>
          </a:p>
        </p:txBody>
      </p:sp>
      <p:sp>
        <p:nvSpPr>
          <p:cNvPr id="17" name="文本框 16"/>
          <p:cNvSpPr txBox="1"/>
          <p:nvPr/>
        </p:nvSpPr>
        <p:spPr>
          <a:xfrm>
            <a:off x="6646917" y="2585499"/>
            <a:ext cx="4572626" cy="2264851"/>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pPr indent="457200"/>
            <a:r>
              <a:rPr lang="zh-CN" altLang="zh-CN" sz="1600" dirty="0">
                <a:latin typeface="微软雅黑" panose="020B0503020204020204" pitchFamily="34" charset="-122"/>
                <a:ea typeface="微软雅黑" panose="020B0503020204020204" pitchFamily="34" charset="-122"/>
              </a:rPr>
              <a:t>数字化的最终成效在于应用，无论城市大脑、智慧社区、数字乡村，还是政务</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一网通办</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、未来工厂，针对某个场景的数字化应用才是数字化的落脚点。从上海、广东、浙江的总体方案来看，也都把具体场景应用作为各地数字化发展的突破之处。</a:t>
            </a:r>
          </a:p>
        </p:txBody>
      </p:sp>
      <p:cxnSp>
        <p:nvCxnSpPr>
          <p:cNvPr id="18" name="直接连接符 17"/>
          <p:cNvCxnSpPr/>
          <p:nvPr/>
        </p:nvCxnSpPr>
        <p:spPr>
          <a:xfrm>
            <a:off x="1840429" y="2501046"/>
            <a:ext cx="571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1220" y="2501046"/>
            <a:ext cx="5715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65838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8" grpId="0" animBg="1"/>
      <p:bldP spid="9" grpId="0" animBg="1"/>
      <p:bldP spid="10" grpId="0" animBg="1"/>
      <p:bldP spid="11" grpId="0" animBg="1"/>
      <p:bldP spid="12" grpId="0"/>
      <p:bldP spid="13" grpId="0"/>
      <p:bldP spid="14" grpId="0" animBg="1"/>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extLst>
      <p:ext uri="{BB962C8B-B14F-4D97-AF65-F5344CB8AC3E}">
        <p14:creationId xmlns:p14="http://schemas.microsoft.com/office/powerpoint/2010/main" val="839625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a:t>
            </a:r>
            <a:r>
              <a:rPr lang="zh-CN" altLang="en-US" sz="3600" b="1" dirty="0" smtClean="0">
                <a:cs typeface="+mn-ea"/>
                <a:sym typeface="+mn-lt"/>
              </a:rPr>
              <a:t>一部分</a:t>
            </a:r>
            <a:endParaRPr lang="zh-CN" altLang="en-US" sz="3600" b="1" dirty="0">
              <a:cs typeface="+mn-ea"/>
              <a:sym typeface="+mn-lt"/>
            </a:endParaRPr>
          </a:p>
        </p:txBody>
      </p:sp>
      <p:sp>
        <p:nvSpPr>
          <p:cNvPr id="8" name="文本框 4"/>
          <p:cNvSpPr txBox="1"/>
          <p:nvPr/>
        </p:nvSpPr>
        <p:spPr>
          <a:xfrm>
            <a:off x="1901371" y="3013501"/>
            <a:ext cx="93617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a:solidFill>
                  <a:schemeClr val="bg2">
                    <a:lumMod val="10000"/>
                  </a:schemeClr>
                </a:solidFill>
                <a:cs typeface="+mn-ea"/>
              </a:rPr>
              <a:t>20</a:t>
            </a:r>
            <a:r>
              <a:rPr lang="zh-CN" altLang="zh-CN" sz="4800" b="1" dirty="0">
                <a:solidFill>
                  <a:schemeClr val="bg2">
                    <a:lumMod val="10000"/>
                  </a:schemeClr>
                </a:solidFill>
                <a:cs typeface="+mn-ea"/>
              </a:rPr>
              <a:t>世纪</a:t>
            </a:r>
            <a:r>
              <a:rPr lang="en-US" altLang="zh-CN" sz="4800" b="1" dirty="0">
                <a:solidFill>
                  <a:schemeClr val="bg2">
                    <a:lumMod val="10000"/>
                  </a:schemeClr>
                </a:solidFill>
                <a:cs typeface="+mn-ea"/>
              </a:rPr>
              <a:t>90</a:t>
            </a:r>
            <a:r>
              <a:rPr lang="zh-CN" altLang="zh-CN" sz="4800" b="1" dirty="0">
                <a:solidFill>
                  <a:schemeClr val="bg2">
                    <a:lumMod val="10000"/>
                  </a:schemeClr>
                </a:solidFill>
                <a:cs typeface="+mn-ea"/>
              </a:rPr>
              <a:t>年代以来的新业态管理</a:t>
            </a:r>
          </a:p>
        </p:txBody>
      </p:sp>
    </p:spTree>
    <p:extLst>
      <p:ext uri="{BB962C8B-B14F-4D97-AF65-F5344CB8AC3E}">
        <p14:creationId xmlns:p14="http://schemas.microsoft.com/office/powerpoint/2010/main" val="312449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0"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pic>
        <p:nvPicPr>
          <p:cNvPr id="50" name="Picture 2" descr="C:\Users\Administrator\Desktop\201572216153431894.jpg201572216153431894"/>
          <p:cNvPicPr>
            <a:picLocks noChangeAspect="1" noChangeArrowheads="1"/>
          </p:cNvPicPr>
          <p:nvPr/>
        </p:nvPicPr>
        <p:blipFill>
          <a:blip r:embed="rId3" cstate="print"/>
          <a:stretch>
            <a:fillRect/>
          </a:stretch>
        </p:blipFill>
        <p:spPr bwMode="auto">
          <a:xfrm>
            <a:off x="891570" y="2423977"/>
            <a:ext cx="3796727" cy="224472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9"/>
          <p:cNvSpPr txBox="1"/>
          <p:nvPr/>
        </p:nvSpPr>
        <p:spPr>
          <a:xfrm>
            <a:off x="5023577" y="2358777"/>
            <a:ext cx="6123394" cy="2862322"/>
          </a:xfrm>
          <a:prstGeom prst="rect">
            <a:avLst/>
          </a:prstGeom>
          <a:noFill/>
        </p:spPr>
        <p:txBody>
          <a:bodyPr wrap="square" rtlCol="0">
            <a:spAutoFit/>
          </a:bodyPr>
          <a:lstStyle/>
          <a:p>
            <a:pPr indent="457200">
              <a:lnSpc>
                <a:spcPct val="150000"/>
              </a:lnSpc>
            </a:pPr>
            <a:r>
              <a:rPr lang="zh-CN" altLang="zh-CN" sz="2000" dirty="0">
                <a:latin typeface="微软雅黑" panose="020B0503020204020204" pitchFamily="34" charset="-122"/>
                <a:ea typeface="微软雅黑" panose="020B0503020204020204" pitchFamily="34" charset="-122"/>
              </a:rPr>
              <a:t>业务流程再造（</a:t>
            </a:r>
            <a:r>
              <a:rPr lang="en-US" altLang="zh-CN" sz="2000" dirty="0">
                <a:latin typeface="微软雅黑" panose="020B0503020204020204" pitchFamily="34" charset="-122"/>
                <a:ea typeface="微软雅黑" panose="020B0503020204020204" pitchFamily="34" charset="-122"/>
              </a:rPr>
              <a:t>BPR</a:t>
            </a:r>
            <a:r>
              <a:rPr lang="zh-CN" altLang="zh-CN" sz="2000" dirty="0">
                <a:latin typeface="微软雅黑" panose="020B0503020204020204" pitchFamily="34" charset="-122"/>
                <a:ea typeface="微软雅黑" panose="020B0503020204020204" pitchFamily="34" charset="-122"/>
              </a:rPr>
              <a:t>）概念是</a:t>
            </a:r>
            <a:r>
              <a:rPr lang="en-US" altLang="zh-CN" sz="2000" dirty="0">
                <a:latin typeface="微软雅黑" panose="020B0503020204020204" pitchFamily="34" charset="-122"/>
                <a:ea typeface="微软雅黑" panose="020B0503020204020204" pitchFamily="34" charset="-122"/>
              </a:rPr>
              <a:t>20</a:t>
            </a:r>
            <a:r>
              <a:rPr lang="zh-CN" altLang="zh-CN"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r>
              <a:rPr lang="zh-CN" altLang="zh-CN" sz="2000" dirty="0">
                <a:latin typeface="微软雅黑" panose="020B0503020204020204" pitchFamily="34" charset="-122"/>
                <a:ea typeface="微软雅黑" panose="020B0503020204020204" pitchFamily="34" charset="-122"/>
              </a:rPr>
              <a:t>年代，美国管理大师迈克尔·哈默首次提出，突破了现代组织所基于的亚当·斯密以来的传统劳动分工理论，它要求企业围绕流程而不是专家职能来重构组织，带来组织结构的巨大变革，是对传统分工理论的颠覆，其思想被认为是一次工商管理革命</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29257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
        <p:nvSpPr>
          <p:cNvPr id="17" name="矩形 16"/>
          <p:cNvSpPr/>
          <p:nvPr/>
        </p:nvSpPr>
        <p:spPr>
          <a:xfrm>
            <a:off x="685800" y="1632246"/>
            <a:ext cx="10845800" cy="1466790"/>
          </a:xfrm>
          <a:prstGeom prst="rect">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1351869" y="3560054"/>
            <a:ext cx="812800" cy="812800"/>
          </a:xfrm>
          <a:prstGeom prst="ellipse">
            <a:avLst/>
          </a:prstGeom>
          <a:solidFill>
            <a:srgbClr val="F7C94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椭圆 23"/>
          <p:cNvSpPr/>
          <p:nvPr/>
        </p:nvSpPr>
        <p:spPr>
          <a:xfrm>
            <a:off x="1351869" y="5036184"/>
            <a:ext cx="812800" cy="812800"/>
          </a:xfrm>
          <a:prstGeom prst="ellipse">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椭圆 25"/>
          <p:cNvSpPr/>
          <p:nvPr/>
        </p:nvSpPr>
        <p:spPr>
          <a:xfrm>
            <a:off x="6347653" y="4468164"/>
            <a:ext cx="812800" cy="812800"/>
          </a:xfrm>
          <a:prstGeom prst="ellipse">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1351869" y="1805130"/>
            <a:ext cx="9737045" cy="1154162"/>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r>
              <a:rPr lang="en-US" altLang="zh-CN" sz="1800" b="1" dirty="0">
                <a:latin typeface="微软雅黑" panose="020B0503020204020204" pitchFamily="34" charset="-122"/>
                <a:ea typeface="微软雅黑" panose="020B0503020204020204" pitchFamily="34" charset="-122"/>
              </a:rPr>
              <a:t>1.</a:t>
            </a:r>
            <a:r>
              <a:rPr lang="zh-CN" altLang="zh-CN" sz="1800" b="1" dirty="0">
                <a:latin typeface="微软雅黑" panose="020B0503020204020204" pitchFamily="34" charset="-122"/>
                <a:ea typeface="微软雅黑" panose="020B0503020204020204" pitchFamily="34" charset="-122"/>
              </a:rPr>
              <a:t>外界环境的不确定性带来竞争压</a:t>
            </a:r>
            <a:r>
              <a:rPr lang="zh-CN" altLang="zh-CN" sz="1800" b="1" dirty="0" smtClean="0">
                <a:latin typeface="微软雅黑" panose="020B0503020204020204" pitchFamily="34" charset="-122"/>
                <a:ea typeface="微软雅黑" panose="020B0503020204020204" pitchFamily="34" charset="-122"/>
              </a:rPr>
              <a:t>力</a:t>
            </a:r>
            <a:endParaRPr lang="en-US" altLang="zh-CN" sz="1800" b="1" dirty="0" smtClean="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进入</a:t>
            </a:r>
            <a:r>
              <a:rPr lang="en-US" altLang="zh-CN" sz="1400" dirty="0">
                <a:latin typeface="微软雅黑" panose="020B0503020204020204" pitchFamily="34" charset="-122"/>
                <a:ea typeface="微软雅黑" panose="020B0503020204020204" pitchFamily="34" charset="-122"/>
              </a:rPr>
              <a:t>20</a:t>
            </a:r>
            <a:r>
              <a:rPr lang="zh-CN" altLang="zh-CN" sz="1400" dirty="0">
                <a:latin typeface="微软雅黑" panose="020B0503020204020204" pitchFamily="34" charset="-122"/>
                <a:ea typeface="微软雅黑" panose="020B0503020204020204" pitchFamily="34" charset="-122"/>
              </a:rPr>
              <a:t>世纪</a:t>
            </a:r>
            <a:r>
              <a:rPr lang="en-US" altLang="zh-CN" sz="1400" dirty="0">
                <a:latin typeface="微软雅黑" panose="020B0503020204020204" pitchFamily="34" charset="-122"/>
                <a:ea typeface="微软雅黑" panose="020B0503020204020204" pitchFamily="34" charset="-122"/>
              </a:rPr>
              <a:t>80</a:t>
            </a:r>
            <a:r>
              <a:rPr lang="zh-CN" altLang="zh-CN" sz="1400" dirty="0">
                <a:latin typeface="微软雅黑" panose="020B0503020204020204" pitchFamily="34" charset="-122"/>
                <a:ea typeface="微软雅黑" panose="020B0503020204020204" pitchFamily="34" charset="-122"/>
              </a:rPr>
              <a:t>年代，企业的经营环境和运行方式发生了很大的变化，世界经济中出现了三股对企业行为产生冲击的强大力</a:t>
            </a:r>
            <a:r>
              <a:rPr lang="zh-CN" altLang="zh-CN" sz="1400" dirty="0" smtClean="0">
                <a:latin typeface="微软雅黑" panose="020B0503020204020204" pitchFamily="34" charset="-122"/>
                <a:ea typeface="微软雅黑" panose="020B0503020204020204" pitchFamily="34" charset="-122"/>
              </a:rPr>
              <a:t>量</a:t>
            </a:r>
            <a:r>
              <a:rPr lang="zh-CN" altLang="en-US"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2440913" y="3510516"/>
            <a:ext cx="3770107" cy="1372683"/>
          </a:xfrm>
          <a:prstGeom prst="rect">
            <a:avLst/>
          </a:prstGeom>
          <a:noFill/>
        </p:spPr>
        <p:txBody>
          <a:bodyPr wrap="square" rtlCol="0">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1</a:t>
            </a:r>
            <a:r>
              <a:rPr lang="zh-CN" altLang="zh-CN" sz="1600" dirty="0">
                <a:solidFill>
                  <a:schemeClr val="tx2"/>
                </a:solidFill>
                <a:latin typeface="微软雅黑" panose="020B0503020204020204" pitchFamily="34" charset="-122"/>
                <a:ea typeface="微软雅黑" panose="020B0503020204020204" pitchFamily="34" charset="-122"/>
              </a:rPr>
              <a:t>）顾客（</a:t>
            </a:r>
            <a:r>
              <a:rPr lang="en-US" altLang="zh-CN" sz="1600" dirty="0">
                <a:solidFill>
                  <a:schemeClr val="tx2"/>
                </a:solidFill>
                <a:latin typeface="微软雅黑" panose="020B0503020204020204" pitchFamily="34" charset="-122"/>
                <a:ea typeface="微软雅黑" panose="020B0503020204020204" pitchFamily="34" charset="-122"/>
              </a:rPr>
              <a:t>customer</a:t>
            </a:r>
            <a:r>
              <a:rPr lang="zh-CN" altLang="zh-CN" sz="1600" dirty="0">
                <a:solidFill>
                  <a:schemeClr val="tx2"/>
                </a:solidFill>
                <a:latin typeface="微软雅黑" panose="020B0503020204020204" pitchFamily="34" charset="-122"/>
                <a:ea typeface="微软雅黑" panose="020B0503020204020204" pitchFamily="34" charset="-122"/>
              </a:rPr>
              <a:t>）。随着“短缺经济”和卖方市场的结束，交换关系中的主导权转向了买方，顾客有了极大的选择余地。</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nvGrpSpPr>
          <p:cNvPr id="38" name="Group 129"/>
          <p:cNvGrpSpPr/>
          <p:nvPr/>
        </p:nvGrpSpPr>
        <p:grpSpPr>
          <a:xfrm>
            <a:off x="1559109" y="5284970"/>
            <a:ext cx="398321" cy="315229"/>
            <a:chOff x="6924865" y="2524853"/>
            <a:chExt cx="479425" cy="379413"/>
          </a:xfrm>
        </p:grpSpPr>
        <p:sp>
          <p:nvSpPr>
            <p:cNvPr id="39" name="Freeform 80"/>
            <p:cNvSpPr/>
            <p:nvPr/>
          </p:nvSpPr>
          <p:spPr bwMode="auto">
            <a:xfrm>
              <a:off x="6924865" y="2589941"/>
              <a:ext cx="479425" cy="314325"/>
            </a:xfrm>
            <a:custGeom>
              <a:avLst/>
              <a:gdLst>
                <a:gd name="T0" fmla="*/ 176 w 232"/>
                <a:gd name="T1" fmla="*/ 0 h 152"/>
                <a:gd name="T2" fmla="*/ 217 w 232"/>
                <a:gd name="T3" fmla="*/ 0 h 152"/>
                <a:gd name="T4" fmla="*/ 232 w 232"/>
                <a:gd name="T5" fmla="*/ 15 h 152"/>
                <a:gd name="T6" fmla="*/ 232 w 232"/>
                <a:gd name="T7" fmla="*/ 137 h 152"/>
                <a:gd name="T8" fmla="*/ 217 w 232"/>
                <a:gd name="T9" fmla="*/ 152 h 152"/>
                <a:gd name="T10" fmla="*/ 15 w 232"/>
                <a:gd name="T11" fmla="*/ 152 h 152"/>
                <a:gd name="T12" fmla="*/ 0 w 232"/>
                <a:gd name="T13" fmla="*/ 137 h 152"/>
                <a:gd name="T14" fmla="*/ 0 w 232"/>
                <a:gd name="T15" fmla="*/ 15 h 152"/>
                <a:gd name="T16" fmla="*/ 15 w 232"/>
                <a:gd name="T17" fmla="*/ 0 h 152"/>
                <a:gd name="T18" fmla="*/ 56 w 232"/>
                <a:gd name="T1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52">
                  <a:moveTo>
                    <a:pt x="176" y="0"/>
                  </a:moveTo>
                  <a:cubicBezTo>
                    <a:pt x="217" y="0"/>
                    <a:pt x="217" y="0"/>
                    <a:pt x="217" y="0"/>
                  </a:cubicBezTo>
                  <a:cubicBezTo>
                    <a:pt x="225" y="0"/>
                    <a:pt x="232" y="7"/>
                    <a:pt x="232" y="15"/>
                  </a:cubicBezTo>
                  <a:cubicBezTo>
                    <a:pt x="232" y="137"/>
                    <a:pt x="232" y="137"/>
                    <a:pt x="232" y="137"/>
                  </a:cubicBezTo>
                  <a:cubicBezTo>
                    <a:pt x="232" y="145"/>
                    <a:pt x="225" y="152"/>
                    <a:pt x="217" y="152"/>
                  </a:cubicBezTo>
                  <a:cubicBezTo>
                    <a:pt x="15" y="152"/>
                    <a:pt x="15" y="152"/>
                    <a:pt x="15" y="152"/>
                  </a:cubicBezTo>
                  <a:cubicBezTo>
                    <a:pt x="7" y="152"/>
                    <a:pt x="0" y="145"/>
                    <a:pt x="0" y="137"/>
                  </a:cubicBezTo>
                  <a:cubicBezTo>
                    <a:pt x="0" y="15"/>
                    <a:pt x="0" y="15"/>
                    <a:pt x="0" y="15"/>
                  </a:cubicBezTo>
                  <a:cubicBezTo>
                    <a:pt x="0" y="7"/>
                    <a:pt x="7" y="0"/>
                    <a:pt x="15" y="0"/>
                  </a:cubicBezTo>
                  <a:cubicBezTo>
                    <a:pt x="56" y="0"/>
                    <a:pt x="56" y="0"/>
                    <a:pt x="56" y="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0" name="Oval 81"/>
            <p:cNvSpPr>
              <a:spLocks noChangeArrowheads="1"/>
            </p:cNvSpPr>
            <p:nvPr/>
          </p:nvSpPr>
          <p:spPr bwMode="auto">
            <a:xfrm>
              <a:off x="7066152" y="2632803"/>
              <a:ext cx="198438" cy="198438"/>
            </a:xfrm>
            <a:prstGeom prst="ellipse">
              <a:avLst/>
            </a:pr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1" name="Freeform 82"/>
            <p:cNvSpPr/>
            <p:nvPr/>
          </p:nvSpPr>
          <p:spPr bwMode="auto">
            <a:xfrm>
              <a:off x="7040752" y="2524853"/>
              <a:ext cx="249238" cy="65088"/>
            </a:xfrm>
            <a:custGeom>
              <a:avLst/>
              <a:gdLst>
                <a:gd name="T0" fmla="*/ 0 w 157"/>
                <a:gd name="T1" fmla="*/ 41 h 41"/>
                <a:gd name="T2" fmla="*/ 21 w 157"/>
                <a:gd name="T3" fmla="*/ 0 h 41"/>
                <a:gd name="T4" fmla="*/ 136 w 157"/>
                <a:gd name="T5" fmla="*/ 0 h 41"/>
                <a:gd name="T6" fmla="*/ 157 w 157"/>
                <a:gd name="T7" fmla="*/ 41 h 41"/>
              </a:gdLst>
              <a:ahLst/>
              <a:cxnLst>
                <a:cxn ang="0">
                  <a:pos x="T0" y="T1"/>
                </a:cxn>
                <a:cxn ang="0">
                  <a:pos x="T2" y="T3"/>
                </a:cxn>
                <a:cxn ang="0">
                  <a:pos x="T4" y="T5"/>
                </a:cxn>
                <a:cxn ang="0">
                  <a:pos x="T6" y="T7"/>
                </a:cxn>
              </a:cxnLst>
              <a:rect l="0" t="0" r="r" b="b"/>
              <a:pathLst>
                <a:path w="157" h="41">
                  <a:moveTo>
                    <a:pt x="0" y="41"/>
                  </a:moveTo>
                  <a:lnTo>
                    <a:pt x="21" y="0"/>
                  </a:lnTo>
                  <a:lnTo>
                    <a:pt x="136" y="0"/>
                  </a:lnTo>
                  <a:lnTo>
                    <a:pt x="157" y="41"/>
                  </a:ln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554892" y="4675403"/>
            <a:ext cx="398323" cy="398323"/>
            <a:chOff x="6316593" y="4900866"/>
            <a:chExt cx="451331" cy="451331"/>
          </a:xfrm>
        </p:grpSpPr>
        <p:sp>
          <p:nvSpPr>
            <p:cNvPr id="46" name="Freeform 62"/>
            <p:cNvSpPr/>
            <p:nvPr/>
          </p:nvSpPr>
          <p:spPr bwMode="auto">
            <a:xfrm>
              <a:off x="6316593" y="4900866"/>
              <a:ext cx="451331" cy="451331"/>
            </a:xfrm>
            <a:custGeom>
              <a:avLst/>
              <a:gdLst>
                <a:gd name="T0" fmla="*/ 0 w 302"/>
                <a:gd name="T1" fmla="*/ 133 h 302"/>
                <a:gd name="T2" fmla="*/ 302 w 302"/>
                <a:gd name="T3" fmla="*/ 0 h 302"/>
                <a:gd name="T4" fmla="*/ 172 w 302"/>
                <a:gd name="T5" fmla="*/ 302 h 302"/>
                <a:gd name="T6" fmla="*/ 106 w 302"/>
                <a:gd name="T7" fmla="*/ 197 h 302"/>
                <a:gd name="T8" fmla="*/ 0 w 302"/>
                <a:gd name="T9" fmla="*/ 133 h 302"/>
              </a:gdLst>
              <a:ahLst/>
              <a:cxnLst>
                <a:cxn ang="0">
                  <a:pos x="T0" y="T1"/>
                </a:cxn>
                <a:cxn ang="0">
                  <a:pos x="T2" y="T3"/>
                </a:cxn>
                <a:cxn ang="0">
                  <a:pos x="T4" y="T5"/>
                </a:cxn>
                <a:cxn ang="0">
                  <a:pos x="T6" y="T7"/>
                </a:cxn>
                <a:cxn ang="0">
                  <a:pos x="T8" y="T9"/>
                </a:cxn>
              </a:cxnLst>
              <a:rect l="0" t="0" r="r" b="b"/>
              <a:pathLst>
                <a:path w="302" h="302">
                  <a:moveTo>
                    <a:pt x="0" y="133"/>
                  </a:moveTo>
                  <a:lnTo>
                    <a:pt x="302" y="0"/>
                  </a:lnTo>
                  <a:lnTo>
                    <a:pt x="172" y="302"/>
                  </a:lnTo>
                  <a:lnTo>
                    <a:pt x="106" y="197"/>
                  </a:lnTo>
                  <a:lnTo>
                    <a:pt x="0" y="133"/>
                  </a:lnTo>
                  <a:close/>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7" name="Line 63"/>
            <p:cNvSpPr>
              <a:spLocks noChangeShapeType="1"/>
            </p:cNvSpPr>
            <p:nvPr/>
          </p:nvSpPr>
          <p:spPr bwMode="auto">
            <a:xfrm flipV="1">
              <a:off x="6475007" y="4900866"/>
              <a:ext cx="292917" cy="294412"/>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grpSp>
      <p:grpSp>
        <p:nvGrpSpPr>
          <p:cNvPr id="48" name="Group 220"/>
          <p:cNvGrpSpPr/>
          <p:nvPr/>
        </p:nvGrpSpPr>
        <p:grpSpPr>
          <a:xfrm>
            <a:off x="1559108" y="3808180"/>
            <a:ext cx="398323" cy="316549"/>
            <a:chOff x="4879073" y="4438246"/>
            <a:chExt cx="479425" cy="381000"/>
          </a:xfrm>
        </p:grpSpPr>
        <p:sp>
          <p:nvSpPr>
            <p:cNvPr id="49" name="Freeform 173"/>
            <p:cNvSpPr/>
            <p:nvPr/>
          </p:nvSpPr>
          <p:spPr bwMode="auto">
            <a:xfrm>
              <a:off x="4879073" y="4438246"/>
              <a:ext cx="479425" cy="381000"/>
            </a:xfrm>
            <a:custGeom>
              <a:avLst/>
              <a:gdLst>
                <a:gd name="T0" fmla="*/ 116 w 232"/>
                <a:gd name="T1" fmla="*/ 24 h 184"/>
                <a:gd name="T2" fmla="*/ 224 w 232"/>
                <a:gd name="T3" fmla="*/ 24 h 184"/>
                <a:gd name="T4" fmla="*/ 232 w 232"/>
                <a:gd name="T5" fmla="*/ 32 h 184"/>
                <a:gd name="T6" fmla="*/ 232 w 232"/>
                <a:gd name="T7" fmla="*/ 176 h 184"/>
                <a:gd name="T8" fmla="*/ 224 w 232"/>
                <a:gd name="T9" fmla="*/ 184 h 184"/>
                <a:gd name="T10" fmla="*/ 8 w 232"/>
                <a:gd name="T11" fmla="*/ 184 h 184"/>
                <a:gd name="T12" fmla="*/ 0 w 232"/>
                <a:gd name="T13" fmla="*/ 176 h 184"/>
                <a:gd name="T14" fmla="*/ 0 w 232"/>
                <a:gd name="T15" fmla="*/ 8 h 184"/>
                <a:gd name="T16" fmla="*/ 8 w 232"/>
                <a:gd name="T17" fmla="*/ 0 h 184"/>
                <a:gd name="T18" fmla="*/ 85 w 232"/>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84">
                  <a:moveTo>
                    <a:pt x="116" y="24"/>
                  </a:moveTo>
                  <a:cubicBezTo>
                    <a:pt x="224" y="24"/>
                    <a:pt x="224" y="24"/>
                    <a:pt x="224" y="24"/>
                  </a:cubicBezTo>
                  <a:cubicBezTo>
                    <a:pt x="228" y="24"/>
                    <a:pt x="232" y="28"/>
                    <a:pt x="232" y="32"/>
                  </a:cubicBezTo>
                  <a:cubicBezTo>
                    <a:pt x="232" y="176"/>
                    <a:pt x="232" y="176"/>
                    <a:pt x="232" y="176"/>
                  </a:cubicBezTo>
                  <a:cubicBezTo>
                    <a:pt x="232" y="180"/>
                    <a:pt x="228" y="184"/>
                    <a:pt x="224" y="184"/>
                  </a:cubicBezTo>
                  <a:cubicBezTo>
                    <a:pt x="8" y="184"/>
                    <a:pt x="8" y="184"/>
                    <a:pt x="8" y="184"/>
                  </a:cubicBezTo>
                  <a:cubicBezTo>
                    <a:pt x="4" y="184"/>
                    <a:pt x="0" y="180"/>
                    <a:pt x="0" y="176"/>
                  </a:cubicBezTo>
                  <a:cubicBezTo>
                    <a:pt x="0" y="8"/>
                    <a:pt x="0" y="8"/>
                    <a:pt x="0" y="8"/>
                  </a:cubicBezTo>
                  <a:cubicBezTo>
                    <a:pt x="0" y="4"/>
                    <a:pt x="4" y="0"/>
                    <a:pt x="8" y="0"/>
                  </a:cubicBezTo>
                  <a:cubicBezTo>
                    <a:pt x="85" y="0"/>
                    <a:pt x="85" y="0"/>
                    <a:pt x="85" y="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50" name="Line 174"/>
            <p:cNvSpPr>
              <a:spLocks noChangeShapeType="1"/>
            </p:cNvSpPr>
            <p:nvPr/>
          </p:nvSpPr>
          <p:spPr bwMode="auto">
            <a:xfrm>
              <a:off x="5055286" y="4438246"/>
              <a:ext cx="63500" cy="50800"/>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51" name="Line 175"/>
            <p:cNvSpPr>
              <a:spLocks noChangeShapeType="1"/>
            </p:cNvSpPr>
            <p:nvPr/>
          </p:nvSpPr>
          <p:spPr bwMode="auto">
            <a:xfrm flipH="1">
              <a:off x="4879073" y="4554134"/>
              <a:ext cx="479425" cy="0"/>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grpSp>
      <p:sp>
        <p:nvSpPr>
          <p:cNvPr id="52" name="文本框 51"/>
          <p:cNvSpPr txBox="1"/>
          <p:nvPr/>
        </p:nvSpPr>
        <p:spPr>
          <a:xfrm>
            <a:off x="7514612" y="4346497"/>
            <a:ext cx="3770107" cy="1061444"/>
          </a:xfrm>
          <a:prstGeom prst="rect">
            <a:avLst/>
          </a:prstGeom>
          <a:noFill/>
        </p:spPr>
        <p:txBody>
          <a:bodyPr wrap="square" rtlCol="0">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2</a:t>
            </a:r>
            <a:r>
              <a:rPr lang="zh-CN" altLang="zh-CN" sz="1600" dirty="0">
                <a:solidFill>
                  <a:schemeClr val="tx2"/>
                </a:solidFill>
                <a:latin typeface="微软雅黑" panose="020B0503020204020204" pitchFamily="34" charset="-122"/>
                <a:ea typeface="微软雅黑" panose="020B0503020204020204" pitchFamily="34" charset="-122"/>
              </a:rPr>
              <a:t>）竞争（</a:t>
            </a:r>
            <a:r>
              <a:rPr lang="en-US" altLang="zh-CN" sz="1600" dirty="0">
                <a:solidFill>
                  <a:schemeClr val="tx2"/>
                </a:solidFill>
                <a:latin typeface="微软雅黑" panose="020B0503020204020204" pitchFamily="34" charset="-122"/>
                <a:ea typeface="微软雅黑" panose="020B0503020204020204" pitchFamily="34" charset="-122"/>
              </a:rPr>
              <a:t>competition</a:t>
            </a:r>
            <a:r>
              <a:rPr lang="zh-CN" altLang="zh-CN" sz="1600" dirty="0">
                <a:solidFill>
                  <a:schemeClr val="tx2"/>
                </a:solidFill>
                <a:latin typeface="微软雅黑" panose="020B0503020204020204" pitchFamily="34" charset="-122"/>
                <a:ea typeface="微软雅黑" panose="020B0503020204020204" pitchFamily="34" charset="-122"/>
              </a:rPr>
              <a:t>）。随着信息技术的发展和经济全球化，企业竞争的内容和形式都发生了根本性的变化。</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2499949" y="5216845"/>
            <a:ext cx="3276600" cy="701346"/>
          </a:xfrm>
          <a:prstGeom prst="rect">
            <a:avLst/>
          </a:prstGeom>
        </p:spPr>
        <p:txBody>
          <a:bodyPr wrap="square">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3</a:t>
            </a:r>
            <a:r>
              <a:rPr lang="zh-CN" altLang="zh-CN" sz="1600" dirty="0">
                <a:solidFill>
                  <a:schemeClr val="tx2"/>
                </a:solidFill>
                <a:latin typeface="微软雅黑" panose="020B0503020204020204" pitchFamily="34" charset="-122"/>
                <a:ea typeface="微软雅黑" panose="020B0503020204020204" pitchFamily="34" charset="-122"/>
              </a:rPr>
              <a:t>）变化（</a:t>
            </a:r>
            <a:r>
              <a:rPr lang="en-US" altLang="zh-CN" sz="1600" dirty="0">
                <a:solidFill>
                  <a:schemeClr val="tx2"/>
                </a:solidFill>
                <a:latin typeface="微软雅黑" panose="020B0503020204020204" pitchFamily="34" charset="-122"/>
                <a:ea typeface="微软雅黑" panose="020B0503020204020204" pitchFamily="34" charset="-122"/>
              </a:rPr>
              <a:t>change</a:t>
            </a:r>
            <a:r>
              <a:rPr lang="zh-CN" altLang="zh-CN" sz="1600" dirty="0">
                <a:solidFill>
                  <a:schemeClr val="tx2"/>
                </a:solidFill>
                <a:latin typeface="微软雅黑" panose="020B0503020204020204" pitchFamily="34" charset="-122"/>
                <a:ea typeface="微软雅黑" panose="020B0503020204020204" pitchFamily="34" charset="-122"/>
              </a:rPr>
              <a:t>）。当今社会瞬息万变，变化速度日益加快。</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17" grpId="1" animBg="1"/>
      <p:bldP spid="18" grpId="1" animBg="1"/>
      <p:bldP spid="24" grpId="1" animBg="1"/>
      <p:bldP spid="26" grpId="1" animBg="1"/>
      <p:bldP spid="28" grpId="1"/>
      <p:bldP spid="29" grpId="1"/>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
        <p:nvSpPr>
          <p:cNvPr id="17" name="矩形 16"/>
          <p:cNvSpPr/>
          <p:nvPr/>
        </p:nvSpPr>
        <p:spPr>
          <a:xfrm>
            <a:off x="685800" y="1632246"/>
            <a:ext cx="10845800" cy="1466790"/>
          </a:xfrm>
          <a:prstGeom prst="rect">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1351869" y="3560054"/>
            <a:ext cx="812800" cy="812800"/>
          </a:xfrm>
          <a:prstGeom prst="ellipse">
            <a:avLst/>
          </a:prstGeom>
          <a:solidFill>
            <a:srgbClr val="F7C94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椭圆 23"/>
          <p:cNvSpPr/>
          <p:nvPr/>
        </p:nvSpPr>
        <p:spPr>
          <a:xfrm>
            <a:off x="1351869" y="5036184"/>
            <a:ext cx="812800" cy="812800"/>
          </a:xfrm>
          <a:prstGeom prst="ellipse">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椭圆 25"/>
          <p:cNvSpPr/>
          <p:nvPr/>
        </p:nvSpPr>
        <p:spPr>
          <a:xfrm>
            <a:off x="6347653" y="4468164"/>
            <a:ext cx="812800" cy="812800"/>
          </a:xfrm>
          <a:prstGeom prst="ellipse">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891570" y="1696227"/>
            <a:ext cx="10640030" cy="1338828"/>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r>
              <a:rPr lang="en-US" altLang="zh-CN" sz="1800" b="1" dirty="0">
                <a:latin typeface="微软雅黑" panose="020B0503020204020204" pitchFamily="34" charset="-122"/>
                <a:ea typeface="微软雅黑" panose="020B0503020204020204" pitchFamily="34" charset="-122"/>
              </a:rPr>
              <a:t>2.</a:t>
            </a:r>
            <a:r>
              <a:rPr lang="zh-CN" altLang="zh-CN" sz="1800" b="1" dirty="0">
                <a:latin typeface="微软雅黑" panose="020B0503020204020204" pitchFamily="34" charset="-122"/>
                <a:ea typeface="微软雅黑" panose="020B0503020204020204" pitchFamily="34" charset="-122"/>
              </a:rPr>
              <a:t>企业的传统组织管理模式出现弊端</a:t>
            </a:r>
          </a:p>
          <a:p>
            <a:r>
              <a:rPr lang="zh-CN" altLang="zh-CN" sz="1200" dirty="0">
                <a:latin typeface="微软雅黑" panose="020B0503020204020204" pitchFamily="34" charset="-122"/>
                <a:ea typeface="微软雅黑" panose="020B0503020204020204" pitchFamily="34" charset="-122"/>
              </a:rPr>
              <a:t>企业的传统组织管理模式是建立在亚当·斯密的分工理论的基础上。它强调内部分工、组织边界分明。企业组织是一种以职能为中心、以控制为导向的科层式组织。企业采取这种组织管理模式，能够很好地控制成本和实现规模效益，适应了工业时代大批量生产的要求。但是，在以顾客、竞争和变化为主要特征的市场格局和经营环境中，传统组织管理模式的弊端就显现出来。</a:t>
            </a:r>
          </a:p>
        </p:txBody>
      </p:sp>
      <p:sp>
        <p:nvSpPr>
          <p:cNvPr id="29" name="文本框 28"/>
          <p:cNvSpPr txBox="1"/>
          <p:nvPr/>
        </p:nvSpPr>
        <p:spPr>
          <a:xfrm>
            <a:off x="2440913" y="3510516"/>
            <a:ext cx="3770107" cy="1341521"/>
          </a:xfrm>
          <a:prstGeom prst="rect">
            <a:avLst/>
          </a:prstGeom>
          <a:noFill/>
        </p:spPr>
        <p:txBody>
          <a:bodyPr wrap="square" rtlCol="0">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1</a:t>
            </a:r>
            <a:r>
              <a:rPr lang="zh-CN" altLang="zh-CN" sz="1600" dirty="0">
                <a:solidFill>
                  <a:schemeClr val="tx2"/>
                </a:solidFill>
                <a:latin typeface="微软雅黑" panose="020B0503020204020204" pitchFamily="34" charset="-122"/>
                <a:ea typeface="微软雅黑" panose="020B0503020204020204" pitchFamily="34" charset="-122"/>
              </a:rPr>
              <a:t>）注重局部效率，忽视了组织整体协作。专业分工细化造成管理人员往往把工作重心放在个别作业效率上，忽视了整个企业协调运作。</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nvGrpSpPr>
          <p:cNvPr id="38" name="Group 129"/>
          <p:cNvGrpSpPr/>
          <p:nvPr/>
        </p:nvGrpSpPr>
        <p:grpSpPr>
          <a:xfrm>
            <a:off x="1559109" y="5284970"/>
            <a:ext cx="398321" cy="315229"/>
            <a:chOff x="6924865" y="2524853"/>
            <a:chExt cx="479425" cy="379413"/>
          </a:xfrm>
        </p:grpSpPr>
        <p:sp>
          <p:nvSpPr>
            <p:cNvPr id="39" name="Freeform 80"/>
            <p:cNvSpPr/>
            <p:nvPr/>
          </p:nvSpPr>
          <p:spPr bwMode="auto">
            <a:xfrm>
              <a:off x="6924865" y="2589941"/>
              <a:ext cx="479425" cy="314325"/>
            </a:xfrm>
            <a:custGeom>
              <a:avLst/>
              <a:gdLst>
                <a:gd name="T0" fmla="*/ 176 w 232"/>
                <a:gd name="T1" fmla="*/ 0 h 152"/>
                <a:gd name="T2" fmla="*/ 217 w 232"/>
                <a:gd name="T3" fmla="*/ 0 h 152"/>
                <a:gd name="T4" fmla="*/ 232 w 232"/>
                <a:gd name="T5" fmla="*/ 15 h 152"/>
                <a:gd name="T6" fmla="*/ 232 w 232"/>
                <a:gd name="T7" fmla="*/ 137 h 152"/>
                <a:gd name="T8" fmla="*/ 217 w 232"/>
                <a:gd name="T9" fmla="*/ 152 h 152"/>
                <a:gd name="T10" fmla="*/ 15 w 232"/>
                <a:gd name="T11" fmla="*/ 152 h 152"/>
                <a:gd name="T12" fmla="*/ 0 w 232"/>
                <a:gd name="T13" fmla="*/ 137 h 152"/>
                <a:gd name="T14" fmla="*/ 0 w 232"/>
                <a:gd name="T15" fmla="*/ 15 h 152"/>
                <a:gd name="T16" fmla="*/ 15 w 232"/>
                <a:gd name="T17" fmla="*/ 0 h 152"/>
                <a:gd name="T18" fmla="*/ 56 w 232"/>
                <a:gd name="T1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52">
                  <a:moveTo>
                    <a:pt x="176" y="0"/>
                  </a:moveTo>
                  <a:cubicBezTo>
                    <a:pt x="217" y="0"/>
                    <a:pt x="217" y="0"/>
                    <a:pt x="217" y="0"/>
                  </a:cubicBezTo>
                  <a:cubicBezTo>
                    <a:pt x="225" y="0"/>
                    <a:pt x="232" y="7"/>
                    <a:pt x="232" y="15"/>
                  </a:cubicBezTo>
                  <a:cubicBezTo>
                    <a:pt x="232" y="137"/>
                    <a:pt x="232" y="137"/>
                    <a:pt x="232" y="137"/>
                  </a:cubicBezTo>
                  <a:cubicBezTo>
                    <a:pt x="232" y="145"/>
                    <a:pt x="225" y="152"/>
                    <a:pt x="217" y="152"/>
                  </a:cubicBezTo>
                  <a:cubicBezTo>
                    <a:pt x="15" y="152"/>
                    <a:pt x="15" y="152"/>
                    <a:pt x="15" y="152"/>
                  </a:cubicBezTo>
                  <a:cubicBezTo>
                    <a:pt x="7" y="152"/>
                    <a:pt x="0" y="145"/>
                    <a:pt x="0" y="137"/>
                  </a:cubicBezTo>
                  <a:cubicBezTo>
                    <a:pt x="0" y="15"/>
                    <a:pt x="0" y="15"/>
                    <a:pt x="0" y="15"/>
                  </a:cubicBezTo>
                  <a:cubicBezTo>
                    <a:pt x="0" y="7"/>
                    <a:pt x="7" y="0"/>
                    <a:pt x="15" y="0"/>
                  </a:cubicBezTo>
                  <a:cubicBezTo>
                    <a:pt x="56" y="0"/>
                    <a:pt x="56" y="0"/>
                    <a:pt x="56" y="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0" name="Oval 81"/>
            <p:cNvSpPr>
              <a:spLocks noChangeArrowheads="1"/>
            </p:cNvSpPr>
            <p:nvPr/>
          </p:nvSpPr>
          <p:spPr bwMode="auto">
            <a:xfrm>
              <a:off x="7066152" y="2632803"/>
              <a:ext cx="198438" cy="198438"/>
            </a:xfrm>
            <a:prstGeom prst="ellipse">
              <a:avLst/>
            </a:pr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1" name="Freeform 82"/>
            <p:cNvSpPr/>
            <p:nvPr/>
          </p:nvSpPr>
          <p:spPr bwMode="auto">
            <a:xfrm>
              <a:off x="7040752" y="2524853"/>
              <a:ext cx="249238" cy="65088"/>
            </a:xfrm>
            <a:custGeom>
              <a:avLst/>
              <a:gdLst>
                <a:gd name="T0" fmla="*/ 0 w 157"/>
                <a:gd name="T1" fmla="*/ 41 h 41"/>
                <a:gd name="T2" fmla="*/ 21 w 157"/>
                <a:gd name="T3" fmla="*/ 0 h 41"/>
                <a:gd name="T4" fmla="*/ 136 w 157"/>
                <a:gd name="T5" fmla="*/ 0 h 41"/>
                <a:gd name="T6" fmla="*/ 157 w 157"/>
                <a:gd name="T7" fmla="*/ 41 h 41"/>
              </a:gdLst>
              <a:ahLst/>
              <a:cxnLst>
                <a:cxn ang="0">
                  <a:pos x="T0" y="T1"/>
                </a:cxn>
                <a:cxn ang="0">
                  <a:pos x="T2" y="T3"/>
                </a:cxn>
                <a:cxn ang="0">
                  <a:pos x="T4" y="T5"/>
                </a:cxn>
                <a:cxn ang="0">
                  <a:pos x="T6" y="T7"/>
                </a:cxn>
              </a:cxnLst>
              <a:rect l="0" t="0" r="r" b="b"/>
              <a:pathLst>
                <a:path w="157" h="41">
                  <a:moveTo>
                    <a:pt x="0" y="41"/>
                  </a:moveTo>
                  <a:lnTo>
                    <a:pt x="21" y="0"/>
                  </a:lnTo>
                  <a:lnTo>
                    <a:pt x="136" y="0"/>
                  </a:lnTo>
                  <a:lnTo>
                    <a:pt x="157" y="41"/>
                  </a:ln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554892" y="4675403"/>
            <a:ext cx="398323" cy="398323"/>
            <a:chOff x="6316593" y="4900866"/>
            <a:chExt cx="451331" cy="451331"/>
          </a:xfrm>
        </p:grpSpPr>
        <p:sp>
          <p:nvSpPr>
            <p:cNvPr id="46" name="Freeform 62"/>
            <p:cNvSpPr/>
            <p:nvPr/>
          </p:nvSpPr>
          <p:spPr bwMode="auto">
            <a:xfrm>
              <a:off x="6316593" y="4900866"/>
              <a:ext cx="451331" cy="451331"/>
            </a:xfrm>
            <a:custGeom>
              <a:avLst/>
              <a:gdLst>
                <a:gd name="T0" fmla="*/ 0 w 302"/>
                <a:gd name="T1" fmla="*/ 133 h 302"/>
                <a:gd name="T2" fmla="*/ 302 w 302"/>
                <a:gd name="T3" fmla="*/ 0 h 302"/>
                <a:gd name="T4" fmla="*/ 172 w 302"/>
                <a:gd name="T5" fmla="*/ 302 h 302"/>
                <a:gd name="T6" fmla="*/ 106 w 302"/>
                <a:gd name="T7" fmla="*/ 197 h 302"/>
                <a:gd name="T8" fmla="*/ 0 w 302"/>
                <a:gd name="T9" fmla="*/ 133 h 302"/>
              </a:gdLst>
              <a:ahLst/>
              <a:cxnLst>
                <a:cxn ang="0">
                  <a:pos x="T0" y="T1"/>
                </a:cxn>
                <a:cxn ang="0">
                  <a:pos x="T2" y="T3"/>
                </a:cxn>
                <a:cxn ang="0">
                  <a:pos x="T4" y="T5"/>
                </a:cxn>
                <a:cxn ang="0">
                  <a:pos x="T6" y="T7"/>
                </a:cxn>
                <a:cxn ang="0">
                  <a:pos x="T8" y="T9"/>
                </a:cxn>
              </a:cxnLst>
              <a:rect l="0" t="0" r="r" b="b"/>
              <a:pathLst>
                <a:path w="302" h="302">
                  <a:moveTo>
                    <a:pt x="0" y="133"/>
                  </a:moveTo>
                  <a:lnTo>
                    <a:pt x="302" y="0"/>
                  </a:lnTo>
                  <a:lnTo>
                    <a:pt x="172" y="302"/>
                  </a:lnTo>
                  <a:lnTo>
                    <a:pt x="106" y="197"/>
                  </a:lnTo>
                  <a:lnTo>
                    <a:pt x="0" y="133"/>
                  </a:lnTo>
                  <a:close/>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sp>
          <p:nvSpPr>
            <p:cNvPr id="47" name="Line 63"/>
            <p:cNvSpPr>
              <a:spLocks noChangeShapeType="1"/>
            </p:cNvSpPr>
            <p:nvPr/>
          </p:nvSpPr>
          <p:spPr bwMode="auto">
            <a:xfrm flipV="1">
              <a:off x="6475007" y="4900866"/>
              <a:ext cx="292917" cy="294412"/>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rgbClr val="656D78"/>
                </a:solidFill>
                <a:latin typeface="微软雅黑" panose="020B0503020204020204" pitchFamily="34" charset="-122"/>
                <a:ea typeface="微软雅黑" panose="020B0503020204020204" pitchFamily="34" charset="-122"/>
              </a:endParaRPr>
            </a:p>
          </p:txBody>
        </p:sp>
      </p:grpSp>
      <p:grpSp>
        <p:nvGrpSpPr>
          <p:cNvPr id="48" name="Group 220"/>
          <p:cNvGrpSpPr/>
          <p:nvPr/>
        </p:nvGrpSpPr>
        <p:grpSpPr>
          <a:xfrm>
            <a:off x="1559108" y="3808180"/>
            <a:ext cx="398323" cy="316549"/>
            <a:chOff x="4879073" y="4438246"/>
            <a:chExt cx="479425" cy="381000"/>
          </a:xfrm>
        </p:grpSpPr>
        <p:sp>
          <p:nvSpPr>
            <p:cNvPr id="49" name="Freeform 173"/>
            <p:cNvSpPr/>
            <p:nvPr/>
          </p:nvSpPr>
          <p:spPr bwMode="auto">
            <a:xfrm>
              <a:off x="4879073" y="4438246"/>
              <a:ext cx="479425" cy="381000"/>
            </a:xfrm>
            <a:custGeom>
              <a:avLst/>
              <a:gdLst>
                <a:gd name="T0" fmla="*/ 116 w 232"/>
                <a:gd name="T1" fmla="*/ 24 h 184"/>
                <a:gd name="T2" fmla="*/ 224 w 232"/>
                <a:gd name="T3" fmla="*/ 24 h 184"/>
                <a:gd name="T4" fmla="*/ 232 w 232"/>
                <a:gd name="T5" fmla="*/ 32 h 184"/>
                <a:gd name="T6" fmla="*/ 232 w 232"/>
                <a:gd name="T7" fmla="*/ 176 h 184"/>
                <a:gd name="T8" fmla="*/ 224 w 232"/>
                <a:gd name="T9" fmla="*/ 184 h 184"/>
                <a:gd name="T10" fmla="*/ 8 w 232"/>
                <a:gd name="T11" fmla="*/ 184 h 184"/>
                <a:gd name="T12" fmla="*/ 0 w 232"/>
                <a:gd name="T13" fmla="*/ 176 h 184"/>
                <a:gd name="T14" fmla="*/ 0 w 232"/>
                <a:gd name="T15" fmla="*/ 8 h 184"/>
                <a:gd name="T16" fmla="*/ 8 w 232"/>
                <a:gd name="T17" fmla="*/ 0 h 184"/>
                <a:gd name="T18" fmla="*/ 85 w 232"/>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84">
                  <a:moveTo>
                    <a:pt x="116" y="24"/>
                  </a:moveTo>
                  <a:cubicBezTo>
                    <a:pt x="224" y="24"/>
                    <a:pt x="224" y="24"/>
                    <a:pt x="224" y="24"/>
                  </a:cubicBezTo>
                  <a:cubicBezTo>
                    <a:pt x="228" y="24"/>
                    <a:pt x="232" y="28"/>
                    <a:pt x="232" y="32"/>
                  </a:cubicBezTo>
                  <a:cubicBezTo>
                    <a:pt x="232" y="176"/>
                    <a:pt x="232" y="176"/>
                    <a:pt x="232" y="176"/>
                  </a:cubicBezTo>
                  <a:cubicBezTo>
                    <a:pt x="232" y="180"/>
                    <a:pt x="228" y="184"/>
                    <a:pt x="224" y="184"/>
                  </a:cubicBezTo>
                  <a:cubicBezTo>
                    <a:pt x="8" y="184"/>
                    <a:pt x="8" y="184"/>
                    <a:pt x="8" y="184"/>
                  </a:cubicBezTo>
                  <a:cubicBezTo>
                    <a:pt x="4" y="184"/>
                    <a:pt x="0" y="180"/>
                    <a:pt x="0" y="176"/>
                  </a:cubicBezTo>
                  <a:cubicBezTo>
                    <a:pt x="0" y="8"/>
                    <a:pt x="0" y="8"/>
                    <a:pt x="0" y="8"/>
                  </a:cubicBezTo>
                  <a:cubicBezTo>
                    <a:pt x="0" y="4"/>
                    <a:pt x="4" y="0"/>
                    <a:pt x="8" y="0"/>
                  </a:cubicBezTo>
                  <a:cubicBezTo>
                    <a:pt x="85" y="0"/>
                    <a:pt x="85" y="0"/>
                    <a:pt x="85" y="0"/>
                  </a:cubicBezTo>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50" name="Line 174"/>
            <p:cNvSpPr>
              <a:spLocks noChangeShapeType="1"/>
            </p:cNvSpPr>
            <p:nvPr/>
          </p:nvSpPr>
          <p:spPr bwMode="auto">
            <a:xfrm>
              <a:off x="5055286" y="4438246"/>
              <a:ext cx="63500" cy="50800"/>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51" name="Line 175"/>
            <p:cNvSpPr>
              <a:spLocks noChangeShapeType="1"/>
            </p:cNvSpPr>
            <p:nvPr/>
          </p:nvSpPr>
          <p:spPr bwMode="auto">
            <a:xfrm flipH="1">
              <a:off x="4879073" y="4554134"/>
              <a:ext cx="479425" cy="0"/>
            </a:xfrm>
            <a:prstGeom prst="line">
              <a:avLst/>
            </a:prstGeom>
            <a:noFill/>
            <a:ln w="1905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grpSp>
      <p:sp>
        <p:nvSpPr>
          <p:cNvPr id="52" name="文本框 51"/>
          <p:cNvSpPr txBox="1"/>
          <p:nvPr/>
        </p:nvSpPr>
        <p:spPr>
          <a:xfrm>
            <a:off x="7495733" y="4148654"/>
            <a:ext cx="3770107" cy="1341521"/>
          </a:xfrm>
          <a:prstGeom prst="rect">
            <a:avLst/>
          </a:prstGeom>
          <a:noFill/>
        </p:spPr>
        <p:txBody>
          <a:bodyPr wrap="square" rtlCol="0">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2</a:t>
            </a:r>
            <a:r>
              <a:rPr lang="zh-CN" altLang="zh-CN" sz="1600" dirty="0">
                <a:solidFill>
                  <a:schemeClr val="tx2"/>
                </a:solidFill>
                <a:latin typeface="微软雅黑" panose="020B0503020204020204" pitchFamily="34" charset="-122"/>
                <a:ea typeface="微软雅黑" panose="020B0503020204020204" pitchFamily="34" charset="-122"/>
              </a:rPr>
              <a:t>）分界业务流程，阻碍了部门间的沟通。在分工理论的指导下，企业按照物质流动的需要建立相关的各个职能型部门，业务流程被分解成一连串的片段。</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2499949" y="5216845"/>
            <a:ext cx="3276600" cy="701346"/>
          </a:xfrm>
          <a:prstGeom prst="rect">
            <a:avLst/>
          </a:prstGeom>
        </p:spPr>
        <p:txBody>
          <a:bodyPr wrap="square">
            <a:spAutoFit/>
          </a:bodyPr>
          <a:lstStyle/>
          <a:p>
            <a:pPr>
              <a:lnSpc>
                <a:spcPct val="130000"/>
              </a:lnSpc>
            </a:pPr>
            <a:r>
              <a:rPr lang="zh-CN" altLang="zh-CN"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3</a:t>
            </a:r>
            <a:r>
              <a:rPr lang="zh-CN" altLang="zh-CN" sz="1600" dirty="0">
                <a:solidFill>
                  <a:schemeClr val="tx2"/>
                </a:solidFill>
                <a:latin typeface="微软雅黑" panose="020B0503020204020204" pitchFamily="34" charset="-122"/>
                <a:ea typeface="微软雅黑" panose="020B0503020204020204" pitchFamily="34" charset="-122"/>
              </a:rPr>
              <a:t>）控制等级结构，肢解了企业内部信息。</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1569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17" grpId="0" animBg="1"/>
      <p:bldP spid="18" grpId="0" animBg="1"/>
      <p:bldP spid="24" grpId="0" animBg="1"/>
      <p:bldP spid="26" grpId="0" animBg="1"/>
      <p:bldP spid="28" grpId="0"/>
      <p:bldP spid="29"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
        <p:nvSpPr>
          <p:cNvPr id="17" name="矩形 16"/>
          <p:cNvSpPr/>
          <p:nvPr/>
        </p:nvSpPr>
        <p:spPr>
          <a:xfrm>
            <a:off x="685800" y="1632246"/>
            <a:ext cx="10845800" cy="1466790"/>
          </a:xfrm>
          <a:prstGeom prst="rect">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775089" y="1725084"/>
            <a:ext cx="10640030" cy="1338828"/>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r>
              <a:rPr lang="en-US" altLang="zh-CN" sz="1800" b="1" dirty="0">
                <a:latin typeface="微软雅黑" panose="020B0503020204020204" pitchFamily="34" charset="-122"/>
                <a:ea typeface="微软雅黑" panose="020B0503020204020204" pitchFamily="34" charset="-122"/>
              </a:rPr>
              <a:t>3.</a:t>
            </a:r>
            <a:r>
              <a:rPr lang="zh-CN" altLang="zh-CN" sz="1800" b="1" dirty="0">
                <a:latin typeface="微软雅黑" panose="020B0503020204020204" pitchFamily="34" charset="-122"/>
                <a:ea typeface="微软雅黑" panose="020B0503020204020204" pitchFamily="34" charset="-122"/>
              </a:rPr>
              <a:t>信息技术的发展推动了流程再造</a:t>
            </a:r>
          </a:p>
          <a:p>
            <a:r>
              <a:rPr lang="zh-CN" altLang="zh-CN" sz="1200" dirty="0">
                <a:latin typeface="微软雅黑" panose="020B0503020204020204" pitchFamily="34" charset="-122"/>
                <a:ea typeface="微软雅黑" panose="020B0503020204020204" pitchFamily="34" charset="-122"/>
              </a:rPr>
              <a:t>流程再造是建立在信息集成原则和信息化手段基础上的。如果一个公司根本不懂什么是信息化，也没有这样的手段，它就无法进入</a:t>
            </a:r>
            <a:r>
              <a:rPr lang="en-US" altLang="zh-CN" sz="1200" dirty="0">
                <a:latin typeface="微软雅黑" panose="020B0503020204020204" pitchFamily="34" charset="-122"/>
                <a:ea typeface="微软雅黑" panose="020B0503020204020204" pitchFamily="34" charset="-122"/>
              </a:rPr>
              <a:t>BPR</a:t>
            </a:r>
            <a:r>
              <a:rPr lang="zh-CN" altLang="zh-CN" sz="1200" dirty="0">
                <a:latin typeface="微软雅黑" panose="020B0503020204020204" pitchFamily="34" charset="-122"/>
                <a:ea typeface="微软雅黑" panose="020B0503020204020204" pitchFamily="34" charset="-122"/>
              </a:rPr>
              <a:t>的真实过程。信息技术带来了</a:t>
            </a:r>
            <a:r>
              <a:rPr lang="en-US" altLang="zh-CN" sz="1200" dirty="0">
                <a:latin typeface="微软雅黑" panose="020B0503020204020204" pitchFamily="34" charset="-122"/>
                <a:ea typeface="微软雅黑" panose="020B0503020204020204" pitchFamily="34" charset="-122"/>
              </a:rPr>
              <a:t>BPR, BPR</a:t>
            </a:r>
            <a:r>
              <a:rPr lang="zh-CN" altLang="zh-CN" sz="1200" dirty="0">
                <a:latin typeface="微软雅黑" panose="020B0503020204020204" pitchFamily="34" charset="-122"/>
                <a:ea typeface="微软雅黑" panose="020B0503020204020204" pitchFamily="34" charset="-122"/>
              </a:rPr>
              <a:t>的开展也必须利用信息技术，并围绕最终的网络经济而展开，否则，就行不通。这是信息时代和信息社会的大背景所决定的。必须看到，信息技术是驱动</a:t>
            </a:r>
            <a:r>
              <a:rPr lang="en-US" altLang="zh-CN" sz="1200" dirty="0">
                <a:latin typeface="微软雅黑" panose="020B0503020204020204" pitchFamily="34" charset="-122"/>
                <a:ea typeface="微软雅黑" panose="020B0503020204020204" pitchFamily="34" charset="-122"/>
              </a:rPr>
              <a:t>BPR</a:t>
            </a:r>
            <a:r>
              <a:rPr lang="zh-CN" altLang="zh-CN" sz="1200" dirty="0">
                <a:latin typeface="微软雅黑" panose="020B0503020204020204" pitchFamily="34" charset="-122"/>
                <a:ea typeface="微软雅黑" panose="020B0503020204020204" pitchFamily="34" charset="-122"/>
              </a:rPr>
              <a:t>的原动力，</a:t>
            </a:r>
            <a:r>
              <a:rPr lang="en-US" altLang="zh-CN" sz="1200" dirty="0">
                <a:latin typeface="微软雅黑" panose="020B0503020204020204" pitchFamily="34" charset="-122"/>
                <a:ea typeface="微软雅黑" panose="020B0503020204020204" pitchFamily="34" charset="-122"/>
              </a:rPr>
              <a:t>BPR</a:t>
            </a:r>
            <a:r>
              <a:rPr lang="zh-CN" altLang="zh-CN" sz="1200" dirty="0">
                <a:latin typeface="微软雅黑" panose="020B0503020204020204" pitchFamily="34" charset="-122"/>
                <a:ea typeface="微软雅黑" panose="020B0503020204020204" pitchFamily="34" charset="-122"/>
              </a:rPr>
              <a:t>的开展必须依赖信息技</a:t>
            </a:r>
            <a:r>
              <a:rPr lang="zh-CN" altLang="zh-CN" sz="1200" dirty="0" smtClean="0">
                <a:latin typeface="微软雅黑" panose="020B0503020204020204" pitchFamily="34" charset="-122"/>
                <a:ea typeface="微软雅黑" panose="020B0503020204020204" pitchFamily="34" charset="-122"/>
              </a:rPr>
              <a:t>术</a:t>
            </a:r>
            <a:r>
              <a:rPr lang="zh-CN" altLang="en-US" sz="1200" dirty="0" smtClean="0">
                <a:latin typeface="微软雅黑" panose="020B0503020204020204" pitchFamily="34" charset="-122"/>
                <a:ea typeface="微软雅黑" panose="020B0503020204020204" pitchFamily="34" charset="-122"/>
              </a:rPr>
              <a:t>。</a:t>
            </a:r>
            <a:endParaRPr lang="zh-CN" altLang="zh-CN" sz="12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3810550" y="4319802"/>
            <a:ext cx="4546103" cy="1746613"/>
            <a:chOff x="4712" y="2678"/>
            <a:chExt cx="9971" cy="5694"/>
          </a:xfrm>
        </p:grpSpPr>
        <p:sp>
          <p:nvSpPr>
            <p:cNvPr id="27" name="Freeform: Shape 1"/>
            <p:cNvSpPr/>
            <p:nvPr/>
          </p:nvSpPr>
          <p:spPr bwMode="auto">
            <a:xfrm>
              <a:off x="11385" y="5071"/>
              <a:ext cx="3050" cy="3055"/>
            </a:xfrm>
            <a:custGeom>
              <a:avLst/>
              <a:gdLst>
                <a:gd name="T0" fmla="*/ 1112 w 1112"/>
                <a:gd name="T1" fmla="*/ 332 h 1114"/>
                <a:gd name="T2" fmla="*/ 331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1"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0" name="Freeform: Shape 2"/>
            <p:cNvSpPr/>
            <p:nvPr/>
          </p:nvSpPr>
          <p:spPr bwMode="auto">
            <a:xfrm>
              <a:off x="9242" y="5071"/>
              <a:ext cx="3050" cy="3055"/>
            </a:xfrm>
            <a:custGeom>
              <a:avLst/>
              <a:gdLst>
                <a:gd name="T0" fmla="*/ 332 w 1112"/>
                <a:gd name="T1" fmla="*/ 0 h 1114"/>
                <a:gd name="T2" fmla="*/ 1112 w 1112"/>
                <a:gd name="T3" fmla="*/ 782 h 1114"/>
                <a:gd name="T4" fmla="*/ 781 w 1112"/>
                <a:gd name="T5" fmla="*/ 1114 h 1114"/>
                <a:gd name="T6" fmla="*/ 0 w 1112"/>
                <a:gd name="T7" fmla="*/ 332 h 1114"/>
                <a:gd name="T8" fmla="*/ 332 w 1112"/>
                <a:gd name="T9" fmla="*/ 0 h 1114"/>
              </a:gdLst>
              <a:ahLst/>
              <a:cxnLst>
                <a:cxn ang="0">
                  <a:pos x="T0" y="T1"/>
                </a:cxn>
                <a:cxn ang="0">
                  <a:pos x="T2" y="T3"/>
                </a:cxn>
                <a:cxn ang="0">
                  <a:pos x="T4" y="T5"/>
                </a:cxn>
                <a:cxn ang="0">
                  <a:pos x="T6" y="T7"/>
                </a:cxn>
                <a:cxn ang="0">
                  <a:pos x="T8" y="T9"/>
                </a:cxn>
              </a:cxnLst>
              <a:rect l="0" t="0" r="r" b="b"/>
              <a:pathLst>
                <a:path w="1112" h="1114">
                  <a:moveTo>
                    <a:pt x="332" y="0"/>
                  </a:moveTo>
                  <a:lnTo>
                    <a:pt x="1112" y="782"/>
                  </a:lnTo>
                  <a:lnTo>
                    <a:pt x="781" y="1114"/>
                  </a:lnTo>
                  <a:lnTo>
                    <a:pt x="0" y="332"/>
                  </a:lnTo>
                  <a:lnTo>
                    <a:pt x="332"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1" name="Freeform: Shape 3"/>
            <p:cNvSpPr/>
            <p:nvPr/>
          </p:nvSpPr>
          <p:spPr bwMode="auto">
            <a:xfrm>
              <a:off x="11385" y="2926"/>
              <a:ext cx="3050" cy="3055"/>
            </a:xfrm>
            <a:custGeom>
              <a:avLst/>
              <a:gdLst>
                <a:gd name="T0" fmla="*/ 331 w 1112"/>
                <a:gd name="T1" fmla="*/ 0 h 1114"/>
                <a:gd name="T2" fmla="*/ 1112 w 1112"/>
                <a:gd name="T3" fmla="*/ 782 h 1114"/>
                <a:gd name="T4" fmla="*/ 781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1" y="1114"/>
                  </a:lnTo>
                  <a:lnTo>
                    <a:pt x="0" y="332"/>
                  </a:lnTo>
                  <a:lnTo>
                    <a:pt x="331"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2" name="Freeform: Shape 4"/>
            <p:cNvSpPr/>
            <p:nvPr/>
          </p:nvSpPr>
          <p:spPr bwMode="auto">
            <a:xfrm>
              <a:off x="9242" y="2926"/>
              <a:ext cx="3050" cy="3055"/>
            </a:xfrm>
            <a:custGeom>
              <a:avLst/>
              <a:gdLst>
                <a:gd name="T0" fmla="*/ 1112 w 1112"/>
                <a:gd name="T1" fmla="*/ 332 h 1114"/>
                <a:gd name="T2" fmla="*/ 332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2" y="1114"/>
                  </a:lnTo>
                  <a:lnTo>
                    <a:pt x="0" y="782"/>
                  </a:lnTo>
                  <a:lnTo>
                    <a:pt x="781"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3" name="Freeform: Shape 5"/>
            <p:cNvSpPr/>
            <p:nvPr/>
          </p:nvSpPr>
          <p:spPr bwMode="auto">
            <a:xfrm>
              <a:off x="7100" y="5071"/>
              <a:ext cx="3052" cy="3055"/>
            </a:xfrm>
            <a:custGeom>
              <a:avLst/>
              <a:gdLst>
                <a:gd name="T0" fmla="*/ 1113 w 1113"/>
                <a:gd name="T1" fmla="*/ 332 h 1114"/>
                <a:gd name="T2" fmla="*/ 332 w 1113"/>
                <a:gd name="T3" fmla="*/ 1114 h 1114"/>
                <a:gd name="T4" fmla="*/ 0 w 1113"/>
                <a:gd name="T5" fmla="*/ 782 h 1114"/>
                <a:gd name="T6" fmla="*/ 781 w 1113"/>
                <a:gd name="T7" fmla="*/ 0 h 1114"/>
                <a:gd name="T8" fmla="*/ 1113 w 1113"/>
                <a:gd name="T9" fmla="*/ 332 h 1114"/>
              </a:gdLst>
              <a:ahLst/>
              <a:cxnLst>
                <a:cxn ang="0">
                  <a:pos x="T0" y="T1"/>
                </a:cxn>
                <a:cxn ang="0">
                  <a:pos x="T2" y="T3"/>
                </a:cxn>
                <a:cxn ang="0">
                  <a:pos x="T4" y="T5"/>
                </a:cxn>
                <a:cxn ang="0">
                  <a:pos x="T6" y="T7"/>
                </a:cxn>
                <a:cxn ang="0">
                  <a:pos x="T8" y="T9"/>
                </a:cxn>
              </a:cxnLst>
              <a:rect l="0" t="0" r="r" b="b"/>
              <a:pathLst>
                <a:path w="1113" h="1114">
                  <a:moveTo>
                    <a:pt x="1113" y="332"/>
                  </a:moveTo>
                  <a:lnTo>
                    <a:pt x="332" y="1114"/>
                  </a:lnTo>
                  <a:lnTo>
                    <a:pt x="0" y="782"/>
                  </a:lnTo>
                  <a:lnTo>
                    <a:pt x="781" y="0"/>
                  </a:lnTo>
                  <a:lnTo>
                    <a:pt x="1113"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4" name="Freeform: Shape 6"/>
            <p:cNvSpPr/>
            <p:nvPr/>
          </p:nvSpPr>
          <p:spPr bwMode="auto">
            <a:xfrm>
              <a:off x="4960" y="5071"/>
              <a:ext cx="3050" cy="3055"/>
            </a:xfrm>
            <a:custGeom>
              <a:avLst/>
              <a:gdLst>
                <a:gd name="T0" fmla="*/ 331 w 1112"/>
                <a:gd name="T1" fmla="*/ 0 h 1114"/>
                <a:gd name="T2" fmla="*/ 1112 w 1112"/>
                <a:gd name="T3" fmla="*/ 782 h 1114"/>
                <a:gd name="T4" fmla="*/ 780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0" y="1114"/>
                  </a:lnTo>
                  <a:lnTo>
                    <a:pt x="0" y="332"/>
                  </a:lnTo>
                  <a:lnTo>
                    <a:pt x="331"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5" name="Freeform: Shape 7"/>
            <p:cNvSpPr/>
            <p:nvPr/>
          </p:nvSpPr>
          <p:spPr bwMode="auto">
            <a:xfrm>
              <a:off x="7100" y="2926"/>
              <a:ext cx="3052" cy="3055"/>
            </a:xfrm>
            <a:custGeom>
              <a:avLst/>
              <a:gdLst>
                <a:gd name="T0" fmla="*/ 332 w 1113"/>
                <a:gd name="T1" fmla="*/ 0 h 1114"/>
                <a:gd name="T2" fmla="*/ 1113 w 1113"/>
                <a:gd name="T3" fmla="*/ 782 h 1114"/>
                <a:gd name="T4" fmla="*/ 781 w 1113"/>
                <a:gd name="T5" fmla="*/ 1114 h 1114"/>
                <a:gd name="T6" fmla="*/ 0 w 1113"/>
                <a:gd name="T7" fmla="*/ 332 h 1114"/>
                <a:gd name="T8" fmla="*/ 332 w 1113"/>
                <a:gd name="T9" fmla="*/ 0 h 1114"/>
              </a:gdLst>
              <a:ahLst/>
              <a:cxnLst>
                <a:cxn ang="0">
                  <a:pos x="T0" y="T1"/>
                </a:cxn>
                <a:cxn ang="0">
                  <a:pos x="T2" y="T3"/>
                </a:cxn>
                <a:cxn ang="0">
                  <a:pos x="T4" y="T5"/>
                </a:cxn>
                <a:cxn ang="0">
                  <a:pos x="T6" y="T7"/>
                </a:cxn>
                <a:cxn ang="0">
                  <a:pos x="T8" y="T9"/>
                </a:cxn>
              </a:cxnLst>
              <a:rect l="0" t="0" r="r" b="b"/>
              <a:pathLst>
                <a:path w="1113" h="1114">
                  <a:moveTo>
                    <a:pt x="332" y="0"/>
                  </a:moveTo>
                  <a:lnTo>
                    <a:pt x="1113" y="782"/>
                  </a:lnTo>
                  <a:lnTo>
                    <a:pt x="781" y="1114"/>
                  </a:lnTo>
                  <a:lnTo>
                    <a:pt x="0" y="332"/>
                  </a:lnTo>
                  <a:lnTo>
                    <a:pt x="332"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6" name="Freeform: Shape 8"/>
            <p:cNvSpPr/>
            <p:nvPr/>
          </p:nvSpPr>
          <p:spPr bwMode="auto">
            <a:xfrm>
              <a:off x="4960" y="2926"/>
              <a:ext cx="3050" cy="3055"/>
            </a:xfrm>
            <a:custGeom>
              <a:avLst/>
              <a:gdLst>
                <a:gd name="T0" fmla="*/ 1112 w 1112"/>
                <a:gd name="T1" fmla="*/ 332 h 1114"/>
                <a:gd name="T2" fmla="*/ 331 w 1112"/>
                <a:gd name="T3" fmla="*/ 1114 h 1114"/>
                <a:gd name="T4" fmla="*/ 0 w 1112"/>
                <a:gd name="T5" fmla="*/ 782 h 1114"/>
                <a:gd name="T6" fmla="*/ 780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0"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37" name="Freeform: Shape 9"/>
            <p:cNvSpPr/>
            <p:nvPr/>
          </p:nvSpPr>
          <p:spPr bwMode="auto">
            <a:xfrm>
              <a:off x="4712" y="4823"/>
              <a:ext cx="1403" cy="1410"/>
            </a:xfrm>
            <a:custGeom>
              <a:avLst/>
              <a:gdLst>
                <a:gd name="T0" fmla="*/ 178 w 216"/>
                <a:gd name="T1" fmla="*/ 38 h 217"/>
                <a:gd name="T2" fmla="*/ 178 w 216"/>
                <a:gd name="T3" fmla="*/ 178 h 217"/>
                <a:gd name="T4" fmla="*/ 38 w 216"/>
                <a:gd name="T5" fmla="*/ 178 h 217"/>
                <a:gd name="T6" fmla="*/ 38 w 216"/>
                <a:gd name="T7" fmla="*/ 38 h 217"/>
                <a:gd name="T8" fmla="*/ 178 w 216"/>
                <a:gd name="T9" fmla="*/ 38 h 217"/>
              </a:gdLst>
              <a:ahLst/>
              <a:cxnLst>
                <a:cxn ang="0">
                  <a:pos x="T0" y="T1"/>
                </a:cxn>
                <a:cxn ang="0">
                  <a:pos x="T2" y="T3"/>
                </a:cxn>
                <a:cxn ang="0">
                  <a:pos x="T4" y="T5"/>
                </a:cxn>
                <a:cxn ang="0">
                  <a:pos x="T6" y="T7"/>
                </a:cxn>
                <a:cxn ang="0">
                  <a:pos x="T8" y="T9"/>
                </a:cxn>
              </a:cxnLst>
              <a:rect l="0" t="0" r="r" b="b"/>
              <a:pathLst>
                <a:path w="216" h="217">
                  <a:moveTo>
                    <a:pt x="178" y="38"/>
                  </a:moveTo>
                  <a:cubicBezTo>
                    <a:pt x="216" y="77"/>
                    <a:pt x="216" y="139"/>
                    <a:pt x="178" y="178"/>
                  </a:cubicBezTo>
                  <a:cubicBezTo>
                    <a:pt x="139" y="217"/>
                    <a:pt x="77" y="217"/>
                    <a:pt x="38" y="178"/>
                  </a:cubicBezTo>
                  <a:cubicBezTo>
                    <a:pt x="0" y="139"/>
                    <a:pt x="0" y="77"/>
                    <a:pt x="38" y="38"/>
                  </a:cubicBezTo>
                  <a:cubicBezTo>
                    <a:pt x="77" y="0"/>
                    <a:pt x="139" y="0"/>
                    <a:pt x="178" y="38"/>
                  </a:cubicBezTo>
                  <a:close/>
                </a:path>
              </a:pathLst>
            </a:custGeom>
            <a:solidFill>
              <a:schemeClr val="accent4"/>
            </a:solidFill>
            <a:ln>
              <a:noFill/>
            </a:ln>
          </p:spPr>
          <p:txBody>
            <a:bodyPr anchor="ctr"/>
            <a:lstStyle/>
            <a:p>
              <a:pPr algn="ctr"/>
              <a:endParaRPr sz="2400">
                <a:solidFill>
                  <a:schemeClr val="bg1">
                    <a:lumMod val="50000"/>
                  </a:schemeClr>
                </a:solidFill>
                <a:cs typeface="+mn-ea"/>
                <a:sym typeface="+mn-lt"/>
              </a:endParaRPr>
            </a:p>
          </p:txBody>
        </p:sp>
        <p:sp>
          <p:nvSpPr>
            <p:cNvPr id="42" name="Freeform: Shape 10"/>
            <p:cNvSpPr/>
            <p:nvPr/>
          </p:nvSpPr>
          <p:spPr bwMode="auto">
            <a:xfrm>
              <a:off x="6847" y="2678"/>
              <a:ext cx="1410"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chemeClr val="accent2"/>
            </a:solidFill>
            <a:ln>
              <a:noFill/>
            </a:ln>
          </p:spPr>
          <p:txBody>
            <a:bodyPr anchor="ctr"/>
            <a:lstStyle/>
            <a:p>
              <a:pPr algn="ctr"/>
              <a:endParaRPr sz="2400">
                <a:solidFill>
                  <a:schemeClr val="bg1">
                    <a:lumMod val="50000"/>
                  </a:schemeClr>
                </a:solidFill>
                <a:cs typeface="+mn-ea"/>
                <a:sym typeface="+mn-lt"/>
              </a:endParaRPr>
            </a:p>
          </p:txBody>
        </p:sp>
        <p:sp>
          <p:nvSpPr>
            <p:cNvPr id="43" name="Freeform: Shape 11"/>
            <p:cNvSpPr/>
            <p:nvPr/>
          </p:nvSpPr>
          <p:spPr bwMode="auto">
            <a:xfrm>
              <a:off x="6847" y="6968"/>
              <a:ext cx="1410" cy="1405"/>
            </a:xfrm>
            <a:custGeom>
              <a:avLst/>
              <a:gdLst>
                <a:gd name="T0" fmla="*/ 2147483646 w 217"/>
                <a:gd name="T1" fmla="*/ 648041224 h 216"/>
                <a:gd name="T2" fmla="*/ 2147483646 w 217"/>
                <a:gd name="T3" fmla="*/ 2147483646 h 216"/>
                <a:gd name="T4" fmla="*/ 663904088 w 217"/>
                <a:gd name="T5" fmla="*/ 2147483646 h 216"/>
                <a:gd name="T6" fmla="*/ 663904088 w 217"/>
                <a:gd name="T7" fmla="*/ 648041224 h 216"/>
                <a:gd name="T8" fmla="*/ 2147483646 w 217"/>
                <a:gd name="T9" fmla="*/ 648041224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16">
                  <a:moveTo>
                    <a:pt x="179" y="38"/>
                  </a:moveTo>
                  <a:cubicBezTo>
                    <a:pt x="217" y="77"/>
                    <a:pt x="217" y="139"/>
                    <a:pt x="179" y="178"/>
                  </a:cubicBezTo>
                  <a:cubicBezTo>
                    <a:pt x="140" y="216"/>
                    <a:pt x="78" y="216"/>
                    <a:pt x="39" y="178"/>
                  </a:cubicBezTo>
                  <a:cubicBezTo>
                    <a:pt x="0" y="139"/>
                    <a:pt x="0" y="77"/>
                    <a:pt x="39" y="38"/>
                  </a:cubicBezTo>
                  <a:cubicBezTo>
                    <a:pt x="78" y="0"/>
                    <a:pt x="140" y="0"/>
                    <a:pt x="179" y="38"/>
                  </a:cubicBezTo>
                  <a:close/>
                </a:path>
              </a:pathLst>
            </a:custGeom>
            <a:solidFill>
              <a:schemeClr val="accent6"/>
            </a:solidFill>
            <a:ln>
              <a:noFill/>
            </a:ln>
          </p:spPr>
          <p:txBody>
            <a:bodyPr anchor="ctr"/>
            <a:lstStyle/>
            <a:p>
              <a:pPr algn="ctr"/>
              <a:endParaRPr sz="2400" dirty="0">
                <a:solidFill>
                  <a:schemeClr val="bg1">
                    <a:lumMod val="50000"/>
                  </a:schemeClr>
                </a:solidFill>
                <a:cs typeface="+mn-ea"/>
                <a:sym typeface="+mn-lt"/>
              </a:endParaRPr>
            </a:p>
          </p:txBody>
        </p:sp>
        <p:sp>
          <p:nvSpPr>
            <p:cNvPr id="44" name="Freeform: Shape 12"/>
            <p:cNvSpPr/>
            <p:nvPr/>
          </p:nvSpPr>
          <p:spPr bwMode="auto">
            <a:xfrm>
              <a:off x="8990" y="4823"/>
              <a:ext cx="1410"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chemeClr val="accent4">
                <a:lumMod val="75000"/>
              </a:schemeClr>
            </a:solidFill>
            <a:ln>
              <a:noFill/>
            </a:ln>
          </p:spPr>
          <p:txBody>
            <a:bodyPr anchor="ctr"/>
            <a:lstStyle/>
            <a:p>
              <a:pPr algn="ctr"/>
              <a:endParaRPr sz="2400">
                <a:solidFill>
                  <a:schemeClr val="bg1">
                    <a:lumMod val="50000"/>
                  </a:schemeClr>
                </a:solidFill>
                <a:cs typeface="+mn-ea"/>
                <a:sym typeface="+mn-lt"/>
              </a:endParaRPr>
            </a:p>
          </p:txBody>
        </p:sp>
        <p:sp>
          <p:nvSpPr>
            <p:cNvPr id="53" name="Freeform: Shape 13"/>
            <p:cNvSpPr/>
            <p:nvPr/>
          </p:nvSpPr>
          <p:spPr bwMode="auto">
            <a:xfrm>
              <a:off x="11132" y="2678"/>
              <a:ext cx="1408"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54" name="Freeform: Shape 14"/>
            <p:cNvSpPr/>
            <p:nvPr/>
          </p:nvSpPr>
          <p:spPr bwMode="auto">
            <a:xfrm>
              <a:off x="11132" y="6968"/>
              <a:ext cx="1408" cy="1405"/>
            </a:xfrm>
            <a:custGeom>
              <a:avLst/>
              <a:gdLst>
                <a:gd name="T0" fmla="*/ 2147483646 w 217"/>
                <a:gd name="T1" fmla="*/ 648041224 h 216"/>
                <a:gd name="T2" fmla="*/ 2147483646 w 217"/>
                <a:gd name="T3" fmla="*/ 2147483646 h 216"/>
                <a:gd name="T4" fmla="*/ 661442282 w 217"/>
                <a:gd name="T5" fmla="*/ 2147483646 h 216"/>
                <a:gd name="T6" fmla="*/ 661442282 w 217"/>
                <a:gd name="T7" fmla="*/ 648041224 h 216"/>
                <a:gd name="T8" fmla="*/ 2147483646 w 217"/>
                <a:gd name="T9" fmla="*/ 648041224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16">
                  <a:moveTo>
                    <a:pt x="179" y="38"/>
                  </a:moveTo>
                  <a:cubicBezTo>
                    <a:pt x="217" y="77"/>
                    <a:pt x="217" y="139"/>
                    <a:pt x="179" y="178"/>
                  </a:cubicBezTo>
                  <a:cubicBezTo>
                    <a:pt x="140" y="216"/>
                    <a:pt x="78" y="216"/>
                    <a:pt x="39" y="178"/>
                  </a:cubicBezTo>
                  <a:cubicBezTo>
                    <a:pt x="0" y="139"/>
                    <a:pt x="0" y="77"/>
                    <a:pt x="39" y="38"/>
                  </a:cubicBezTo>
                  <a:cubicBezTo>
                    <a:pt x="78" y="0"/>
                    <a:pt x="140" y="0"/>
                    <a:pt x="179" y="3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55" name="Freeform: Shape 15"/>
            <p:cNvSpPr/>
            <p:nvPr/>
          </p:nvSpPr>
          <p:spPr bwMode="auto">
            <a:xfrm>
              <a:off x="13275" y="4823"/>
              <a:ext cx="1408"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56" name="Freeform: Shape 53"/>
            <p:cNvSpPr/>
            <p:nvPr/>
          </p:nvSpPr>
          <p:spPr bwMode="auto">
            <a:xfrm>
              <a:off x="11460" y="7306"/>
              <a:ext cx="753" cy="753"/>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57" name="Freeform: Shape 54"/>
            <p:cNvSpPr/>
            <p:nvPr/>
          </p:nvSpPr>
          <p:spPr bwMode="auto">
            <a:xfrm>
              <a:off x="13602" y="5121"/>
              <a:ext cx="753" cy="75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58" name="Freeform: Shape 55"/>
            <p:cNvSpPr/>
            <p:nvPr/>
          </p:nvSpPr>
          <p:spPr bwMode="auto">
            <a:xfrm>
              <a:off x="5037" y="5121"/>
              <a:ext cx="753" cy="75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59" name="Freeform: Shape 56"/>
            <p:cNvSpPr/>
            <p:nvPr/>
          </p:nvSpPr>
          <p:spPr bwMode="auto">
            <a:xfrm>
              <a:off x="7176" y="2984"/>
              <a:ext cx="753" cy="753"/>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60" name="Freeform: Shape 57"/>
            <p:cNvSpPr/>
            <p:nvPr/>
          </p:nvSpPr>
          <p:spPr bwMode="auto">
            <a:xfrm>
              <a:off x="11460" y="2984"/>
              <a:ext cx="753" cy="753"/>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61" name="Freeform: Shape 58"/>
            <p:cNvSpPr/>
            <p:nvPr/>
          </p:nvSpPr>
          <p:spPr bwMode="auto">
            <a:xfrm>
              <a:off x="7160" y="7248"/>
              <a:ext cx="753" cy="753"/>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grpSp>
      <p:sp>
        <p:nvSpPr>
          <p:cNvPr id="62" name="矩形 61"/>
          <p:cNvSpPr/>
          <p:nvPr/>
        </p:nvSpPr>
        <p:spPr>
          <a:xfrm>
            <a:off x="3164129" y="4028449"/>
            <a:ext cx="1934202"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）自动化处理。</a:t>
            </a: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2426861" y="4872255"/>
            <a:ext cx="1383688"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）信息处理。</a:t>
            </a:r>
            <a:endParaRPr lang="zh-CN" altLang="en-US" sz="1400" dirty="0">
              <a:latin typeface="微软雅黑" panose="020B0503020204020204" pitchFamily="34" charset="-122"/>
              <a:ea typeface="微软雅黑" panose="020B0503020204020204" pitchFamily="34" charset="-122"/>
              <a:sym typeface="+mn-lt"/>
            </a:endParaRPr>
          </a:p>
        </p:txBody>
      </p:sp>
      <p:sp>
        <p:nvSpPr>
          <p:cNvPr id="64" name="矩形 63"/>
          <p:cNvSpPr/>
          <p:nvPr/>
        </p:nvSpPr>
        <p:spPr>
          <a:xfrm>
            <a:off x="3180330" y="5837067"/>
            <a:ext cx="1544822"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）顺序控制</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sym typeface="+mn-lt"/>
            </a:endParaRPr>
          </a:p>
        </p:txBody>
      </p:sp>
      <p:sp>
        <p:nvSpPr>
          <p:cNvPr id="65" name="矩形 64"/>
          <p:cNvSpPr/>
          <p:nvPr/>
        </p:nvSpPr>
        <p:spPr>
          <a:xfrm>
            <a:off x="7393816" y="5837067"/>
            <a:ext cx="1375630"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）决策处理。</a:t>
            </a:r>
            <a:endParaRPr lang="zh-CN" altLang="en-US" sz="1400" dirty="0">
              <a:latin typeface="微软雅黑" panose="020B0503020204020204" pitchFamily="34" charset="-122"/>
              <a:ea typeface="微软雅黑" panose="020B0503020204020204" pitchFamily="34" charset="-122"/>
              <a:sym typeface="+mn-lt"/>
            </a:endParaRPr>
          </a:p>
        </p:txBody>
      </p:sp>
      <p:sp>
        <p:nvSpPr>
          <p:cNvPr id="66" name="矩形 65"/>
          <p:cNvSpPr/>
          <p:nvPr/>
        </p:nvSpPr>
        <p:spPr>
          <a:xfrm>
            <a:off x="7969083" y="4662327"/>
            <a:ext cx="1791400" cy="307777"/>
          </a:xfrm>
          <a:prstGeom prst="rect">
            <a:avLst/>
          </a:prstGeom>
        </p:spPr>
        <p:txBody>
          <a:bodyPr wrap="square">
            <a:spAutoFit/>
          </a:bodyPr>
          <a:lstStyle/>
          <a:p>
            <a:r>
              <a:rPr lang="zh-CN" altLang="zh-CN"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）监控与跟踪。</a:t>
            </a:r>
            <a:endParaRPr lang="zh-CN" altLang="en-US" sz="1400" dirty="0">
              <a:latin typeface="微软雅黑" panose="020B0503020204020204" pitchFamily="34" charset="-122"/>
              <a:ea typeface="微软雅黑" panose="020B0503020204020204" pitchFamily="34" charset="-122"/>
              <a:sym typeface="+mn-lt"/>
            </a:endParaRPr>
          </a:p>
        </p:txBody>
      </p:sp>
      <p:sp>
        <p:nvSpPr>
          <p:cNvPr id="67" name="矩形 66"/>
          <p:cNvSpPr/>
          <p:nvPr/>
        </p:nvSpPr>
        <p:spPr>
          <a:xfrm>
            <a:off x="7129797" y="3965055"/>
            <a:ext cx="1374480"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）远程交互。</a:t>
            </a:r>
            <a:endParaRPr lang="zh-CN" altLang="en-US" sz="1400" dirty="0">
              <a:latin typeface="微软雅黑" panose="020B0503020204020204" pitchFamily="34" charset="-122"/>
              <a:ea typeface="微软雅黑" panose="020B0503020204020204" pitchFamily="34" charset="-122"/>
              <a:sym typeface="+mn-lt"/>
            </a:endParaRPr>
          </a:p>
        </p:txBody>
      </p:sp>
      <p:sp>
        <p:nvSpPr>
          <p:cNvPr id="3" name="文本框 2"/>
          <p:cNvSpPr txBox="1"/>
          <p:nvPr/>
        </p:nvSpPr>
        <p:spPr>
          <a:xfrm>
            <a:off x="3778568" y="3368909"/>
            <a:ext cx="4900844"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IT</a:t>
            </a:r>
            <a:r>
              <a:rPr lang="zh-CN" altLang="zh-CN" b="1" dirty="0">
                <a:latin typeface="微软雅黑" panose="020B0503020204020204" pitchFamily="34" charset="-122"/>
                <a:ea typeface="微软雅黑" panose="020B0503020204020204" pitchFamily="34" charset="-122"/>
              </a:rPr>
              <a:t>作为</a:t>
            </a:r>
            <a:r>
              <a:rPr lang="en-US" altLang="zh-CN" b="1" dirty="0">
                <a:latin typeface="微软雅黑" panose="020B0503020204020204" pitchFamily="34" charset="-122"/>
                <a:ea typeface="微软雅黑" panose="020B0503020204020204" pitchFamily="34" charset="-122"/>
              </a:rPr>
              <a:t>BPR</a:t>
            </a:r>
            <a:r>
              <a:rPr lang="zh-CN" altLang="zh-CN" b="1" dirty="0">
                <a:latin typeface="微软雅黑" panose="020B0503020204020204" pitchFamily="34" charset="-122"/>
                <a:ea typeface="微软雅黑" panose="020B0503020204020204" pitchFamily="34" charset="-122"/>
              </a:rPr>
              <a:t>实现手段的功能和作用的主要应用：</a:t>
            </a:r>
          </a:p>
        </p:txBody>
      </p:sp>
    </p:spTree>
    <p:extLst>
      <p:ext uri="{BB962C8B-B14F-4D97-AF65-F5344CB8AC3E}">
        <p14:creationId xmlns:p14="http://schemas.microsoft.com/office/powerpoint/2010/main" val="3016491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1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矩形 16"/>
          <p:cNvSpPr/>
          <p:nvPr/>
        </p:nvSpPr>
        <p:spPr>
          <a:xfrm>
            <a:off x="685800" y="1632246"/>
            <a:ext cx="10845800" cy="1466790"/>
          </a:xfrm>
          <a:prstGeom prst="rect">
            <a:avLst/>
          </a:prstGeom>
          <a:solidFill>
            <a:srgbClr val="AFD4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843848" y="1632246"/>
            <a:ext cx="10502512" cy="1477328"/>
          </a:xfrm>
          <a:prstGeom prst="rect">
            <a:avLst/>
          </a:prstGeom>
          <a:noFill/>
        </p:spPr>
        <p:txBody>
          <a:bodyPr wrap="square" rtlCol="0">
            <a:spAutoFit/>
          </a:bodyPr>
          <a:lstStyle>
            <a:defPPr>
              <a:defRPr lang="zh-CN"/>
            </a:defPPr>
            <a:lvl1pPr lvl="0">
              <a:lnSpc>
                <a:spcPct val="150000"/>
              </a:lnSpc>
              <a:defRPr sz="1100" spc="100">
                <a:solidFill>
                  <a:schemeClr val="tx2"/>
                </a:solidFill>
                <a:ea typeface="苹方 常规" panose="020B0300000000000000" pitchFamily="34" charset="-122"/>
              </a:defRPr>
            </a:lvl1pPr>
          </a:lstStyle>
          <a:p>
            <a:r>
              <a:rPr lang="en-US" altLang="zh-CN" sz="1800" b="1" dirty="0">
                <a:latin typeface="微软雅黑" panose="020B0503020204020204" pitchFamily="34" charset="-122"/>
                <a:ea typeface="微软雅黑" panose="020B0503020204020204" pitchFamily="34" charset="-122"/>
              </a:rPr>
              <a:t>4.</a:t>
            </a:r>
            <a:r>
              <a:rPr lang="zh-CN" altLang="zh-CN" sz="1800" b="1" dirty="0">
                <a:latin typeface="微软雅黑" panose="020B0503020204020204" pitchFamily="34" charset="-122"/>
                <a:ea typeface="微软雅黑" panose="020B0503020204020204" pitchFamily="34" charset="-122"/>
              </a:rPr>
              <a:t>美国应对日本企业的挑战</a:t>
            </a:r>
          </a:p>
          <a:p>
            <a:r>
              <a:rPr lang="en-US" altLang="zh-CN" sz="1400" dirty="0">
                <a:latin typeface="微软雅黑" panose="020B0503020204020204" pitchFamily="34" charset="-122"/>
                <a:ea typeface="微软雅黑" panose="020B0503020204020204" pitchFamily="34" charset="-122"/>
              </a:rPr>
              <a:t>20</a:t>
            </a:r>
            <a:r>
              <a:rPr lang="zh-CN" altLang="zh-CN" sz="1400" dirty="0">
                <a:latin typeface="微软雅黑" panose="020B0503020204020204" pitchFamily="34" charset="-122"/>
                <a:ea typeface="微软雅黑" panose="020B0503020204020204" pitchFamily="34" charset="-122"/>
              </a:rPr>
              <a:t>世纪</a:t>
            </a:r>
            <a:r>
              <a:rPr lang="en-US" altLang="zh-CN" sz="1400" dirty="0">
                <a:latin typeface="微软雅黑" panose="020B0503020204020204" pitchFamily="34" charset="-122"/>
                <a:ea typeface="微软雅黑" panose="020B0503020204020204" pitchFamily="34" charset="-122"/>
              </a:rPr>
              <a:t>80</a:t>
            </a:r>
            <a:r>
              <a:rPr lang="zh-CN" altLang="zh-CN" sz="1400" dirty="0">
                <a:latin typeface="微软雅黑" panose="020B0503020204020204" pitchFamily="34" charset="-122"/>
                <a:ea typeface="微软雅黑" panose="020B0503020204020204" pitchFamily="34" charset="-122"/>
              </a:rPr>
              <a:t>年代日本的汽车产量超过了美国，成为世界汽车产量最大的国家。大量廉价质优的日本汽车进入美国市场，使美国在国内汽车市场的占有率由</a:t>
            </a:r>
            <a:r>
              <a:rPr lang="en-US" altLang="zh-CN" sz="1400" dirty="0">
                <a:latin typeface="微软雅黑" panose="020B0503020204020204" pitchFamily="34" charset="-122"/>
                <a:ea typeface="微软雅黑" panose="020B0503020204020204" pitchFamily="34" charset="-122"/>
              </a:rPr>
              <a:t>100%</a:t>
            </a:r>
            <a:r>
              <a:rPr lang="zh-CN" altLang="zh-CN" sz="1400" dirty="0">
                <a:latin typeface="微软雅黑" panose="020B0503020204020204" pitchFamily="34" charset="-122"/>
                <a:ea typeface="微软雅黑" panose="020B0503020204020204" pitchFamily="34" charset="-122"/>
              </a:rPr>
              <a:t>下降到</a:t>
            </a:r>
            <a:r>
              <a:rPr lang="en-US" altLang="zh-CN" sz="1400" dirty="0">
                <a:latin typeface="微软雅黑" panose="020B0503020204020204" pitchFamily="34" charset="-122"/>
                <a:ea typeface="微软雅黑" panose="020B0503020204020204" pitchFamily="34" charset="-122"/>
              </a:rPr>
              <a:t>64%</a:t>
            </a:r>
            <a:r>
              <a:rPr lang="zh-CN" altLang="zh-CN" sz="1400" dirty="0">
                <a:latin typeface="微软雅黑" panose="020B0503020204020204" pitchFamily="34" charset="-122"/>
                <a:ea typeface="微软雅黑" panose="020B0503020204020204" pitchFamily="34" charset="-122"/>
              </a:rPr>
              <a:t>。市场竞争环境的剧烈改变使企业不得不重新思考企业的业务流程，以提高竞争能力</a:t>
            </a:r>
            <a:r>
              <a:rPr lang="zh-CN" altLang="zh-CN"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
        <p:nvSpPr>
          <p:cNvPr id="2" name="矩形 1"/>
          <p:cNvSpPr/>
          <p:nvPr/>
        </p:nvSpPr>
        <p:spPr>
          <a:xfrm>
            <a:off x="1871813" y="3378743"/>
            <a:ext cx="8446582" cy="2973122"/>
          </a:xfrm>
          <a:prstGeom prst="rect">
            <a:avLst/>
          </a:prstGeom>
        </p:spPr>
        <p:txBody>
          <a:bodyPr wrap="square">
            <a:spAutoFit/>
          </a:bodyPr>
          <a:lstStyle/>
          <a:p>
            <a:pPr indent="304800" algn="just">
              <a:lnSpc>
                <a:spcPct val="130000"/>
              </a:lnSpc>
              <a:spcBef>
                <a:spcPts val="600"/>
              </a:spcBef>
              <a:spcAft>
                <a:spcPts val="60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年代，美国一些原来业绩颇佳的大公司，由于墨守成规，故步自封，没有采取相应的快速应变措施，导致亏损、裁员甚至合并，引起企业界、学术界关注。他们最初将矛头指向政府，认为美国企业在市场上败给日本竞争对手的原因是政府保护不力。但是，其后同样的情况也在欧洲发生。在反思企业组织运作方式与全球经济环境发展变化趋势后，美国的有识之士意识到：必须对现有企业的管理理念、组织原则及其工作方法进行彻底的重组再造。这并不等于说企业流程再造就是把美国企业改造成日本模式，或者日本企业就不需要进行企业流程再造，而是说在市场竞争日趋激烈的今天，企业自身必须不断追求变革与创新，挽救濒临危机的企业，提醒如日中天的企业居安思危，以迎接时代的挑战。可以说，日本企业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年代的凌厉攻势，是促使美国企业采取流程再造的导火索</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39586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bldLst>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572912F-2427-4798-BC0D-676DAA0E27C1}"/>
              </a:ext>
            </a:extLst>
          </p:cNvPr>
          <p:cNvGrpSpPr/>
          <p:nvPr/>
        </p:nvGrpSpPr>
        <p:grpSpPr>
          <a:xfrm>
            <a:off x="-8275" y="0"/>
            <a:ext cx="12192000" cy="6858000"/>
            <a:chOff x="0" y="0"/>
            <a:chExt cx="12192000" cy="6858000"/>
          </a:xfrm>
        </p:grpSpPr>
        <p:pic>
          <p:nvPicPr>
            <p:cNvPr id="21" name="图片 20">
              <a:extLst>
                <a:ext uri="{FF2B5EF4-FFF2-40B4-BE49-F238E27FC236}">
                  <a16:creationId xmlns:a16="http://schemas.microsoft.com/office/drawing/2014/main"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2" name="矩形 1"/>
          <p:cNvSpPr/>
          <p:nvPr/>
        </p:nvSpPr>
        <p:spPr>
          <a:xfrm>
            <a:off x="4068431" y="1209644"/>
            <a:ext cx="7358741" cy="4767780"/>
          </a:xfrm>
          <a:prstGeom prst="rect">
            <a:avLst/>
          </a:prstGeom>
        </p:spPr>
        <p:txBody>
          <a:bodyPr wrap="square">
            <a:spAutoFit/>
          </a:bodyPr>
          <a:lstStyle/>
          <a:p>
            <a:pPr indent="304800" algn="just">
              <a:lnSpc>
                <a:spcPct val="150000"/>
              </a:lnSpc>
              <a:spcBef>
                <a:spcPts val="600"/>
              </a:spcBef>
              <a:spcAft>
                <a:spcPts val="600"/>
              </a:spcAft>
            </a:pPr>
            <a:r>
              <a:rPr lang="en-US" altLang="zh-CN" kern="0" dirty="0">
                <a:latin typeface="微软雅黑" panose="020B0503020204020204" pitchFamily="34" charset="-122"/>
                <a:ea typeface="微软雅黑" panose="020B0503020204020204" pitchFamily="34" charset="-122"/>
                <a:cs typeface="宋体" panose="02010600030101010101" pitchFamily="2" charset="-122"/>
              </a:rPr>
              <a:t>1990</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年迈克尔·哈默在《哈佛商业评论》上发表了题为《再造：不是自动化改造而是推倒重来》的文章，文中提出的再造思想开创了一场新的管理革命。</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Bef>
                <a:spcPts val="600"/>
              </a:spcBef>
              <a:spcAft>
                <a:spcPts val="600"/>
              </a:spcAft>
            </a:pPr>
            <a:r>
              <a:rPr lang="en-US" altLang="zh-CN" kern="0" dirty="0">
                <a:latin typeface="微软雅黑" panose="020B0503020204020204" pitchFamily="34" charset="-122"/>
                <a:ea typeface="微软雅黑" panose="020B0503020204020204" pitchFamily="34" charset="-122"/>
                <a:cs typeface="宋体" panose="02010600030101010101" pitchFamily="2" charset="-122"/>
              </a:rPr>
              <a:t>1993</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年迈克尔·哈默和詹姆斯·钱皮在其著作《企业再造：企业革命的前沿》，首次提出了业务流程再造的概念，并将其</a:t>
            </a:r>
            <a:r>
              <a:rPr lang="zh-CN" altLang="zh-CN"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定义为：对企业业务流程进行根本性的再思考和彻底性的再设计，以取得企业在成本、质量、服务和速度等衡量企业业绩的关键指标上取得显著性进展。也就是不受现有系统的束缚，重新设计企业流程，使企业的整体运作效果实现质的飞跃，获取高效益和高回报。</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其中的“根本性”、“彻底性”、“突破性”等几个形容词和“成本、质量、服务和速度（效率）”等业绩指标，被认为是流程再造的关键所在。</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24" y="1613583"/>
            <a:ext cx="2710334" cy="3959903"/>
          </a:xfrm>
          <a:prstGeom prst="rect">
            <a:avLst/>
          </a:prstGeom>
        </p:spPr>
      </p:pic>
      <p:sp>
        <p:nvSpPr>
          <p:cNvPr id="4" name="矩形 3"/>
          <p:cNvSpPr/>
          <p:nvPr/>
        </p:nvSpPr>
        <p:spPr>
          <a:xfrm>
            <a:off x="1556093" y="5715167"/>
            <a:ext cx="1394934" cy="369332"/>
          </a:xfrm>
          <a:prstGeom prst="rect">
            <a:avLst/>
          </a:prstGeom>
        </p:spPr>
        <p:txBody>
          <a:bodyPr wrap="none">
            <a:spAutoFit/>
          </a:bodyPr>
          <a:lstStyle/>
          <a:p>
            <a:r>
              <a:rPr lang="zh-CN" altLang="zh-CN" kern="0" dirty="0">
                <a:latin typeface="微软雅黑" panose="020B0503020204020204" pitchFamily="34" charset="-122"/>
                <a:ea typeface="微软雅黑" panose="020B0503020204020204" pitchFamily="34" charset="-122"/>
                <a:cs typeface="宋体" panose="02010600030101010101" pitchFamily="2" charset="-122"/>
              </a:rPr>
              <a:t>迈克尔·哈默</a:t>
            </a:r>
            <a:endParaRPr lang="zh-CN" altLang="en-US" dirty="0"/>
          </a:p>
        </p:txBody>
      </p:sp>
    </p:spTree>
    <p:extLst>
      <p:ext uri="{BB962C8B-B14F-4D97-AF65-F5344CB8AC3E}">
        <p14:creationId xmlns:p14="http://schemas.microsoft.com/office/powerpoint/2010/main" val="4587694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11119</Words>
  <Application>Microsoft Office PowerPoint</Application>
  <PresentationFormat>宽屏</PresentationFormat>
  <Paragraphs>178</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FZLiBian-S02S</vt:lpstr>
      <vt:lpstr>HanaMin</vt:lpstr>
      <vt:lpstr>等线</vt:lpstr>
      <vt:lpstr>楷体</vt:lpstr>
      <vt:lpstr>苹方 常规</vt:lpstr>
      <vt:lpstr>三极拙楷简体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susf</cp:lastModifiedBy>
  <cp:revision>143</cp:revision>
  <dcterms:created xsi:type="dcterms:W3CDTF">2019-03-25T14:51:00Z</dcterms:created>
  <dcterms:modified xsi:type="dcterms:W3CDTF">2022-11-13T15:49:58Z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