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4" r:id="rId2"/>
    <p:sldId id="287" r:id="rId3"/>
    <p:sldId id="265" r:id="rId4"/>
    <p:sldId id="266" r:id="rId5"/>
    <p:sldId id="257" r:id="rId6"/>
    <p:sldId id="281" r:id="rId7"/>
    <p:sldId id="305" r:id="rId8"/>
    <p:sldId id="272" r:id="rId9"/>
    <p:sldId id="299" r:id="rId10"/>
    <p:sldId id="282" r:id="rId11"/>
    <p:sldId id="288" r:id="rId12"/>
    <p:sldId id="258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7756B"/>
    <a:srgbClr val="E8E8E6"/>
    <a:srgbClr val="837664"/>
    <a:srgbClr val="97A6AB"/>
    <a:srgbClr val="CF5F55"/>
    <a:srgbClr val="5F9387"/>
    <a:srgbClr val="F2C06B"/>
    <a:srgbClr val="FFFBF0"/>
    <a:srgbClr val="3DBECF"/>
    <a:srgbClr val="00B05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456" autoAdjust="0"/>
  </p:normalViewPr>
  <p:slideViewPr>
    <p:cSldViewPr showGuides="1">
      <p:cViewPr varScale="1">
        <p:scale>
          <a:sx n="140" d="100"/>
          <a:sy n="140" d="100"/>
        </p:scale>
        <p:origin x="-804" y="-96"/>
      </p:cViewPr>
      <p:guideLst>
        <p:guide orient="horz" pos="1121"/>
        <p:guide orient="horz" pos="2709"/>
        <p:guide orient="horz" pos="2120"/>
        <p:guide orient="horz" pos="1030"/>
        <p:guide orient="horz" pos="826"/>
        <p:guide pos="310"/>
        <p:guide pos="2880"/>
        <p:guide pos="1940"/>
        <p:guide pos="8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B1FBE-DC80-44B6-871F-CDC337D6B396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B56CD-845B-482A-A2A5-FB0636C3DE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6CE3B-212A-4372-BAC1-7AF5D7F614C6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1131590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管理学导论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01306" y="1018456"/>
            <a:ext cx="2088232" cy="2088232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96923" y="987574"/>
            <a:ext cx="2088232" cy="20882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89112" y="1239958"/>
            <a:ext cx="2088232" cy="2088232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64088" y="2283718"/>
            <a:ext cx="30572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管理学院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主讲教师：苏锋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55776" y="4155926"/>
            <a:ext cx="3456384" cy="3456384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02311" y="3750720"/>
            <a:ext cx="3544878" cy="3544878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49311" y="4083918"/>
            <a:ext cx="3161427" cy="3161427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67872" y="1491630"/>
            <a:ext cx="2507649" cy="250764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147570" y="1723281"/>
            <a:ext cx="579631" cy="579631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6267" y="23854"/>
            <a:ext cx="2816797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5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547225" y="2302912"/>
            <a:ext cx="885084" cy="885084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883268" y="2891302"/>
            <a:ext cx="360040" cy="360040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252250" y="3174143"/>
            <a:ext cx="497322" cy="497322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359983" y="2726981"/>
            <a:ext cx="198991" cy="198991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740352" y="2936255"/>
            <a:ext cx="486549" cy="486549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91880" y="2067694"/>
            <a:ext cx="25922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主要成果及贡献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2816" y="13006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主要成果及贡献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493787" y="123478"/>
            <a:ext cx="987574" cy="98757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5"/>
          <p:cNvSpPr txBox="1"/>
          <p:nvPr/>
        </p:nvSpPr>
        <p:spPr>
          <a:xfrm>
            <a:off x="107504" y="2499742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阿尔弗雷德·钱德勒</a:t>
            </a:r>
            <a:endParaRPr lang="en-US" altLang="zh-C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zh-CN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《战略与结构》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方正粗圆简体" panose="03000509000000000000" pitchFamily="65" charset="-122"/>
              <a:ea typeface="方正粗圆简体" panose="03000509000000000000" pitchFamily="65" charset="-122"/>
            </a:endParaRPr>
          </a:p>
        </p:txBody>
      </p:sp>
      <p:sp>
        <p:nvSpPr>
          <p:cNvPr id="10" name="文本框 17"/>
          <p:cNvSpPr txBox="1"/>
          <p:nvPr/>
        </p:nvSpPr>
        <p:spPr>
          <a:xfrm>
            <a:off x="2483768" y="1995686"/>
            <a:ext cx="3439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彼得·德鲁克</a:t>
            </a:r>
            <a:endParaRPr lang="en-US" altLang="zh-C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zh-CN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《结果管理》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文本框 18"/>
          <p:cNvSpPr txBox="1"/>
          <p:nvPr/>
        </p:nvSpPr>
        <p:spPr>
          <a:xfrm>
            <a:off x="5148064" y="1707654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安索夫</a:t>
            </a:r>
            <a:endParaRPr lang="en-US" altLang="zh-C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zh-CN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《公司战略》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39552" y="3435846"/>
            <a:ext cx="2060319" cy="8671"/>
          </a:xfrm>
          <a:prstGeom prst="line">
            <a:avLst/>
          </a:prstGeom>
          <a:ln>
            <a:solidFill>
              <a:srgbClr val="B77C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203848" y="2931790"/>
            <a:ext cx="2060319" cy="8671"/>
          </a:xfrm>
          <a:prstGeom prst="line">
            <a:avLst/>
          </a:prstGeom>
          <a:ln>
            <a:solidFill>
              <a:srgbClr val="B77C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508104" y="2643758"/>
            <a:ext cx="2060319" cy="8671"/>
          </a:xfrm>
          <a:prstGeom prst="line">
            <a:avLst/>
          </a:prstGeom>
          <a:ln>
            <a:solidFill>
              <a:srgbClr val="B77C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39"/>
          <p:cNvSpPr txBox="1"/>
          <p:nvPr/>
        </p:nvSpPr>
        <p:spPr>
          <a:xfrm>
            <a:off x="251520" y="3507854"/>
            <a:ext cx="2725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B77C69"/>
                </a:solidFill>
                <a:latin typeface="方正粗圆简体" panose="03000509000000000000" pitchFamily="65" charset="-122"/>
                <a:ea typeface="方正粗圆简体" panose="03000509000000000000" pitchFamily="65" charset="-122"/>
              </a:rPr>
              <a:t>1962</a:t>
            </a:r>
            <a:r>
              <a:rPr lang="zh-CN" altLang="zh-CN" sz="1600" b="1" dirty="0" smtClean="0">
                <a:solidFill>
                  <a:srgbClr val="B77C69"/>
                </a:solidFill>
                <a:latin typeface="方正粗圆简体" panose="03000509000000000000" pitchFamily="65" charset="-122"/>
                <a:ea typeface="方正粗圆简体" panose="03000509000000000000" pitchFamily="65" charset="-122"/>
              </a:rPr>
              <a:t>年</a:t>
            </a:r>
            <a:endParaRPr lang="zh-CN" altLang="en-US" sz="1600" b="1" dirty="0">
              <a:solidFill>
                <a:srgbClr val="B77C69"/>
              </a:solidFill>
              <a:latin typeface="方正粗圆简体" panose="03000509000000000000" pitchFamily="65" charset="-122"/>
              <a:ea typeface="方正粗圆简体" panose="03000509000000000000" pitchFamily="65" charset="-122"/>
            </a:endParaRPr>
          </a:p>
        </p:txBody>
      </p:sp>
      <p:sp>
        <p:nvSpPr>
          <p:cNvPr id="16" name="文本框 40"/>
          <p:cNvSpPr txBox="1"/>
          <p:nvPr/>
        </p:nvSpPr>
        <p:spPr>
          <a:xfrm>
            <a:off x="2915816" y="3003798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B77C69"/>
                </a:solidFill>
                <a:latin typeface="方正粗圆简体" panose="03000509000000000000" pitchFamily="65" charset="-122"/>
                <a:ea typeface="方正粗圆简体" panose="03000509000000000000" pitchFamily="65" charset="-122"/>
              </a:rPr>
              <a:t>1964</a:t>
            </a:r>
            <a:r>
              <a:rPr lang="zh-CN" altLang="zh-CN" sz="1600" b="1" dirty="0" smtClean="0">
                <a:solidFill>
                  <a:srgbClr val="B77C69"/>
                </a:solidFill>
                <a:latin typeface="方正粗圆简体" panose="03000509000000000000" pitchFamily="65" charset="-122"/>
                <a:ea typeface="方正粗圆简体" panose="03000509000000000000" pitchFamily="65" charset="-122"/>
              </a:rPr>
              <a:t>年</a:t>
            </a:r>
            <a:endParaRPr lang="zh-CN" altLang="en-US" sz="1600" b="1" dirty="0">
              <a:solidFill>
                <a:srgbClr val="B77C69"/>
              </a:solidFill>
              <a:latin typeface="方正粗圆简体" panose="03000509000000000000" pitchFamily="65" charset="-122"/>
              <a:ea typeface="方正粗圆简体" panose="03000509000000000000" pitchFamily="65" charset="-122"/>
            </a:endParaRPr>
          </a:p>
        </p:txBody>
      </p:sp>
      <p:sp>
        <p:nvSpPr>
          <p:cNvPr id="17" name="文本框 41"/>
          <p:cNvSpPr txBox="1"/>
          <p:nvPr/>
        </p:nvSpPr>
        <p:spPr>
          <a:xfrm>
            <a:off x="5580112" y="2715766"/>
            <a:ext cx="2387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B77C69"/>
                </a:solidFill>
                <a:latin typeface="方正粗圆简体" panose="03000509000000000000" pitchFamily="65" charset="-122"/>
                <a:ea typeface="方正粗圆简体" panose="03000509000000000000" pitchFamily="65" charset="-122"/>
              </a:rPr>
              <a:t>1965</a:t>
            </a:r>
            <a:r>
              <a:rPr lang="zh-CN" altLang="zh-CN" sz="1600" b="1" dirty="0" smtClean="0">
                <a:solidFill>
                  <a:srgbClr val="B77C69"/>
                </a:solidFill>
                <a:latin typeface="方正粗圆简体" panose="03000509000000000000" pitchFamily="65" charset="-122"/>
                <a:ea typeface="方正粗圆简体" panose="03000509000000000000" pitchFamily="65" charset="-122"/>
              </a:rPr>
              <a:t>年</a:t>
            </a:r>
            <a:endParaRPr lang="zh-CN" altLang="en-US" sz="1600" b="1" dirty="0">
              <a:solidFill>
                <a:srgbClr val="B77C69"/>
              </a:solidFill>
              <a:latin typeface="方正粗圆简体" panose="03000509000000000000" pitchFamily="65" charset="-122"/>
              <a:ea typeface="方正粗圆简体" panose="03000509000000000000" pitchFamily="65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/>
          <a:srcRect l="20530" t="26937" r="13333" b="31175"/>
          <a:stretch>
            <a:fillRect/>
          </a:stretch>
        </p:blipFill>
        <p:spPr>
          <a:xfrm rot="7496405">
            <a:off x="6908850" y="485691"/>
            <a:ext cx="1290758" cy="1455036"/>
          </a:xfrm>
          <a:custGeom>
            <a:avLst/>
            <a:gdLst>
              <a:gd name="connsiteX0" fmla="*/ 99996 w 2094146"/>
              <a:gd name="connsiteY0" fmla="*/ 1985330 h 2360673"/>
              <a:gd name="connsiteX1" fmla="*/ 0 w 2094146"/>
              <a:gd name="connsiteY1" fmla="*/ 457854 h 2360673"/>
              <a:gd name="connsiteX2" fmla="*/ 602925 w 2094146"/>
              <a:gd name="connsiteY2" fmla="*/ 0 h 2360673"/>
              <a:gd name="connsiteX3" fmla="*/ 2094146 w 2094146"/>
              <a:gd name="connsiteY3" fmla="*/ 1087772 h 2360673"/>
              <a:gd name="connsiteX4" fmla="*/ 757466 w 2094146"/>
              <a:gd name="connsiteY4" fmla="*/ 2360673 h 23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4146" h="2360673">
                <a:moveTo>
                  <a:pt x="99996" y="1985330"/>
                </a:moveTo>
                <a:lnTo>
                  <a:pt x="0" y="457854"/>
                </a:lnTo>
                <a:lnTo>
                  <a:pt x="602925" y="0"/>
                </a:lnTo>
                <a:lnTo>
                  <a:pt x="2094146" y="1087772"/>
                </a:lnTo>
                <a:lnTo>
                  <a:pt x="757466" y="2360673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365264" y="1379590"/>
            <a:ext cx="6448744" cy="1988864"/>
            <a:chOff x="1619672" y="1379590"/>
            <a:chExt cx="6448744" cy="1988864"/>
          </a:xfrm>
        </p:grpSpPr>
        <p:sp>
          <p:nvSpPr>
            <p:cNvPr id="3" name="椭圆 2"/>
            <p:cNvSpPr/>
            <p:nvPr/>
          </p:nvSpPr>
          <p:spPr>
            <a:xfrm>
              <a:off x="1619672" y="1379590"/>
              <a:ext cx="1984248" cy="1984248"/>
            </a:xfrm>
            <a:prstGeom prst="ellipse">
              <a:avLst/>
            </a:prstGeom>
            <a:solidFill>
              <a:srgbClr val="3DBEC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411760" y="1384206"/>
              <a:ext cx="1984248" cy="1984248"/>
            </a:xfrm>
            <a:prstGeom prst="ellipse">
              <a:avLst/>
            </a:prstGeom>
            <a:solidFill>
              <a:srgbClr val="00B05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203848" y="1384206"/>
              <a:ext cx="1984248" cy="1984248"/>
            </a:xfrm>
            <a:prstGeom prst="ellipse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4290318" y="1381522"/>
              <a:ext cx="1984248" cy="1984248"/>
            </a:xfrm>
            <a:prstGeom prst="ellipse">
              <a:avLst/>
            </a:prstGeom>
            <a:solidFill>
              <a:srgbClr val="3DBEC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176686" y="1383680"/>
              <a:ext cx="1984248" cy="1984248"/>
            </a:xfrm>
            <a:prstGeom prst="ellipse">
              <a:avLst/>
            </a:prstGeom>
            <a:solidFill>
              <a:srgbClr val="00B05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6084168" y="1379590"/>
              <a:ext cx="1984248" cy="1984248"/>
            </a:xfrm>
            <a:prstGeom prst="ellipse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38176" y="1635646"/>
              <a:ext cx="424026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  谢</a:t>
              </a:r>
              <a:r>
                <a:rPr lang="en-US" altLang="zh-CN" sz="9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!!</a:t>
              </a:r>
              <a:endParaRPr lang="zh-CN" altLang="en-US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907075" y="4244391"/>
            <a:ext cx="1239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2017.6.21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0375" y="2357120"/>
            <a:ext cx="5710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20</a:t>
            </a:r>
            <a:r>
              <a:rPr lang="zh-CN" altLang="zh-CN" sz="3600" b="1" dirty="0" smtClean="0"/>
              <a:t>世纪</a:t>
            </a:r>
            <a:r>
              <a:rPr lang="en-US" altLang="zh-CN" sz="3600" b="1" dirty="0" smtClean="0"/>
              <a:t>80</a:t>
            </a:r>
            <a:r>
              <a:rPr lang="zh-CN" altLang="zh-CN" sz="3600" b="1" dirty="0" smtClean="0"/>
              <a:t>年代的战略管理</a:t>
            </a:r>
            <a:endParaRPr lang="zh-CN" altLang="zh-CN" sz="3600" dirty="0"/>
          </a:p>
        </p:txBody>
      </p:sp>
      <p:sp>
        <p:nvSpPr>
          <p:cNvPr id="3" name="椭圆 2"/>
          <p:cNvSpPr/>
          <p:nvPr/>
        </p:nvSpPr>
        <p:spPr>
          <a:xfrm>
            <a:off x="601306" y="1018456"/>
            <a:ext cx="2088232" cy="2088232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96923" y="987574"/>
            <a:ext cx="2088232" cy="20882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89112" y="1239958"/>
            <a:ext cx="2088232" cy="2088232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555776" y="4155926"/>
            <a:ext cx="3456384" cy="3456384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02311" y="3750720"/>
            <a:ext cx="3544878" cy="3544878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49311" y="4083918"/>
            <a:ext cx="3161427" cy="3161427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143240" y="1285866"/>
            <a:ext cx="1415772" cy="7523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第七讲</a:t>
            </a:r>
            <a:endParaRPr lang="en-US" altLang="zh-CN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7163" y="327954"/>
            <a:ext cx="1124787" cy="1156701"/>
            <a:chOff x="601306" y="987574"/>
            <a:chExt cx="2276038" cy="2340616"/>
          </a:xfrm>
        </p:grpSpPr>
        <p:sp>
          <p:nvSpPr>
            <p:cNvPr id="3" name="椭圆 2"/>
            <p:cNvSpPr/>
            <p:nvPr/>
          </p:nvSpPr>
          <p:spPr>
            <a:xfrm>
              <a:off x="601306" y="1018456"/>
              <a:ext cx="2088232" cy="2088232"/>
            </a:xfrm>
            <a:prstGeom prst="ellipse">
              <a:avLst/>
            </a:prstGeom>
            <a:solidFill>
              <a:srgbClr val="3DB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696923" y="987574"/>
              <a:ext cx="2088232" cy="208823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789112" y="1239958"/>
              <a:ext cx="2088232" cy="2088232"/>
            </a:xfrm>
            <a:prstGeom prst="ellipse">
              <a:avLst/>
            </a:prstGeom>
            <a:solidFill>
              <a:srgbClr val="FFC0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23050" y="629275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335175" y="1416635"/>
            <a:ext cx="2310228" cy="2310230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349632" y="1416635"/>
            <a:ext cx="2310228" cy="2310230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364088" y="1416635"/>
            <a:ext cx="2310228" cy="2310230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584272" y="1855299"/>
            <a:ext cx="906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49959" y="1855299"/>
            <a:ext cx="906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9748" y="1855299"/>
            <a:ext cx="906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67744" y="2067694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67944" y="2139702"/>
            <a:ext cx="18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主要观点及做法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84168" y="2139702"/>
            <a:ext cx="1656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主要成果及贡献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67872" y="1491630"/>
            <a:ext cx="2507649" cy="2507649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359532" y="2519975"/>
            <a:ext cx="1156683" cy="1156683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503821" y="1941784"/>
            <a:ext cx="613534" cy="613534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6267" y="23854"/>
            <a:ext cx="2816797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5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312510" y="3635005"/>
            <a:ext cx="639483" cy="605045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869004" y="3974125"/>
            <a:ext cx="469834" cy="469834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236296" y="3456684"/>
            <a:ext cx="504056" cy="504056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734769" y="1265784"/>
            <a:ext cx="781447" cy="781447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95936" y="2067694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</a:t>
            </a:r>
            <a:endParaRPr lang="en-US" altLang="zh-CN" sz="4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4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-482717" y="51470"/>
            <a:ext cx="987574" cy="987574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4857" y="13006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时代背景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C:\Users\Administrator\Desktop\201572216153431894.jpg201572216153431894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59379" y="1335405"/>
            <a:ext cx="3796727" cy="22447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椭圆 14"/>
          <p:cNvSpPr/>
          <p:nvPr/>
        </p:nvSpPr>
        <p:spPr>
          <a:xfrm>
            <a:off x="4656143" y="3276318"/>
            <a:ext cx="955861" cy="904385"/>
          </a:xfrm>
          <a:prstGeom prst="ellipse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6879304" y="3786035"/>
            <a:ext cx="469834" cy="469834"/>
          </a:xfrm>
          <a:prstGeom prst="ellipse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282744" y="2839189"/>
            <a:ext cx="741551" cy="741551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296397" y="3340684"/>
            <a:ext cx="479084" cy="479084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573111" y="2494558"/>
            <a:ext cx="827448" cy="827448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56125" y="1335425"/>
            <a:ext cx="3960440" cy="2197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企业关注内部决策的分工和协同问题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企业关注外部环境的风险和盈利问题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699792" y="4011910"/>
            <a:ext cx="885084" cy="885084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491880" y="4227934"/>
            <a:ext cx="388404" cy="388404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67872" y="1491630"/>
            <a:ext cx="2507649" cy="25076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973651" y="930674"/>
            <a:ext cx="579631" cy="579631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170496" y="1734620"/>
            <a:ext cx="625731" cy="625731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6267" y="23854"/>
            <a:ext cx="2816797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5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388651" y="3389645"/>
            <a:ext cx="639483" cy="605045"/>
          </a:xfrm>
          <a:prstGeom prst="ellipse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83361" y="436331"/>
            <a:ext cx="388404" cy="388404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547225" y="2302912"/>
            <a:ext cx="885084" cy="885084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284494" y="3999279"/>
            <a:ext cx="360040" cy="360040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19872" y="1995686"/>
            <a:ext cx="25202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主要观点及做法</a:t>
            </a:r>
            <a:endParaRPr lang="en-US" altLang="zh-CN" sz="4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4656143" y="3276318"/>
            <a:ext cx="955861" cy="904385"/>
          </a:xfrm>
          <a:prstGeom prst="ellipse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6879304" y="3786035"/>
            <a:ext cx="469834" cy="469834"/>
          </a:xfrm>
          <a:prstGeom prst="ellipse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282744" y="2839189"/>
            <a:ext cx="741551" cy="741551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296397" y="3340684"/>
            <a:ext cx="479084" cy="479084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7573111" y="2494558"/>
            <a:ext cx="827448" cy="827448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2816" y="13006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主要观点及做法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493787" y="123478"/>
            <a:ext cx="987574" cy="98757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8" name="组合 97"/>
          <p:cNvGrpSpPr/>
          <p:nvPr/>
        </p:nvGrpSpPr>
        <p:grpSpPr>
          <a:xfrm>
            <a:off x="683568" y="1059582"/>
            <a:ext cx="1728192" cy="3939902"/>
            <a:chOff x="10256838" y="1484313"/>
            <a:chExt cx="1163638" cy="2852737"/>
          </a:xfrm>
        </p:grpSpPr>
        <p:sp>
          <p:nvSpPr>
            <p:cNvPr id="99" name="Freeform 33"/>
            <p:cNvSpPr>
              <a:spLocks/>
            </p:cNvSpPr>
            <p:nvPr/>
          </p:nvSpPr>
          <p:spPr bwMode="auto">
            <a:xfrm>
              <a:off x="10591801" y="1736725"/>
              <a:ext cx="188913" cy="273050"/>
            </a:xfrm>
            <a:custGeom>
              <a:avLst/>
              <a:gdLst>
                <a:gd name="T0" fmla="*/ 0 w 132"/>
                <a:gd name="T1" fmla="*/ 83 h 190"/>
                <a:gd name="T2" fmla="*/ 5 w 132"/>
                <a:gd name="T3" fmla="*/ 7 h 190"/>
                <a:gd name="T4" fmla="*/ 90 w 132"/>
                <a:gd name="T5" fmla="*/ 44 h 190"/>
                <a:gd name="T6" fmla="*/ 124 w 132"/>
                <a:gd name="T7" fmla="*/ 131 h 190"/>
                <a:gd name="T8" fmla="*/ 62 w 132"/>
                <a:gd name="T9" fmla="*/ 190 h 190"/>
                <a:gd name="T10" fmla="*/ 0 w 132"/>
                <a:gd name="T11" fmla="*/ 8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90">
                  <a:moveTo>
                    <a:pt x="0" y="83"/>
                  </a:moveTo>
                  <a:cubicBezTo>
                    <a:pt x="0" y="83"/>
                    <a:pt x="5" y="15"/>
                    <a:pt x="5" y="7"/>
                  </a:cubicBezTo>
                  <a:cubicBezTo>
                    <a:pt x="5" y="0"/>
                    <a:pt x="90" y="44"/>
                    <a:pt x="90" y="44"/>
                  </a:cubicBezTo>
                  <a:cubicBezTo>
                    <a:pt x="90" y="44"/>
                    <a:pt x="116" y="103"/>
                    <a:pt x="124" y="131"/>
                  </a:cubicBezTo>
                  <a:cubicBezTo>
                    <a:pt x="132" y="159"/>
                    <a:pt x="62" y="190"/>
                    <a:pt x="62" y="190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C68C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34"/>
            <p:cNvSpPr>
              <a:spLocks/>
            </p:cNvSpPr>
            <p:nvPr/>
          </p:nvSpPr>
          <p:spPr bwMode="auto">
            <a:xfrm>
              <a:off x="10456863" y="4075113"/>
              <a:ext cx="282575" cy="261937"/>
            </a:xfrm>
            <a:custGeom>
              <a:avLst/>
              <a:gdLst>
                <a:gd name="T0" fmla="*/ 27 w 196"/>
                <a:gd name="T1" fmla="*/ 16 h 182"/>
                <a:gd name="T2" fmla="*/ 16 w 196"/>
                <a:gd name="T3" fmla="*/ 102 h 182"/>
                <a:gd name="T4" fmla="*/ 11 w 196"/>
                <a:gd name="T5" fmla="*/ 126 h 182"/>
                <a:gd name="T6" fmla="*/ 38 w 196"/>
                <a:gd name="T7" fmla="*/ 126 h 182"/>
                <a:gd name="T8" fmla="*/ 129 w 196"/>
                <a:gd name="T9" fmla="*/ 174 h 182"/>
                <a:gd name="T10" fmla="*/ 196 w 196"/>
                <a:gd name="T11" fmla="*/ 153 h 182"/>
                <a:gd name="T12" fmla="*/ 161 w 196"/>
                <a:gd name="T13" fmla="*/ 96 h 182"/>
                <a:gd name="T14" fmla="*/ 121 w 196"/>
                <a:gd name="T15" fmla="*/ 16 h 182"/>
                <a:gd name="T16" fmla="*/ 27 w 196"/>
                <a:gd name="T17" fmla="*/ 1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182">
                  <a:moveTo>
                    <a:pt x="27" y="16"/>
                  </a:moveTo>
                  <a:cubicBezTo>
                    <a:pt x="27" y="16"/>
                    <a:pt x="0" y="81"/>
                    <a:pt x="16" y="102"/>
                  </a:cubicBezTo>
                  <a:lnTo>
                    <a:pt x="11" y="126"/>
                  </a:lnTo>
                  <a:lnTo>
                    <a:pt x="38" y="126"/>
                  </a:lnTo>
                  <a:cubicBezTo>
                    <a:pt x="38" y="126"/>
                    <a:pt x="46" y="182"/>
                    <a:pt x="129" y="174"/>
                  </a:cubicBezTo>
                  <a:lnTo>
                    <a:pt x="196" y="153"/>
                  </a:lnTo>
                  <a:cubicBezTo>
                    <a:pt x="196" y="153"/>
                    <a:pt x="166" y="103"/>
                    <a:pt x="161" y="96"/>
                  </a:cubicBezTo>
                  <a:cubicBezTo>
                    <a:pt x="156" y="89"/>
                    <a:pt x="124" y="33"/>
                    <a:pt x="121" y="16"/>
                  </a:cubicBezTo>
                  <a:cubicBezTo>
                    <a:pt x="118" y="0"/>
                    <a:pt x="27" y="16"/>
                    <a:pt x="27" y="16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35"/>
            <p:cNvSpPr>
              <a:spLocks/>
            </p:cNvSpPr>
            <p:nvPr/>
          </p:nvSpPr>
          <p:spPr bwMode="auto">
            <a:xfrm>
              <a:off x="11185526" y="2214563"/>
              <a:ext cx="234950" cy="152400"/>
            </a:xfrm>
            <a:custGeom>
              <a:avLst/>
              <a:gdLst>
                <a:gd name="T0" fmla="*/ 29 w 163"/>
                <a:gd name="T1" fmla="*/ 101 h 106"/>
                <a:gd name="T2" fmla="*/ 91 w 163"/>
                <a:gd name="T3" fmla="*/ 101 h 106"/>
                <a:gd name="T4" fmla="*/ 163 w 163"/>
                <a:gd name="T5" fmla="*/ 61 h 106"/>
                <a:gd name="T6" fmla="*/ 163 w 163"/>
                <a:gd name="T7" fmla="*/ 40 h 106"/>
                <a:gd name="T8" fmla="*/ 120 w 163"/>
                <a:gd name="T9" fmla="*/ 40 h 106"/>
                <a:gd name="T10" fmla="*/ 62 w 163"/>
                <a:gd name="T11" fmla="*/ 48 h 106"/>
                <a:gd name="T12" fmla="*/ 48 w 163"/>
                <a:gd name="T13" fmla="*/ 35 h 106"/>
                <a:gd name="T14" fmla="*/ 56 w 163"/>
                <a:gd name="T15" fmla="*/ 7 h 106"/>
                <a:gd name="T16" fmla="*/ 29 w 163"/>
                <a:gd name="T17" fmla="*/ 42 h 106"/>
                <a:gd name="T18" fmla="*/ 0 w 163"/>
                <a:gd name="T19" fmla="*/ 69 h 106"/>
                <a:gd name="T20" fmla="*/ 29 w 163"/>
                <a:gd name="T21" fmla="*/ 10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06">
                  <a:moveTo>
                    <a:pt x="29" y="101"/>
                  </a:moveTo>
                  <a:cubicBezTo>
                    <a:pt x="29" y="101"/>
                    <a:pt x="80" y="106"/>
                    <a:pt x="91" y="101"/>
                  </a:cubicBezTo>
                  <a:cubicBezTo>
                    <a:pt x="102" y="96"/>
                    <a:pt x="163" y="61"/>
                    <a:pt x="163" y="61"/>
                  </a:cubicBezTo>
                  <a:lnTo>
                    <a:pt x="163" y="40"/>
                  </a:lnTo>
                  <a:cubicBezTo>
                    <a:pt x="163" y="40"/>
                    <a:pt x="131" y="29"/>
                    <a:pt x="120" y="40"/>
                  </a:cubicBezTo>
                  <a:cubicBezTo>
                    <a:pt x="120" y="40"/>
                    <a:pt x="72" y="48"/>
                    <a:pt x="62" y="48"/>
                  </a:cubicBezTo>
                  <a:lnTo>
                    <a:pt x="48" y="35"/>
                  </a:lnTo>
                  <a:cubicBezTo>
                    <a:pt x="48" y="35"/>
                    <a:pt x="64" y="16"/>
                    <a:pt x="56" y="7"/>
                  </a:cubicBezTo>
                  <a:cubicBezTo>
                    <a:pt x="48" y="0"/>
                    <a:pt x="29" y="42"/>
                    <a:pt x="29" y="42"/>
                  </a:cubicBezTo>
                  <a:lnTo>
                    <a:pt x="0" y="69"/>
                  </a:lnTo>
                  <a:lnTo>
                    <a:pt x="29" y="101"/>
                  </a:lnTo>
                  <a:close/>
                </a:path>
              </a:pathLst>
            </a:custGeom>
            <a:solidFill>
              <a:srgbClr val="EAAD6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36"/>
            <p:cNvSpPr>
              <a:spLocks/>
            </p:cNvSpPr>
            <p:nvPr/>
          </p:nvSpPr>
          <p:spPr bwMode="auto">
            <a:xfrm>
              <a:off x="10599738" y="4027488"/>
              <a:ext cx="347663" cy="182562"/>
            </a:xfrm>
            <a:custGeom>
              <a:avLst/>
              <a:gdLst>
                <a:gd name="T0" fmla="*/ 22 w 241"/>
                <a:gd name="T1" fmla="*/ 99 h 127"/>
                <a:gd name="T2" fmla="*/ 118 w 241"/>
                <a:gd name="T3" fmla="*/ 126 h 127"/>
                <a:gd name="T4" fmla="*/ 228 w 241"/>
                <a:gd name="T5" fmla="*/ 126 h 127"/>
                <a:gd name="T6" fmla="*/ 201 w 241"/>
                <a:gd name="T7" fmla="*/ 99 h 127"/>
                <a:gd name="T8" fmla="*/ 126 w 241"/>
                <a:gd name="T9" fmla="*/ 72 h 127"/>
                <a:gd name="T10" fmla="*/ 57 w 241"/>
                <a:gd name="T11" fmla="*/ 0 h 127"/>
                <a:gd name="T12" fmla="*/ 5 w 241"/>
                <a:gd name="T13" fmla="*/ 10 h 127"/>
                <a:gd name="T14" fmla="*/ 22 w 241"/>
                <a:gd name="T15" fmla="*/ 9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1" h="127">
                  <a:moveTo>
                    <a:pt x="22" y="99"/>
                  </a:moveTo>
                  <a:cubicBezTo>
                    <a:pt x="22" y="99"/>
                    <a:pt x="75" y="127"/>
                    <a:pt x="118" y="126"/>
                  </a:cubicBezTo>
                  <a:lnTo>
                    <a:pt x="228" y="126"/>
                  </a:lnTo>
                  <a:cubicBezTo>
                    <a:pt x="228" y="126"/>
                    <a:pt x="241" y="99"/>
                    <a:pt x="201" y="99"/>
                  </a:cubicBezTo>
                  <a:cubicBezTo>
                    <a:pt x="201" y="99"/>
                    <a:pt x="168" y="99"/>
                    <a:pt x="126" y="72"/>
                  </a:cubicBezTo>
                  <a:cubicBezTo>
                    <a:pt x="83" y="45"/>
                    <a:pt x="57" y="0"/>
                    <a:pt x="57" y="0"/>
                  </a:cubicBezTo>
                  <a:lnTo>
                    <a:pt x="5" y="10"/>
                  </a:lnTo>
                  <a:cubicBezTo>
                    <a:pt x="5" y="10"/>
                    <a:pt x="0" y="69"/>
                    <a:pt x="22" y="99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37"/>
            <p:cNvSpPr>
              <a:spLocks/>
            </p:cNvSpPr>
            <p:nvPr/>
          </p:nvSpPr>
          <p:spPr bwMode="auto">
            <a:xfrm>
              <a:off x="10563226" y="2703513"/>
              <a:ext cx="322263" cy="1371600"/>
            </a:xfrm>
            <a:custGeom>
              <a:avLst/>
              <a:gdLst>
                <a:gd name="T0" fmla="*/ 20 w 224"/>
                <a:gd name="T1" fmla="*/ 954 h 954"/>
                <a:gd name="T2" fmla="*/ 91 w 224"/>
                <a:gd name="T3" fmla="*/ 933 h 954"/>
                <a:gd name="T4" fmla="*/ 91 w 224"/>
                <a:gd name="T5" fmla="*/ 901 h 954"/>
                <a:gd name="T6" fmla="*/ 75 w 224"/>
                <a:gd name="T7" fmla="*/ 873 h 954"/>
                <a:gd name="T8" fmla="*/ 84 w 224"/>
                <a:gd name="T9" fmla="*/ 842 h 954"/>
                <a:gd name="T10" fmla="*/ 70 w 224"/>
                <a:gd name="T11" fmla="*/ 816 h 954"/>
                <a:gd name="T12" fmla="*/ 94 w 224"/>
                <a:gd name="T13" fmla="*/ 796 h 954"/>
                <a:gd name="T14" fmla="*/ 81 w 224"/>
                <a:gd name="T15" fmla="*/ 750 h 954"/>
                <a:gd name="T16" fmla="*/ 94 w 224"/>
                <a:gd name="T17" fmla="*/ 668 h 954"/>
                <a:gd name="T18" fmla="*/ 103 w 224"/>
                <a:gd name="T19" fmla="*/ 613 h 954"/>
                <a:gd name="T20" fmla="*/ 101 w 224"/>
                <a:gd name="T21" fmla="*/ 605 h 954"/>
                <a:gd name="T22" fmla="*/ 132 w 224"/>
                <a:gd name="T23" fmla="*/ 580 h 954"/>
                <a:gd name="T24" fmla="*/ 123 w 224"/>
                <a:gd name="T25" fmla="*/ 545 h 954"/>
                <a:gd name="T26" fmla="*/ 143 w 224"/>
                <a:gd name="T27" fmla="*/ 503 h 954"/>
                <a:gd name="T28" fmla="*/ 213 w 224"/>
                <a:gd name="T29" fmla="*/ 156 h 954"/>
                <a:gd name="T30" fmla="*/ 214 w 224"/>
                <a:gd name="T31" fmla="*/ 0 h 954"/>
                <a:gd name="T32" fmla="*/ 143 w 224"/>
                <a:gd name="T33" fmla="*/ 18 h 954"/>
                <a:gd name="T34" fmla="*/ 101 w 224"/>
                <a:gd name="T35" fmla="*/ 66 h 954"/>
                <a:gd name="T36" fmla="*/ 31 w 224"/>
                <a:gd name="T37" fmla="*/ 279 h 954"/>
                <a:gd name="T38" fmla="*/ 40 w 224"/>
                <a:gd name="T39" fmla="*/ 477 h 954"/>
                <a:gd name="T40" fmla="*/ 7 w 224"/>
                <a:gd name="T41" fmla="*/ 640 h 954"/>
                <a:gd name="T42" fmla="*/ 7 w 224"/>
                <a:gd name="T43" fmla="*/ 879 h 954"/>
                <a:gd name="T44" fmla="*/ 20 w 224"/>
                <a:gd name="T45" fmla="*/ 954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4" h="954">
                  <a:moveTo>
                    <a:pt x="20" y="954"/>
                  </a:moveTo>
                  <a:lnTo>
                    <a:pt x="91" y="933"/>
                  </a:lnTo>
                  <a:cubicBezTo>
                    <a:pt x="91" y="933"/>
                    <a:pt x="97" y="908"/>
                    <a:pt x="91" y="901"/>
                  </a:cubicBezTo>
                  <a:cubicBezTo>
                    <a:pt x="86" y="895"/>
                    <a:pt x="75" y="873"/>
                    <a:pt x="75" y="873"/>
                  </a:cubicBezTo>
                  <a:cubicBezTo>
                    <a:pt x="75" y="873"/>
                    <a:pt x="90" y="855"/>
                    <a:pt x="84" y="842"/>
                  </a:cubicBezTo>
                  <a:cubicBezTo>
                    <a:pt x="77" y="829"/>
                    <a:pt x="70" y="816"/>
                    <a:pt x="70" y="816"/>
                  </a:cubicBezTo>
                  <a:lnTo>
                    <a:pt x="94" y="796"/>
                  </a:lnTo>
                  <a:cubicBezTo>
                    <a:pt x="94" y="796"/>
                    <a:pt x="79" y="761"/>
                    <a:pt x="81" y="750"/>
                  </a:cubicBezTo>
                  <a:cubicBezTo>
                    <a:pt x="84" y="739"/>
                    <a:pt x="94" y="668"/>
                    <a:pt x="94" y="668"/>
                  </a:cubicBezTo>
                  <a:cubicBezTo>
                    <a:pt x="94" y="668"/>
                    <a:pt x="106" y="622"/>
                    <a:pt x="103" y="613"/>
                  </a:cubicBezTo>
                  <a:lnTo>
                    <a:pt x="101" y="605"/>
                  </a:lnTo>
                  <a:lnTo>
                    <a:pt x="132" y="580"/>
                  </a:lnTo>
                  <a:lnTo>
                    <a:pt x="123" y="545"/>
                  </a:lnTo>
                  <a:lnTo>
                    <a:pt x="143" y="503"/>
                  </a:lnTo>
                  <a:cubicBezTo>
                    <a:pt x="143" y="503"/>
                    <a:pt x="224" y="174"/>
                    <a:pt x="213" y="156"/>
                  </a:cubicBezTo>
                  <a:cubicBezTo>
                    <a:pt x="202" y="139"/>
                    <a:pt x="214" y="0"/>
                    <a:pt x="214" y="0"/>
                  </a:cubicBezTo>
                  <a:lnTo>
                    <a:pt x="143" y="18"/>
                  </a:lnTo>
                  <a:cubicBezTo>
                    <a:pt x="143" y="18"/>
                    <a:pt x="103" y="53"/>
                    <a:pt x="101" y="66"/>
                  </a:cubicBezTo>
                  <a:cubicBezTo>
                    <a:pt x="99" y="79"/>
                    <a:pt x="31" y="279"/>
                    <a:pt x="31" y="279"/>
                  </a:cubicBezTo>
                  <a:lnTo>
                    <a:pt x="40" y="477"/>
                  </a:lnTo>
                  <a:lnTo>
                    <a:pt x="7" y="640"/>
                  </a:lnTo>
                  <a:cubicBezTo>
                    <a:pt x="7" y="640"/>
                    <a:pt x="13" y="873"/>
                    <a:pt x="7" y="879"/>
                  </a:cubicBezTo>
                  <a:cubicBezTo>
                    <a:pt x="0" y="886"/>
                    <a:pt x="20" y="954"/>
                    <a:pt x="20" y="954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38"/>
            <p:cNvSpPr>
              <a:spLocks/>
            </p:cNvSpPr>
            <p:nvPr/>
          </p:nvSpPr>
          <p:spPr bwMode="auto">
            <a:xfrm>
              <a:off x="10563226" y="2703513"/>
              <a:ext cx="307975" cy="1371600"/>
            </a:xfrm>
            <a:custGeom>
              <a:avLst/>
              <a:gdLst>
                <a:gd name="T0" fmla="*/ 214 w 214"/>
                <a:gd name="T1" fmla="*/ 0 h 954"/>
                <a:gd name="T2" fmla="*/ 143 w 214"/>
                <a:gd name="T3" fmla="*/ 18 h 954"/>
                <a:gd name="T4" fmla="*/ 101 w 214"/>
                <a:gd name="T5" fmla="*/ 66 h 954"/>
                <a:gd name="T6" fmla="*/ 31 w 214"/>
                <a:gd name="T7" fmla="*/ 279 h 954"/>
                <a:gd name="T8" fmla="*/ 40 w 214"/>
                <a:gd name="T9" fmla="*/ 477 h 954"/>
                <a:gd name="T10" fmla="*/ 7 w 214"/>
                <a:gd name="T11" fmla="*/ 640 h 954"/>
                <a:gd name="T12" fmla="*/ 7 w 214"/>
                <a:gd name="T13" fmla="*/ 879 h 954"/>
                <a:gd name="T14" fmla="*/ 20 w 214"/>
                <a:gd name="T15" fmla="*/ 954 h 954"/>
                <a:gd name="T16" fmla="*/ 91 w 214"/>
                <a:gd name="T17" fmla="*/ 933 h 954"/>
                <a:gd name="T18" fmla="*/ 93 w 214"/>
                <a:gd name="T19" fmla="*/ 919 h 954"/>
                <a:gd name="T20" fmla="*/ 62 w 214"/>
                <a:gd name="T21" fmla="*/ 887 h 954"/>
                <a:gd name="T22" fmla="*/ 76 w 214"/>
                <a:gd name="T23" fmla="*/ 875 h 954"/>
                <a:gd name="T24" fmla="*/ 75 w 214"/>
                <a:gd name="T25" fmla="*/ 873 h 954"/>
                <a:gd name="T26" fmla="*/ 85 w 214"/>
                <a:gd name="T27" fmla="*/ 854 h 954"/>
                <a:gd name="T28" fmla="*/ 55 w 214"/>
                <a:gd name="T29" fmla="*/ 810 h 954"/>
                <a:gd name="T30" fmla="*/ 73 w 214"/>
                <a:gd name="T31" fmla="*/ 814 h 954"/>
                <a:gd name="T32" fmla="*/ 94 w 214"/>
                <a:gd name="T33" fmla="*/ 796 h 954"/>
                <a:gd name="T34" fmla="*/ 93 w 214"/>
                <a:gd name="T35" fmla="*/ 794 h 954"/>
                <a:gd name="T36" fmla="*/ 55 w 214"/>
                <a:gd name="T37" fmla="*/ 773 h 954"/>
                <a:gd name="T38" fmla="*/ 40 w 214"/>
                <a:gd name="T39" fmla="*/ 716 h 954"/>
                <a:gd name="T40" fmla="*/ 82 w 214"/>
                <a:gd name="T41" fmla="*/ 757 h 954"/>
                <a:gd name="T42" fmla="*/ 66 w 214"/>
                <a:gd name="T43" fmla="*/ 675 h 954"/>
                <a:gd name="T44" fmla="*/ 87 w 214"/>
                <a:gd name="T45" fmla="*/ 714 h 954"/>
                <a:gd name="T46" fmla="*/ 93 w 214"/>
                <a:gd name="T47" fmla="*/ 671 h 954"/>
                <a:gd name="T48" fmla="*/ 66 w 214"/>
                <a:gd name="T49" fmla="*/ 608 h 954"/>
                <a:gd name="T50" fmla="*/ 78 w 214"/>
                <a:gd name="T51" fmla="*/ 558 h 954"/>
                <a:gd name="T52" fmla="*/ 106 w 214"/>
                <a:gd name="T53" fmla="*/ 600 h 954"/>
                <a:gd name="T54" fmla="*/ 132 w 214"/>
                <a:gd name="T55" fmla="*/ 580 h 954"/>
                <a:gd name="T56" fmla="*/ 78 w 214"/>
                <a:gd name="T57" fmla="*/ 519 h 954"/>
                <a:gd name="T58" fmla="*/ 93 w 214"/>
                <a:gd name="T59" fmla="*/ 491 h 954"/>
                <a:gd name="T60" fmla="*/ 140 w 214"/>
                <a:gd name="T61" fmla="*/ 510 h 954"/>
                <a:gd name="T62" fmla="*/ 143 w 214"/>
                <a:gd name="T63" fmla="*/ 504 h 954"/>
                <a:gd name="T64" fmla="*/ 94 w 214"/>
                <a:gd name="T65" fmla="*/ 448 h 954"/>
                <a:gd name="T66" fmla="*/ 143 w 214"/>
                <a:gd name="T67" fmla="*/ 295 h 954"/>
                <a:gd name="T68" fmla="*/ 212 w 214"/>
                <a:gd name="T69" fmla="*/ 153 h 954"/>
                <a:gd name="T70" fmla="*/ 214 w 214"/>
                <a:gd name="T71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954">
                  <a:moveTo>
                    <a:pt x="214" y="0"/>
                  </a:moveTo>
                  <a:lnTo>
                    <a:pt x="143" y="18"/>
                  </a:lnTo>
                  <a:cubicBezTo>
                    <a:pt x="143" y="18"/>
                    <a:pt x="103" y="53"/>
                    <a:pt x="101" y="66"/>
                  </a:cubicBezTo>
                  <a:cubicBezTo>
                    <a:pt x="99" y="79"/>
                    <a:pt x="31" y="279"/>
                    <a:pt x="31" y="279"/>
                  </a:cubicBezTo>
                  <a:lnTo>
                    <a:pt x="40" y="477"/>
                  </a:lnTo>
                  <a:lnTo>
                    <a:pt x="7" y="640"/>
                  </a:lnTo>
                  <a:cubicBezTo>
                    <a:pt x="7" y="640"/>
                    <a:pt x="13" y="873"/>
                    <a:pt x="7" y="879"/>
                  </a:cubicBezTo>
                  <a:cubicBezTo>
                    <a:pt x="0" y="886"/>
                    <a:pt x="20" y="954"/>
                    <a:pt x="20" y="954"/>
                  </a:cubicBezTo>
                  <a:lnTo>
                    <a:pt x="91" y="933"/>
                  </a:lnTo>
                  <a:cubicBezTo>
                    <a:pt x="91" y="933"/>
                    <a:pt x="93" y="926"/>
                    <a:pt x="93" y="919"/>
                  </a:cubicBezTo>
                  <a:cubicBezTo>
                    <a:pt x="72" y="906"/>
                    <a:pt x="54" y="893"/>
                    <a:pt x="62" y="887"/>
                  </a:cubicBezTo>
                  <a:cubicBezTo>
                    <a:pt x="66" y="884"/>
                    <a:pt x="71" y="880"/>
                    <a:pt x="76" y="875"/>
                  </a:cubicBezTo>
                  <a:cubicBezTo>
                    <a:pt x="75" y="874"/>
                    <a:pt x="75" y="873"/>
                    <a:pt x="75" y="873"/>
                  </a:cubicBezTo>
                  <a:cubicBezTo>
                    <a:pt x="75" y="873"/>
                    <a:pt x="83" y="864"/>
                    <a:pt x="85" y="854"/>
                  </a:cubicBezTo>
                  <a:cubicBezTo>
                    <a:pt x="29" y="866"/>
                    <a:pt x="55" y="810"/>
                    <a:pt x="55" y="810"/>
                  </a:cubicBezTo>
                  <a:cubicBezTo>
                    <a:pt x="58" y="811"/>
                    <a:pt x="65" y="813"/>
                    <a:pt x="73" y="814"/>
                  </a:cubicBezTo>
                  <a:lnTo>
                    <a:pt x="94" y="796"/>
                  </a:lnTo>
                  <a:cubicBezTo>
                    <a:pt x="94" y="796"/>
                    <a:pt x="93" y="795"/>
                    <a:pt x="93" y="794"/>
                  </a:cubicBezTo>
                  <a:cubicBezTo>
                    <a:pt x="78" y="788"/>
                    <a:pt x="62" y="781"/>
                    <a:pt x="55" y="773"/>
                  </a:cubicBezTo>
                  <a:cubicBezTo>
                    <a:pt x="39" y="757"/>
                    <a:pt x="40" y="716"/>
                    <a:pt x="40" y="716"/>
                  </a:cubicBezTo>
                  <a:cubicBezTo>
                    <a:pt x="49" y="739"/>
                    <a:pt x="82" y="757"/>
                    <a:pt x="82" y="757"/>
                  </a:cubicBezTo>
                  <a:lnTo>
                    <a:pt x="66" y="675"/>
                  </a:lnTo>
                  <a:lnTo>
                    <a:pt x="87" y="714"/>
                  </a:lnTo>
                  <a:cubicBezTo>
                    <a:pt x="90" y="696"/>
                    <a:pt x="92" y="677"/>
                    <a:pt x="93" y="671"/>
                  </a:cubicBezTo>
                  <a:cubicBezTo>
                    <a:pt x="81" y="645"/>
                    <a:pt x="69" y="618"/>
                    <a:pt x="66" y="608"/>
                  </a:cubicBezTo>
                  <a:cubicBezTo>
                    <a:pt x="62" y="588"/>
                    <a:pt x="78" y="558"/>
                    <a:pt x="78" y="558"/>
                  </a:cubicBezTo>
                  <a:cubicBezTo>
                    <a:pt x="85" y="576"/>
                    <a:pt x="96" y="590"/>
                    <a:pt x="106" y="600"/>
                  </a:cubicBezTo>
                  <a:lnTo>
                    <a:pt x="132" y="580"/>
                  </a:lnTo>
                  <a:lnTo>
                    <a:pt x="78" y="519"/>
                  </a:lnTo>
                  <a:lnTo>
                    <a:pt x="93" y="491"/>
                  </a:lnTo>
                  <a:cubicBezTo>
                    <a:pt x="102" y="488"/>
                    <a:pt x="125" y="500"/>
                    <a:pt x="140" y="510"/>
                  </a:cubicBezTo>
                  <a:lnTo>
                    <a:pt x="143" y="504"/>
                  </a:lnTo>
                  <a:lnTo>
                    <a:pt x="94" y="448"/>
                  </a:lnTo>
                  <a:cubicBezTo>
                    <a:pt x="85" y="416"/>
                    <a:pt x="133" y="318"/>
                    <a:pt x="143" y="295"/>
                  </a:cubicBezTo>
                  <a:cubicBezTo>
                    <a:pt x="149" y="282"/>
                    <a:pt x="183" y="213"/>
                    <a:pt x="212" y="153"/>
                  </a:cubicBezTo>
                  <a:cubicBezTo>
                    <a:pt x="203" y="125"/>
                    <a:pt x="214" y="0"/>
                    <a:pt x="214" y="0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39"/>
            <p:cNvSpPr>
              <a:spLocks/>
            </p:cNvSpPr>
            <p:nvPr/>
          </p:nvSpPr>
          <p:spPr bwMode="auto">
            <a:xfrm>
              <a:off x="10394951" y="2676525"/>
              <a:ext cx="438150" cy="1462087"/>
            </a:xfrm>
            <a:custGeom>
              <a:avLst/>
              <a:gdLst>
                <a:gd name="T0" fmla="*/ 35 w 304"/>
                <a:gd name="T1" fmla="*/ 865 h 1016"/>
                <a:gd name="T2" fmla="*/ 61 w 304"/>
                <a:gd name="T3" fmla="*/ 1016 h 1016"/>
                <a:gd name="T4" fmla="*/ 121 w 304"/>
                <a:gd name="T5" fmla="*/ 1016 h 1016"/>
                <a:gd name="T6" fmla="*/ 164 w 304"/>
                <a:gd name="T7" fmla="*/ 988 h 1016"/>
                <a:gd name="T8" fmla="*/ 164 w 304"/>
                <a:gd name="T9" fmla="*/ 915 h 1016"/>
                <a:gd name="T10" fmla="*/ 147 w 304"/>
                <a:gd name="T11" fmla="*/ 856 h 1016"/>
                <a:gd name="T12" fmla="*/ 147 w 304"/>
                <a:gd name="T13" fmla="*/ 755 h 1016"/>
                <a:gd name="T14" fmla="*/ 160 w 304"/>
                <a:gd name="T15" fmla="*/ 587 h 1016"/>
                <a:gd name="T16" fmla="*/ 184 w 304"/>
                <a:gd name="T17" fmla="*/ 495 h 1016"/>
                <a:gd name="T18" fmla="*/ 184 w 304"/>
                <a:gd name="T19" fmla="*/ 385 h 1016"/>
                <a:gd name="T20" fmla="*/ 226 w 304"/>
                <a:gd name="T21" fmla="*/ 291 h 1016"/>
                <a:gd name="T22" fmla="*/ 283 w 304"/>
                <a:gd name="T23" fmla="*/ 108 h 1016"/>
                <a:gd name="T24" fmla="*/ 304 w 304"/>
                <a:gd name="T25" fmla="*/ 25 h 1016"/>
                <a:gd name="T26" fmla="*/ 177 w 304"/>
                <a:gd name="T27" fmla="*/ 5 h 1016"/>
                <a:gd name="T28" fmla="*/ 50 w 304"/>
                <a:gd name="T29" fmla="*/ 5 h 1016"/>
                <a:gd name="T30" fmla="*/ 13 w 304"/>
                <a:gd name="T31" fmla="*/ 162 h 1016"/>
                <a:gd name="T32" fmla="*/ 26 w 304"/>
                <a:gd name="T33" fmla="*/ 282 h 1016"/>
                <a:gd name="T34" fmla="*/ 30 w 304"/>
                <a:gd name="T35" fmla="*/ 346 h 1016"/>
                <a:gd name="T36" fmla="*/ 39 w 304"/>
                <a:gd name="T37" fmla="*/ 449 h 1016"/>
                <a:gd name="T38" fmla="*/ 12 w 304"/>
                <a:gd name="T39" fmla="*/ 521 h 1016"/>
                <a:gd name="T40" fmla="*/ 10 w 304"/>
                <a:gd name="T41" fmla="*/ 737 h 1016"/>
                <a:gd name="T42" fmla="*/ 35 w 304"/>
                <a:gd name="T43" fmla="*/ 865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4" h="1016">
                  <a:moveTo>
                    <a:pt x="35" y="865"/>
                  </a:moveTo>
                  <a:cubicBezTo>
                    <a:pt x="35" y="865"/>
                    <a:pt x="17" y="989"/>
                    <a:pt x="61" y="1016"/>
                  </a:cubicBezTo>
                  <a:lnTo>
                    <a:pt x="121" y="1016"/>
                  </a:lnTo>
                  <a:lnTo>
                    <a:pt x="164" y="988"/>
                  </a:lnTo>
                  <a:cubicBezTo>
                    <a:pt x="164" y="988"/>
                    <a:pt x="183" y="937"/>
                    <a:pt x="164" y="915"/>
                  </a:cubicBezTo>
                  <a:cubicBezTo>
                    <a:pt x="145" y="893"/>
                    <a:pt x="147" y="856"/>
                    <a:pt x="147" y="856"/>
                  </a:cubicBezTo>
                  <a:lnTo>
                    <a:pt x="147" y="755"/>
                  </a:lnTo>
                  <a:cubicBezTo>
                    <a:pt x="147" y="755"/>
                    <a:pt x="145" y="645"/>
                    <a:pt x="160" y="587"/>
                  </a:cubicBezTo>
                  <a:cubicBezTo>
                    <a:pt x="175" y="530"/>
                    <a:pt x="184" y="495"/>
                    <a:pt x="184" y="495"/>
                  </a:cubicBezTo>
                  <a:cubicBezTo>
                    <a:pt x="184" y="495"/>
                    <a:pt x="180" y="398"/>
                    <a:pt x="184" y="385"/>
                  </a:cubicBezTo>
                  <a:cubicBezTo>
                    <a:pt x="189" y="372"/>
                    <a:pt x="226" y="302"/>
                    <a:pt x="226" y="291"/>
                  </a:cubicBezTo>
                  <a:cubicBezTo>
                    <a:pt x="226" y="280"/>
                    <a:pt x="274" y="119"/>
                    <a:pt x="283" y="108"/>
                  </a:cubicBezTo>
                  <a:cubicBezTo>
                    <a:pt x="292" y="97"/>
                    <a:pt x="304" y="25"/>
                    <a:pt x="304" y="25"/>
                  </a:cubicBezTo>
                  <a:cubicBezTo>
                    <a:pt x="304" y="25"/>
                    <a:pt x="185" y="9"/>
                    <a:pt x="177" y="5"/>
                  </a:cubicBezTo>
                  <a:cubicBezTo>
                    <a:pt x="169" y="0"/>
                    <a:pt x="50" y="5"/>
                    <a:pt x="50" y="5"/>
                  </a:cubicBezTo>
                  <a:cubicBezTo>
                    <a:pt x="50" y="5"/>
                    <a:pt x="6" y="135"/>
                    <a:pt x="13" y="162"/>
                  </a:cubicBezTo>
                  <a:cubicBezTo>
                    <a:pt x="19" y="189"/>
                    <a:pt x="33" y="264"/>
                    <a:pt x="26" y="282"/>
                  </a:cubicBezTo>
                  <a:cubicBezTo>
                    <a:pt x="19" y="299"/>
                    <a:pt x="30" y="346"/>
                    <a:pt x="30" y="346"/>
                  </a:cubicBezTo>
                  <a:cubicBezTo>
                    <a:pt x="30" y="346"/>
                    <a:pt x="37" y="436"/>
                    <a:pt x="39" y="449"/>
                  </a:cubicBezTo>
                  <a:cubicBezTo>
                    <a:pt x="41" y="462"/>
                    <a:pt x="0" y="497"/>
                    <a:pt x="12" y="521"/>
                  </a:cubicBezTo>
                  <a:cubicBezTo>
                    <a:pt x="24" y="546"/>
                    <a:pt x="3" y="719"/>
                    <a:pt x="10" y="737"/>
                  </a:cubicBezTo>
                  <a:cubicBezTo>
                    <a:pt x="17" y="755"/>
                    <a:pt x="35" y="865"/>
                    <a:pt x="35" y="865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40"/>
            <p:cNvSpPr>
              <a:spLocks/>
            </p:cNvSpPr>
            <p:nvPr/>
          </p:nvSpPr>
          <p:spPr bwMode="auto">
            <a:xfrm>
              <a:off x="10396538" y="3327400"/>
              <a:ext cx="238125" cy="811212"/>
            </a:xfrm>
            <a:custGeom>
              <a:avLst/>
              <a:gdLst>
                <a:gd name="T0" fmla="*/ 165 w 165"/>
                <a:gd name="T1" fmla="*/ 57 h 564"/>
                <a:gd name="T2" fmla="*/ 38 w 165"/>
                <a:gd name="T3" fmla="*/ 0 h 564"/>
                <a:gd name="T4" fmla="*/ 11 w 165"/>
                <a:gd name="T5" fmla="*/ 69 h 564"/>
                <a:gd name="T6" fmla="*/ 8 w 165"/>
                <a:gd name="T7" fmla="*/ 279 h 564"/>
                <a:gd name="T8" fmla="*/ 8 w 165"/>
                <a:gd name="T9" fmla="*/ 281 h 564"/>
                <a:gd name="T10" fmla="*/ 8 w 165"/>
                <a:gd name="T11" fmla="*/ 282 h 564"/>
                <a:gd name="T12" fmla="*/ 8 w 165"/>
                <a:gd name="T13" fmla="*/ 283 h 564"/>
                <a:gd name="T14" fmla="*/ 9 w 165"/>
                <a:gd name="T15" fmla="*/ 285 h 564"/>
                <a:gd name="T16" fmla="*/ 34 w 165"/>
                <a:gd name="T17" fmla="*/ 413 h 564"/>
                <a:gd name="T18" fmla="*/ 56 w 165"/>
                <a:gd name="T19" fmla="*/ 561 h 564"/>
                <a:gd name="T20" fmla="*/ 57 w 165"/>
                <a:gd name="T21" fmla="*/ 560 h 564"/>
                <a:gd name="T22" fmla="*/ 60 w 165"/>
                <a:gd name="T23" fmla="*/ 564 h 564"/>
                <a:gd name="T24" fmla="*/ 120 w 165"/>
                <a:gd name="T25" fmla="*/ 564 h 564"/>
                <a:gd name="T26" fmla="*/ 159 w 165"/>
                <a:gd name="T27" fmla="*/ 539 h 564"/>
                <a:gd name="T28" fmla="*/ 138 w 165"/>
                <a:gd name="T29" fmla="*/ 504 h 564"/>
                <a:gd name="T30" fmla="*/ 74 w 165"/>
                <a:gd name="T31" fmla="*/ 504 h 564"/>
                <a:gd name="T32" fmla="*/ 163 w 165"/>
                <a:gd name="T33" fmla="*/ 463 h 564"/>
                <a:gd name="T34" fmla="*/ 50 w 165"/>
                <a:gd name="T35" fmla="*/ 479 h 564"/>
                <a:gd name="T36" fmla="*/ 51 w 165"/>
                <a:gd name="T37" fmla="*/ 414 h 564"/>
                <a:gd name="T38" fmla="*/ 93 w 165"/>
                <a:gd name="T39" fmla="*/ 440 h 564"/>
                <a:gd name="T40" fmla="*/ 53 w 165"/>
                <a:gd name="T41" fmla="*/ 371 h 564"/>
                <a:gd name="T42" fmla="*/ 93 w 165"/>
                <a:gd name="T43" fmla="*/ 380 h 564"/>
                <a:gd name="T44" fmla="*/ 51 w 165"/>
                <a:gd name="T45" fmla="*/ 339 h 564"/>
                <a:gd name="T46" fmla="*/ 93 w 165"/>
                <a:gd name="T47" fmla="*/ 296 h 564"/>
                <a:gd name="T48" fmla="*/ 79 w 165"/>
                <a:gd name="T49" fmla="*/ 243 h 564"/>
                <a:gd name="T50" fmla="*/ 40 w 165"/>
                <a:gd name="T51" fmla="*/ 234 h 564"/>
                <a:gd name="T52" fmla="*/ 42 w 165"/>
                <a:gd name="T53" fmla="*/ 225 h 564"/>
                <a:gd name="T54" fmla="*/ 93 w 165"/>
                <a:gd name="T55" fmla="*/ 154 h 564"/>
                <a:gd name="T56" fmla="*/ 37 w 165"/>
                <a:gd name="T57" fmla="*/ 154 h 564"/>
                <a:gd name="T58" fmla="*/ 108 w 165"/>
                <a:gd name="T59" fmla="*/ 110 h 564"/>
                <a:gd name="T60" fmla="*/ 90 w 165"/>
                <a:gd name="T61" fmla="*/ 99 h 564"/>
                <a:gd name="T62" fmla="*/ 37 w 165"/>
                <a:gd name="T63" fmla="*/ 90 h 564"/>
                <a:gd name="T64" fmla="*/ 74 w 165"/>
                <a:gd name="T65" fmla="*/ 81 h 564"/>
                <a:gd name="T66" fmla="*/ 40 w 165"/>
                <a:gd name="T67" fmla="*/ 57 h 564"/>
                <a:gd name="T68" fmla="*/ 165 w 165"/>
                <a:gd name="T69" fmla="*/ 57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" h="564">
                  <a:moveTo>
                    <a:pt x="165" y="57"/>
                  </a:moveTo>
                  <a:cubicBezTo>
                    <a:pt x="148" y="40"/>
                    <a:pt x="82" y="15"/>
                    <a:pt x="38" y="0"/>
                  </a:cubicBezTo>
                  <a:cubicBezTo>
                    <a:pt x="34" y="15"/>
                    <a:pt x="0" y="47"/>
                    <a:pt x="11" y="69"/>
                  </a:cubicBezTo>
                  <a:cubicBezTo>
                    <a:pt x="22" y="92"/>
                    <a:pt x="5" y="243"/>
                    <a:pt x="8" y="279"/>
                  </a:cubicBezTo>
                  <a:cubicBezTo>
                    <a:pt x="8" y="279"/>
                    <a:pt x="8" y="280"/>
                    <a:pt x="8" y="281"/>
                  </a:cubicBezTo>
                  <a:cubicBezTo>
                    <a:pt x="8" y="281"/>
                    <a:pt x="8" y="282"/>
                    <a:pt x="8" y="282"/>
                  </a:cubicBezTo>
                  <a:cubicBezTo>
                    <a:pt x="8" y="283"/>
                    <a:pt x="8" y="283"/>
                    <a:pt x="8" y="283"/>
                  </a:cubicBezTo>
                  <a:cubicBezTo>
                    <a:pt x="9" y="284"/>
                    <a:pt x="9" y="284"/>
                    <a:pt x="9" y="285"/>
                  </a:cubicBezTo>
                  <a:cubicBezTo>
                    <a:pt x="16" y="303"/>
                    <a:pt x="34" y="413"/>
                    <a:pt x="34" y="413"/>
                  </a:cubicBezTo>
                  <a:cubicBezTo>
                    <a:pt x="34" y="413"/>
                    <a:pt x="17" y="530"/>
                    <a:pt x="56" y="561"/>
                  </a:cubicBezTo>
                  <a:lnTo>
                    <a:pt x="57" y="560"/>
                  </a:lnTo>
                  <a:cubicBezTo>
                    <a:pt x="58" y="561"/>
                    <a:pt x="59" y="563"/>
                    <a:pt x="60" y="564"/>
                  </a:cubicBezTo>
                  <a:lnTo>
                    <a:pt x="120" y="564"/>
                  </a:lnTo>
                  <a:lnTo>
                    <a:pt x="159" y="539"/>
                  </a:lnTo>
                  <a:cubicBezTo>
                    <a:pt x="148" y="521"/>
                    <a:pt x="138" y="504"/>
                    <a:pt x="138" y="504"/>
                  </a:cubicBezTo>
                  <a:lnTo>
                    <a:pt x="74" y="504"/>
                  </a:lnTo>
                  <a:cubicBezTo>
                    <a:pt x="79" y="471"/>
                    <a:pt x="163" y="463"/>
                    <a:pt x="163" y="463"/>
                  </a:cubicBezTo>
                  <a:cubicBezTo>
                    <a:pt x="150" y="443"/>
                    <a:pt x="81" y="467"/>
                    <a:pt x="50" y="479"/>
                  </a:cubicBezTo>
                  <a:cubicBezTo>
                    <a:pt x="41" y="463"/>
                    <a:pt x="48" y="429"/>
                    <a:pt x="51" y="414"/>
                  </a:cubicBezTo>
                  <a:cubicBezTo>
                    <a:pt x="71" y="417"/>
                    <a:pt x="93" y="440"/>
                    <a:pt x="93" y="440"/>
                  </a:cubicBezTo>
                  <a:lnTo>
                    <a:pt x="53" y="371"/>
                  </a:lnTo>
                  <a:cubicBezTo>
                    <a:pt x="49" y="357"/>
                    <a:pt x="93" y="380"/>
                    <a:pt x="93" y="380"/>
                  </a:cubicBezTo>
                  <a:lnTo>
                    <a:pt x="51" y="339"/>
                  </a:lnTo>
                  <a:cubicBezTo>
                    <a:pt x="51" y="339"/>
                    <a:pt x="76" y="325"/>
                    <a:pt x="93" y="296"/>
                  </a:cubicBezTo>
                  <a:cubicBezTo>
                    <a:pt x="110" y="266"/>
                    <a:pt x="79" y="243"/>
                    <a:pt x="79" y="243"/>
                  </a:cubicBezTo>
                  <a:cubicBezTo>
                    <a:pt x="79" y="243"/>
                    <a:pt x="30" y="277"/>
                    <a:pt x="40" y="234"/>
                  </a:cubicBezTo>
                  <a:cubicBezTo>
                    <a:pt x="40" y="231"/>
                    <a:pt x="41" y="228"/>
                    <a:pt x="42" y="225"/>
                  </a:cubicBezTo>
                  <a:cubicBezTo>
                    <a:pt x="54" y="186"/>
                    <a:pt x="93" y="154"/>
                    <a:pt x="93" y="154"/>
                  </a:cubicBezTo>
                  <a:lnTo>
                    <a:pt x="37" y="154"/>
                  </a:lnTo>
                  <a:cubicBezTo>
                    <a:pt x="49" y="122"/>
                    <a:pt x="124" y="129"/>
                    <a:pt x="108" y="110"/>
                  </a:cubicBezTo>
                  <a:cubicBezTo>
                    <a:pt x="104" y="106"/>
                    <a:pt x="98" y="102"/>
                    <a:pt x="90" y="99"/>
                  </a:cubicBezTo>
                  <a:cubicBezTo>
                    <a:pt x="68" y="91"/>
                    <a:pt x="37" y="90"/>
                    <a:pt x="37" y="90"/>
                  </a:cubicBezTo>
                  <a:lnTo>
                    <a:pt x="74" y="81"/>
                  </a:lnTo>
                  <a:lnTo>
                    <a:pt x="40" y="57"/>
                  </a:lnTo>
                  <a:cubicBezTo>
                    <a:pt x="68" y="45"/>
                    <a:pt x="165" y="57"/>
                    <a:pt x="165" y="57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41"/>
            <p:cNvSpPr>
              <a:spLocks/>
            </p:cNvSpPr>
            <p:nvPr/>
          </p:nvSpPr>
          <p:spPr bwMode="auto">
            <a:xfrm>
              <a:off x="10380663" y="2678113"/>
              <a:ext cx="452438" cy="608012"/>
            </a:xfrm>
            <a:custGeom>
              <a:avLst/>
              <a:gdLst>
                <a:gd name="T0" fmla="*/ 187 w 314"/>
                <a:gd name="T1" fmla="*/ 4 h 422"/>
                <a:gd name="T2" fmla="*/ 60 w 314"/>
                <a:gd name="T3" fmla="*/ 4 h 422"/>
                <a:gd name="T4" fmla="*/ 7 w 314"/>
                <a:gd name="T5" fmla="*/ 146 h 422"/>
                <a:gd name="T6" fmla="*/ 9 w 314"/>
                <a:gd name="T7" fmla="*/ 267 h 422"/>
                <a:gd name="T8" fmla="*/ 18 w 314"/>
                <a:gd name="T9" fmla="*/ 349 h 422"/>
                <a:gd name="T10" fmla="*/ 46 w 314"/>
                <a:gd name="T11" fmla="*/ 422 h 422"/>
                <a:gd name="T12" fmla="*/ 104 w 314"/>
                <a:gd name="T13" fmla="*/ 337 h 422"/>
                <a:gd name="T14" fmla="*/ 62 w 314"/>
                <a:gd name="T15" fmla="*/ 353 h 422"/>
                <a:gd name="T16" fmla="*/ 89 w 314"/>
                <a:gd name="T17" fmla="*/ 209 h 422"/>
                <a:gd name="T18" fmla="*/ 104 w 314"/>
                <a:gd name="T19" fmla="*/ 99 h 422"/>
                <a:gd name="T20" fmla="*/ 236 w 314"/>
                <a:gd name="T21" fmla="*/ 99 h 422"/>
                <a:gd name="T22" fmla="*/ 288 w 314"/>
                <a:gd name="T23" fmla="*/ 119 h 422"/>
                <a:gd name="T24" fmla="*/ 293 w 314"/>
                <a:gd name="T25" fmla="*/ 107 h 422"/>
                <a:gd name="T26" fmla="*/ 314 w 314"/>
                <a:gd name="T27" fmla="*/ 24 h 422"/>
                <a:gd name="T28" fmla="*/ 187 w 314"/>
                <a:gd name="T29" fmla="*/ 4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4" h="422">
                  <a:moveTo>
                    <a:pt x="187" y="4"/>
                  </a:moveTo>
                  <a:cubicBezTo>
                    <a:pt x="179" y="0"/>
                    <a:pt x="60" y="4"/>
                    <a:pt x="60" y="4"/>
                  </a:cubicBezTo>
                  <a:cubicBezTo>
                    <a:pt x="60" y="4"/>
                    <a:pt x="0" y="119"/>
                    <a:pt x="7" y="146"/>
                  </a:cubicBezTo>
                  <a:cubicBezTo>
                    <a:pt x="13" y="173"/>
                    <a:pt x="15" y="250"/>
                    <a:pt x="9" y="267"/>
                  </a:cubicBezTo>
                  <a:cubicBezTo>
                    <a:pt x="2" y="285"/>
                    <a:pt x="18" y="349"/>
                    <a:pt x="18" y="349"/>
                  </a:cubicBezTo>
                  <a:cubicBezTo>
                    <a:pt x="18" y="349"/>
                    <a:pt x="44" y="391"/>
                    <a:pt x="46" y="422"/>
                  </a:cubicBezTo>
                  <a:cubicBezTo>
                    <a:pt x="79" y="388"/>
                    <a:pt x="104" y="337"/>
                    <a:pt x="104" y="337"/>
                  </a:cubicBezTo>
                  <a:cubicBezTo>
                    <a:pt x="91" y="346"/>
                    <a:pt x="62" y="353"/>
                    <a:pt x="62" y="353"/>
                  </a:cubicBezTo>
                  <a:cubicBezTo>
                    <a:pt x="65" y="321"/>
                    <a:pt x="89" y="209"/>
                    <a:pt x="89" y="209"/>
                  </a:cubicBezTo>
                  <a:cubicBezTo>
                    <a:pt x="89" y="209"/>
                    <a:pt x="202" y="129"/>
                    <a:pt x="104" y="99"/>
                  </a:cubicBezTo>
                  <a:cubicBezTo>
                    <a:pt x="114" y="60"/>
                    <a:pt x="236" y="99"/>
                    <a:pt x="236" y="99"/>
                  </a:cubicBezTo>
                  <a:lnTo>
                    <a:pt x="288" y="119"/>
                  </a:lnTo>
                  <a:cubicBezTo>
                    <a:pt x="290" y="113"/>
                    <a:pt x="292" y="109"/>
                    <a:pt x="293" y="107"/>
                  </a:cubicBezTo>
                  <a:cubicBezTo>
                    <a:pt x="302" y="96"/>
                    <a:pt x="314" y="24"/>
                    <a:pt x="314" y="24"/>
                  </a:cubicBezTo>
                  <a:cubicBezTo>
                    <a:pt x="314" y="24"/>
                    <a:pt x="195" y="8"/>
                    <a:pt x="187" y="4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42"/>
            <p:cNvSpPr>
              <a:spLocks/>
            </p:cNvSpPr>
            <p:nvPr/>
          </p:nvSpPr>
          <p:spPr bwMode="auto">
            <a:xfrm>
              <a:off x="10531476" y="2614613"/>
              <a:ext cx="339725" cy="120650"/>
            </a:xfrm>
            <a:custGeom>
              <a:avLst/>
              <a:gdLst>
                <a:gd name="T0" fmla="*/ 0 w 236"/>
                <a:gd name="T1" fmla="*/ 39 h 83"/>
                <a:gd name="T2" fmla="*/ 191 w 236"/>
                <a:gd name="T3" fmla="*/ 81 h 83"/>
                <a:gd name="T4" fmla="*/ 236 w 236"/>
                <a:gd name="T5" fmla="*/ 61 h 83"/>
                <a:gd name="T6" fmla="*/ 230 w 236"/>
                <a:gd name="T7" fmla="*/ 17 h 83"/>
                <a:gd name="T8" fmla="*/ 9 w 236"/>
                <a:gd name="T9" fmla="*/ 0 h 83"/>
                <a:gd name="T10" fmla="*/ 0 w 236"/>
                <a:gd name="T11" fmla="*/ 3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83">
                  <a:moveTo>
                    <a:pt x="0" y="39"/>
                  </a:moveTo>
                  <a:cubicBezTo>
                    <a:pt x="0" y="39"/>
                    <a:pt x="136" y="83"/>
                    <a:pt x="191" y="81"/>
                  </a:cubicBezTo>
                  <a:lnTo>
                    <a:pt x="236" y="61"/>
                  </a:lnTo>
                  <a:lnTo>
                    <a:pt x="230" y="17"/>
                  </a:lnTo>
                  <a:lnTo>
                    <a:pt x="9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43"/>
            <p:cNvSpPr>
              <a:spLocks/>
            </p:cNvSpPr>
            <p:nvPr/>
          </p:nvSpPr>
          <p:spPr bwMode="auto">
            <a:xfrm>
              <a:off x="10555288" y="1828800"/>
              <a:ext cx="309563" cy="857250"/>
            </a:xfrm>
            <a:custGeom>
              <a:avLst/>
              <a:gdLst>
                <a:gd name="T0" fmla="*/ 2 w 215"/>
                <a:gd name="T1" fmla="*/ 534 h 596"/>
                <a:gd name="T2" fmla="*/ 71 w 215"/>
                <a:gd name="T3" fmla="*/ 586 h 596"/>
                <a:gd name="T4" fmla="*/ 215 w 215"/>
                <a:gd name="T5" fmla="*/ 576 h 596"/>
                <a:gd name="T6" fmla="*/ 193 w 215"/>
                <a:gd name="T7" fmla="*/ 388 h 596"/>
                <a:gd name="T8" fmla="*/ 204 w 215"/>
                <a:gd name="T9" fmla="*/ 267 h 596"/>
                <a:gd name="T10" fmla="*/ 149 w 215"/>
                <a:gd name="T11" fmla="*/ 111 h 596"/>
                <a:gd name="T12" fmla="*/ 141 w 215"/>
                <a:gd name="T13" fmla="*/ 32 h 596"/>
                <a:gd name="T14" fmla="*/ 123 w 215"/>
                <a:gd name="T15" fmla="*/ 79 h 596"/>
                <a:gd name="T16" fmla="*/ 25 w 215"/>
                <a:gd name="T17" fmla="*/ 0 h 596"/>
                <a:gd name="T18" fmla="*/ 2 w 215"/>
                <a:gd name="T19" fmla="*/ 28 h 596"/>
                <a:gd name="T20" fmla="*/ 2 w 215"/>
                <a:gd name="T21" fmla="*/ 534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5" h="596">
                  <a:moveTo>
                    <a:pt x="2" y="534"/>
                  </a:moveTo>
                  <a:cubicBezTo>
                    <a:pt x="2" y="534"/>
                    <a:pt x="0" y="576"/>
                    <a:pt x="71" y="586"/>
                  </a:cubicBezTo>
                  <a:cubicBezTo>
                    <a:pt x="141" y="596"/>
                    <a:pt x="200" y="596"/>
                    <a:pt x="215" y="576"/>
                  </a:cubicBezTo>
                  <a:lnTo>
                    <a:pt x="193" y="388"/>
                  </a:lnTo>
                  <a:cubicBezTo>
                    <a:pt x="193" y="388"/>
                    <a:pt x="208" y="305"/>
                    <a:pt x="204" y="267"/>
                  </a:cubicBezTo>
                  <a:cubicBezTo>
                    <a:pt x="200" y="228"/>
                    <a:pt x="149" y="111"/>
                    <a:pt x="149" y="111"/>
                  </a:cubicBezTo>
                  <a:cubicBezTo>
                    <a:pt x="149" y="111"/>
                    <a:pt x="161" y="54"/>
                    <a:pt x="141" y="32"/>
                  </a:cubicBezTo>
                  <a:lnTo>
                    <a:pt x="123" y="79"/>
                  </a:lnTo>
                  <a:cubicBezTo>
                    <a:pt x="123" y="79"/>
                    <a:pt x="103" y="79"/>
                    <a:pt x="25" y="0"/>
                  </a:cubicBezTo>
                  <a:cubicBezTo>
                    <a:pt x="25" y="0"/>
                    <a:pt x="9" y="18"/>
                    <a:pt x="2" y="28"/>
                  </a:cubicBezTo>
                  <a:lnTo>
                    <a:pt x="2" y="534"/>
                  </a:lnTo>
                  <a:close/>
                </a:path>
              </a:pathLst>
            </a:custGeom>
            <a:solidFill>
              <a:srgbClr val="D8DC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44"/>
            <p:cNvSpPr>
              <a:spLocks/>
            </p:cNvSpPr>
            <p:nvPr/>
          </p:nvSpPr>
          <p:spPr bwMode="auto">
            <a:xfrm>
              <a:off x="10555288" y="1828800"/>
              <a:ext cx="309563" cy="857250"/>
            </a:xfrm>
            <a:custGeom>
              <a:avLst/>
              <a:gdLst>
                <a:gd name="T0" fmla="*/ 149 w 215"/>
                <a:gd name="T1" fmla="*/ 578 h 596"/>
                <a:gd name="T2" fmla="*/ 39 w 215"/>
                <a:gd name="T3" fmla="*/ 509 h 596"/>
                <a:gd name="T4" fmla="*/ 45 w 215"/>
                <a:gd name="T5" fmla="*/ 470 h 596"/>
                <a:gd name="T6" fmla="*/ 149 w 215"/>
                <a:gd name="T7" fmla="*/ 530 h 596"/>
                <a:gd name="T8" fmla="*/ 47 w 215"/>
                <a:gd name="T9" fmla="*/ 372 h 596"/>
                <a:gd name="T10" fmla="*/ 32 w 215"/>
                <a:gd name="T11" fmla="*/ 79 h 596"/>
                <a:gd name="T12" fmla="*/ 78 w 215"/>
                <a:gd name="T13" fmla="*/ 121 h 596"/>
                <a:gd name="T14" fmla="*/ 47 w 215"/>
                <a:gd name="T15" fmla="*/ 69 h 596"/>
                <a:gd name="T16" fmla="*/ 96 w 215"/>
                <a:gd name="T17" fmla="*/ 63 h 596"/>
                <a:gd name="T18" fmla="*/ 25 w 215"/>
                <a:gd name="T19" fmla="*/ 0 h 596"/>
                <a:gd name="T20" fmla="*/ 2 w 215"/>
                <a:gd name="T21" fmla="*/ 28 h 596"/>
                <a:gd name="T22" fmla="*/ 2 w 215"/>
                <a:gd name="T23" fmla="*/ 534 h 596"/>
                <a:gd name="T24" fmla="*/ 71 w 215"/>
                <a:gd name="T25" fmla="*/ 586 h 596"/>
                <a:gd name="T26" fmla="*/ 215 w 215"/>
                <a:gd name="T27" fmla="*/ 576 h 596"/>
                <a:gd name="T28" fmla="*/ 215 w 215"/>
                <a:gd name="T29" fmla="*/ 575 h 596"/>
                <a:gd name="T30" fmla="*/ 149 w 215"/>
                <a:gd name="T31" fmla="*/ 578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596">
                  <a:moveTo>
                    <a:pt x="149" y="578"/>
                  </a:moveTo>
                  <a:cubicBezTo>
                    <a:pt x="66" y="574"/>
                    <a:pt x="39" y="509"/>
                    <a:pt x="39" y="509"/>
                  </a:cubicBezTo>
                  <a:cubicBezTo>
                    <a:pt x="39" y="509"/>
                    <a:pt x="17" y="470"/>
                    <a:pt x="45" y="470"/>
                  </a:cubicBezTo>
                  <a:cubicBezTo>
                    <a:pt x="73" y="471"/>
                    <a:pt x="149" y="530"/>
                    <a:pt x="149" y="530"/>
                  </a:cubicBezTo>
                  <a:cubicBezTo>
                    <a:pt x="130" y="485"/>
                    <a:pt x="83" y="428"/>
                    <a:pt x="47" y="372"/>
                  </a:cubicBezTo>
                  <a:cubicBezTo>
                    <a:pt x="11" y="315"/>
                    <a:pt x="32" y="79"/>
                    <a:pt x="32" y="79"/>
                  </a:cubicBezTo>
                  <a:lnTo>
                    <a:pt x="78" y="121"/>
                  </a:lnTo>
                  <a:lnTo>
                    <a:pt x="47" y="69"/>
                  </a:lnTo>
                  <a:cubicBezTo>
                    <a:pt x="72" y="84"/>
                    <a:pt x="87" y="77"/>
                    <a:pt x="96" y="63"/>
                  </a:cubicBezTo>
                  <a:cubicBezTo>
                    <a:pt x="80" y="52"/>
                    <a:pt x="58" y="33"/>
                    <a:pt x="25" y="0"/>
                  </a:cubicBezTo>
                  <a:cubicBezTo>
                    <a:pt x="25" y="0"/>
                    <a:pt x="9" y="18"/>
                    <a:pt x="2" y="28"/>
                  </a:cubicBezTo>
                  <a:lnTo>
                    <a:pt x="2" y="534"/>
                  </a:lnTo>
                  <a:cubicBezTo>
                    <a:pt x="2" y="534"/>
                    <a:pt x="0" y="576"/>
                    <a:pt x="71" y="586"/>
                  </a:cubicBezTo>
                  <a:cubicBezTo>
                    <a:pt x="141" y="596"/>
                    <a:pt x="200" y="596"/>
                    <a:pt x="215" y="576"/>
                  </a:cubicBezTo>
                  <a:lnTo>
                    <a:pt x="215" y="575"/>
                  </a:lnTo>
                  <a:cubicBezTo>
                    <a:pt x="192" y="577"/>
                    <a:pt x="169" y="578"/>
                    <a:pt x="149" y="578"/>
                  </a:cubicBezTo>
                  <a:close/>
                </a:path>
              </a:pathLst>
            </a:custGeom>
            <a:solidFill>
              <a:srgbClr val="AFB0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45"/>
            <p:cNvSpPr>
              <a:spLocks/>
            </p:cNvSpPr>
            <p:nvPr/>
          </p:nvSpPr>
          <p:spPr bwMode="auto">
            <a:xfrm>
              <a:off x="10256838" y="1855788"/>
              <a:ext cx="457200" cy="1096962"/>
            </a:xfrm>
            <a:custGeom>
              <a:avLst/>
              <a:gdLst>
                <a:gd name="T0" fmla="*/ 0 w 318"/>
                <a:gd name="T1" fmla="*/ 730 h 763"/>
                <a:gd name="T2" fmla="*/ 116 w 318"/>
                <a:gd name="T3" fmla="*/ 763 h 763"/>
                <a:gd name="T4" fmla="*/ 263 w 318"/>
                <a:gd name="T5" fmla="*/ 490 h 763"/>
                <a:gd name="T6" fmla="*/ 309 w 318"/>
                <a:gd name="T7" fmla="*/ 362 h 763"/>
                <a:gd name="T8" fmla="*/ 203 w 318"/>
                <a:gd name="T9" fmla="*/ 0 h 763"/>
                <a:gd name="T10" fmla="*/ 116 w 318"/>
                <a:gd name="T11" fmla="*/ 48 h 763"/>
                <a:gd name="T12" fmla="*/ 118 w 318"/>
                <a:gd name="T13" fmla="*/ 238 h 763"/>
                <a:gd name="T14" fmla="*/ 0 w 318"/>
                <a:gd name="T15" fmla="*/ 730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8" h="763">
                  <a:moveTo>
                    <a:pt x="0" y="730"/>
                  </a:moveTo>
                  <a:lnTo>
                    <a:pt x="116" y="763"/>
                  </a:lnTo>
                  <a:cubicBezTo>
                    <a:pt x="116" y="763"/>
                    <a:pt x="251" y="503"/>
                    <a:pt x="263" y="490"/>
                  </a:cubicBezTo>
                  <a:cubicBezTo>
                    <a:pt x="275" y="476"/>
                    <a:pt x="318" y="439"/>
                    <a:pt x="309" y="362"/>
                  </a:cubicBezTo>
                  <a:cubicBezTo>
                    <a:pt x="301" y="285"/>
                    <a:pt x="292" y="104"/>
                    <a:pt x="203" y="0"/>
                  </a:cubicBezTo>
                  <a:cubicBezTo>
                    <a:pt x="203" y="0"/>
                    <a:pt x="166" y="51"/>
                    <a:pt x="116" y="48"/>
                  </a:cubicBezTo>
                  <a:lnTo>
                    <a:pt x="118" y="238"/>
                  </a:lnTo>
                  <a:cubicBezTo>
                    <a:pt x="118" y="238"/>
                    <a:pt x="92" y="554"/>
                    <a:pt x="0" y="730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46"/>
            <p:cNvSpPr>
              <a:spLocks/>
            </p:cNvSpPr>
            <p:nvPr/>
          </p:nvSpPr>
          <p:spPr bwMode="auto">
            <a:xfrm>
              <a:off x="10687051" y="1941513"/>
              <a:ext cx="184150" cy="730250"/>
            </a:xfrm>
            <a:custGeom>
              <a:avLst/>
              <a:gdLst>
                <a:gd name="T0" fmla="*/ 68 w 127"/>
                <a:gd name="T1" fmla="*/ 472 h 507"/>
                <a:gd name="T2" fmla="*/ 101 w 127"/>
                <a:gd name="T3" fmla="*/ 507 h 507"/>
                <a:gd name="T4" fmla="*/ 127 w 127"/>
                <a:gd name="T5" fmla="*/ 478 h 507"/>
                <a:gd name="T6" fmla="*/ 98 w 127"/>
                <a:gd name="T7" fmla="*/ 218 h 507"/>
                <a:gd name="T8" fmla="*/ 43 w 127"/>
                <a:gd name="T9" fmla="*/ 53 h 507"/>
                <a:gd name="T10" fmla="*/ 31 w 127"/>
                <a:gd name="T11" fmla="*/ 0 h 507"/>
                <a:gd name="T12" fmla="*/ 0 w 127"/>
                <a:gd name="T13" fmla="*/ 32 h 507"/>
                <a:gd name="T14" fmla="*/ 14 w 127"/>
                <a:gd name="T15" fmla="*/ 59 h 507"/>
                <a:gd name="T16" fmla="*/ 41 w 127"/>
                <a:gd name="T17" fmla="*/ 184 h 507"/>
                <a:gd name="T18" fmla="*/ 68 w 127"/>
                <a:gd name="T19" fmla="*/ 472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507">
                  <a:moveTo>
                    <a:pt x="68" y="472"/>
                  </a:moveTo>
                  <a:lnTo>
                    <a:pt x="101" y="507"/>
                  </a:lnTo>
                  <a:lnTo>
                    <a:pt x="127" y="478"/>
                  </a:lnTo>
                  <a:cubicBezTo>
                    <a:pt x="127" y="478"/>
                    <a:pt x="107" y="272"/>
                    <a:pt x="98" y="218"/>
                  </a:cubicBezTo>
                  <a:cubicBezTo>
                    <a:pt x="88" y="164"/>
                    <a:pt x="43" y="53"/>
                    <a:pt x="43" y="53"/>
                  </a:cubicBezTo>
                  <a:cubicBezTo>
                    <a:pt x="43" y="53"/>
                    <a:pt x="61" y="22"/>
                    <a:pt x="31" y="0"/>
                  </a:cubicBezTo>
                  <a:cubicBezTo>
                    <a:pt x="31" y="0"/>
                    <a:pt x="6" y="5"/>
                    <a:pt x="0" y="32"/>
                  </a:cubicBezTo>
                  <a:lnTo>
                    <a:pt x="14" y="59"/>
                  </a:lnTo>
                  <a:cubicBezTo>
                    <a:pt x="14" y="59"/>
                    <a:pt x="36" y="146"/>
                    <a:pt x="41" y="184"/>
                  </a:cubicBezTo>
                  <a:cubicBezTo>
                    <a:pt x="46" y="223"/>
                    <a:pt x="48" y="451"/>
                    <a:pt x="68" y="472"/>
                  </a:cubicBezTo>
                  <a:close/>
                </a:path>
              </a:pathLst>
            </a:custGeom>
            <a:solidFill>
              <a:srgbClr val="9D3D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47"/>
            <p:cNvSpPr>
              <a:spLocks/>
            </p:cNvSpPr>
            <p:nvPr/>
          </p:nvSpPr>
          <p:spPr bwMode="auto">
            <a:xfrm>
              <a:off x="10871201" y="2209800"/>
              <a:ext cx="412750" cy="296862"/>
            </a:xfrm>
            <a:custGeom>
              <a:avLst/>
              <a:gdLst>
                <a:gd name="T0" fmla="*/ 277 w 287"/>
                <a:gd name="T1" fmla="*/ 151 h 206"/>
                <a:gd name="T2" fmla="*/ 239 w 287"/>
                <a:gd name="T3" fmla="*/ 54 h 206"/>
                <a:gd name="T4" fmla="*/ 154 w 287"/>
                <a:gd name="T5" fmla="*/ 76 h 206"/>
                <a:gd name="T6" fmla="*/ 127 w 287"/>
                <a:gd name="T7" fmla="*/ 90 h 206"/>
                <a:gd name="T8" fmla="*/ 87 w 287"/>
                <a:gd name="T9" fmla="*/ 90 h 206"/>
                <a:gd name="T10" fmla="*/ 50 w 287"/>
                <a:gd name="T11" fmla="*/ 90 h 206"/>
                <a:gd name="T12" fmla="*/ 37 w 287"/>
                <a:gd name="T13" fmla="*/ 77 h 206"/>
                <a:gd name="T14" fmla="*/ 12 w 287"/>
                <a:gd name="T15" fmla="*/ 0 h 206"/>
                <a:gd name="T16" fmla="*/ 0 w 287"/>
                <a:gd name="T17" fmla="*/ 175 h 206"/>
                <a:gd name="T18" fmla="*/ 6 w 287"/>
                <a:gd name="T19" fmla="*/ 205 h 206"/>
                <a:gd name="T20" fmla="*/ 122 w 287"/>
                <a:gd name="T21" fmla="*/ 192 h 206"/>
                <a:gd name="T22" fmla="*/ 277 w 287"/>
                <a:gd name="T23" fmla="*/ 15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7" h="206">
                  <a:moveTo>
                    <a:pt x="277" y="151"/>
                  </a:moveTo>
                  <a:cubicBezTo>
                    <a:pt x="277" y="151"/>
                    <a:pt x="287" y="89"/>
                    <a:pt x="239" y="54"/>
                  </a:cubicBezTo>
                  <a:cubicBezTo>
                    <a:pt x="239" y="54"/>
                    <a:pt x="158" y="69"/>
                    <a:pt x="154" y="76"/>
                  </a:cubicBezTo>
                  <a:cubicBezTo>
                    <a:pt x="151" y="82"/>
                    <a:pt x="127" y="90"/>
                    <a:pt x="127" y="90"/>
                  </a:cubicBezTo>
                  <a:cubicBezTo>
                    <a:pt x="127" y="90"/>
                    <a:pt x="92" y="88"/>
                    <a:pt x="87" y="90"/>
                  </a:cubicBezTo>
                  <a:cubicBezTo>
                    <a:pt x="82" y="92"/>
                    <a:pt x="58" y="76"/>
                    <a:pt x="50" y="90"/>
                  </a:cubicBezTo>
                  <a:lnTo>
                    <a:pt x="37" y="77"/>
                  </a:lnTo>
                  <a:cubicBezTo>
                    <a:pt x="37" y="77"/>
                    <a:pt x="42" y="34"/>
                    <a:pt x="12" y="0"/>
                  </a:cubicBezTo>
                  <a:lnTo>
                    <a:pt x="0" y="175"/>
                  </a:lnTo>
                  <a:lnTo>
                    <a:pt x="6" y="205"/>
                  </a:lnTo>
                  <a:cubicBezTo>
                    <a:pt x="6" y="205"/>
                    <a:pt x="95" y="206"/>
                    <a:pt x="122" y="192"/>
                  </a:cubicBezTo>
                  <a:cubicBezTo>
                    <a:pt x="149" y="178"/>
                    <a:pt x="260" y="165"/>
                    <a:pt x="277" y="151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48"/>
            <p:cNvSpPr>
              <a:spLocks/>
            </p:cNvSpPr>
            <p:nvPr/>
          </p:nvSpPr>
          <p:spPr bwMode="auto">
            <a:xfrm>
              <a:off x="10910888" y="2284413"/>
              <a:ext cx="357188" cy="190500"/>
            </a:xfrm>
            <a:custGeom>
              <a:avLst/>
              <a:gdLst>
                <a:gd name="T0" fmla="*/ 211 w 248"/>
                <a:gd name="T1" fmla="*/ 2 h 133"/>
                <a:gd name="T2" fmla="*/ 126 w 248"/>
                <a:gd name="T3" fmla="*/ 24 h 133"/>
                <a:gd name="T4" fmla="*/ 99 w 248"/>
                <a:gd name="T5" fmla="*/ 38 h 133"/>
                <a:gd name="T6" fmla="*/ 59 w 248"/>
                <a:gd name="T7" fmla="*/ 38 h 133"/>
                <a:gd name="T8" fmla="*/ 31 w 248"/>
                <a:gd name="T9" fmla="*/ 33 h 133"/>
                <a:gd name="T10" fmla="*/ 14 w 248"/>
                <a:gd name="T11" fmla="*/ 69 h 133"/>
                <a:gd name="T12" fmla="*/ 37 w 248"/>
                <a:gd name="T13" fmla="*/ 64 h 133"/>
                <a:gd name="T14" fmla="*/ 0 w 248"/>
                <a:gd name="T15" fmla="*/ 133 h 133"/>
                <a:gd name="T16" fmla="*/ 59 w 248"/>
                <a:gd name="T17" fmla="*/ 67 h 133"/>
                <a:gd name="T18" fmla="*/ 111 w 248"/>
                <a:gd name="T19" fmla="*/ 51 h 133"/>
                <a:gd name="T20" fmla="*/ 83 w 248"/>
                <a:gd name="T21" fmla="*/ 114 h 133"/>
                <a:gd name="T22" fmla="*/ 162 w 248"/>
                <a:gd name="T23" fmla="*/ 38 h 133"/>
                <a:gd name="T24" fmla="*/ 199 w 248"/>
                <a:gd name="T25" fmla="*/ 51 h 133"/>
                <a:gd name="T26" fmla="*/ 242 w 248"/>
                <a:gd name="T27" fmla="*/ 67 h 133"/>
                <a:gd name="T28" fmla="*/ 248 w 248"/>
                <a:gd name="T29" fmla="*/ 66 h 133"/>
                <a:gd name="T30" fmla="*/ 211 w 248"/>
                <a:gd name="T31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8" h="133">
                  <a:moveTo>
                    <a:pt x="211" y="2"/>
                  </a:moveTo>
                  <a:cubicBezTo>
                    <a:pt x="211" y="2"/>
                    <a:pt x="130" y="17"/>
                    <a:pt x="126" y="24"/>
                  </a:cubicBezTo>
                  <a:cubicBezTo>
                    <a:pt x="123" y="30"/>
                    <a:pt x="99" y="38"/>
                    <a:pt x="99" y="38"/>
                  </a:cubicBezTo>
                  <a:cubicBezTo>
                    <a:pt x="99" y="38"/>
                    <a:pt x="64" y="36"/>
                    <a:pt x="59" y="38"/>
                  </a:cubicBezTo>
                  <a:cubicBezTo>
                    <a:pt x="55" y="40"/>
                    <a:pt x="42" y="31"/>
                    <a:pt x="31" y="33"/>
                  </a:cubicBezTo>
                  <a:cubicBezTo>
                    <a:pt x="27" y="47"/>
                    <a:pt x="22" y="63"/>
                    <a:pt x="14" y="69"/>
                  </a:cubicBezTo>
                  <a:lnTo>
                    <a:pt x="37" y="64"/>
                  </a:lnTo>
                  <a:cubicBezTo>
                    <a:pt x="37" y="64"/>
                    <a:pt x="11" y="123"/>
                    <a:pt x="0" y="133"/>
                  </a:cubicBezTo>
                  <a:cubicBezTo>
                    <a:pt x="0" y="133"/>
                    <a:pt x="59" y="96"/>
                    <a:pt x="59" y="67"/>
                  </a:cubicBezTo>
                  <a:cubicBezTo>
                    <a:pt x="59" y="38"/>
                    <a:pt x="111" y="51"/>
                    <a:pt x="111" y="51"/>
                  </a:cubicBezTo>
                  <a:cubicBezTo>
                    <a:pt x="111" y="51"/>
                    <a:pt x="142" y="77"/>
                    <a:pt x="83" y="114"/>
                  </a:cubicBezTo>
                  <a:cubicBezTo>
                    <a:pt x="83" y="114"/>
                    <a:pt x="146" y="76"/>
                    <a:pt x="162" y="38"/>
                  </a:cubicBezTo>
                  <a:cubicBezTo>
                    <a:pt x="177" y="0"/>
                    <a:pt x="199" y="51"/>
                    <a:pt x="199" y="51"/>
                  </a:cubicBezTo>
                  <a:cubicBezTo>
                    <a:pt x="199" y="51"/>
                    <a:pt x="242" y="67"/>
                    <a:pt x="242" y="67"/>
                  </a:cubicBezTo>
                  <a:lnTo>
                    <a:pt x="248" y="66"/>
                  </a:lnTo>
                  <a:cubicBezTo>
                    <a:pt x="245" y="46"/>
                    <a:pt x="236" y="20"/>
                    <a:pt x="211" y="2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49"/>
            <p:cNvSpPr>
              <a:spLocks/>
            </p:cNvSpPr>
            <p:nvPr/>
          </p:nvSpPr>
          <p:spPr bwMode="auto">
            <a:xfrm>
              <a:off x="10520363" y="1876425"/>
              <a:ext cx="173038" cy="774700"/>
            </a:xfrm>
            <a:custGeom>
              <a:avLst/>
              <a:gdLst>
                <a:gd name="T0" fmla="*/ 43 w 120"/>
                <a:gd name="T1" fmla="*/ 538 h 538"/>
                <a:gd name="T2" fmla="*/ 79 w 120"/>
                <a:gd name="T3" fmla="*/ 475 h 538"/>
                <a:gd name="T4" fmla="*/ 114 w 120"/>
                <a:gd name="T5" fmla="*/ 427 h 538"/>
                <a:gd name="T6" fmla="*/ 116 w 120"/>
                <a:gd name="T7" fmla="*/ 334 h 538"/>
                <a:gd name="T8" fmla="*/ 16 w 120"/>
                <a:gd name="T9" fmla="*/ 77 h 538"/>
                <a:gd name="T10" fmla="*/ 26 w 120"/>
                <a:gd name="T11" fmla="*/ 60 h 538"/>
                <a:gd name="T12" fmla="*/ 6 w 120"/>
                <a:gd name="T13" fmla="*/ 0 h 538"/>
                <a:gd name="T14" fmla="*/ 0 w 120"/>
                <a:gd name="T15" fmla="*/ 5 h 538"/>
                <a:gd name="T16" fmla="*/ 7 w 120"/>
                <a:gd name="T17" fmla="*/ 55 h 538"/>
                <a:gd name="T18" fmla="*/ 7 w 120"/>
                <a:gd name="T19" fmla="*/ 77 h 538"/>
                <a:gd name="T20" fmla="*/ 103 w 120"/>
                <a:gd name="T21" fmla="*/ 338 h 538"/>
                <a:gd name="T22" fmla="*/ 63 w 120"/>
                <a:gd name="T23" fmla="*/ 461 h 538"/>
                <a:gd name="T24" fmla="*/ 43 w 120"/>
                <a:gd name="T25" fmla="*/ 538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538">
                  <a:moveTo>
                    <a:pt x="43" y="538"/>
                  </a:moveTo>
                  <a:cubicBezTo>
                    <a:pt x="61" y="504"/>
                    <a:pt x="76" y="479"/>
                    <a:pt x="79" y="475"/>
                  </a:cubicBezTo>
                  <a:cubicBezTo>
                    <a:pt x="86" y="467"/>
                    <a:pt x="102" y="452"/>
                    <a:pt x="114" y="427"/>
                  </a:cubicBezTo>
                  <a:cubicBezTo>
                    <a:pt x="118" y="389"/>
                    <a:pt x="120" y="350"/>
                    <a:pt x="116" y="334"/>
                  </a:cubicBezTo>
                  <a:cubicBezTo>
                    <a:pt x="106" y="297"/>
                    <a:pt x="16" y="77"/>
                    <a:pt x="16" y="77"/>
                  </a:cubicBezTo>
                  <a:lnTo>
                    <a:pt x="26" y="60"/>
                  </a:lnTo>
                  <a:lnTo>
                    <a:pt x="6" y="0"/>
                  </a:lnTo>
                  <a:cubicBezTo>
                    <a:pt x="4" y="2"/>
                    <a:pt x="2" y="3"/>
                    <a:pt x="0" y="5"/>
                  </a:cubicBezTo>
                  <a:lnTo>
                    <a:pt x="7" y="55"/>
                  </a:lnTo>
                  <a:lnTo>
                    <a:pt x="7" y="77"/>
                  </a:lnTo>
                  <a:cubicBezTo>
                    <a:pt x="7" y="77"/>
                    <a:pt x="95" y="313"/>
                    <a:pt x="103" y="338"/>
                  </a:cubicBezTo>
                  <a:cubicBezTo>
                    <a:pt x="112" y="362"/>
                    <a:pt x="76" y="437"/>
                    <a:pt x="63" y="461"/>
                  </a:cubicBezTo>
                  <a:cubicBezTo>
                    <a:pt x="56" y="474"/>
                    <a:pt x="49" y="509"/>
                    <a:pt x="43" y="538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auto">
            <a:xfrm>
              <a:off x="10379076" y="1941513"/>
              <a:ext cx="198438" cy="841375"/>
            </a:xfrm>
            <a:custGeom>
              <a:avLst/>
              <a:gdLst>
                <a:gd name="T0" fmla="*/ 99 w 138"/>
                <a:gd name="T1" fmla="*/ 122 h 585"/>
                <a:gd name="T2" fmla="*/ 138 w 138"/>
                <a:gd name="T3" fmla="*/ 154 h 585"/>
                <a:gd name="T4" fmla="*/ 58 w 138"/>
                <a:gd name="T5" fmla="*/ 42 h 585"/>
                <a:gd name="T6" fmla="*/ 31 w 138"/>
                <a:gd name="T7" fmla="*/ 0 h 585"/>
                <a:gd name="T8" fmla="*/ 32 w 138"/>
                <a:gd name="T9" fmla="*/ 178 h 585"/>
                <a:gd name="T10" fmla="*/ 0 w 138"/>
                <a:gd name="T11" fmla="*/ 402 h 585"/>
                <a:gd name="T12" fmla="*/ 29 w 138"/>
                <a:gd name="T13" fmla="*/ 462 h 585"/>
                <a:gd name="T14" fmla="*/ 93 w 138"/>
                <a:gd name="T15" fmla="*/ 585 h 585"/>
                <a:gd name="T16" fmla="*/ 127 w 138"/>
                <a:gd name="T17" fmla="*/ 522 h 585"/>
                <a:gd name="T18" fmla="*/ 85 w 138"/>
                <a:gd name="T19" fmla="*/ 391 h 585"/>
                <a:gd name="T20" fmla="*/ 118 w 138"/>
                <a:gd name="T21" fmla="*/ 391 h 585"/>
                <a:gd name="T22" fmla="*/ 85 w 138"/>
                <a:gd name="T23" fmla="*/ 371 h 585"/>
                <a:gd name="T24" fmla="*/ 78 w 138"/>
                <a:gd name="T25" fmla="*/ 289 h 585"/>
                <a:gd name="T26" fmla="*/ 88 w 138"/>
                <a:gd name="T27" fmla="*/ 240 h 585"/>
                <a:gd name="T28" fmla="*/ 99 w 138"/>
                <a:gd name="T29" fmla="*/ 186 h 585"/>
                <a:gd name="T30" fmla="*/ 99 w 138"/>
                <a:gd name="T31" fmla="*/ 122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585">
                  <a:moveTo>
                    <a:pt x="99" y="122"/>
                  </a:moveTo>
                  <a:lnTo>
                    <a:pt x="138" y="154"/>
                  </a:lnTo>
                  <a:cubicBezTo>
                    <a:pt x="138" y="154"/>
                    <a:pt x="67" y="65"/>
                    <a:pt x="58" y="42"/>
                  </a:cubicBezTo>
                  <a:cubicBezTo>
                    <a:pt x="53" y="30"/>
                    <a:pt x="42" y="14"/>
                    <a:pt x="31" y="0"/>
                  </a:cubicBezTo>
                  <a:lnTo>
                    <a:pt x="32" y="178"/>
                  </a:lnTo>
                  <a:cubicBezTo>
                    <a:pt x="32" y="178"/>
                    <a:pt x="24" y="281"/>
                    <a:pt x="0" y="402"/>
                  </a:cubicBezTo>
                  <a:lnTo>
                    <a:pt x="29" y="462"/>
                  </a:lnTo>
                  <a:lnTo>
                    <a:pt x="93" y="585"/>
                  </a:lnTo>
                  <a:cubicBezTo>
                    <a:pt x="104" y="564"/>
                    <a:pt x="116" y="542"/>
                    <a:pt x="127" y="522"/>
                  </a:cubicBezTo>
                  <a:cubicBezTo>
                    <a:pt x="111" y="475"/>
                    <a:pt x="85" y="398"/>
                    <a:pt x="85" y="391"/>
                  </a:cubicBezTo>
                  <a:cubicBezTo>
                    <a:pt x="85" y="383"/>
                    <a:pt x="105" y="383"/>
                    <a:pt x="118" y="391"/>
                  </a:cubicBezTo>
                  <a:lnTo>
                    <a:pt x="85" y="371"/>
                  </a:lnTo>
                  <a:lnTo>
                    <a:pt x="78" y="289"/>
                  </a:lnTo>
                  <a:cubicBezTo>
                    <a:pt x="78" y="289"/>
                    <a:pt x="90" y="261"/>
                    <a:pt x="88" y="240"/>
                  </a:cubicBezTo>
                  <a:cubicBezTo>
                    <a:pt x="86" y="218"/>
                    <a:pt x="99" y="186"/>
                    <a:pt x="99" y="186"/>
                  </a:cubicBezTo>
                  <a:lnTo>
                    <a:pt x="99" y="122"/>
                  </a:ln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51"/>
            <p:cNvSpPr>
              <a:spLocks/>
            </p:cNvSpPr>
            <p:nvPr/>
          </p:nvSpPr>
          <p:spPr bwMode="auto">
            <a:xfrm>
              <a:off x="10453688" y="1912938"/>
              <a:ext cx="77788" cy="134937"/>
            </a:xfrm>
            <a:custGeom>
              <a:avLst/>
              <a:gdLst>
                <a:gd name="T0" fmla="*/ 54 w 54"/>
                <a:gd name="T1" fmla="*/ 94 h 94"/>
                <a:gd name="T2" fmla="*/ 18 w 54"/>
                <a:gd name="T3" fmla="*/ 0 h 94"/>
                <a:gd name="T4" fmla="*/ 0 w 54"/>
                <a:gd name="T5" fmla="*/ 6 h 94"/>
                <a:gd name="T6" fmla="*/ 54 w 54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4">
                  <a:moveTo>
                    <a:pt x="54" y="94"/>
                  </a:moveTo>
                  <a:lnTo>
                    <a:pt x="18" y="0"/>
                  </a:lnTo>
                  <a:cubicBezTo>
                    <a:pt x="12" y="3"/>
                    <a:pt x="6" y="5"/>
                    <a:pt x="0" y="6"/>
                  </a:cubicBezTo>
                  <a:cubicBezTo>
                    <a:pt x="14" y="21"/>
                    <a:pt x="32" y="48"/>
                    <a:pt x="54" y="94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auto">
            <a:xfrm>
              <a:off x="10467976" y="2744788"/>
              <a:ext cx="123825" cy="214312"/>
            </a:xfrm>
            <a:custGeom>
              <a:avLst/>
              <a:gdLst>
                <a:gd name="T0" fmla="*/ 4 w 86"/>
                <a:gd name="T1" fmla="*/ 46 h 149"/>
                <a:gd name="T2" fmla="*/ 15 w 86"/>
                <a:gd name="T3" fmla="*/ 115 h 149"/>
                <a:gd name="T4" fmla="*/ 15 w 86"/>
                <a:gd name="T5" fmla="*/ 149 h 149"/>
                <a:gd name="T6" fmla="*/ 86 w 86"/>
                <a:gd name="T7" fmla="*/ 88 h 149"/>
                <a:gd name="T8" fmla="*/ 59 w 86"/>
                <a:gd name="T9" fmla="*/ 24 h 149"/>
                <a:gd name="T10" fmla="*/ 4 w 86"/>
                <a:gd name="T11" fmla="*/ 46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49">
                  <a:moveTo>
                    <a:pt x="4" y="46"/>
                  </a:moveTo>
                  <a:cubicBezTo>
                    <a:pt x="0" y="52"/>
                    <a:pt x="2" y="110"/>
                    <a:pt x="15" y="115"/>
                  </a:cubicBezTo>
                  <a:lnTo>
                    <a:pt x="15" y="149"/>
                  </a:lnTo>
                  <a:lnTo>
                    <a:pt x="86" y="88"/>
                  </a:lnTo>
                  <a:cubicBezTo>
                    <a:pt x="86" y="88"/>
                    <a:pt x="77" y="48"/>
                    <a:pt x="59" y="24"/>
                  </a:cubicBezTo>
                  <a:cubicBezTo>
                    <a:pt x="42" y="0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EAAD6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53"/>
            <p:cNvSpPr>
              <a:spLocks/>
            </p:cNvSpPr>
            <p:nvPr/>
          </p:nvSpPr>
          <p:spPr bwMode="auto">
            <a:xfrm>
              <a:off x="10277476" y="1924050"/>
              <a:ext cx="280988" cy="928687"/>
            </a:xfrm>
            <a:custGeom>
              <a:avLst/>
              <a:gdLst>
                <a:gd name="T0" fmla="*/ 109 w 195"/>
                <a:gd name="T1" fmla="*/ 645 h 645"/>
                <a:gd name="T2" fmla="*/ 195 w 195"/>
                <a:gd name="T3" fmla="*/ 587 h 645"/>
                <a:gd name="T4" fmla="*/ 134 w 195"/>
                <a:gd name="T5" fmla="*/ 383 h 645"/>
                <a:gd name="T6" fmla="*/ 140 w 195"/>
                <a:gd name="T7" fmla="*/ 243 h 645"/>
                <a:gd name="T8" fmla="*/ 169 w 195"/>
                <a:gd name="T9" fmla="*/ 134 h 645"/>
                <a:gd name="T10" fmla="*/ 101 w 195"/>
                <a:gd name="T11" fmla="*/ 0 h 645"/>
                <a:gd name="T12" fmla="*/ 50 w 195"/>
                <a:gd name="T13" fmla="*/ 25 h 645"/>
                <a:gd name="T14" fmla="*/ 40 w 195"/>
                <a:gd name="T15" fmla="*/ 39 h 645"/>
                <a:gd name="T16" fmla="*/ 19 w 195"/>
                <a:gd name="T17" fmla="*/ 92 h 645"/>
                <a:gd name="T18" fmla="*/ 19 w 195"/>
                <a:gd name="T19" fmla="*/ 157 h 645"/>
                <a:gd name="T20" fmla="*/ 5 w 195"/>
                <a:gd name="T21" fmla="*/ 173 h 645"/>
                <a:gd name="T22" fmla="*/ 5 w 195"/>
                <a:gd name="T23" fmla="*/ 213 h 645"/>
                <a:gd name="T24" fmla="*/ 22 w 195"/>
                <a:gd name="T25" fmla="*/ 229 h 645"/>
                <a:gd name="T26" fmla="*/ 12 w 195"/>
                <a:gd name="T27" fmla="*/ 288 h 645"/>
                <a:gd name="T28" fmla="*/ 10 w 195"/>
                <a:gd name="T29" fmla="*/ 361 h 645"/>
                <a:gd name="T30" fmla="*/ 27 w 195"/>
                <a:gd name="T31" fmla="*/ 430 h 645"/>
                <a:gd name="T32" fmla="*/ 109 w 195"/>
                <a:gd name="T33" fmla="*/ 64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" h="645">
                  <a:moveTo>
                    <a:pt x="109" y="645"/>
                  </a:moveTo>
                  <a:cubicBezTo>
                    <a:pt x="109" y="645"/>
                    <a:pt x="170" y="592"/>
                    <a:pt x="195" y="587"/>
                  </a:cubicBezTo>
                  <a:cubicBezTo>
                    <a:pt x="195" y="587"/>
                    <a:pt x="144" y="410"/>
                    <a:pt x="134" y="383"/>
                  </a:cubicBezTo>
                  <a:lnTo>
                    <a:pt x="140" y="243"/>
                  </a:lnTo>
                  <a:cubicBezTo>
                    <a:pt x="140" y="243"/>
                    <a:pt x="171" y="159"/>
                    <a:pt x="169" y="134"/>
                  </a:cubicBezTo>
                  <a:cubicBezTo>
                    <a:pt x="168" y="109"/>
                    <a:pt x="101" y="0"/>
                    <a:pt x="101" y="0"/>
                  </a:cubicBezTo>
                  <a:cubicBezTo>
                    <a:pt x="101" y="0"/>
                    <a:pt x="64" y="13"/>
                    <a:pt x="50" y="25"/>
                  </a:cubicBezTo>
                  <a:cubicBezTo>
                    <a:pt x="37" y="37"/>
                    <a:pt x="40" y="39"/>
                    <a:pt x="40" y="39"/>
                  </a:cubicBezTo>
                  <a:cubicBezTo>
                    <a:pt x="40" y="39"/>
                    <a:pt x="22" y="87"/>
                    <a:pt x="19" y="92"/>
                  </a:cubicBezTo>
                  <a:cubicBezTo>
                    <a:pt x="15" y="97"/>
                    <a:pt x="19" y="157"/>
                    <a:pt x="19" y="157"/>
                  </a:cubicBezTo>
                  <a:cubicBezTo>
                    <a:pt x="19" y="157"/>
                    <a:pt x="3" y="161"/>
                    <a:pt x="5" y="173"/>
                  </a:cubicBezTo>
                  <a:cubicBezTo>
                    <a:pt x="7" y="185"/>
                    <a:pt x="0" y="205"/>
                    <a:pt x="5" y="213"/>
                  </a:cubicBezTo>
                  <a:cubicBezTo>
                    <a:pt x="10" y="222"/>
                    <a:pt x="22" y="229"/>
                    <a:pt x="22" y="229"/>
                  </a:cubicBezTo>
                  <a:cubicBezTo>
                    <a:pt x="22" y="229"/>
                    <a:pt x="13" y="279"/>
                    <a:pt x="12" y="288"/>
                  </a:cubicBezTo>
                  <a:cubicBezTo>
                    <a:pt x="10" y="297"/>
                    <a:pt x="7" y="349"/>
                    <a:pt x="10" y="361"/>
                  </a:cubicBezTo>
                  <a:cubicBezTo>
                    <a:pt x="13" y="373"/>
                    <a:pt x="27" y="430"/>
                    <a:pt x="27" y="430"/>
                  </a:cubicBezTo>
                  <a:cubicBezTo>
                    <a:pt x="27" y="430"/>
                    <a:pt x="88" y="632"/>
                    <a:pt x="109" y="645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54"/>
            <p:cNvSpPr>
              <a:spLocks noEditPoints="1"/>
            </p:cNvSpPr>
            <p:nvPr/>
          </p:nvSpPr>
          <p:spPr bwMode="auto">
            <a:xfrm>
              <a:off x="10277476" y="1955800"/>
              <a:ext cx="214313" cy="896937"/>
            </a:xfrm>
            <a:custGeom>
              <a:avLst/>
              <a:gdLst>
                <a:gd name="T0" fmla="*/ 31 w 149"/>
                <a:gd name="T1" fmla="*/ 109 h 623"/>
                <a:gd name="T2" fmla="*/ 30 w 149"/>
                <a:gd name="T3" fmla="*/ 108 h 623"/>
                <a:gd name="T4" fmla="*/ 31 w 149"/>
                <a:gd name="T5" fmla="*/ 109 h 623"/>
                <a:gd name="T6" fmla="*/ 70 w 149"/>
                <a:gd name="T7" fmla="*/ 483 h 623"/>
                <a:gd name="T8" fmla="*/ 26 w 149"/>
                <a:gd name="T9" fmla="*/ 333 h 623"/>
                <a:gd name="T10" fmla="*/ 44 w 149"/>
                <a:gd name="T11" fmla="*/ 332 h 623"/>
                <a:gd name="T12" fmla="*/ 111 w 149"/>
                <a:gd name="T13" fmla="*/ 295 h 623"/>
                <a:gd name="T14" fmla="*/ 57 w 149"/>
                <a:gd name="T15" fmla="*/ 319 h 623"/>
                <a:gd name="T16" fmla="*/ 27 w 149"/>
                <a:gd name="T17" fmla="*/ 295 h 623"/>
                <a:gd name="T18" fmla="*/ 47 w 149"/>
                <a:gd name="T19" fmla="*/ 242 h 623"/>
                <a:gd name="T20" fmla="*/ 54 w 149"/>
                <a:gd name="T21" fmla="*/ 197 h 623"/>
                <a:gd name="T22" fmla="*/ 134 w 149"/>
                <a:gd name="T23" fmla="*/ 234 h 623"/>
                <a:gd name="T24" fmla="*/ 100 w 149"/>
                <a:gd name="T25" fmla="*/ 191 h 623"/>
                <a:gd name="T26" fmla="*/ 61 w 149"/>
                <a:gd name="T27" fmla="*/ 169 h 623"/>
                <a:gd name="T28" fmla="*/ 125 w 149"/>
                <a:gd name="T29" fmla="*/ 170 h 623"/>
                <a:gd name="T30" fmla="*/ 70 w 149"/>
                <a:gd name="T31" fmla="*/ 139 h 623"/>
                <a:gd name="T32" fmla="*/ 102 w 149"/>
                <a:gd name="T33" fmla="*/ 129 h 623"/>
                <a:gd name="T34" fmla="*/ 27 w 149"/>
                <a:gd name="T35" fmla="*/ 129 h 623"/>
                <a:gd name="T36" fmla="*/ 57 w 149"/>
                <a:gd name="T37" fmla="*/ 89 h 623"/>
                <a:gd name="T38" fmla="*/ 29 w 149"/>
                <a:gd name="T39" fmla="*/ 100 h 623"/>
                <a:gd name="T40" fmla="*/ 30 w 149"/>
                <a:gd name="T41" fmla="*/ 83 h 623"/>
                <a:gd name="T42" fmla="*/ 57 w 149"/>
                <a:gd name="T43" fmla="*/ 32 h 623"/>
                <a:gd name="T44" fmla="*/ 57 w 149"/>
                <a:gd name="T45" fmla="*/ 0 h 623"/>
                <a:gd name="T46" fmla="*/ 50 w 149"/>
                <a:gd name="T47" fmla="*/ 3 h 623"/>
                <a:gd name="T48" fmla="*/ 43 w 149"/>
                <a:gd name="T49" fmla="*/ 6 h 623"/>
                <a:gd name="T50" fmla="*/ 19 w 149"/>
                <a:gd name="T51" fmla="*/ 70 h 623"/>
                <a:gd name="T52" fmla="*/ 19 w 149"/>
                <a:gd name="T53" fmla="*/ 135 h 623"/>
                <a:gd name="T54" fmla="*/ 5 w 149"/>
                <a:gd name="T55" fmla="*/ 151 h 623"/>
                <a:gd name="T56" fmla="*/ 5 w 149"/>
                <a:gd name="T57" fmla="*/ 191 h 623"/>
                <a:gd name="T58" fmla="*/ 22 w 149"/>
                <a:gd name="T59" fmla="*/ 207 h 623"/>
                <a:gd name="T60" fmla="*/ 12 w 149"/>
                <a:gd name="T61" fmla="*/ 266 h 623"/>
                <a:gd name="T62" fmla="*/ 10 w 149"/>
                <a:gd name="T63" fmla="*/ 339 h 623"/>
                <a:gd name="T64" fmla="*/ 27 w 149"/>
                <a:gd name="T65" fmla="*/ 408 h 623"/>
                <a:gd name="T66" fmla="*/ 109 w 149"/>
                <a:gd name="T67" fmla="*/ 623 h 623"/>
                <a:gd name="T68" fmla="*/ 149 w 149"/>
                <a:gd name="T69" fmla="*/ 591 h 623"/>
                <a:gd name="T70" fmla="*/ 111 w 149"/>
                <a:gd name="T71" fmla="*/ 575 h 623"/>
                <a:gd name="T72" fmla="*/ 70 w 149"/>
                <a:gd name="T73" fmla="*/ 483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623">
                  <a:moveTo>
                    <a:pt x="31" y="109"/>
                  </a:moveTo>
                  <a:cubicBezTo>
                    <a:pt x="31" y="108"/>
                    <a:pt x="31" y="108"/>
                    <a:pt x="30" y="108"/>
                  </a:cubicBezTo>
                  <a:cubicBezTo>
                    <a:pt x="31" y="108"/>
                    <a:pt x="31" y="108"/>
                    <a:pt x="31" y="109"/>
                  </a:cubicBezTo>
                  <a:close/>
                  <a:moveTo>
                    <a:pt x="70" y="483"/>
                  </a:moveTo>
                  <a:cubicBezTo>
                    <a:pt x="58" y="475"/>
                    <a:pt x="26" y="333"/>
                    <a:pt x="26" y="333"/>
                  </a:cubicBezTo>
                  <a:cubicBezTo>
                    <a:pt x="26" y="333"/>
                    <a:pt x="9" y="326"/>
                    <a:pt x="44" y="332"/>
                  </a:cubicBezTo>
                  <a:cubicBezTo>
                    <a:pt x="79" y="339"/>
                    <a:pt x="111" y="295"/>
                    <a:pt x="111" y="295"/>
                  </a:cubicBezTo>
                  <a:cubicBezTo>
                    <a:pt x="111" y="295"/>
                    <a:pt x="67" y="314"/>
                    <a:pt x="57" y="319"/>
                  </a:cubicBezTo>
                  <a:cubicBezTo>
                    <a:pt x="47" y="324"/>
                    <a:pt x="22" y="304"/>
                    <a:pt x="27" y="295"/>
                  </a:cubicBezTo>
                  <a:cubicBezTo>
                    <a:pt x="32" y="287"/>
                    <a:pt x="37" y="253"/>
                    <a:pt x="47" y="242"/>
                  </a:cubicBezTo>
                  <a:cubicBezTo>
                    <a:pt x="54" y="234"/>
                    <a:pt x="55" y="212"/>
                    <a:pt x="54" y="197"/>
                  </a:cubicBezTo>
                  <a:cubicBezTo>
                    <a:pt x="100" y="186"/>
                    <a:pt x="134" y="234"/>
                    <a:pt x="134" y="234"/>
                  </a:cubicBezTo>
                  <a:cubicBezTo>
                    <a:pt x="134" y="234"/>
                    <a:pt x="121" y="206"/>
                    <a:pt x="100" y="191"/>
                  </a:cubicBezTo>
                  <a:cubicBezTo>
                    <a:pt x="80" y="175"/>
                    <a:pt x="61" y="169"/>
                    <a:pt x="61" y="169"/>
                  </a:cubicBezTo>
                  <a:cubicBezTo>
                    <a:pt x="78" y="162"/>
                    <a:pt x="105" y="165"/>
                    <a:pt x="125" y="170"/>
                  </a:cubicBezTo>
                  <a:cubicBezTo>
                    <a:pt x="106" y="160"/>
                    <a:pt x="82" y="146"/>
                    <a:pt x="70" y="139"/>
                  </a:cubicBezTo>
                  <a:cubicBezTo>
                    <a:pt x="74" y="117"/>
                    <a:pt x="102" y="129"/>
                    <a:pt x="102" y="129"/>
                  </a:cubicBezTo>
                  <a:cubicBezTo>
                    <a:pt x="78" y="95"/>
                    <a:pt x="27" y="129"/>
                    <a:pt x="27" y="129"/>
                  </a:cubicBezTo>
                  <a:cubicBezTo>
                    <a:pt x="25" y="119"/>
                    <a:pt x="57" y="89"/>
                    <a:pt x="57" y="89"/>
                  </a:cubicBezTo>
                  <a:lnTo>
                    <a:pt x="29" y="100"/>
                  </a:lnTo>
                  <a:cubicBezTo>
                    <a:pt x="28" y="92"/>
                    <a:pt x="30" y="83"/>
                    <a:pt x="30" y="83"/>
                  </a:cubicBezTo>
                  <a:lnTo>
                    <a:pt x="57" y="32"/>
                  </a:lnTo>
                  <a:lnTo>
                    <a:pt x="57" y="0"/>
                  </a:lnTo>
                  <a:cubicBezTo>
                    <a:pt x="55" y="1"/>
                    <a:pt x="52" y="2"/>
                    <a:pt x="50" y="3"/>
                  </a:cubicBezTo>
                  <a:cubicBezTo>
                    <a:pt x="47" y="5"/>
                    <a:pt x="43" y="6"/>
                    <a:pt x="43" y="6"/>
                  </a:cubicBezTo>
                  <a:cubicBezTo>
                    <a:pt x="43" y="6"/>
                    <a:pt x="22" y="65"/>
                    <a:pt x="19" y="70"/>
                  </a:cubicBezTo>
                  <a:cubicBezTo>
                    <a:pt x="15" y="75"/>
                    <a:pt x="19" y="135"/>
                    <a:pt x="19" y="135"/>
                  </a:cubicBezTo>
                  <a:cubicBezTo>
                    <a:pt x="19" y="135"/>
                    <a:pt x="3" y="139"/>
                    <a:pt x="5" y="151"/>
                  </a:cubicBezTo>
                  <a:cubicBezTo>
                    <a:pt x="7" y="163"/>
                    <a:pt x="0" y="183"/>
                    <a:pt x="5" y="191"/>
                  </a:cubicBezTo>
                  <a:cubicBezTo>
                    <a:pt x="10" y="200"/>
                    <a:pt x="22" y="207"/>
                    <a:pt x="22" y="207"/>
                  </a:cubicBezTo>
                  <a:cubicBezTo>
                    <a:pt x="22" y="207"/>
                    <a:pt x="13" y="257"/>
                    <a:pt x="12" y="266"/>
                  </a:cubicBezTo>
                  <a:cubicBezTo>
                    <a:pt x="10" y="275"/>
                    <a:pt x="7" y="327"/>
                    <a:pt x="10" y="339"/>
                  </a:cubicBezTo>
                  <a:cubicBezTo>
                    <a:pt x="13" y="351"/>
                    <a:pt x="27" y="408"/>
                    <a:pt x="27" y="408"/>
                  </a:cubicBezTo>
                  <a:cubicBezTo>
                    <a:pt x="27" y="408"/>
                    <a:pt x="88" y="610"/>
                    <a:pt x="109" y="623"/>
                  </a:cubicBezTo>
                  <a:cubicBezTo>
                    <a:pt x="109" y="623"/>
                    <a:pt x="128" y="607"/>
                    <a:pt x="149" y="591"/>
                  </a:cubicBezTo>
                  <a:lnTo>
                    <a:pt x="111" y="575"/>
                  </a:lnTo>
                  <a:cubicBezTo>
                    <a:pt x="111" y="575"/>
                    <a:pt x="82" y="492"/>
                    <a:pt x="70" y="483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55"/>
            <p:cNvSpPr>
              <a:spLocks/>
            </p:cNvSpPr>
            <p:nvPr/>
          </p:nvSpPr>
          <p:spPr bwMode="auto">
            <a:xfrm>
              <a:off x="10467976" y="2203450"/>
              <a:ext cx="23813" cy="12700"/>
            </a:xfrm>
            <a:custGeom>
              <a:avLst/>
              <a:gdLst>
                <a:gd name="T0" fmla="*/ 17 w 17"/>
                <a:gd name="T1" fmla="*/ 4 h 9"/>
                <a:gd name="T2" fmla="*/ 0 w 17"/>
                <a:gd name="T3" fmla="*/ 0 h 9"/>
                <a:gd name="T4" fmla="*/ 17 w 17"/>
                <a:gd name="T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9">
                  <a:moveTo>
                    <a:pt x="17" y="4"/>
                  </a:moveTo>
                  <a:cubicBezTo>
                    <a:pt x="17" y="4"/>
                    <a:pt x="14" y="3"/>
                    <a:pt x="0" y="0"/>
                  </a:cubicBezTo>
                  <a:cubicBezTo>
                    <a:pt x="14" y="9"/>
                    <a:pt x="14" y="6"/>
                    <a:pt x="17" y="4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56"/>
            <p:cNvSpPr>
              <a:spLocks/>
            </p:cNvSpPr>
            <p:nvPr/>
          </p:nvSpPr>
          <p:spPr bwMode="auto">
            <a:xfrm>
              <a:off x="10560051" y="1558925"/>
              <a:ext cx="280988" cy="354012"/>
            </a:xfrm>
            <a:custGeom>
              <a:avLst/>
              <a:gdLst>
                <a:gd name="T0" fmla="*/ 107 w 196"/>
                <a:gd name="T1" fmla="*/ 244 h 246"/>
                <a:gd name="T2" fmla="*/ 142 w 196"/>
                <a:gd name="T3" fmla="*/ 219 h 246"/>
                <a:gd name="T4" fmla="*/ 177 w 196"/>
                <a:gd name="T5" fmla="*/ 155 h 246"/>
                <a:gd name="T6" fmla="*/ 186 w 196"/>
                <a:gd name="T7" fmla="*/ 155 h 246"/>
                <a:gd name="T8" fmla="*/ 192 w 196"/>
                <a:gd name="T9" fmla="*/ 121 h 246"/>
                <a:gd name="T10" fmla="*/ 186 w 196"/>
                <a:gd name="T11" fmla="*/ 91 h 246"/>
                <a:gd name="T12" fmla="*/ 192 w 196"/>
                <a:gd name="T13" fmla="*/ 14 h 246"/>
                <a:gd name="T14" fmla="*/ 79 w 196"/>
                <a:gd name="T15" fmla="*/ 0 h 246"/>
                <a:gd name="T16" fmla="*/ 30 w 196"/>
                <a:gd name="T17" fmla="*/ 26 h 246"/>
                <a:gd name="T18" fmla="*/ 30 w 196"/>
                <a:gd name="T19" fmla="*/ 91 h 246"/>
                <a:gd name="T20" fmla="*/ 9 w 196"/>
                <a:gd name="T21" fmla="*/ 91 h 246"/>
                <a:gd name="T22" fmla="*/ 30 w 196"/>
                <a:gd name="T23" fmla="*/ 149 h 246"/>
                <a:gd name="T24" fmla="*/ 49 w 196"/>
                <a:gd name="T25" fmla="*/ 213 h 246"/>
                <a:gd name="T26" fmla="*/ 107 w 196"/>
                <a:gd name="T27" fmla="*/ 2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6" h="246">
                  <a:moveTo>
                    <a:pt x="107" y="244"/>
                  </a:moveTo>
                  <a:cubicBezTo>
                    <a:pt x="124" y="246"/>
                    <a:pt x="137" y="225"/>
                    <a:pt x="142" y="219"/>
                  </a:cubicBezTo>
                  <a:cubicBezTo>
                    <a:pt x="147" y="213"/>
                    <a:pt x="173" y="171"/>
                    <a:pt x="177" y="155"/>
                  </a:cubicBezTo>
                  <a:cubicBezTo>
                    <a:pt x="177" y="155"/>
                    <a:pt x="185" y="160"/>
                    <a:pt x="186" y="155"/>
                  </a:cubicBezTo>
                  <a:cubicBezTo>
                    <a:pt x="186" y="155"/>
                    <a:pt x="190" y="127"/>
                    <a:pt x="192" y="121"/>
                  </a:cubicBezTo>
                  <a:cubicBezTo>
                    <a:pt x="194" y="115"/>
                    <a:pt x="196" y="92"/>
                    <a:pt x="186" y="91"/>
                  </a:cubicBezTo>
                  <a:lnTo>
                    <a:pt x="192" y="14"/>
                  </a:lnTo>
                  <a:lnTo>
                    <a:pt x="79" y="0"/>
                  </a:lnTo>
                  <a:lnTo>
                    <a:pt x="30" y="26"/>
                  </a:lnTo>
                  <a:lnTo>
                    <a:pt x="30" y="91"/>
                  </a:lnTo>
                  <a:cubicBezTo>
                    <a:pt x="30" y="91"/>
                    <a:pt x="13" y="83"/>
                    <a:pt x="9" y="91"/>
                  </a:cubicBezTo>
                  <a:cubicBezTo>
                    <a:pt x="9" y="91"/>
                    <a:pt x="0" y="150"/>
                    <a:pt x="30" y="149"/>
                  </a:cubicBezTo>
                  <a:cubicBezTo>
                    <a:pt x="30" y="149"/>
                    <a:pt x="36" y="194"/>
                    <a:pt x="49" y="213"/>
                  </a:cubicBezTo>
                  <a:cubicBezTo>
                    <a:pt x="63" y="232"/>
                    <a:pt x="82" y="242"/>
                    <a:pt x="107" y="244"/>
                  </a:cubicBezTo>
                  <a:close/>
                </a:path>
              </a:pathLst>
            </a:custGeom>
            <a:solidFill>
              <a:srgbClr val="EAAD6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57"/>
            <p:cNvSpPr>
              <a:spLocks/>
            </p:cNvSpPr>
            <p:nvPr/>
          </p:nvSpPr>
          <p:spPr bwMode="auto">
            <a:xfrm>
              <a:off x="10560051" y="1560513"/>
              <a:ext cx="134938" cy="341312"/>
            </a:xfrm>
            <a:custGeom>
              <a:avLst/>
              <a:gdLst>
                <a:gd name="T0" fmla="*/ 82 w 94"/>
                <a:gd name="T1" fmla="*/ 237 h 237"/>
                <a:gd name="T2" fmla="*/ 55 w 94"/>
                <a:gd name="T3" fmla="*/ 169 h 237"/>
                <a:gd name="T4" fmla="*/ 64 w 94"/>
                <a:gd name="T5" fmla="*/ 134 h 237"/>
                <a:gd name="T6" fmla="*/ 55 w 94"/>
                <a:gd name="T7" fmla="*/ 113 h 237"/>
                <a:gd name="T8" fmla="*/ 73 w 94"/>
                <a:gd name="T9" fmla="*/ 96 h 237"/>
                <a:gd name="T10" fmla="*/ 85 w 94"/>
                <a:gd name="T11" fmla="*/ 59 h 237"/>
                <a:gd name="T12" fmla="*/ 94 w 94"/>
                <a:gd name="T13" fmla="*/ 1 h 237"/>
                <a:gd name="T14" fmla="*/ 79 w 94"/>
                <a:gd name="T15" fmla="*/ 0 h 237"/>
                <a:gd name="T16" fmla="*/ 30 w 94"/>
                <a:gd name="T17" fmla="*/ 25 h 237"/>
                <a:gd name="T18" fmla="*/ 30 w 94"/>
                <a:gd name="T19" fmla="*/ 90 h 237"/>
                <a:gd name="T20" fmla="*/ 9 w 94"/>
                <a:gd name="T21" fmla="*/ 90 h 237"/>
                <a:gd name="T22" fmla="*/ 30 w 94"/>
                <a:gd name="T23" fmla="*/ 148 h 237"/>
                <a:gd name="T24" fmla="*/ 49 w 94"/>
                <a:gd name="T25" fmla="*/ 212 h 237"/>
                <a:gd name="T26" fmla="*/ 82 w 94"/>
                <a:gd name="T27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" h="237">
                  <a:moveTo>
                    <a:pt x="82" y="237"/>
                  </a:moveTo>
                  <a:cubicBezTo>
                    <a:pt x="68" y="217"/>
                    <a:pt x="55" y="169"/>
                    <a:pt x="55" y="169"/>
                  </a:cubicBezTo>
                  <a:cubicBezTo>
                    <a:pt x="53" y="157"/>
                    <a:pt x="64" y="134"/>
                    <a:pt x="64" y="134"/>
                  </a:cubicBezTo>
                  <a:lnTo>
                    <a:pt x="55" y="113"/>
                  </a:lnTo>
                  <a:cubicBezTo>
                    <a:pt x="55" y="106"/>
                    <a:pt x="73" y="96"/>
                    <a:pt x="73" y="96"/>
                  </a:cubicBezTo>
                  <a:cubicBezTo>
                    <a:pt x="73" y="96"/>
                    <a:pt x="84" y="69"/>
                    <a:pt x="85" y="59"/>
                  </a:cubicBezTo>
                  <a:cubicBezTo>
                    <a:pt x="86" y="53"/>
                    <a:pt x="91" y="26"/>
                    <a:pt x="94" y="1"/>
                  </a:cubicBezTo>
                  <a:lnTo>
                    <a:pt x="79" y="0"/>
                  </a:lnTo>
                  <a:lnTo>
                    <a:pt x="30" y="25"/>
                  </a:lnTo>
                  <a:lnTo>
                    <a:pt x="30" y="90"/>
                  </a:lnTo>
                  <a:cubicBezTo>
                    <a:pt x="30" y="90"/>
                    <a:pt x="13" y="82"/>
                    <a:pt x="9" y="90"/>
                  </a:cubicBezTo>
                  <a:cubicBezTo>
                    <a:pt x="9" y="90"/>
                    <a:pt x="0" y="149"/>
                    <a:pt x="30" y="148"/>
                  </a:cubicBezTo>
                  <a:cubicBezTo>
                    <a:pt x="30" y="148"/>
                    <a:pt x="36" y="193"/>
                    <a:pt x="49" y="212"/>
                  </a:cubicBezTo>
                  <a:cubicBezTo>
                    <a:pt x="58" y="224"/>
                    <a:pt x="69" y="232"/>
                    <a:pt x="82" y="237"/>
                  </a:cubicBezTo>
                  <a:close/>
                </a:path>
              </a:pathLst>
            </a:custGeom>
            <a:solidFill>
              <a:srgbClr val="E2A06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58"/>
            <p:cNvSpPr>
              <a:spLocks/>
            </p:cNvSpPr>
            <p:nvPr/>
          </p:nvSpPr>
          <p:spPr bwMode="auto">
            <a:xfrm>
              <a:off x="10775951" y="1690688"/>
              <a:ext cx="68263" cy="166687"/>
            </a:xfrm>
            <a:custGeom>
              <a:avLst/>
              <a:gdLst>
                <a:gd name="T0" fmla="*/ 27 w 48"/>
                <a:gd name="T1" fmla="*/ 64 h 116"/>
                <a:gd name="T2" fmla="*/ 36 w 48"/>
                <a:gd name="T3" fmla="*/ 64 h 116"/>
                <a:gd name="T4" fmla="*/ 48 w 48"/>
                <a:gd name="T5" fmla="*/ 19 h 116"/>
                <a:gd name="T6" fmla="*/ 36 w 48"/>
                <a:gd name="T7" fmla="*/ 0 h 116"/>
                <a:gd name="T8" fmla="*/ 21 w 48"/>
                <a:gd name="T9" fmla="*/ 56 h 116"/>
                <a:gd name="T10" fmla="*/ 0 w 48"/>
                <a:gd name="T11" fmla="*/ 75 h 116"/>
                <a:gd name="T12" fmla="*/ 0 w 48"/>
                <a:gd name="T13" fmla="*/ 116 h 116"/>
                <a:gd name="T14" fmla="*/ 27 w 48"/>
                <a:gd name="T15" fmla="*/ 6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16">
                  <a:moveTo>
                    <a:pt x="27" y="64"/>
                  </a:moveTo>
                  <a:cubicBezTo>
                    <a:pt x="27" y="64"/>
                    <a:pt x="35" y="69"/>
                    <a:pt x="36" y="64"/>
                  </a:cubicBezTo>
                  <a:cubicBezTo>
                    <a:pt x="36" y="64"/>
                    <a:pt x="48" y="35"/>
                    <a:pt x="48" y="19"/>
                  </a:cubicBezTo>
                  <a:cubicBezTo>
                    <a:pt x="47" y="12"/>
                    <a:pt x="46" y="1"/>
                    <a:pt x="36" y="0"/>
                  </a:cubicBezTo>
                  <a:cubicBezTo>
                    <a:pt x="36" y="0"/>
                    <a:pt x="27" y="48"/>
                    <a:pt x="21" y="56"/>
                  </a:cubicBezTo>
                  <a:cubicBezTo>
                    <a:pt x="15" y="65"/>
                    <a:pt x="0" y="75"/>
                    <a:pt x="0" y="75"/>
                  </a:cubicBezTo>
                  <a:cubicBezTo>
                    <a:pt x="3" y="79"/>
                    <a:pt x="4" y="97"/>
                    <a:pt x="0" y="116"/>
                  </a:cubicBezTo>
                  <a:cubicBezTo>
                    <a:pt x="10" y="101"/>
                    <a:pt x="24" y="76"/>
                    <a:pt x="27" y="64"/>
                  </a:cubicBezTo>
                  <a:close/>
                </a:path>
              </a:pathLst>
            </a:custGeom>
            <a:solidFill>
              <a:srgbClr val="E2A06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59"/>
            <p:cNvSpPr>
              <a:spLocks/>
            </p:cNvSpPr>
            <p:nvPr/>
          </p:nvSpPr>
          <p:spPr bwMode="auto">
            <a:xfrm>
              <a:off x="10583863" y="1484313"/>
              <a:ext cx="268288" cy="255587"/>
            </a:xfrm>
            <a:custGeom>
              <a:avLst/>
              <a:gdLst>
                <a:gd name="T0" fmla="*/ 185 w 186"/>
                <a:gd name="T1" fmla="*/ 76 h 178"/>
                <a:gd name="T2" fmla="*/ 127 w 186"/>
                <a:gd name="T3" fmla="*/ 0 h 178"/>
                <a:gd name="T4" fmla="*/ 93 w 186"/>
                <a:gd name="T5" fmla="*/ 7 h 178"/>
                <a:gd name="T6" fmla="*/ 55 w 186"/>
                <a:gd name="T7" fmla="*/ 11 h 178"/>
                <a:gd name="T8" fmla="*/ 34 w 186"/>
                <a:gd name="T9" fmla="*/ 22 h 178"/>
                <a:gd name="T10" fmla="*/ 0 w 186"/>
                <a:gd name="T11" fmla="*/ 71 h 178"/>
                <a:gd name="T12" fmla="*/ 3 w 186"/>
                <a:gd name="T13" fmla="*/ 140 h 178"/>
                <a:gd name="T14" fmla="*/ 11 w 186"/>
                <a:gd name="T15" fmla="*/ 142 h 178"/>
                <a:gd name="T16" fmla="*/ 15 w 186"/>
                <a:gd name="T17" fmla="*/ 169 h 178"/>
                <a:gd name="T18" fmla="*/ 20 w 186"/>
                <a:gd name="T19" fmla="*/ 165 h 178"/>
                <a:gd name="T20" fmla="*/ 25 w 186"/>
                <a:gd name="T21" fmla="*/ 126 h 178"/>
                <a:gd name="T22" fmla="*/ 25 w 186"/>
                <a:gd name="T23" fmla="*/ 96 h 178"/>
                <a:gd name="T24" fmla="*/ 44 w 186"/>
                <a:gd name="T25" fmla="*/ 79 h 178"/>
                <a:gd name="T26" fmla="*/ 80 w 186"/>
                <a:gd name="T27" fmla="*/ 91 h 178"/>
                <a:gd name="T28" fmla="*/ 107 w 186"/>
                <a:gd name="T29" fmla="*/ 105 h 178"/>
                <a:gd name="T30" fmla="*/ 110 w 186"/>
                <a:gd name="T31" fmla="*/ 105 h 178"/>
                <a:gd name="T32" fmla="*/ 124 w 186"/>
                <a:gd name="T33" fmla="*/ 104 h 178"/>
                <a:gd name="T34" fmla="*/ 150 w 186"/>
                <a:gd name="T35" fmla="*/ 116 h 178"/>
                <a:gd name="T36" fmla="*/ 144 w 186"/>
                <a:gd name="T37" fmla="*/ 97 h 178"/>
                <a:gd name="T38" fmla="*/ 149 w 186"/>
                <a:gd name="T39" fmla="*/ 96 h 178"/>
                <a:gd name="T40" fmla="*/ 157 w 186"/>
                <a:gd name="T41" fmla="*/ 108 h 178"/>
                <a:gd name="T42" fmla="*/ 160 w 186"/>
                <a:gd name="T43" fmla="*/ 143 h 178"/>
                <a:gd name="T44" fmla="*/ 159 w 186"/>
                <a:gd name="T45" fmla="*/ 174 h 178"/>
                <a:gd name="T46" fmla="*/ 161 w 186"/>
                <a:gd name="T47" fmla="*/ 178 h 178"/>
                <a:gd name="T48" fmla="*/ 169 w 186"/>
                <a:gd name="T49" fmla="*/ 143 h 178"/>
                <a:gd name="T50" fmla="*/ 176 w 186"/>
                <a:gd name="T51" fmla="*/ 147 h 178"/>
                <a:gd name="T52" fmla="*/ 184 w 186"/>
                <a:gd name="T53" fmla="*/ 115 h 178"/>
                <a:gd name="T54" fmla="*/ 185 w 186"/>
                <a:gd name="T55" fmla="*/ 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6" h="178">
                  <a:moveTo>
                    <a:pt x="185" y="76"/>
                  </a:moveTo>
                  <a:cubicBezTo>
                    <a:pt x="185" y="69"/>
                    <a:pt x="181" y="20"/>
                    <a:pt x="127" y="0"/>
                  </a:cubicBezTo>
                  <a:cubicBezTo>
                    <a:pt x="127" y="0"/>
                    <a:pt x="115" y="2"/>
                    <a:pt x="93" y="7"/>
                  </a:cubicBezTo>
                  <a:cubicBezTo>
                    <a:pt x="93" y="7"/>
                    <a:pt x="62" y="6"/>
                    <a:pt x="55" y="11"/>
                  </a:cubicBezTo>
                  <a:cubicBezTo>
                    <a:pt x="49" y="16"/>
                    <a:pt x="34" y="22"/>
                    <a:pt x="34" y="22"/>
                  </a:cubicBezTo>
                  <a:cubicBezTo>
                    <a:pt x="34" y="22"/>
                    <a:pt x="4" y="32"/>
                    <a:pt x="0" y="71"/>
                  </a:cubicBezTo>
                  <a:cubicBezTo>
                    <a:pt x="0" y="71"/>
                    <a:pt x="0" y="121"/>
                    <a:pt x="3" y="140"/>
                  </a:cubicBezTo>
                  <a:cubicBezTo>
                    <a:pt x="3" y="140"/>
                    <a:pt x="7" y="139"/>
                    <a:pt x="11" y="142"/>
                  </a:cubicBezTo>
                  <a:lnTo>
                    <a:pt x="15" y="169"/>
                  </a:lnTo>
                  <a:lnTo>
                    <a:pt x="20" y="165"/>
                  </a:lnTo>
                  <a:cubicBezTo>
                    <a:pt x="20" y="165"/>
                    <a:pt x="17" y="135"/>
                    <a:pt x="25" y="126"/>
                  </a:cubicBezTo>
                  <a:cubicBezTo>
                    <a:pt x="28" y="122"/>
                    <a:pt x="25" y="96"/>
                    <a:pt x="25" y="96"/>
                  </a:cubicBezTo>
                  <a:cubicBezTo>
                    <a:pt x="25" y="96"/>
                    <a:pt x="42" y="80"/>
                    <a:pt x="44" y="79"/>
                  </a:cubicBezTo>
                  <a:cubicBezTo>
                    <a:pt x="44" y="79"/>
                    <a:pt x="68" y="84"/>
                    <a:pt x="80" y="91"/>
                  </a:cubicBezTo>
                  <a:cubicBezTo>
                    <a:pt x="80" y="91"/>
                    <a:pt x="83" y="101"/>
                    <a:pt x="107" y="105"/>
                  </a:cubicBezTo>
                  <a:cubicBezTo>
                    <a:pt x="108" y="105"/>
                    <a:pt x="109" y="105"/>
                    <a:pt x="110" y="105"/>
                  </a:cubicBezTo>
                  <a:cubicBezTo>
                    <a:pt x="114" y="105"/>
                    <a:pt x="119" y="105"/>
                    <a:pt x="124" y="104"/>
                  </a:cubicBezTo>
                  <a:cubicBezTo>
                    <a:pt x="149" y="96"/>
                    <a:pt x="150" y="116"/>
                    <a:pt x="150" y="116"/>
                  </a:cubicBezTo>
                  <a:cubicBezTo>
                    <a:pt x="153" y="107"/>
                    <a:pt x="149" y="101"/>
                    <a:pt x="144" y="97"/>
                  </a:cubicBezTo>
                  <a:lnTo>
                    <a:pt x="149" y="96"/>
                  </a:lnTo>
                  <a:cubicBezTo>
                    <a:pt x="149" y="96"/>
                    <a:pt x="154" y="100"/>
                    <a:pt x="157" y="108"/>
                  </a:cubicBezTo>
                  <a:cubicBezTo>
                    <a:pt x="159" y="119"/>
                    <a:pt x="155" y="132"/>
                    <a:pt x="160" y="143"/>
                  </a:cubicBezTo>
                  <a:cubicBezTo>
                    <a:pt x="164" y="151"/>
                    <a:pt x="159" y="174"/>
                    <a:pt x="159" y="174"/>
                  </a:cubicBezTo>
                  <a:lnTo>
                    <a:pt x="161" y="178"/>
                  </a:lnTo>
                  <a:lnTo>
                    <a:pt x="169" y="143"/>
                  </a:lnTo>
                  <a:cubicBezTo>
                    <a:pt x="169" y="143"/>
                    <a:pt x="175" y="144"/>
                    <a:pt x="176" y="147"/>
                  </a:cubicBezTo>
                  <a:lnTo>
                    <a:pt x="184" y="115"/>
                  </a:lnTo>
                  <a:cubicBezTo>
                    <a:pt x="184" y="115"/>
                    <a:pt x="186" y="82"/>
                    <a:pt x="185" y="76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60"/>
            <p:cNvSpPr>
              <a:spLocks/>
            </p:cNvSpPr>
            <p:nvPr/>
          </p:nvSpPr>
          <p:spPr bwMode="auto">
            <a:xfrm>
              <a:off x="10871201" y="2224088"/>
              <a:ext cx="50800" cy="280987"/>
            </a:xfrm>
            <a:custGeom>
              <a:avLst/>
              <a:gdLst>
                <a:gd name="T0" fmla="*/ 28 w 36"/>
                <a:gd name="T1" fmla="*/ 109 h 195"/>
                <a:gd name="T2" fmla="*/ 11 w 36"/>
                <a:gd name="T3" fmla="*/ 0 h 195"/>
                <a:gd name="T4" fmla="*/ 0 w 36"/>
                <a:gd name="T5" fmla="*/ 165 h 195"/>
                <a:gd name="T6" fmla="*/ 6 w 36"/>
                <a:gd name="T7" fmla="*/ 195 h 195"/>
                <a:gd name="T8" fmla="*/ 34 w 36"/>
                <a:gd name="T9" fmla="*/ 195 h 195"/>
                <a:gd name="T10" fmla="*/ 28 w 36"/>
                <a:gd name="T11" fmla="*/ 10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95">
                  <a:moveTo>
                    <a:pt x="28" y="109"/>
                  </a:moveTo>
                  <a:cubicBezTo>
                    <a:pt x="36" y="79"/>
                    <a:pt x="20" y="16"/>
                    <a:pt x="11" y="0"/>
                  </a:cubicBezTo>
                  <a:lnTo>
                    <a:pt x="0" y="165"/>
                  </a:lnTo>
                  <a:lnTo>
                    <a:pt x="6" y="195"/>
                  </a:lnTo>
                  <a:cubicBezTo>
                    <a:pt x="6" y="195"/>
                    <a:pt x="18" y="195"/>
                    <a:pt x="34" y="195"/>
                  </a:cubicBezTo>
                  <a:cubicBezTo>
                    <a:pt x="29" y="170"/>
                    <a:pt x="23" y="129"/>
                    <a:pt x="28" y="109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61"/>
            <p:cNvSpPr>
              <a:spLocks/>
            </p:cNvSpPr>
            <p:nvPr/>
          </p:nvSpPr>
          <p:spPr bwMode="auto">
            <a:xfrm>
              <a:off x="10769601" y="1960563"/>
              <a:ext cx="173038" cy="1022350"/>
            </a:xfrm>
            <a:custGeom>
              <a:avLst/>
              <a:gdLst>
                <a:gd name="T0" fmla="*/ 55 w 120"/>
                <a:gd name="T1" fmla="*/ 694 h 711"/>
                <a:gd name="T2" fmla="*/ 108 w 120"/>
                <a:gd name="T3" fmla="*/ 711 h 711"/>
                <a:gd name="T4" fmla="*/ 120 w 120"/>
                <a:gd name="T5" fmla="*/ 703 h 711"/>
                <a:gd name="T6" fmla="*/ 88 w 120"/>
                <a:gd name="T7" fmla="*/ 368 h 711"/>
                <a:gd name="T8" fmla="*/ 88 w 120"/>
                <a:gd name="T9" fmla="*/ 218 h 711"/>
                <a:gd name="T10" fmla="*/ 88 w 120"/>
                <a:gd name="T11" fmla="*/ 126 h 711"/>
                <a:gd name="T12" fmla="*/ 55 w 120"/>
                <a:gd name="T13" fmla="*/ 40 h 711"/>
                <a:gd name="T14" fmla="*/ 1 w 120"/>
                <a:gd name="T15" fmla="*/ 0 h 711"/>
                <a:gd name="T16" fmla="*/ 0 w 120"/>
                <a:gd name="T17" fmla="*/ 40 h 711"/>
                <a:gd name="T18" fmla="*/ 55 w 120"/>
                <a:gd name="T19" fmla="*/ 193 h 711"/>
                <a:gd name="T20" fmla="*/ 44 w 120"/>
                <a:gd name="T21" fmla="*/ 296 h 711"/>
                <a:gd name="T22" fmla="*/ 66 w 120"/>
                <a:gd name="T23" fmla="*/ 509 h 711"/>
                <a:gd name="T24" fmla="*/ 55 w 120"/>
                <a:gd name="T25" fmla="*/ 694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711">
                  <a:moveTo>
                    <a:pt x="55" y="694"/>
                  </a:moveTo>
                  <a:lnTo>
                    <a:pt x="108" y="711"/>
                  </a:lnTo>
                  <a:lnTo>
                    <a:pt x="120" y="703"/>
                  </a:lnTo>
                  <a:cubicBezTo>
                    <a:pt x="120" y="703"/>
                    <a:pt x="111" y="437"/>
                    <a:pt x="88" y="368"/>
                  </a:cubicBezTo>
                  <a:cubicBezTo>
                    <a:pt x="88" y="368"/>
                    <a:pt x="87" y="244"/>
                    <a:pt x="88" y="218"/>
                  </a:cubicBezTo>
                  <a:cubicBezTo>
                    <a:pt x="88" y="193"/>
                    <a:pt x="89" y="140"/>
                    <a:pt x="88" y="126"/>
                  </a:cubicBezTo>
                  <a:cubicBezTo>
                    <a:pt x="87" y="113"/>
                    <a:pt x="67" y="57"/>
                    <a:pt x="55" y="40"/>
                  </a:cubicBezTo>
                  <a:lnTo>
                    <a:pt x="1" y="0"/>
                  </a:lnTo>
                  <a:lnTo>
                    <a:pt x="0" y="40"/>
                  </a:lnTo>
                  <a:cubicBezTo>
                    <a:pt x="0" y="40"/>
                    <a:pt x="57" y="160"/>
                    <a:pt x="55" y="193"/>
                  </a:cubicBezTo>
                  <a:cubicBezTo>
                    <a:pt x="55" y="193"/>
                    <a:pt x="43" y="288"/>
                    <a:pt x="44" y="296"/>
                  </a:cubicBezTo>
                  <a:cubicBezTo>
                    <a:pt x="45" y="304"/>
                    <a:pt x="66" y="492"/>
                    <a:pt x="66" y="509"/>
                  </a:cubicBezTo>
                  <a:cubicBezTo>
                    <a:pt x="66" y="526"/>
                    <a:pt x="55" y="694"/>
                    <a:pt x="55" y="694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275856" y="1491630"/>
            <a:ext cx="4680520" cy="1026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第一阶段：企业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环境综合分析范式</a:t>
            </a:r>
          </a:p>
          <a:p>
            <a:pPr>
              <a:lnSpc>
                <a:spcPct val="125000"/>
              </a:lnSpc>
            </a:pP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企业不满足于年度预算，开始采用运筹学和改进的预测技术进行规划，这就是</a:t>
            </a:r>
            <a:r>
              <a:rPr lang="zh-CN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战略规划学派</a:t>
            </a: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的兴起。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9" name="直接连接符 128"/>
          <p:cNvCxnSpPr/>
          <p:nvPr/>
        </p:nvCxnSpPr>
        <p:spPr>
          <a:xfrm flipV="1">
            <a:off x="3275856" y="2787774"/>
            <a:ext cx="4464496" cy="1363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</a:ln>
          <a:effectLst/>
        </p:spPr>
      </p:cxnSp>
      <p:grpSp>
        <p:nvGrpSpPr>
          <p:cNvPr id="130" name="组合 129"/>
          <p:cNvGrpSpPr/>
          <p:nvPr/>
        </p:nvGrpSpPr>
        <p:grpSpPr>
          <a:xfrm>
            <a:off x="2339752" y="1419622"/>
            <a:ext cx="799646" cy="845189"/>
            <a:chOff x="5068579" y="1163938"/>
            <a:chExt cx="555066" cy="555066"/>
          </a:xfrm>
          <a:solidFill>
            <a:srgbClr val="F7756B"/>
          </a:solidFill>
        </p:grpSpPr>
        <p:sp>
          <p:nvSpPr>
            <p:cNvPr id="132" name="Freeform 70"/>
            <p:cNvSpPr>
              <a:spLocks noEditPoints="1"/>
            </p:cNvSpPr>
            <p:nvPr/>
          </p:nvSpPr>
          <p:spPr bwMode="auto">
            <a:xfrm>
              <a:off x="5235099" y="1295926"/>
              <a:ext cx="242524" cy="290241"/>
            </a:xfrm>
            <a:custGeom>
              <a:avLst/>
              <a:gdLst>
                <a:gd name="T0" fmla="*/ 346 w 346"/>
                <a:gd name="T1" fmla="*/ 77 h 414"/>
                <a:gd name="T2" fmla="*/ 345 w 346"/>
                <a:gd name="T3" fmla="*/ 75 h 414"/>
                <a:gd name="T4" fmla="*/ 345 w 346"/>
                <a:gd name="T5" fmla="*/ 74 h 414"/>
                <a:gd name="T6" fmla="*/ 343 w 346"/>
                <a:gd name="T7" fmla="*/ 72 h 414"/>
                <a:gd name="T8" fmla="*/ 273 w 346"/>
                <a:gd name="T9" fmla="*/ 2 h 414"/>
                <a:gd name="T10" fmla="*/ 271 w 346"/>
                <a:gd name="T11" fmla="*/ 0 h 414"/>
                <a:gd name="T12" fmla="*/ 270 w 346"/>
                <a:gd name="T13" fmla="*/ 0 h 414"/>
                <a:gd name="T14" fmla="*/ 268 w 346"/>
                <a:gd name="T15" fmla="*/ 0 h 414"/>
                <a:gd name="T16" fmla="*/ 268 w 346"/>
                <a:gd name="T17" fmla="*/ 0 h 414"/>
                <a:gd name="T18" fmla="*/ 7 w 346"/>
                <a:gd name="T19" fmla="*/ 0 h 414"/>
                <a:gd name="T20" fmla="*/ 0 w 346"/>
                <a:gd name="T21" fmla="*/ 7 h 414"/>
                <a:gd name="T22" fmla="*/ 0 w 346"/>
                <a:gd name="T23" fmla="*/ 407 h 414"/>
                <a:gd name="T24" fmla="*/ 7 w 346"/>
                <a:gd name="T25" fmla="*/ 414 h 414"/>
                <a:gd name="T26" fmla="*/ 338 w 346"/>
                <a:gd name="T27" fmla="*/ 414 h 414"/>
                <a:gd name="T28" fmla="*/ 346 w 346"/>
                <a:gd name="T29" fmla="*/ 407 h 414"/>
                <a:gd name="T30" fmla="*/ 346 w 346"/>
                <a:gd name="T31" fmla="*/ 77 h 414"/>
                <a:gd name="T32" fmla="*/ 346 w 346"/>
                <a:gd name="T33" fmla="*/ 77 h 414"/>
                <a:gd name="T34" fmla="*/ 275 w 346"/>
                <a:gd name="T35" fmla="*/ 25 h 414"/>
                <a:gd name="T36" fmla="*/ 320 w 346"/>
                <a:gd name="T37" fmla="*/ 70 h 414"/>
                <a:gd name="T38" fmla="*/ 275 w 346"/>
                <a:gd name="T39" fmla="*/ 70 h 414"/>
                <a:gd name="T40" fmla="*/ 275 w 346"/>
                <a:gd name="T41" fmla="*/ 25 h 414"/>
                <a:gd name="T42" fmla="*/ 14 w 346"/>
                <a:gd name="T43" fmla="*/ 400 h 414"/>
                <a:gd name="T44" fmla="*/ 14 w 346"/>
                <a:gd name="T45" fmla="*/ 14 h 414"/>
                <a:gd name="T46" fmla="*/ 260 w 346"/>
                <a:gd name="T47" fmla="*/ 14 h 414"/>
                <a:gd name="T48" fmla="*/ 260 w 346"/>
                <a:gd name="T49" fmla="*/ 77 h 414"/>
                <a:gd name="T50" fmla="*/ 268 w 346"/>
                <a:gd name="T51" fmla="*/ 85 h 414"/>
                <a:gd name="T52" fmla="*/ 331 w 346"/>
                <a:gd name="T53" fmla="*/ 85 h 414"/>
                <a:gd name="T54" fmla="*/ 331 w 346"/>
                <a:gd name="T55" fmla="*/ 400 h 414"/>
                <a:gd name="T56" fmla="*/ 14 w 346"/>
                <a:gd name="T57" fmla="*/ 40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6" h="414">
                  <a:moveTo>
                    <a:pt x="346" y="77"/>
                  </a:moveTo>
                  <a:cubicBezTo>
                    <a:pt x="345" y="76"/>
                    <a:pt x="345" y="76"/>
                    <a:pt x="345" y="75"/>
                  </a:cubicBezTo>
                  <a:cubicBezTo>
                    <a:pt x="345" y="75"/>
                    <a:pt x="345" y="75"/>
                    <a:pt x="345" y="74"/>
                  </a:cubicBezTo>
                  <a:cubicBezTo>
                    <a:pt x="345" y="74"/>
                    <a:pt x="344" y="73"/>
                    <a:pt x="343" y="72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2" y="1"/>
                    <a:pt x="272" y="1"/>
                    <a:pt x="271" y="0"/>
                  </a:cubicBezTo>
                  <a:cubicBezTo>
                    <a:pt x="271" y="0"/>
                    <a:pt x="270" y="0"/>
                    <a:pt x="270" y="0"/>
                  </a:cubicBezTo>
                  <a:cubicBezTo>
                    <a:pt x="270" y="0"/>
                    <a:pt x="269" y="0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11"/>
                    <a:pt x="3" y="414"/>
                    <a:pt x="7" y="414"/>
                  </a:cubicBezTo>
                  <a:cubicBezTo>
                    <a:pt x="338" y="414"/>
                    <a:pt x="338" y="414"/>
                    <a:pt x="338" y="414"/>
                  </a:cubicBezTo>
                  <a:cubicBezTo>
                    <a:pt x="342" y="414"/>
                    <a:pt x="346" y="411"/>
                    <a:pt x="346" y="407"/>
                  </a:cubicBezTo>
                  <a:cubicBezTo>
                    <a:pt x="346" y="77"/>
                    <a:pt x="346" y="77"/>
                    <a:pt x="346" y="77"/>
                  </a:cubicBezTo>
                  <a:cubicBezTo>
                    <a:pt x="346" y="77"/>
                    <a:pt x="346" y="77"/>
                    <a:pt x="346" y="77"/>
                  </a:cubicBezTo>
                  <a:close/>
                  <a:moveTo>
                    <a:pt x="275" y="25"/>
                  </a:moveTo>
                  <a:cubicBezTo>
                    <a:pt x="320" y="70"/>
                    <a:pt x="320" y="70"/>
                    <a:pt x="320" y="70"/>
                  </a:cubicBezTo>
                  <a:cubicBezTo>
                    <a:pt x="275" y="70"/>
                    <a:pt x="275" y="70"/>
                    <a:pt x="275" y="70"/>
                  </a:cubicBezTo>
                  <a:lnTo>
                    <a:pt x="275" y="25"/>
                  </a:lnTo>
                  <a:close/>
                  <a:moveTo>
                    <a:pt x="14" y="400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260" y="14"/>
                    <a:pt x="260" y="14"/>
                    <a:pt x="260" y="14"/>
                  </a:cubicBezTo>
                  <a:cubicBezTo>
                    <a:pt x="260" y="77"/>
                    <a:pt x="260" y="77"/>
                    <a:pt x="260" y="77"/>
                  </a:cubicBezTo>
                  <a:cubicBezTo>
                    <a:pt x="260" y="81"/>
                    <a:pt x="264" y="85"/>
                    <a:pt x="268" y="85"/>
                  </a:cubicBezTo>
                  <a:cubicBezTo>
                    <a:pt x="331" y="85"/>
                    <a:pt x="331" y="85"/>
                    <a:pt x="331" y="85"/>
                  </a:cubicBezTo>
                  <a:cubicBezTo>
                    <a:pt x="331" y="400"/>
                    <a:pt x="331" y="400"/>
                    <a:pt x="331" y="400"/>
                  </a:cubicBezTo>
                  <a:lnTo>
                    <a:pt x="14" y="4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5068579" y="1163938"/>
              <a:ext cx="555066" cy="55506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4" name="Freeform 70"/>
          <p:cNvSpPr>
            <a:spLocks noEditPoints="1"/>
          </p:cNvSpPr>
          <p:nvPr/>
        </p:nvSpPr>
        <p:spPr bwMode="auto">
          <a:xfrm>
            <a:off x="2555776" y="1563638"/>
            <a:ext cx="382119" cy="457301"/>
          </a:xfrm>
          <a:custGeom>
            <a:avLst/>
            <a:gdLst>
              <a:gd name="T0" fmla="*/ 346 w 346"/>
              <a:gd name="T1" fmla="*/ 77 h 414"/>
              <a:gd name="T2" fmla="*/ 345 w 346"/>
              <a:gd name="T3" fmla="*/ 75 h 414"/>
              <a:gd name="T4" fmla="*/ 345 w 346"/>
              <a:gd name="T5" fmla="*/ 74 h 414"/>
              <a:gd name="T6" fmla="*/ 343 w 346"/>
              <a:gd name="T7" fmla="*/ 72 h 414"/>
              <a:gd name="T8" fmla="*/ 273 w 346"/>
              <a:gd name="T9" fmla="*/ 2 h 414"/>
              <a:gd name="T10" fmla="*/ 271 w 346"/>
              <a:gd name="T11" fmla="*/ 0 h 414"/>
              <a:gd name="T12" fmla="*/ 270 w 346"/>
              <a:gd name="T13" fmla="*/ 0 h 414"/>
              <a:gd name="T14" fmla="*/ 268 w 346"/>
              <a:gd name="T15" fmla="*/ 0 h 414"/>
              <a:gd name="T16" fmla="*/ 268 w 346"/>
              <a:gd name="T17" fmla="*/ 0 h 414"/>
              <a:gd name="T18" fmla="*/ 7 w 346"/>
              <a:gd name="T19" fmla="*/ 0 h 414"/>
              <a:gd name="T20" fmla="*/ 0 w 346"/>
              <a:gd name="T21" fmla="*/ 7 h 414"/>
              <a:gd name="T22" fmla="*/ 0 w 346"/>
              <a:gd name="T23" fmla="*/ 407 h 414"/>
              <a:gd name="T24" fmla="*/ 7 w 346"/>
              <a:gd name="T25" fmla="*/ 414 h 414"/>
              <a:gd name="T26" fmla="*/ 338 w 346"/>
              <a:gd name="T27" fmla="*/ 414 h 414"/>
              <a:gd name="T28" fmla="*/ 346 w 346"/>
              <a:gd name="T29" fmla="*/ 407 h 414"/>
              <a:gd name="T30" fmla="*/ 346 w 346"/>
              <a:gd name="T31" fmla="*/ 77 h 414"/>
              <a:gd name="T32" fmla="*/ 346 w 346"/>
              <a:gd name="T33" fmla="*/ 77 h 414"/>
              <a:gd name="T34" fmla="*/ 275 w 346"/>
              <a:gd name="T35" fmla="*/ 25 h 414"/>
              <a:gd name="T36" fmla="*/ 320 w 346"/>
              <a:gd name="T37" fmla="*/ 70 h 414"/>
              <a:gd name="T38" fmla="*/ 275 w 346"/>
              <a:gd name="T39" fmla="*/ 70 h 414"/>
              <a:gd name="T40" fmla="*/ 275 w 346"/>
              <a:gd name="T41" fmla="*/ 25 h 414"/>
              <a:gd name="T42" fmla="*/ 14 w 346"/>
              <a:gd name="T43" fmla="*/ 400 h 414"/>
              <a:gd name="T44" fmla="*/ 14 w 346"/>
              <a:gd name="T45" fmla="*/ 14 h 414"/>
              <a:gd name="T46" fmla="*/ 260 w 346"/>
              <a:gd name="T47" fmla="*/ 14 h 414"/>
              <a:gd name="T48" fmla="*/ 260 w 346"/>
              <a:gd name="T49" fmla="*/ 77 h 414"/>
              <a:gd name="T50" fmla="*/ 268 w 346"/>
              <a:gd name="T51" fmla="*/ 85 h 414"/>
              <a:gd name="T52" fmla="*/ 331 w 346"/>
              <a:gd name="T53" fmla="*/ 85 h 414"/>
              <a:gd name="T54" fmla="*/ 331 w 346"/>
              <a:gd name="T55" fmla="*/ 400 h 414"/>
              <a:gd name="T56" fmla="*/ 14 w 346"/>
              <a:gd name="T57" fmla="*/ 400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46" h="414">
                <a:moveTo>
                  <a:pt x="346" y="77"/>
                </a:moveTo>
                <a:cubicBezTo>
                  <a:pt x="345" y="76"/>
                  <a:pt x="345" y="76"/>
                  <a:pt x="345" y="75"/>
                </a:cubicBezTo>
                <a:cubicBezTo>
                  <a:pt x="345" y="75"/>
                  <a:pt x="345" y="75"/>
                  <a:pt x="345" y="74"/>
                </a:cubicBezTo>
                <a:cubicBezTo>
                  <a:pt x="345" y="74"/>
                  <a:pt x="344" y="73"/>
                  <a:pt x="343" y="72"/>
                </a:cubicBezTo>
                <a:cubicBezTo>
                  <a:pt x="273" y="2"/>
                  <a:pt x="273" y="2"/>
                  <a:pt x="273" y="2"/>
                </a:cubicBezTo>
                <a:cubicBezTo>
                  <a:pt x="272" y="1"/>
                  <a:pt x="272" y="1"/>
                  <a:pt x="271" y="0"/>
                </a:cubicBezTo>
                <a:cubicBezTo>
                  <a:pt x="271" y="0"/>
                  <a:pt x="270" y="0"/>
                  <a:pt x="270" y="0"/>
                </a:cubicBezTo>
                <a:cubicBezTo>
                  <a:pt x="270" y="0"/>
                  <a:pt x="269" y="0"/>
                  <a:pt x="268" y="0"/>
                </a:cubicBezTo>
                <a:cubicBezTo>
                  <a:pt x="268" y="0"/>
                  <a:pt x="268" y="0"/>
                  <a:pt x="268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407"/>
                  <a:pt x="0" y="407"/>
                  <a:pt x="0" y="407"/>
                </a:cubicBezTo>
                <a:cubicBezTo>
                  <a:pt x="0" y="411"/>
                  <a:pt x="3" y="414"/>
                  <a:pt x="7" y="414"/>
                </a:cubicBezTo>
                <a:cubicBezTo>
                  <a:pt x="338" y="414"/>
                  <a:pt x="338" y="414"/>
                  <a:pt x="338" y="414"/>
                </a:cubicBezTo>
                <a:cubicBezTo>
                  <a:pt x="342" y="414"/>
                  <a:pt x="346" y="411"/>
                  <a:pt x="346" y="407"/>
                </a:cubicBezTo>
                <a:cubicBezTo>
                  <a:pt x="346" y="77"/>
                  <a:pt x="346" y="77"/>
                  <a:pt x="346" y="77"/>
                </a:cubicBezTo>
                <a:cubicBezTo>
                  <a:pt x="346" y="77"/>
                  <a:pt x="346" y="77"/>
                  <a:pt x="346" y="77"/>
                </a:cubicBezTo>
                <a:close/>
                <a:moveTo>
                  <a:pt x="275" y="25"/>
                </a:moveTo>
                <a:cubicBezTo>
                  <a:pt x="320" y="70"/>
                  <a:pt x="320" y="70"/>
                  <a:pt x="320" y="70"/>
                </a:cubicBezTo>
                <a:cubicBezTo>
                  <a:pt x="275" y="70"/>
                  <a:pt x="275" y="70"/>
                  <a:pt x="275" y="70"/>
                </a:cubicBezTo>
                <a:lnTo>
                  <a:pt x="275" y="25"/>
                </a:lnTo>
                <a:close/>
                <a:moveTo>
                  <a:pt x="14" y="400"/>
                </a:moveTo>
                <a:cubicBezTo>
                  <a:pt x="14" y="14"/>
                  <a:pt x="14" y="14"/>
                  <a:pt x="14" y="14"/>
                </a:cubicBezTo>
                <a:cubicBezTo>
                  <a:pt x="260" y="14"/>
                  <a:pt x="260" y="14"/>
                  <a:pt x="260" y="14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60" y="81"/>
                  <a:pt x="264" y="85"/>
                  <a:pt x="268" y="85"/>
                </a:cubicBezTo>
                <a:cubicBezTo>
                  <a:pt x="331" y="85"/>
                  <a:pt x="331" y="85"/>
                  <a:pt x="331" y="85"/>
                </a:cubicBezTo>
                <a:cubicBezTo>
                  <a:pt x="331" y="400"/>
                  <a:pt x="331" y="400"/>
                  <a:pt x="331" y="400"/>
                </a:cubicBezTo>
                <a:lnTo>
                  <a:pt x="14" y="4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347864" y="3003798"/>
            <a:ext cx="47525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第二阶段：环境适应范式</a:t>
            </a:r>
          </a:p>
          <a:p>
            <a:pPr algn="just">
              <a:lnSpc>
                <a:spcPct val="125000"/>
              </a:lnSpc>
            </a:pP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以环境变化分析为中心的战略理论（包括波特的产业组织理论）便占主导地位。同时，由于环境的复杂性，仅从分析外部环境的变化出发制定战略具有局限性。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7" name="直接连接符 136"/>
          <p:cNvCxnSpPr/>
          <p:nvPr/>
        </p:nvCxnSpPr>
        <p:spPr>
          <a:xfrm>
            <a:off x="3275856" y="4587974"/>
            <a:ext cx="468052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</a:ln>
          <a:effectLst/>
        </p:spPr>
      </p:cxnSp>
      <p:grpSp>
        <p:nvGrpSpPr>
          <p:cNvPr id="140" name="组合 139"/>
          <p:cNvGrpSpPr/>
          <p:nvPr/>
        </p:nvGrpSpPr>
        <p:grpSpPr>
          <a:xfrm>
            <a:off x="2339752" y="3219822"/>
            <a:ext cx="873509" cy="873509"/>
            <a:chOff x="5069244" y="3295756"/>
            <a:chExt cx="554400" cy="554400"/>
          </a:xfrm>
        </p:grpSpPr>
        <p:sp>
          <p:nvSpPr>
            <p:cNvPr id="141" name="椭圆 140"/>
            <p:cNvSpPr/>
            <p:nvPr/>
          </p:nvSpPr>
          <p:spPr>
            <a:xfrm>
              <a:off x="5069244" y="3295756"/>
              <a:ext cx="554400" cy="554400"/>
            </a:xfrm>
            <a:prstGeom prst="ellips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Freeform 13"/>
            <p:cNvSpPr>
              <a:spLocks noEditPoints="1"/>
            </p:cNvSpPr>
            <p:nvPr/>
          </p:nvSpPr>
          <p:spPr bwMode="auto">
            <a:xfrm>
              <a:off x="5230120" y="3374754"/>
              <a:ext cx="217568" cy="401036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4" name="矩形 143"/>
          <p:cNvSpPr/>
          <p:nvPr/>
        </p:nvSpPr>
        <p:spPr>
          <a:xfrm>
            <a:off x="3851920" y="843558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战略管理发展的两个阶段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3867894"/>
            <a:ext cx="2774315" cy="3752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816" y="13006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主要观点及做法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493787" y="123478"/>
            <a:ext cx="987574" cy="98757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5" descr="C:\Users\Administrator\Desktop\911122c4-2aa7-477d-b614-e71ec5265fed.jpg911122c4-2aa7-477d-b614-e71ec5265fed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43608" y="1177856"/>
            <a:ext cx="2160240" cy="2618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矩形 8"/>
          <p:cNvSpPr/>
          <p:nvPr/>
        </p:nvSpPr>
        <p:spPr>
          <a:xfrm>
            <a:off x="4342765" y="771550"/>
            <a:ext cx="504056" cy="432048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A7BAE"/>
                </a:solidFill>
                <a:latin typeface="+mj-lt"/>
              </a:rPr>
              <a:t>01</a:t>
            </a:r>
            <a:endParaRPr lang="zh-CN" altLang="en-US" sz="1600" b="1" dirty="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90837" y="843558"/>
            <a:ext cx="29803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《竞争战略》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五力模型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5863" y="3868127"/>
            <a:ext cx="2321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迈克尔</a:t>
            </a:r>
            <a:r>
              <a:rPr lang="en-US" altLang="zh-CN" sz="1600" b="1" dirty="0" smtClean="0"/>
              <a:t>·</a:t>
            </a:r>
            <a:r>
              <a:rPr lang="zh-CN" altLang="en-US" sz="1600" b="1" dirty="0" smtClean="0"/>
              <a:t>波特</a:t>
            </a:r>
            <a:r>
              <a:rPr lang="zh-CN" altLang="zh-CN" sz="1600" b="1" dirty="0" smtClean="0"/>
              <a:t>（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1947-- </a:t>
            </a:r>
            <a:r>
              <a:rPr lang="zh-CN" altLang="zh-CN" sz="1600" b="1" dirty="0" smtClean="0"/>
              <a:t>）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1275606"/>
            <a:ext cx="518457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93606" y="13514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主要观点及做法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493787" y="123478"/>
            <a:ext cx="987574" cy="98757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8"/>
          <p:cNvSpPr/>
          <p:nvPr/>
        </p:nvSpPr>
        <p:spPr>
          <a:xfrm>
            <a:off x="4422140" y="755422"/>
            <a:ext cx="504056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95BC49"/>
                </a:solidFill>
                <a:latin typeface="+mj-lt"/>
              </a:rPr>
              <a:t>02</a:t>
            </a:r>
            <a:endParaRPr lang="zh-CN" altLang="en-US" sz="1600" b="1" dirty="0">
              <a:solidFill>
                <a:srgbClr val="95BC49"/>
              </a:solidFill>
              <a:latin typeface="+mj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860032" y="771550"/>
            <a:ext cx="3496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《竞争优势》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价值链的概念</a:t>
            </a:r>
          </a:p>
        </p:txBody>
      </p:sp>
      <p:sp>
        <p:nvSpPr>
          <p:cNvPr id="10" name="矩形 9"/>
          <p:cNvSpPr/>
          <p:nvPr/>
        </p:nvSpPr>
        <p:spPr>
          <a:xfrm>
            <a:off x="1043608" y="3867894"/>
            <a:ext cx="2520280" cy="3752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5615" y="3867894"/>
            <a:ext cx="2321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迈克尔</a:t>
            </a:r>
            <a:r>
              <a:rPr lang="en-US" altLang="zh-CN" sz="1600" b="1" dirty="0" smtClean="0"/>
              <a:t>·</a:t>
            </a:r>
            <a:r>
              <a:rPr lang="zh-CN" altLang="en-US" sz="1600" b="1" dirty="0" smtClean="0"/>
              <a:t>波特</a:t>
            </a:r>
            <a:r>
              <a:rPr lang="zh-CN" altLang="zh-CN" sz="1600" b="1" dirty="0" smtClean="0"/>
              <a:t>（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1947-- </a:t>
            </a:r>
            <a:r>
              <a:rPr lang="zh-CN" altLang="zh-CN" sz="1600" b="1" dirty="0" smtClean="0"/>
              <a:t>）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8" name="Picture 4" descr="http://img.jrjimg.cn/2010/08/2010081310540719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03598"/>
            <a:ext cx="3384376" cy="2538282"/>
          </a:xfrm>
          <a:prstGeom prst="rect">
            <a:avLst/>
          </a:prstGeom>
          <a:noFill/>
        </p:spPr>
      </p:pic>
      <p:pic>
        <p:nvPicPr>
          <p:cNvPr id="14" name="图片 13" descr="C:\Users\Administrator\Desktop\图片2.jpg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203598"/>
            <a:ext cx="4536504" cy="194421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矩形 14"/>
          <p:cNvSpPr/>
          <p:nvPr/>
        </p:nvSpPr>
        <p:spPr>
          <a:xfrm>
            <a:off x="4067944" y="3219822"/>
            <a:ext cx="4572000" cy="14457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他认为，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“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每一个企业都是用来进行设计、生产、销售、交货以及对产品起辅助作用的种种活动的集合。所有这些活动都可以用价值链来表示出来。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”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272</Words>
  <Application>Microsoft Office PowerPoint</Application>
  <PresentationFormat>全屏显示(16:9)</PresentationFormat>
  <Paragraphs>50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Company>jinfeitang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Su</cp:lastModifiedBy>
  <cp:revision>112</cp:revision>
  <dcterms:created xsi:type="dcterms:W3CDTF">2015-11-10T13:42:00Z</dcterms:created>
  <dcterms:modified xsi:type="dcterms:W3CDTF">2017-10-09T01:23:53Z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