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4" r:id="rId3"/>
    <p:sldId id="287" r:id="rId4"/>
    <p:sldId id="265" r:id="rId5"/>
    <p:sldId id="266" r:id="rId6"/>
    <p:sldId id="257" r:id="rId7"/>
    <p:sldId id="281" r:id="rId8"/>
    <p:sldId id="272" r:id="rId9"/>
    <p:sldId id="288" r:id="rId10"/>
    <p:sldId id="299" r:id="rId11"/>
    <p:sldId id="291" r:id="rId12"/>
    <p:sldId id="282" r:id="rId14"/>
    <p:sldId id="280" r:id="rId15"/>
    <p:sldId id="258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6"/>
    <a:srgbClr val="837664"/>
    <a:srgbClr val="97A6AB"/>
    <a:srgbClr val="CF5F55"/>
    <a:srgbClr val="5F9387"/>
    <a:srgbClr val="F2C06B"/>
    <a:srgbClr val="FFFBF0"/>
    <a:srgbClr val="3DBECF"/>
    <a:srgbClr val="00B05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456" autoAdjust="0"/>
  </p:normalViewPr>
  <p:slideViewPr>
    <p:cSldViewPr showGuides="1">
      <p:cViewPr varScale="1">
        <p:scale>
          <a:sx n="140" d="100"/>
          <a:sy n="140" d="100"/>
        </p:scale>
        <p:origin x="-804" y="-96"/>
      </p:cViewPr>
      <p:guideLst>
        <p:guide orient="horz" pos="1121"/>
        <p:guide orient="horz" pos="2709"/>
        <p:guide orient="horz" pos="2120"/>
        <p:guide orient="horz" pos="1030"/>
        <p:guide orient="horz" pos="849"/>
        <p:guide pos="348"/>
        <p:guide pos="2880"/>
        <p:guide pos="1906"/>
        <p:guide pos="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B1FBE-DC80-44B6-871F-CDC337D6B3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B56CD-845B-482A-A2A5-FB0636C3DE8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B56CD-845B-482A-A2A5-FB0636C3DE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CE3B-212A-4372-BAC1-7AF5D7F61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0C4E-4CAE-4055-8F96-0549DE76A4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1131590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管理学引论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01306" y="1018456"/>
            <a:ext cx="2088232" cy="2088232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96923" y="987574"/>
            <a:ext cx="2088232" cy="2088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89112" y="1239958"/>
            <a:ext cx="2088232" cy="2088232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64088" y="2283718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管理学院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主讲教师：苏锋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55776" y="4155926"/>
            <a:ext cx="3456384" cy="345638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02311" y="3750720"/>
            <a:ext cx="3544878" cy="3544878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49311" y="4083918"/>
            <a:ext cx="3161427" cy="316142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8"/>
          <p:cNvSpPr/>
          <p:nvPr/>
        </p:nvSpPr>
        <p:spPr>
          <a:xfrm>
            <a:off x="708209" y="1038374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 dirty="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2265" y="1110382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财务管理</a:t>
            </a:r>
            <a:endParaRPr lang="zh-CN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2104" y="1059572"/>
            <a:ext cx="8152765" cy="3888348"/>
            <a:chOff x="-766829" y="-258811"/>
            <a:chExt cx="9315206" cy="6223866"/>
          </a:xfrm>
        </p:grpSpPr>
        <p:cxnSp>
          <p:nvCxnSpPr>
            <p:cNvPr id="3" name="直接连接符 2"/>
            <p:cNvCxnSpPr>
              <a:endCxn id="34" idx="3"/>
            </p:cNvCxnSpPr>
            <p:nvPr/>
          </p:nvCxnSpPr>
          <p:spPr>
            <a:xfrm flipV="1">
              <a:off x="573787" y="4996416"/>
              <a:ext cx="1500416" cy="968639"/>
            </a:xfrm>
            <a:prstGeom prst="line">
              <a:avLst/>
            </a:prstGeom>
            <a:ln w="28575">
              <a:solidFill>
                <a:srgbClr val="6F86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35" idx="7"/>
            </p:cNvCxnSpPr>
            <p:nvPr/>
          </p:nvCxnSpPr>
          <p:spPr>
            <a:xfrm flipV="1">
              <a:off x="3200241" y="1585345"/>
              <a:ext cx="2204916" cy="1469729"/>
            </a:xfrm>
            <a:prstGeom prst="line">
              <a:avLst/>
            </a:prstGeom>
            <a:ln w="28575">
              <a:solidFill>
                <a:srgbClr val="6F86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2032054" y="4737835"/>
              <a:ext cx="287337" cy="303077"/>
            </a:xfrm>
            <a:prstGeom prst="ellipse">
              <a:avLst/>
            </a:prstGeom>
            <a:solidFill>
              <a:srgbClr val="CB7D40"/>
            </a:solidFill>
            <a:ln>
              <a:solidFill>
                <a:srgbClr val="E8E8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953545" y="3010354"/>
              <a:ext cx="288925" cy="304078"/>
            </a:xfrm>
            <a:prstGeom prst="ellipse">
              <a:avLst/>
            </a:prstGeom>
            <a:solidFill>
              <a:srgbClr val="CB7D40"/>
            </a:solidFill>
            <a:ln>
              <a:solidFill>
                <a:srgbClr val="E8E8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405418" y="1402399"/>
              <a:ext cx="288925" cy="288924"/>
            </a:xfrm>
            <a:prstGeom prst="ellipse">
              <a:avLst/>
            </a:prstGeom>
            <a:solidFill>
              <a:srgbClr val="CB7D40"/>
            </a:solidFill>
            <a:ln>
              <a:solidFill>
                <a:srgbClr val="E8E8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0" name="文本框 37"/>
            <p:cNvSpPr txBox="1">
              <a:spLocks noChangeArrowheads="1"/>
            </p:cNvSpPr>
            <p:nvPr/>
          </p:nvSpPr>
          <p:spPr bwMode="auto">
            <a:xfrm>
              <a:off x="3242504" y="3009963"/>
              <a:ext cx="3284519" cy="29170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>
                  <a:latin typeface="华文细黑" panose="02010600040101010101" pitchFamily="2" charset="-122"/>
                  <a:ea typeface="华文细黑" panose="02010600040101010101" pitchFamily="2" charset="-122"/>
                  <a:cs typeface="造字工房悦黑体验版常规体"/>
                </a:defRPr>
              </a:lvl1pPr>
            </a:lstStyle>
            <a:p>
              <a:pPr algn="l" fontAlgn="auto">
                <a:lnSpc>
                  <a:spcPct val="125000"/>
                </a:lnSpc>
              </a:pPr>
              <a:r>
                <a:rPr lang="zh-CN" altLang="zh-CN" sz="1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二十世纪三十年代</a:t>
              </a:r>
              <a:r>
                <a:rPr lang="en-US" altLang="zh-CN" sz="1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,财务管理进入了一个变革时期</a:t>
              </a:r>
              <a:r>
                <a:rPr lang="zh-CN" altLang="en-US" sz="1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形成了以财务控制为核心的管理形式</a:t>
              </a:r>
              <a:r>
                <a:rPr lang="zh-CN" altLang="en-US" sz="1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从而保证企业经营目标的实现</a:t>
              </a:r>
              <a:r>
                <a:rPr lang="zh-CN" altLang="en-US" sz="1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37"/>
            <p:cNvSpPr txBox="1">
              <a:spLocks noChangeArrowheads="1"/>
            </p:cNvSpPr>
            <p:nvPr/>
          </p:nvSpPr>
          <p:spPr bwMode="auto">
            <a:xfrm>
              <a:off x="-766829" y="2677597"/>
              <a:ext cx="3186571" cy="23631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>
                  <a:latin typeface="华文细黑" panose="02010600040101010101" pitchFamily="2" charset="-122"/>
                  <a:ea typeface="华文细黑" panose="02010600040101010101" pitchFamily="2" charset="-122"/>
                  <a:cs typeface="造字工房悦黑体验版常规体"/>
                </a:defRPr>
              </a:lvl1pPr>
            </a:lstStyle>
            <a:p>
              <a:pPr algn="l" fontAlgn="auto">
                <a:lnSpc>
                  <a:spcPct val="125000"/>
                </a:lnSpc>
              </a:pPr>
              <a:r>
                <a:rPr lang="zh-CN" altLang="zh-CN" sz="1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二十世纪初期</a:t>
              </a:r>
              <a:r>
                <a:rPr lang="en-US" altLang="zh-CN" sz="1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,财务管理的必要手段尚未形成，对于资金利用效果的控制仍处于萌芽状态</a:t>
              </a:r>
              <a:r>
                <a:rPr lang="zh-CN" altLang="en-US" sz="1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37"/>
            <p:cNvSpPr txBox="1">
              <a:spLocks noChangeArrowheads="1"/>
            </p:cNvSpPr>
            <p:nvPr/>
          </p:nvSpPr>
          <p:spPr bwMode="auto">
            <a:xfrm>
              <a:off x="5837760" y="-258811"/>
              <a:ext cx="2710617" cy="29170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>
                  <a:latin typeface="华文细黑" panose="02010600040101010101" pitchFamily="2" charset="-122"/>
                  <a:ea typeface="华文细黑" panose="02010600040101010101" pitchFamily="2" charset="-122"/>
                  <a:cs typeface="造字工房悦黑体验版常规体"/>
                </a:defRPr>
              </a:lvl1pPr>
            </a:lstStyle>
            <a:p>
              <a:pPr algn="l" fontAlgn="auto">
                <a:lnSpc>
                  <a:spcPct val="125000"/>
                </a:lnSpc>
              </a:pPr>
              <a:r>
                <a:rPr lang="zh-CN" altLang="zh-CN" sz="1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五十年代，企业财务管理工作由过去筹集资金及现金流动状况的管理，转移到了关注所有的管理事项。</a:t>
              </a:r>
              <a:endParaRPr lang="zh-CN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连接符 3"/>
            <p:cNvCxnSpPr>
              <a:endCxn id="35" idx="3"/>
            </p:cNvCxnSpPr>
            <p:nvPr/>
          </p:nvCxnSpPr>
          <p:spPr>
            <a:xfrm flipV="1">
              <a:off x="2277355" y="3269536"/>
              <a:ext cx="718284" cy="1468712"/>
            </a:xfrm>
            <a:prstGeom prst="line">
              <a:avLst/>
            </a:prstGeom>
            <a:ln w="28575">
              <a:solidFill>
                <a:srgbClr val="6F86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147570" y="1723281"/>
            <a:ext cx="579631" cy="579631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5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47225" y="2302912"/>
            <a:ext cx="885084" cy="885084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83268" y="2891302"/>
            <a:ext cx="360040" cy="36004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252250" y="3174143"/>
            <a:ext cx="497322" cy="497322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359983" y="2726981"/>
            <a:ext cx="198991" cy="198991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740352" y="2936255"/>
            <a:ext cx="486549" cy="486549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91880" y="2067694"/>
            <a:ext cx="25922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  <a:endParaRPr lang="zh-CN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482717" y="51470"/>
            <a:ext cx="987574" cy="9875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52450" y="938530"/>
            <a:ext cx="8039735" cy="3900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 fontAlgn="auto">
              <a:lnSpc>
                <a:spcPct val="125000"/>
              </a:lnSpc>
            </a:pPr>
            <a:r>
              <a:rPr lang="zh-CN" altLang="zh-CN" sz="1800" b="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采用预算制度的企业开始增多，会计学科的研究者对预算制度进行了深入探讨和研究，另一方面，企业预算管理受到会计理论和其他管理思想发展的影响，在管理方法和理论上得到了一定的发展。1922年，麦金西（Mckinsey）出版了《预算控制》一书，标志着预算管理理论开始形成。为了满足跨国公司的生产经营复杂性与激烈的市场竞争，西方会计学建立了许多量化的财务模式（如盈亏平衡点理论）帮助企业在竞争中处于有利地位，促进了预算制度的发展和完善，此时的企业预算比以往更科学合理。20世纪中期，西方组织行为学等新管理思想对预算管理产生较大影响，预算管理在发展过程中吸收了组织行为理论，一些实行预算管理的企业开始提倡和实行分权式的民主参与管理。20世纪70年代，零基预算在美国兴起，后来传到了其他国家，被企业用于管理间接费用。</a:t>
            </a:r>
            <a:endParaRPr lang="zh-CN" altLang="zh-CN" sz="1800" b="0" dirty="0" smtClean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365264" y="1379590"/>
            <a:ext cx="6448744" cy="1988864"/>
            <a:chOff x="1619672" y="1379590"/>
            <a:chExt cx="6448744" cy="1988864"/>
          </a:xfrm>
        </p:grpSpPr>
        <p:sp>
          <p:nvSpPr>
            <p:cNvPr id="3" name="椭圆 2"/>
            <p:cNvSpPr/>
            <p:nvPr/>
          </p:nvSpPr>
          <p:spPr>
            <a:xfrm>
              <a:off x="1619672" y="1379590"/>
              <a:ext cx="1984248" cy="1984248"/>
            </a:xfrm>
            <a:prstGeom prst="ellipse">
              <a:avLst/>
            </a:prstGeom>
            <a:solidFill>
              <a:srgbClr val="3DBEC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411760" y="1384206"/>
              <a:ext cx="1984248" cy="1984248"/>
            </a:xfrm>
            <a:prstGeom prst="ellips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203848" y="1384206"/>
              <a:ext cx="1984248" cy="1984248"/>
            </a:xfrm>
            <a:prstGeom prst="ellips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290318" y="1381522"/>
              <a:ext cx="1984248" cy="1984248"/>
            </a:xfrm>
            <a:prstGeom prst="ellipse">
              <a:avLst/>
            </a:prstGeom>
            <a:solidFill>
              <a:srgbClr val="3DBEC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76686" y="1383680"/>
              <a:ext cx="1984248" cy="1984248"/>
            </a:xfrm>
            <a:prstGeom prst="ellips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84168" y="1379590"/>
              <a:ext cx="1984248" cy="1984248"/>
            </a:xfrm>
            <a:prstGeom prst="ellips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38176" y="1635646"/>
              <a:ext cx="424026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  谢</a:t>
              </a:r>
              <a:r>
                <a:rPr lang="en-US" altLang="zh-CN" sz="9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!!</a:t>
              </a:r>
              <a:endParaRPr lang="zh-CN" alt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907075" y="4244391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2017.6.7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0364" y="2357436"/>
            <a:ext cx="500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sz="3200" b="1" dirty="0" smtClean="0"/>
              <a:t>20世纪60年代的财务管理</a:t>
            </a:r>
            <a:endParaRPr altLang="zh-CN" sz="3200" b="1" dirty="0" smtClean="0"/>
          </a:p>
        </p:txBody>
      </p:sp>
      <p:sp>
        <p:nvSpPr>
          <p:cNvPr id="3" name="椭圆 2"/>
          <p:cNvSpPr/>
          <p:nvPr/>
        </p:nvSpPr>
        <p:spPr>
          <a:xfrm>
            <a:off x="601306" y="1018456"/>
            <a:ext cx="2088232" cy="2088232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96923" y="987574"/>
            <a:ext cx="2088232" cy="2088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89112" y="1239958"/>
            <a:ext cx="2088232" cy="2088232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55776" y="4155926"/>
            <a:ext cx="3456384" cy="345638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02311" y="3750720"/>
            <a:ext cx="3544878" cy="3544878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49311" y="4083918"/>
            <a:ext cx="3161427" cy="316142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43240" y="1285866"/>
            <a:ext cx="14020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第五讲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7163" y="327954"/>
            <a:ext cx="1124787" cy="1156701"/>
            <a:chOff x="601306" y="987574"/>
            <a:chExt cx="2276038" cy="2340616"/>
          </a:xfrm>
        </p:grpSpPr>
        <p:sp>
          <p:nvSpPr>
            <p:cNvPr id="3" name="椭圆 2"/>
            <p:cNvSpPr/>
            <p:nvPr/>
          </p:nvSpPr>
          <p:spPr>
            <a:xfrm>
              <a:off x="601306" y="1018456"/>
              <a:ext cx="2088232" cy="2088232"/>
            </a:xfrm>
            <a:prstGeom prst="ellipse">
              <a:avLst/>
            </a:prstGeom>
            <a:solidFill>
              <a:srgbClr val="3DB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696923" y="987574"/>
              <a:ext cx="2088232" cy="20882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89112" y="1239958"/>
              <a:ext cx="2088232" cy="2088232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3050" y="629275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35175" y="1416635"/>
            <a:ext cx="2310228" cy="2310230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49632" y="1416635"/>
            <a:ext cx="2310228" cy="2310230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64088" y="1416635"/>
            <a:ext cx="2310228" cy="2310230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84272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49959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9748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2067694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7944" y="2139702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4168" y="2139702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  <a:endParaRPr lang="zh-CN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359532" y="2519975"/>
            <a:ext cx="1156683" cy="1156683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503821" y="1941784"/>
            <a:ext cx="613534" cy="61353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5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12510" y="3635005"/>
            <a:ext cx="639483" cy="605045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69004" y="3974125"/>
            <a:ext cx="469834" cy="469834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36296" y="3456684"/>
            <a:ext cx="504056" cy="504056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34769" y="1265784"/>
            <a:ext cx="781447" cy="78144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2067694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482717" y="51470"/>
            <a:ext cx="987574" cy="98757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4857" y="1300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时代背景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istrator\Desktop\20150821024211449.jpg2015082102421144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1520" y="1185674"/>
            <a:ext cx="4104456" cy="248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椭圆 14"/>
          <p:cNvSpPr/>
          <p:nvPr/>
        </p:nvSpPr>
        <p:spPr>
          <a:xfrm>
            <a:off x="4656143" y="3276318"/>
            <a:ext cx="955861" cy="904385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879304" y="3786035"/>
            <a:ext cx="469834" cy="469834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82744" y="2839189"/>
            <a:ext cx="741551" cy="741551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296397" y="3340684"/>
            <a:ext cx="479084" cy="47908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573111" y="2494558"/>
            <a:ext cx="827448" cy="827448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1131590"/>
            <a:ext cx="396044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管理学理论的发展对于企业的财务管理产生重大影响。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2.企业会计活动已经从20世纪初期的成本会计发展到了管理会计的阶段。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99792" y="4011910"/>
            <a:ext cx="885084" cy="885084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91880" y="4227934"/>
            <a:ext cx="388404" cy="38840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973651" y="930674"/>
            <a:ext cx="579631" cy="579631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170496" y="1734620"/>
            <a:ext cx="625731" cy="625731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5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88651" y="3389645"/>
            <a:ext cx="639483" cy="605045"/>
          </a:xfrm>
          <a:prstGeom prst="ellips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83361" y="436331"/>
            <a:ext cx="388404" cy="38840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547225" y="2302912"/>
            <a:ext cx="885084" cy="885084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84494" y="3999279"/>
            <a:ext cx="360040" cy="36004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9872" y="1995686"/>
            <a:ext cx="2520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215" y="1347470"/>
            <a:ext cx="3565525" cy="262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8"/>
          <p:cNvSpPr/>
          <p:nvPr/>
        </p:nvSpPr>
        <p:spPr>
          <a:xfrm>
            <a:off x="4342765" y="771550"/>
            <a:ext cx="504056" cy="432048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 b="1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90837" y="84355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标准成本</a:t>
            </a:r>
            <a:endParaRPr lang="zh-CN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72079" y="1241951"/>
            <a:ext cx="4536504" cy="355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标准成本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概念：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于20世纪20年代，是指按照成本项目反映的、根据已达到的技术水平和有效经营的条件，以对未来情况的分析为基础，应用科学方法确定生产产品所需发生的各项标准（包括操作程序、材料消耗、作业环境、作业用量、人工用量）和各项成本。因此，标准成本是一种预定的目标成本。同时，它是判断工作效率和效果的尺度，是日常成本控制的有效手段。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71609" y="838478"/>
            <a:ext cx="196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标准成本的作用</a:t>
            </a:r>
            <a:endParaRPr lang="zh-CN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27100" y="923290"/>
            <a:ext cx="26219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标准成本的种类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0918" y="1406927"/>
            <a:ext cx="1728192" cy="172819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0958" y="1910983"/>
            <a:ext cx="12241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基础标准成本</a:t>
            </a:r>
            <a:endParaRPr lang="zh-CN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06982" y="2620610"/>
            <a:ext cx="1728192" cy="1728192"/>
          </a:xfrm>
          <a:prstGeom prst="ellipse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2846" y="2631063"/>
            <a:ext cx="1728192" cy="1728192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26862" y="3207127"/>
            <a:ext cx="123920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理想标准成本</a:t>
            </a:r>
            <a:endParaRPr lang="zh-CN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2"/>
          <p:cNvSpPr txBox="1"/>
          <p:nvPr/>
        </p:nvSpPr>
        <p:spPr>
          <a:xfrm>
            <a:off x="2511038" y="3207127"/>
            <a:ext cx="117933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正常标准成本</a:t>
            </a:r>
            <a:endParaRPr lang="zh-CN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7715" y="1407160"/>
            <a:ext cx="4463415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便于企业编制预算和进行预算控制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;</a:t>
            </a:r>
            <a:endParaRPr lang="en-US" altLang="zh-CN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用于控制日常发生的经济业务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;</a:t>
            </a:r>
            <a:endParaRPr lang="en-US" altLang="zh-CN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标准成本可以作为评价和考核工作质量  和效果的重要依据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;</a:t>
            </a:r>
            <a:endParaRPr lang="en-US" altLang="zh-CN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为原材料、在产品、产成品等存货的计价提供客观合理的基础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;</a:t>
            </a:r>
            <a:endParaRPr lang="en-US" altLang="zh-CN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5.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促进和简化产品成本的计算机账务处理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;</a:t>
            </a:r>
            <a:endParaRPr lang="en-US" altLang="zh-CN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8"/>
          <p:cNvSpPr/>
          <p:nvPr/>
        </p:nvSpPr>
        <p:spPr>
          <a:xfrm>
            <a:off x="4572000" y="843558"/>
            <a:ext cx="504056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 b="1" dirty="0">
              <a:solidFill>
                <a:srgbClr val="95BC49"/>
              </a:solidFill>
              <a:latin typeface="+mj-lt"/>
            </a:endParaRPr>
          </a:p>
        </p:txBody>
      </p:sp>
      <p:grpSp>
        <p:nvGrpSpPr>
          <p:cNvPr id="15" name="组 42"/>
          <p:cNvGrpSpPr/>
          <p:nvPr/>
        </p:nvGrpSpPr>
        <p:grpSpPr>
          <a:xfrm>
            <a:off x="179512" y="1275606"/>
            <a:ext cx="3962062" cy="3090740"/>
            <a:chOff x="908033" y="1897753"/>
            <a:chExt cx="5465789" cy="419678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033" y="1897753"/>
              <a:ext cx="5465789" cy="4196785"/>
            </a:xfrm>
            <a:custGeom>
              <a:avLst/>
              <a:gdLst>
                <a:gd name="connsiteX0" fmla="*/ 3333734 w 3796894"/>
                <a:gd name="connsiteY0" fmla="*/ 158827 h 2914704"/>
                <a:gd name="connsiteX1" fmla="*/ 3333734 w 3796894"/>
                <a:gd name="connsiteY1" fmla="*/ 159782 h 2914704"/>
                <a:gd name="connsiteX2" fmla="*/ 154601 w 3796894"/>
                <a:gd name="connsiteY2" fmla="*/ 159782 h 2914704"/>
                <a:gd name="connsiteX3" fmla="*/ 154601 w 3796894"/>
                <a:gd name="connsiteY3" fmla="*/ 2128067 h 2914704"/>
                <a:gd name="connsiteX4" fmla="*/ 3626221 w 3796894"/>
                <a:gd name="connsiteY4" fmla="*/ 2128067 h 2914704"/>
                <a:gd name="connsiteX5" fmla="*/ 3626221 w 3796894"/>
                <a:gd name="connsiteY5" fmla="*/ 2118575 h 2914704"/>
                <a:gd name="connsiteX6" fmla="*/ 3640861 w 3796894"/>
                <a:gd name="connsiteY6" fmla="*/ 2118575 h 2914704"/>
                <a:gd name="connsiteX7" fmla="*/ 3640861 w 3796894"/>
                <a:gd name="connsiteY7" fmla="*/ 158827 h 2914704"/>
                <a:gd name="connsiteX8" fmla="*/ 0 w 3796894"/>
                <a:gd name="connsiteY8" fmla="*/ 0 h 2914704"/>
                <a:gd name="connsiteX9" fmla="*/ 3796894 w 3796894"/>
                <a:gd name="connsiteY9" fmla="*/ 0 h 2914704"/>
                <a:gd name="connsiteX10" fmla="*/ 3796894 w 3796894"/>
                <a:gd name="connsiteY10" fmla="*/ 2914704 h 2914704"/>
                <a:gd name="connsiteX11" fmla="*/ 0 w 3796894"/>
                <a:gd name="connsiteY11" fmla="*/ 2914704 h 291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6894" h="2914704">
                  <a:moveTo>
                    <a:pt x="3333734" y="158827"/>
                  </a:moveTo>
                  <a:lnTo>
                    <a:pt x="3333734" y="159782"/>
                  </a:lnTo>
                  <a:lnTo>
                    <a:pt x="154601" y="159782"/>
                  </a:lnTo>
                  <a:lnTo>
                    <a:pt x="154601" y="2128067"/>
                  </a:lnTo>
                  <a:lnTo>
                    <a:pt x="3626221" y="2128067"/>
                  </a:lnTo>
                  <a:lnTo>
                    <a:pt x="3626221" y="2118575"/>
                  </a:lnTo>
                  <a:lnTo>
                    <a:pt x="3640861" y="2118575"/>
                  </a:lnTo>
                  <a:lnTo>
                    <a:pt x="3640861" y="158827"/>
                  </a:lnTo>
                  <a:close/>
                  <a:moveTo>
                    <a:pt x="0" y="0"/>
                  </a:moveTo>
                  <a:lnTo>
                    <a:pt x="3796894" y="0"/>
                  </a:lnTo>
                  <a:lnTo>
                    <a:pt x="3796894" y="2914704"/>
                  </a:lnTo>
                  <a:lnTo>
                    <a:pt x="0" y="2914704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90"/>
            <a:stretch>
              <a:fillRect/>
            </a:stretch>
          </p:blipFill>
          <p:spPr>
            <a:xfrm>
              <a:off x="1060506" y="2079524"/>
              <a:ext cx="5142267" cy="2892525"/>
            </a:xfrm>
            <a:prstGeom prst="rect">
              <a:avLst/>
            </a:prstGeom>
          </p:spPr>
        </p:pic>
      </p:grpSp>
      <p:sp>
        <p:nvSpPr>
          <p:cNvPr id="41" name="矩形 40"/>
          <p:cNvSpPr/>
          <p:nvPr/>
        </p:nvSpPr>
        <p:spPr>
          <a:xfrm>
            <a:off x="5148064" y="84355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预算控制</a:t>
            </a:r>
            <a:endParaRPr lang="zh-CN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18965" y="1231900"/>
            <a:ext cx="4342765" cy="3553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5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成本制度从今天来看就是成本预算，虽然当时没有跟预算联系起来，但是对科学管理原理的探讨研究促使了企业预算管理理论的发展，标准成本、差异分析等方法都成为预算管理中的常用方法。第一次世界大战以后，为了恢复经济，美国广泛地推行泰勒科学管理，为了适应管理需要，成本计量由事后核算发展为“先算后干”的成本控制和核算模式，标准成本制度和预算控制得到进一步发展。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WPS 演示</Application>
  <PresentationFormat>全屏显示(16:9)</PresentationFormat>
  <Paragraphs>97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造字工房悦黑体验版常规体</vt:lpstr>
      <vt:lpstr>华文细黑</vt:lpstr>
      <vt:lpstr>造字工房悦黑体验版常规体</vt:lpstr>
      <vt:lpstr>Calibri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jinfeitang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Administrator</cp:lastModifiedBy>
  <cp:revision>86</cp:revision>
  <dcterms:created xsi:type="dcterms:W3CDTF">2015-11-10T13:42:00Z</dcterms:created>
  <dcterms:modified xsi:type="dcterms:W3CDTF">2017-06-06T23:22:40Z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