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4" r:id="rId2"/>
    <p:sldId id="287" r:id="rId3"/>
    <p:sldId id="265" r:id="rId4"/>
    <p:sldId id="266" r:id="rId5"/>
    <p:sldId id="257" r:id="rId6"/>
    <p:sldId id="281" r:id="rId7"/>
    <p:sldId id="272" r:id="rId8"/>
    <p:sldId id="299" r:id="rId9"/>
    <p:sldId id="282" r:id="rId10"/>
    <p:sldId id="288" r:id="rId11"/>
    <p:sldId id="304" r:id="rId12"/>
    <p:sldId id="258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8E8E6"/>
    <a:srgbClr val="837664"/>
    <a:srgbClr val="97A6AB"/>
    <a:srgbClr val="CF5F55"/>
    <a:srgbClr val="5F9387"/>
    <a:srgbClr val="F2C06B"/>
    <a:srgbClr val="FFFBF0"/>
    <a:srgbClr val="3DBECF"/>
    <a:srgbClr val="00B050"/>
    <a:srgbClr val="00B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56" autoAdjust="0"/>
  </p:normalViewPr>
  <p:slideViewPr>
    <p:cSldViewPr showGuides="1">
      <p:cViewPr varScale="1">
        <p:scale>
          <a:sx n="140" d="100"/>
          <a:sy n="140" d="100"/>
        </p:scale>
        <p:origin x="-804" y="-96"/>
      </p:cViewPr>
      <p:guideLst>
        <p:guide orient="horz" pos="1121"/>
        <p:guide orient="horz" pos="2709"/>
        <p:guide orient="horz" pos="2120"/>
        <p:guide orient="horz" pos="1030"/>
        <p:guide orient="horz" pos="826"/>
        <p:guide pos="310"/>
        <p:guide pos="2880"/>
        <p:guide pos="1940"/>
        <p:guide pos="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B1FBE-DC80-44B6-871F-CDC337D6B39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56CD-845B-482A-A2A5-FB0636C3DE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CE3B-212A-4372-BAC1-7AF5D7F614C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0C4E-4CAE-4055-8F96-0549DE76A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3159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管理学引论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2283718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管理学院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主讲教师：苏锋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09104" y="838478"/>
            <a:ext cx="30962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《管理的实践》（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1954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66795" y="1236980"/>
            <a:ext cx="52412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《管理的实践》被后人誉为现代管理学的开山之作，在这部著作里，德鲁克提出了管理的三个更广泛的职能: </a:t>
            </a:r>
            <a:r>
              <a:rPr b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管理企业、管理经理人员、管理员工及其工作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。在讨论管理员工及其工作时，德鲁克引入了“</a:t>
            </a:r>
            <a:r>
              <a:rPr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人力资源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”这一概念。他指出:</a:t>
            </a:r>
            <a:r>
              <a:rPr b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“和其他所有资源相比较而言，唯一的区别就是它是人”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。德鲁克认为人力资源拥有当前其他资源所没有的素质，即“</a:t>
            </a:r>
            <a:r>
              <a:rPr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协调能力、融合能力、判断力和想象力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”。</a:t>
            </a:r>
          </a:p>
        </p:txBody>
      </p:sp>
      <p:pic>
        <p:nvPicPr>
          <p:cNvPr id="2" name="图片 1" descr="1454944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838200"/>
            <a:ext cx="2722245" cy="3556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6965" y="4463415"/>
            <a:ext cx="1661795" cy="3752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1242497" y="4482698"/>
            <a:ext cx="1409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彼得·德鲁克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0430" y="4426585"/>
            <a:ext cx="2002790" cy="3752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87041" y="3184289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73854" y="360880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87507" y="411030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64221" y="326417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595489" y="1063268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经济增长之谜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95370" y="1461770"/>
            <a:ext cx="479615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仅仅从自然资源和其他物质资本的角度来研究经济增长，并不能解释当时生产力提高的全部原因。除土地和资本外还存在另一个重要的生产要素</a:t>
            </a:r>
            <a:r>
              <a:rPr lang="en-US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--</a:t>
            </a:r>
            <a:r>
              <a:rPr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人力资本</a:t>
            </a:r>
            <a:r>
              <a:rPr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。人力资本是社会进步的决定性因素。但人力的取得不是无代价的，人力资本是投资的产物。</a:t>
            </a:r>
          </a:p>
        </p:txBody>
      </p:sp>
      <p:pic>
        <p:nvPicPr>
          <p:cNvPr id="2" name="图片 1" descr="C:\Users\Administrator\Desktop\01300000167882121698394852277.jpg0130000016788212169839485227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8510" y="977265"/>
            <a:ext cx="2301240" cy="337375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466278" y="412086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0414" y="455565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0430" y="4464685"/>
            <a:ext cx="20574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西奥多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·W·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舒尔茨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65264" y="1379590"/>
            <a:ext cx="6448744" cy="1988864"/>
            <a:chOff x="1619672" y="1379590"/>
            <a:chExt cx="6448744" cy="1988864"/>
          </a:xfrm>
        </p:grpSpPr>
        <p:sp>
          <p:nvSpPr>
            <p:cNvPr id="3" name="椭圆 2"/>
            <p:cNvSpPr/>
            <p:nvPr/>
          </p:nvSpPr>
          <p:spPr>
            <a:xfrm>
              <a:off x="1619672" y="1379590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411760" y="1384206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3848" y="1384206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290318" y="1381522"/>
              <a:ext cx="1984248" cy="1984248"/>
            </a:xfrm>
            <a:prstGeom prst="ellipse">
              <a:avLst/>
            </a:prstGeom>
            <a:solidFill>
              <a:srgbClr val="3DBEC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176686" y="1383680"/>
              <a:ext cx="1984248" cy="1984248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84168" y="1379590"/>
              <a:ext cx="1984248" cy="1984248"/>
            </a:xfrm>
            <a:prstGeom prst="ellips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8176" y="1635646"/>
              <a:ext cx="42402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 谢</a:t>
              </a:r>
              <a:r>
                <a:rPr lang="en-US" altLang="zh-CN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!!</a:t>
              </a:r>
              <a:endPara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07075" y="4244391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2017.6.7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0375" y="2357120"/>
            <a:ext cx="5710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b="1" dirty="0" smtClean="0"/>
              <a:t>20世纪70年代的人力资源管理</a:t>
            </a:r>
          </a:p>
        </p:txBody>
      </p:sp>
      <p:sp>
        <p:nvSpPr>
          <p:cNvPr id="3" name="椭圆 2"/>
          <p:cNvSpPr/>
          <p:nvPr/>
        </p:nvSpPr>
        <p:spPr>
          <a:xfrm>
            <a:off x="601306" y="1018456"/>
            <a:ext cx="2088232" cy="2088232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6923" y="987574"/>
            <a:ext cx="2088232" cy="20882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89112" y="1239958"/>
            <a:ext cx="2088232" cy="2088232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5776" y="4155926"/>
            <a:ext cx="3456384" cy="345638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02311" y="3750720"/>
            <a:ext cx="3544878" cy="3544878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49311" y="4083918"/>
            <a:ext cx="3161427" cy="316142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43240" y="1285866"/>
            <a:ext cx="14020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第六讲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163" y="327954"/>
            <a:ext cx="1124787" cy="1156701"/>
            <a:chOff x="601306" y="987574"/>
            <a:chExt cx="2276038" cy="2340616"/>
          </a:xfrm>
        </p:grpSpPr>
        <p:sp>
          <p:nvSpPr>
            <p:cNvPr id="3" name="椭圆 2"/>
            <p:cNvSpPr/>
            <p:nvPr/>
          </p:nvSpPr>
          <p:spPr>
            <a:xfrm>
              <a:off x="601306" y="1018456"/>
              <a:ext cx="2088232" cy="2088232"/>
            </a:xfrm>
            <a:prstGeom prst="ellipse">
              <a:avLst/>
            </a:prstGeom>
            <a:solidFill>
              <a:srgbClr val="3D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96923" y="987574"/>
              <a:ext cx="2088232" cy="20882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89112" y="1239958"/>
              <a:ext cx="2088232" cy="2088232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3050" y="62927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35175" y="1416635"/>
            <a:ext cx="2310228" cy="2310230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49632" y="1416635"/>
            <a:ext cx="2310228" cy="2310230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64088" y="1416635"/>
            <a:ext cx="2310228" cy="2310230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84272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9959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9748" y="1855299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206769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7944" y="2139702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4168" y="2139702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59532" y="2519975"/>
            <a:ext cx="1156683" cy="1156683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503821" y="1941784"/>
            <a:ext cx="613534" cy="61353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5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12510" y="3635005"/>
            <a:ext cx="639483" cy="605045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69004" y="3974125"/>
            <a:ext cx="469834" cy="46983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36296" y="3456684"/>
            <a:ext cx="504056" cy="504056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34769" y="1265784"/>
            <a:ext cx="781447" cy="781447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206769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2717" y="51470"/>
            <a:ext cx="987574" cy="987574"/>
          </a:xfrm>
          <a:prstGeom prst="ellipse">
            <a:avLst/>
          </a:prstGeom>
          <a:solidFill>
            <a:srgbClr val="3D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4857" y="1300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201572216153431894.jpg20157221615343189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5" y="1335405"/>
            <a:ext cx="3993515" cy="2244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73111" y="249455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56125" y="1335425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企业内部结构的日益复杂突出强调人的能动作用。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/>
              <a:t>德日等国的增长奇迹突破了以往</a:t>
            </a:r>
            <a:r>
              <a:rPr lang="zh-CN" altLang="en-US" sz="2400" b="1" smtClean="0"/>
              <a:t>经济</a:t>
            </a:r>
            <a:r>
              <a:rPr lang="zh-CN" altLang="en-US" sz="2400" b="1" smtClean="0"/>
              <a:t>发展的范式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99792" y="4011910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91880" y="4227934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73651" y="930674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70496" y="1734620"/>
            <a:ext cx="625731" cy="625731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5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88651" y="3389645"/>
            <a:ext cx="639483" cy="605045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83361" y="436331"/>
            <a:ext cx="388404" cy="38840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84494" y="3999279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9872" y="1995686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en-US" altLang="zh-CN" sz="4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4656143" y="3276318"/>
            <a:ext cx="955861" cy="904385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879304" y="3786035"/>
            <a:ext cx="469834" cy="46983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82744" y="2839189"/>
            <a:ext cx="741551" cy="741551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96397" y="3340684"/>
            <a:ext cx="479084" cy="479084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573111" y="2494558"/>
            <a:ext cx="827448" cy="827448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7235" y="3749675"/>
            <a:ext cx="2774315" cy="3752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816" y="1300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5" descr="C:\Users\Administrator\Desktop\911122c4-2aa7-477d-b614-e71ec5265fed.jpg911122c4-2aa7-477d-b614-e71ec5265f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630" y="1455420"/>
            <a:ext cx="3565525" cy="223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8"/>
          <p:cNvSpPr/>
          <p:nvPr/>
        </p:nvSpPr>
        <p:spPr>
          <a:xfrm>
            <a:off x="4342765" y="771550"/>
            <a:ext cx="504056" cy="432048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 b="1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90837" y="843558"/>
            <a:ext cx="323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德鲁克“用人之长”的思想</a:t>
            </a:r>
          </a:p>
        </p:txBody>
      </p:sp>
      <p:sp>
        <p:nvSpPr>
          <p:cNvPr id="23" name="矩形 22"/>
          <p:cNvSpPr/>
          <p:nvPr/>
        </p:nvSpPr>
        <p:spPr>
          <a:xfrm>
            <a:off x="4172079" y="1241951"/>
            <a:ext cx="4536504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德鲁克认为要真正做到用人之长，必须像马歇尔将军那样在用人方面坚持“原则”而不是感情。这个“原则”就是：只问“</a:t>
            </a:r>
            <a:r>
              <a:rPr lang="zh-CN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此人能做些什么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而不问“此人不能做什么”。只要某人能做些什么，这个人其他的一切缺点都不重要。德鲁克认为世界上实在没有真正全能的人，每个人都是在哪“一”方面能干而已，所以用人时就是选择人的某“一”方面的突出才干，而不是用“各”方面都差不太多的人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522" y="3749908"/>
            <a:ext cx="2703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彼得·德鲁克</a:t>
            </a:r>
            <a:r>
              <a:rPr lang="zh-CN" altLang="zh-CN" sz="1600" b="1" dirty="0" smtClean="0"/>
              <a:t>（</a:t>
            </a:r>
            <a:r>
              <a:rPr lang="en-US" altLang="zh-CN" sz="1600" b="1" dirty="0" smtClean="0"/>
              <a:t>1909-2005</a:t>
            </a:r>
            <a:r>
              <a:rPr lang="zh-CN" altLang="zh-CN" sz="1600" b="1" dirty="0" smtClean="0"/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606" y="13514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主要观点及做法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493787" y="123478"/>
            <a:ext cx="987574" cy="987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8"/>
          <p:cNvSpPr/>
          <p:nvPr/>
        </p:nvSpPr>
        <p:spPr>
          <a:xfrm>
            <a:off x="4422140" y="899438"/>
            <a:ext cx="504056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 b="1" dirty="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98204" y="899438"/>
            <a:ext cx="297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德鲁克谈人员晋升的步骤</a:t>
            </a:r>
          </a:p>
        </p:txBody>
      </p:sp>
      <p:sp>
        <p:nvSpPr>
          <p:cNvPr id="23" name="矩形 22"/>
          <p:cNvSpPr/>
          <p:nvPr/>
        </p:nvSpPr>
        <p:spPr>
          <a:xfrm>
            <a:off x="4269105" y="1287780"/>
            <a:ext cx="4426585" cy="3207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要仔细推敲任命，即使是一个很低职位。</a:t>
            </a:r>
          </a:p>
          <a:p>
            <a:pPr fontAlgn="auto"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2.要着眼于一定数量的潜在的合格人才。</a:t>
            </a:r>
          </a:p>
          <a:p>
            <a:pPr fontAlgn="auto"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3.要认真考虑如何看待这些候选人，关键要像马歇尔那样重点考虑“胜任的能力”，而非其他。</a:t>
            </a:r>
          </a:p>
          <a:p>
            <a:pPr fontAlgn="auto"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4.要与几个曾与候选人一起工作过的人讨论每一位候选人，最好与3～4名他们的前上司或同事一起来检验、考察他们。</a:t>
            </a:r>
          </a:p>
          <a:p>
            <a:pPr fontAlgn="auto"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5.要确保任命人了解自己的职位。</a:t>
            </a:r>
          </a:p>
        </p:txBody>
      </p:sp>
      <p:pic>
        <p:nvPicPr>
          <p:cNvPr id="2" name="图片 1" descr="201608261157405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395" y="1435735"/>
            <a:ext cx="3409950" cy="22720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7235" y="3749675"/>
            <a:ext cx="2774315" cy="3752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807522" y="3749908"/>
            <a:ext cx="2703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彼得·德鲁克</a:t>
            </a:r>
            <a:r>
              <a:rPr lang="zh-CN" altLang="zh-CN" sz="1600" b="1" dirty="0" smtClean="0"/>
              <a:t>（</a:t>
            </a:r>
            <a:r>
              <a:rPr lang="en-US" altLang="zh-CN" sz="1600" b="1" dirty="0" smtClean="0"/>
              <a:t>1909-2005</a:t>
            </a:r>
            <a:r>
              <a:rPr lang="zh-CN" altLang="zh-CN" sz="1600" b="1" dirty="0" smtClean="0"/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67872" y="1491630"/>
            <a:ext cx="2507649" cy="25076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147570" y="1723281"/>
            <a:ext cx="579631" cy="579631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6267" y="23854"/>
            <a:ext cx="281679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5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47225" y="2302912"/>
            <a:ext cx="885084" cy="885084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83268" y="2891302"/>
            <a:ext cx="360040" cy="360040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52250" y="3174143"/>
            <a:ext cx="497322" cy="497322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359983" y="2726981"/>
            <a:ext cx="198991" cy="198991"/>
          </a:xfrm>
          <a:prstGeom prst="ellipse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740352" y="2936255"/>
            <a:ext cx="486549" cy="486549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1880" y="2067694"/>
            <a:ext cx="25922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主要成果及贡献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339</Words>
  <Application>WPS 演示</Application>
  <PresentationFormat>全屏显示(16:9)</PresentationFormat>
  <Paragraphs>47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jinfeitang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Su</cp:lastModifiedBy>
  <cp:revision>95</cp:revision>
  <dcterms:created xsi:type="dcterms:W3CDTF">2015-11-10T13:42:00Z</dcterms:created>
  <dcterms:modified xsi:type="dcterms:W3CDTF">2017-06-14T01:47:55Z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