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87" r:id="rId3"/>
    <p:sldId id="265" r:id="rId4"/>
    <p:sldId id="266" r:id="rId5"/>
    <p:sldId id="257" r:id="rId6"/>
    <p:sldId id="281" r:id="rId7"/>
    <p:sldId id="272" r:id="rId8"/>
    <p:sldId id="288" r:id="rId9"/>
    <p:sldId id="282" r:id="rId10"/>
    <p:sldId id="280" r:id="rId11"/>
    <p:sldId id="289" r:id="rId12"/>
    <p:sldId id="258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21">
          <p15:clr>
            <a:srgbClr val="A4A3A4"/>
          </p15:clr>
        </p15:guide>
        <p15:guide id="2" orient="horz" pos="2709">
          <p15:clr>
            <a:srgbClr val="A4A3A4"/>
          </p15:clr>
        </p15:guide>
        <p15:guide id="3" orient="horz" pos="2120">
          <p15:clr>
            <a:srgbClr val="A4A3A4"/>
          </p15:clr>
        </p15:guide>
        <p15:guide id="4" orient="horz" pos="1030">
          <p15:clr>
            <a:srgbClr val="A4A3A4"/>
          </p15:clr>
        </p15:guide>
        <p15:guide id="5" orient="horz" pos="849">
          <p15:clr>
            <a:srgbClr val="A4A3A4"/>
          </p15:clr>
        </p15:guide>
        <p15:guide id="6" pos="352">
          <p15:clr>
            <a:srgbClr val="A4A3A4"/>
          </p15:clr>
        </p15:guide>
        <p15:guide id="7" pos="2880">
          <p15:clr>
            <a:srgbClr val="A4A3A4"/>
          </p15:clr>
        </p15:guide>
        <p15:guide id="8" pos="1906">
          <p15:clr>
            <a:srgbClr val="A4A3A4"/>
          </p15:clr>
        </p15:guide>
        <p15:guide id="9" pos="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BECF"/>
    <a:srgbClr val="00B050"/>
    <a:srgbClr val="00B0F0"/>
    <a:srgbClr val="404040"/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56" autoAdjust="0"/>
  </p:normalViewPr>
  <p:slideViewPr>
    <p:cSldViewPr showGuides="1">
      <p:cViewPr varScale="1">
        <p:scale>
          <a:sx n="140" d="100"/>
          <a:sy n="140" d="100"/>
        </p:scale>
        <p:origin x="-804" y="-96"/>
      </p:cViewPr>
      <p:guideLst>
        <p:guide orient="horz" pos="1121"/>
        <p:guide orient="horz" pos="2709"/>
        <p:guide orient="horz" pos="2120"/>
        <p:guide orient="horz" pos="1030"/>
        <p:guide orient="horz" pos="849"/>
        <p:guide pos="352"/>
        <p:guide pos="2880"/>
        <p:guide pos="1906"/>
        <p:guide pos="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B1FBE-DC80-44B6-871F-CDC337D6B39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56CD-845B-482A-A2A5-FB0636C3DE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356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68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57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510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8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454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86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42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545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9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070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02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94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3159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2283718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管理学院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主讲教师：苏锋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979712" y="1779662"/>
            <a:ext cx="6087125" cy="2798803"/>
            <a:chOff x="1127125" y="893797"/>
            <a:chExt cx="6955042" cy="4479891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1127125" y="2708275"/>
              <a:ext cx="1800225" cy="2665413"/>
            </a:xfrm>
            <a:prstGeom prst="line">
              <a:avLst/>
            </a:prstGeom>
            <a:ln w="28575">
              <a:solidFill>
                <a:srgbClr val="6F86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927350" y="2708275"/>
              <a:ext cx="1592263" cy="1441450"/>
            </a:xfrm>
            <a:prstGeom prst="line">
              <a:avLst/>
            </a:prstGeom>
            <a:ln w="28575">
              <a:solidFill>
                <a:srgbClr val="6F86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36" idx="4"/>
            </p:cNvCxnSpPr>
            <p:nvPr/>
          </p:nvCxnSpPr>
          <p:spPr>
            <a:xfrm flipV="1">
              <a:off x="4516438" y="1874277"/>
              <a:ext cx="1856204" cy="2275450"/>
            </a:xfrm>
            <a:prstGeom prst="line">
              <a:avLst/>
            </a:prstGeom>
            <a:ln w="28575">
              <a:solidFill>
                <a:srgbClr val="6F86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2817813" y="2622686"/>
              <a:ext cx="287337" cy="303077"/>
            </a:xfrm>
            <a:prstGeom prst="ellipse">
              <a:avLst/>
            </a:prstGeom>
            <a:solidFill>
              <a:srgbClr val="CB7D40"/>
            </a:solidFill>
            <a:ln>
              <a:solidFill>
                <a:srgbClr val="E8E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371975" y="3932238"/>
              <a:ext cx="288925" cy="304078"/>
            </a:xfrm>
            <a:prstGeom prst="ellipse">
              <a:avLst/>
            </a:prstGeom>
            <a:solidFill>
              <a:srgbClr val="CB7D40"/>
            </a:solidFill>
            <a:ln>
              <a:solidFill>
                <a:srgbClr val="E8E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28180" y="1585353"/>
              <a:ext cx="288925" cy="288924"/>
            </a:xfrm>
            <a:prstGeom prst="ellipse">
              <a:avLst/>
            </a:prstGeom>
            <a:solidFill>
              <a:srgbClr val="CB7D40"/>
            </a:solidFill>
            <a:ln>
              <a:solidFill>
                <a:srgbClr val="E8E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0" name="文本框 37"/>
            <p:cNvSpPr txBox="1">
              <a:spLocks noChangeArrowheads="1"/>
            </p:cNvSpPr>
            <p:nvPr/>
          </p:nvSpPr>
          <p:spPr bwMode="auto">
            <a:xfrm>
              <a:off x="3019452" y="4351575"/>
              <a:ext cx="2994508" cy="640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华文细黑" panose="02010600040101010101" pitchFamily="2" charset="-122"/>
                  <a:ea typeface="华文细黑" panose="02010600040101010101" pitchFamily="2" charset="-122"/>
                  <a:cs typeface="造字工房悦黑体验版常规体"/>
                </a:defRPr>
              </a:lvl1pPr>
            </a:lstStyle>
            <a:p>
              <a:r>
                <a:rPr lang="zh-CN" altLang="zh-CN" sz="20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第二阶段：市场集中</a:t>
              </a:r>
            </a:p>
          </p:txBody>
        </p:sp>
        <p:sp>
          <p:nvSpPr>
            <p:cNvPr id="42" name="文本框 37"/>
            <p:cNvSpPr txBox="1">
              <a:spLocks noChangeArrowheads="1"/>
            </p:cNvSpPr>
            <p:nvPr/>
          </p:nvSpPr>
          <p:spPr bwMode="auto">
            <a:xfrm>
              <a:off x="1456225" y="1815871"/>
              <a:ext cx="2834881" cy="640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华文细黑" panose="02010600040101010101" pitchFamily="2" charset="-122"/>
                  <a:ea typeface="华文细黑" panose="02010600040101010101" pitchFamily="2" charset="-122"/>
                  <a:cs typeface="造字工房悦黑体验版常规体"/>
                </a:defRPr>
              </a:lvl1pPr>
            </a:lstStyle>
            <a:p>
              <a:r>
                <a:rPr lang="zh-CN" altLang="zh-CN" sz="20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第一阶段：市场零散</a:t>
              </a:r>
              <a:endParaRPr lang="zh-CN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文本框 37"/>
            <p:cNvSpPr txBox="1">
              <a:spLocks noChangeArrowheads="1"/>
            </p:cNvSpPr>
            <p:nvPr/>
          </p:nvSpPr>
          <p:spPr bwMode="auto">
            <a:xfrm>
              <a:off x="4829504" y="893797"/>
              <a:ext cx="3252663" cy="640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华文细黑" panose="02010600040101010101" pitchFamily="2" charset="-122"/>
                  <a:ea typeface="华文细黑" panose="02010600040101010101" pitchFamily="2" charset="-122"/>
                  <a:cs typeface="造字工房悦黑体验版常规体"/>
                </a:defRPr>
              </a:lvl1pPr>
            </a:lstStyle>
            <a:p>
              <a:r>
                <a:rPr lang="zh-CN" altLang="zh-CN" sz="20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第三阶段：市场分割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395536" y="1203598"/>
            <a:ext cx="3565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300038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美国汽车工业发展的三阶段</a:t>
            </a:r>
            <a:endParaRPr lang="zh-CN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26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2987824" y="3003798"/>
            <a:ext cx="317987" cy="13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436096" y="4011910"/>
            <a:ext cx="0" cy="29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508104" y="1275606"/>
            <a:ext cx="246980" cy="15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923928" y="1059582"/>
            <a:ext cx="1728192" cy="172819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3968" y="156363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宏观经济的角度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99992" y="2273265"/>
            <a:ext cx="1728192" cy="1728192"/>
          </a:xfrm>
          <a:prstGeom prst="ellipse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75856" y="2283718"/>
            <a:ext cx="1728192" cy="172819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9872" y="2859782"/>
            <a:ext cx="123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社会生活的角度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2859782"/>
            <a:ext cx="11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环境保护的角度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6136" y="267494"/>
            <a:ext cx="29523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    </a:t>
            </a:r>
            <a:r>
              <a:rPr lang="zh-CN" altLang="zh-CN" sz="1600" b="1" dirty="0" smtClean="0"/>
              <a:t>汽车产业将钢铁业、玻璃工业、橡胶工业、以及石油工业紧密联系在一起；汽车工业是这些产业的核心，也是</a:t>
            </a:r>
            <a:r>
              <a:rPr lang="en-US" altLang="zh-CN" sz="1600" b="1" dirty="0" smtClean="0"/>
              <a:t>20</a:t>
            </a:r>
            <a:r>
              <a:rPr lang="zh-CN" altLang="zh-CN" sz="1600" b="1" dirty="0" smtClean="0"/>
              <a:t>世纪经济的核心。到</a:t>
            </a:r>
            <a:r>
              <a:rPr lang="en-US" altLang="zh-CN" sz="1600" b="1" dirty="0" smtClean="0"/>
              <a:t>20</a:t>
            </a:r>
            <a:r>
              <a:rPr lang="zh-CN" altLang="zh-CN" sz="1600" b="1" dirty="0" smtClean="0"/>
              <a:t>世纪</a:t>
            </a:r>
            <a:r>
              <a:rPr lang="en-US" altLang="zh-CN" sz="1600" b="1" dirty="0" smtClean="0"/>
              <a:t>70</a:t>
            </a:r>
            <a:r>
              <a:rPr lang="zh-CN" altLang="zh-CN" sz="1600" b="1" dirty="0" smtClean="0"/>
              <a:t>年代，美国有六分之一的企业与汽车产品的生产、销售或操作有关。</a:t>
            </a:r>
            <a:endParaRPr lang="zh-CN" altLang="zh-CN" sz="1600" dirty="0"/>
          </a:p>
        </p:txBody>
      </p:sp>
      <p:sp>
        <p:nvSpPr>
          <p:cNvPr id="25" name="矩形 24"/>
          <p:cNvSpPr/>
          <p:nvPr/>
        </p:nvSpPr>
        <p:spPr>
          <a:xfrm>
            <a:off x="2771800" y="4312503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    20</a:t>
            </a:r>
            <a:r>
              <a:rPr lang="zh-CN" altLang="zh-CN" sz="1600" b="1" dirty="0" smtClean="0"/>
              <a:t>世纪有毒的空气、拥挤的街道和公路，以及车祸造成的死亡率是当初发展汽车工业时所未能预料的。就如人们未料到汽车给人们生活带来如此多的好处一样。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83568" y="2211710"/>
            <a:ext cx="2304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①</a:t>
            </a:r>
            <a:r>
              <a:rPr lang="zh-CN" altLang="zh-CN" sz="1600" b="1" dirty="0" smtClean="0"/>
              <a:t>汽车运动快捷、方便，使人类精神得到了解放</a:t>
            </a:r>
            <a:r>
              <a:rPr lang="zh-CN" altLang="en-US" sz="1600" b="1" dirty="0" smtClean="0"/>
              <a:t>；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②</a:t>
            </a:r>
            <a:r>
              <a:rPr lang="zh-CN" altLang="zh-CN" sz="1600" b="1" dirty="0" smtClean="0"/>
              <a:t>职工工资的增长，休闲时间的增加，促进了大众消费的到来</a:t>
            </a:r>
            <a:r>
              <a:rPr lang="zh-CN" altLang="en-US" sz="1600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0026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65264" y="1379590"/>
            <a:ext cx="6448744" cy="1988864"/>
            <a:chOff x="1619672" y="1379590"/>
            <a:chExt cx="6448744" cy="1988864"/>
          </a:xfrm>
        </p:grpSpPr>
        <p:sp>
          <p:nvSpPr>
            <p:cNvPr id="3" name="椭圆 2"/>
            <p:cNvSpPr/>
            <p:nvPr/>
          </p:nvSpPr>
          <p:spPr>
            <a:xfrm>
              <a:off x="1619672" y="1379590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411760" y="1384206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3848" y="1384206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290318" y="1381522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76686" y="1383680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84168" y="1379590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8176" y="1635646"/>
              <a:ext cx="424026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  谢</a:t>
              </a:r>
              <a:r>
                <a:rPr lang="en-US" altLang="zh-CN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!!</a:t>
              </a:r>
              <a:endPara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07075" y="4244391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2017.5.26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6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275606"/>
            <a:ext cx="512832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第三讲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zh-CN" altLang="zh-CN" sz="3200" b="1" dirty="0" smtClean="0"/>
              <a:t>福特制背景下的大规模生产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163" y="327954"/>
            <a:ext cx="1124787" cy="1156701"/>
            <a:chOff x="601306" y="987574"/>
            <a:chExt cx="2276038" cy="2340616"/>
          </a:xfrm>
        </p:grpSpPr>
        <p:sp>
          <p:nvSpPr>
            <p:cNvPr id="3" name="椭圆 2"/>
            <p:cNvSpPr/>
            <p:nvPr/>
          </p:nvSpPr>
          <p:spPr>
            <a:xfrm>
              <a:off x="601306" y="1018456"/>
              <a:ext cx="2088232" cy="2088232"/>
            </a:xfrm>
            <a:prstGeom prst="ellipse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96923" y="987574"/>
              <a:ext cx="2088232" cy="20882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89112" y="1239958"/>
              <a:ext cx="2088232" cy="2088232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3050" y="62927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35175" y="1416635"/>
            <a:ext cx="2310228" cy="2310230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49632" y="1416635"/>
            <a:ext cx="2310228" cy="2310230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64088" y="1416635"/>
            <a:ext cx="2310228" cy="2310230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84272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9959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9748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206769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944" y="2139702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2139702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  <p:extLst>
      <p:ext uri="{BB962C8B-B14F-4D97-AF65-F5344CB8AC3E}">
        <p14:creationId xmlns:p14="http://schemas.microsoft.com/office/powerpoint/2010/main" xmlns="" val="27741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59532" y="2519975"/>
            <a:ext cx="1156683" cy="1156683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503821" y="1941784"/>
            <a:ext cx="613534" cy="61353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5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12510" y="3635005"/>
            <a:ext cx="639483" cy="60504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69004" y="3974125"/>
            <a:ext cx="469834" cy="46983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36296" y="3456684"/>
            <a:ext cx="504056" cy="504056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34769" y="1265784"/>
            <a:ext cx="781447" cy="78144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206769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857" y="1300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:\HD PICTURE\4e769802.jpe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8280" y="1423176"/>
            <a:ext cx="3859832" cy="257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73111" y="2494558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185167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福特制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与“泰勒制”同时出现，社会背景相同。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66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73651" y="930674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70496" y="1734620"/>
            <a:ext cx="625731" cy="62573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5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88651" y="3389645"/>
            <a:ext cx="639483" cy="605045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83361" y="436331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84494" y="3999279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9872" y="1995686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3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059832" y="771550"/>
            <a:ext cx="914400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059832" y="2499742"/>
            <a:ext cx="914400" cy="914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69954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福特汽车公司的创立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944" y="987574"/>
            <a:ext cx="4968552" cy="147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 smtClean="0"/>
              <a:t>    1896</a:t>
            </a:r>
            <a:r>
              <a:rPr lang="zh-CN" altLang="zh-CN" sz="1600" b="1" dirty="0" smtClean="0"/>
              <a:t>年，福特发明了了他的第一台不需要马的四马力四轮马车。</a:t>
            </a:r>
            <a:r>
              <a:rPr lang="en-US" altLang="zh-CN" sz="1600" b="1" dirty="0" smtClean="0"/>
              <a:t>1903</a:t>
            </a:r>
            <a:r>
              <a:rPr lang="zh-CN" altLang="zh-CN" sz="1600" b="1" dirty="0" smtClean="0"/>
              <a:t>年</a:t>
            </a:r>
            <a:r>
              <a:rPr lang="en-US" altLang="zh-CN" sz="1600" b="1" dirty="0" smtClean="0"/>
              <a:t>6</a:t>
            </a:r>
            <a:r>
              <a:rPr lang="zh-CN" altLang="zh-CN" sz="1600" b="1" dirty="0" smtClean="0"/>
              <a:t>月</a:t>
            </a:r>
            <a:r>
              <a:rPr lang="en-US" altLang="zh-CN" sz="1600" b="1" dirty="0" smtClean="0"/>
              <a:t>16</a:t>
            </a:r>
            <a:r>
              <a:rPr lang="zh-CN" altLang="zh-CN" sz="1600" b="1" dirty="0" smtClean="0"/>
              <a:t>日，福特汽车公司成立，共有</a:t>
            </a:r>
            <a:r>
              <a:rPr lang="en-US" altLang="zh-CN" sz="1600" b="1" dirty="0" smtClean="0"/>
              <a:t>12</a:t>
            </a:r>
            <a:r>
              <a:rPr lang="zh-CN" altLang="zh-CN" sz="1600" b="1" dirty="0" smtClean="0"/>
              <a:t>位投资人</a:t>
            </a:r>
            <a:r>
              <a:rPr lang="en-US" altLang="zh-CN" sz="1600" b="1" dirty="0" smtClean="0"/>
              <a:t>, </a:t>
            </a:r>
            <a:r>
              <a:rPr lang="zh-CN" altLang="zh-CN" sz="1600" b="1" dirty="0" smtClean="0"/>
              <a:t>筹资金额</a:t>
            </a:r>
            <a:r>
              <a:rPr lang="en-US" altLang="zh-CN" sz="1600" b="1" dirty="0" smtClean="0"/>
              <a:t>2.8</a:t>
            </a:r>
            <a:r>
              <a:rPr lang="zh-CN" altLang="zh-CN" sz="1600" b="1" dirty="0" smtClean="0"/>
              <a:t>万美元</a:t>
            </a:r>
            <a:r>
              <a:rPr lang="en-US" altLang="zh-CN" sz="1600" b="1" dirty="0" smtClean="0"/>
              <a:t>,</a:t>
            </a:r>
            <a:r>
              <a:rPr lang="zh-CN" altLang="zh-CN" sz="1600" b="1" dirty="0" smtClean="0"/>
              <a:t>开始在底特律的麦克大街（</a:t>
            </a:r>
            <a:r>
              <a:rPr lang="en-US" altLang="zh-CN" sz="1600" b="1" dirty="0" smtClean="0"/>
              <a:t>Mack Avenue</a:t>
            </a:r>
            <a:r>
              <a:rPr lang="zh-CN" altLang="zh-CN" sz="1600" b="1" dirty="0" smtClean="0"/>
              <a:t>）的工厂里组装汽车。</a:t>
            </a:r>
            <a:r>
              <a:rPr lang="en-US" altLang="zh-CN" sz="900" b="1" dirty="0" smtClean="0"/>
              <a:t> </a:t>
            </a:r>
            <a:r>
              <a:rPr lang="en-US" altLang="zh-CN" sz="1600" b="1" dirty="0" smtClean="0"/>
              <a:t>1908</a:t>
            </a:r>
            <a:r>
              <a:rPr lang="zh-CN" altLang="zh-CN" sz="1600" b="1" dirty="0" smtClean="0"/>
              <a:t>年</a:t>
            </a:r>
            <a:r>
              <a:rPr lang="en-US" altLang="zh-CN" sz="1600" b="1" dirty="0" smtClean="0"/>
              <a:t>10</a:t>
            </a:r>
            <a:r>
              <a:rPr lang="zh-CN" altLang="zh-CN" sz="1600" b="1" dirty="0" smtClean="0"/>
              <a:t>月</a:t>
            </a:r>
            <a:r>
              <a:rPr lang="en-US" altLang="zh-CN" sz="1600" b="1" dirty="0" smtClean="0"/>
              <a:t>1</a:t>
            </a:r>
            <a:r>
              <a:rPr lang="zh-CN" altLang="zh-CN" sz="1600" b="1" dirty="0" smtClean="0"/>
              <a:t>日，第一辆</a:t>
            </a:r>
            <a:r>
              <a:rPr lang="en-US" altLang="zh-CN" sz="1600" b="1" dirty="0" smtClean="0"/>
              <a:t>T</a:t>
            </a:r>
            <a:r>
              <a:rPr lang="zh-CN" altLang="zh-CN" sz="1600" b="1" dirty="0" smtClean="0"/>
              <a:t>型车面世。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83918"/>
            <a:ext cx="2160240" cy="3752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83918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/>
              <a:t>亨利·福特（</a:t>
            </a:r>
            <a:r>
              <a:rPr lang="en-US" altLang="zh-CN" sz="1600" b="1" dirty="0" smtClean="0"/>
              <a:t>1863-1947</a:t>
            </a:r>
            <a:r>
              <a:rPr lang="zh-CN" altLang="zh-CN" sz="1600" b="1" dirty="0" smtClean="0"/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t01bf11e2fe92c98f9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131590"/>
            <a:ext cx="2335138" cy="2926258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067944" y="249974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流水装配线的建立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5936" y="2859782"/>
            <a:ext cx="5148064" cy="63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 b="1" dirty="0" smtClean="0"/>
              <a:t>①</a:t>
            </a:r>
            <a:r>
              <a:rPr lang="zh-CN" altLang="zh-CN" sz="1600" b="1" dirty="0" smtClean="0"/>
              <a:t>将工人和工具按生产的顺序排列，以保证每一个生产部件在安装好前通过最短的距离。</a:t>
            </a:r>
            <a:endParaRPr lang="en-US" altLang="zh-CN" sz="1600" b="1" dirty="0" smtClean="0"/>
          </a:p>
        </p:txBody>
      </p:sp>
      <p:sp>
        <p:nvSpPr>
          <p:cNvPr id="29" name="矩形 28"/>
          <p:cNvSpPr/>
          <p:nvPr/>
        </p:nvSpPr>
        <p:spPr>
          <a:xfrm>
            <a:off x="2987824" y="3435846"/>
            <a:ext cx="6156176" cy="1475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 b="1" dirty="0" smtClean="0"/>
              <a:t>②</a:t>
            </a:r>
            <a:r>
              <a:rPr lang="zh-CN" altLang="zh-CN" sz="1600" b="1" dirty="0" smtClean="0"/>
              <a:t>使用工作滑梯或其他形式的传送工具，以保证工人在完成了工作后总能把部件放在同一位置上</a:t>
            </a:r>
            <a:r>
              <a:rPr lang="en-US" altLang="zh-CN" sz="1600" b="1" dirty="0" smtClean="0"/>
              <a:t>—</a:t>
            </a:r>
            <a:r>
              <a:rPr lang="zh-CN" altLang="zh-CN" sz="1600" b="1" dirty="0" smtClean="0"/>
              <a:t>这个位置必须是他的双手最便于取放部件之处</a:t>
            </a:r>
            <a:r>
              <a:rPr lang="en-US" altLang="zh-CN" sz="1600" b="1" dirty="0" smtClean="0"/>
              <a:t>—</a:t>
            </a:r>
            <a:r>
              <a:rPr lang="zh-CN" altLang="zh-CN" sz="1600" b="1" dirty="0" smtClean="0"/>
              <a:t>如果可能，就让部件在重力的作用下到达下一个工人的工作地点。</a:t>
            </a:r>
            <a:endParaRPr lang="en-US" altLang="zh-CN" sz="1600" b="1" dirty="0" smtClean="0"/>
          </a:p>
          <a:p>
            <a:pPr>
              <a:lnSpc>
                <a:spcPct val="114000"/>
              </a:lnSpc>
            </a:pPr>
            <a:r>
              <a:rPr lang="zh-CN" altLang="en-US" sz="1600" b="1" dirty="0" smtClean="0"/>
              <a:t>③</a:t>
            </a:r>
            <a:r>
              <a:rPr lang="zh-CN" altLang="zh-CN" sz="1600" b="1" dirty="0" smtClean="0"/>
              <a:t>使用让部件以最方便的距离进行传送的有滑梯的装配线</a:t>
            </a:r>
            <a:r>
              <a:rPr lang="zh-CN" altLang="en-US" sz="1600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511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03848" y="915566"/>
            <a:ext cx="914400" cy="914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4083918"/>
            <a:ext cx="2160240" cy="3752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83918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/>
              <a:t>亨利·福特（</a:t>
            </a:r>
            <a:r>
              <a:rPr lang="en-US" altLang="zh-CN" sz="1600" b="1" dirty="0" smtClean="0"/>
              <a:t>1863-1947</a:t>
            </a:r>
            <a:r>
              <a:rPr lang="zh-CN" altLang="zh-CN" sz="1600" b="1" dirty="0" smtClean="0"/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t01bf11e2fe92c98f9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19622"/>
            <a:ext cx="2335138" cy="2664296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203848" y="2715766"/>
            <a:ext cx="914400" cy="9144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355976" y="98757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高工资高福利的实施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55976" y="1419622"/>
            <a:ext cx="4464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    1914</a:t>
            </a:r>
            <a:r>
              <a:rPr lang="zh-CN" altLang="zh-CN" sz="1600" b="1" dirty="0" smtClean="0"/>
              <a:t>年，福特公司宣布实施日工资</a:t>
            </a:r>
            <a:r>
              <a:rPr lang="en-US" altLang="zh-CN" sz="1600" b="1" dirty="0" smtClean="0"/>
              <a:t>5</a:t>
            </a:r>
            <a:r>
              <a:rPr lang="zh-CN" altLang="zh-CN" sz="1600" b="1" dirty="0" smtClean="0"/>
              <a:t>美元的制度，由</a:t>
            </a:r>
            <a:r>
              <a:rPr lang="en-US" altLang="zh-CN" sz="1600" b="1" dirty="0" smtClean="0"/>
              <a:t>8</a:t>
            </a:r>
            <a:r>
              <a:rPr lang="zh-CN" altLang="zh-CN" sz="1600" b="1" dirty="0" smtClean="0"/>
              <a:t>小时工作工资</a:t>
            </a:r>
            <a:r>
              <a:rPr lang="en-US" altLang="zh-CN" sz="1600" b="1" dirty="0" smtClean="0"/>
              <a:t>5</a:t>
            </a:r>
            <a:r>
              <a:rPr lang="zh-CN" altLang="zh-CN" sz="1600" b="1" dirty="0" smtClean="0"/>
              <a:t>美元，代替了</a:t>
            </a:r>
            <a:r>
              <a:rPr lang="en-US" altLang="zh-CN" sz="1600" b="1" dirty="0" smtClean="0"/>
              <a:t>9</a:t>
            </a:r>
            <a:r>
              <a:rPr lang="zh-CN" altLang="zh-CN" sz="1600" b="1" dirty="0" smtClean="0"/>
              <a:t>小时</a:t>
            </a:r>
            <a:r>
              <a:rPr lang="en-US" altLang="zh-CN" sz="1600" b="1" dirty="0" smtClean="0"/>
              <a:t>2.34</a:t>
            </a:r>
            <a:r>
              <a:rPr lang="zh-CN" altLang="zh-CN" sz="1600" b="1" dirty="0" smtClean="0"/>
              <a:t>美元。</a:t>
            </a:r>
            <a:endParaRPr lang="zh-CN" altLang="en-US" sz="1600" b="1" dirty="0" smtClean="0"/>
          </a:p>
        </p:txBody>
      </p:sp>
      <p:sp>
        <p:nvSpPr>
          <p:cNvPr id="24" name="矩形 23"/>
          <p:cNvSpPr/>
          <p:nvPr/>
        </p:nvSpPr>
        <p:spPr>
          <a:xfrm>
            <a:off x="4427984" y="2499742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产业集群的形成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83968" y="2859782"/>
            <a:ext cx="460851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    1918</a:t>
            </a:r>
            <a:r>
              <a:rPr lang="zh-CN" altLang="zh-CN" sz="1600" b="1" dirty="0" smtClean="0"/>
              <a:t>年，胭脂河（</a:t>
            </a:r>
            <a:r>
              <a:rPr lang="en-US" altLang="zh-CN" sz="1600" b="1" dirty="0" smtClean="0"/>
              <a:t>River Rouge</a:t>
            </a:r>
            <a:r>
              <a:rPr lang="zh-CN" altLang="zh-CN" sz="1600" b="1" dirty="0" smtClean="0"/>
              <a:t>）工厂开业。胭脂河厂区有</a:t>
            </a:r>
            <a:r>
              <a:rPr lang="en-US" altLang="zh-CN" sz="1600" b="1" dirty="0" smtClean="0"/>
              <a:t>1.5</a:t>
            </a:r>
            <a:r>
              <a:rPr lang="zh-CN" altLang="zh-CN" sz="1600" b="1" dirty="0" smtClean="0"/>
              <a:t>英里长，</a:t>
            </a:r>
            <a:r>
              <a:rPr lang="en-US" altLang="zh-CN" sz="1600" b="1" dirty="0" smtClean="0"/>
              <a:t>0.75</a:t>
            </a:r>
            <a:r>
              <a:rPr lang="zh-CN" altLang="zh-CN" sz="1600" b="1" dirty="0" smtClean="0"/>
              <a:t>英里宽。该厂可以容纳</a:t>
            </a:r>
            <a:r>
              <a:rPr lang="en-US" altLang="zh-CN" sz="1600" b="1" dirty="0" smtClean="0"/>
              <a:t>81000</a:t>
            </a:r>
            <a:r>
              <a:rPr lang="zh-CN" altLang="zh-CN" sz="1600" b="1" dirty="0" smtClean="0"/>
              <a:t>名工人，厂房面积为</a:t>
            </a:r>
            <a:r>
              <a:rPr lang="en-US" altLang="zh-CN" sz="1600" b="1" dirty="0" smtClean="0"/>
              <a:t>700</a:t>
            </a:r>
            <a:r>
              <a:rPr lang="zh-CN" altLang="zh-CN" sz="1600" b="1" dirty="0" smtClean="0"/>
              <a:t>万平方英尺，建设成本高达</a:t>
            </a:r>
            <a:r>
              <a:rPr lang="en-US" altLang="zh-CN" sz="1600" b="1" dirty="0" smtClean="0"/>
              <a:t>2.67</a:t>
            </a:r>
            <a:r>
              <a:rPr lang="zh-CN" altLang="zh-CN" sz="1600" b="1" dirty="0" smtClean="0"/>
              <a:t>亿美元。与它相比，海兰公园厂区就显得简陋狭小多了。它的建成标志着公司的重心发生了转移。</a:t>
            </a:r>
            <a:r>
              <a:rPr lang="en-US" altLang="zh-CN" sz="1600" b="1" dirty="0" smtClean="0"/>
              <a:t>20</a:t>
            </a:r>
            <a:r>
              <a:rPr lang="zh-CN" altLang="zh-CN" sz="1600" b="1" dirty="0" smtClean="0"/>
              <a:t>年代中期达到满负荷生产，</a:t>
            </a:r>
            <a:r>
              <a:rPr lang="en-US" altLang="zh-CN" sz="1600" b="1" dirty="0" smtClean="0"/>
              <a:t>1923</a:t>
            </a:r>
            <a:r>
              <a:rPr lang="zh-CN" altLang="zh-CN" sz="1600" b="1" dirty="0" smtClean="0"/>
              <a:t>年，福特的</a:t>
            </a:r>
            <a:r>
              <a:rPr lang="en-US" altLang="zh-CN" sz="1600" b="1" dirty="0" smtClean="0"/>
              <a:t>T</a:t>
            </a:r>
            <a:r>
              <a:rPr lang="zh-CN" altLang="zh-CN" sz="1600" b="1" dirty="0" smtClean="0"/>
              <a:t>型车年生产量达到</a:t>
            </a:r>
            <a:r>
              <a:rPr lang="en-US" altLang="zh-CN" sz="1600" b="1" dirty="0" smtClean="0"/>
              <a:t>200</a:t>
            </a:r>
            <a:r>
              <a:rPr lang="zh-CN" altLang="zh-CN" sz="1600" b="1" dirty="0" smtClean="0"/>
              <a:t>万辆</a:t>
            </a:r>
            <a:endParaRPr lang="zh-CN" alt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511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147570" y="1723281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5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83268" y="2891302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52250" y="3174143"/>
            <a:ext cx="497322" cy="497322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359983" y="2726981"/>
            <a:ext cx="198991" cy="198991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40352" y="2936255"/>
            <a:ext cx="486549" cy="486549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91880" y="2067694"/>
            <a:ext cx="2592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  <p:extLst>
      <p:ext uri="{BB962C8B-B14F-4D97-AF65-F5344CB8AC3E}">
        <p14:creationId xmlns:p14="http://schemas.microsoft.com/office/powerpoint/2010/main" xmlns="" val="7112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583</Words>
  <Application>Microsoft Office PowerPoint</Application>
  <PresentationFormat>全屏显示(16:9)</PresentationFormat>
  <Paragraphs>55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jinfeitang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Su</cp:lastModifiedBy>
  <cp:revision>68</cp:revision>
  <dcterms:created xsi:type="dcterms:W3CDTF">2015-11-10T13:42:32Z</dcterms:created>
  <dcterms:modified xsi:type="dcterms:W3CDTF">2017-10-09T01:18:56Z</dcterms:modified>
</cp:coreProperties>
</file>