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8" r:id="rId7"/>
    <p:sldId id="289" r:id="rId8"/>
    <p:sldId id="291" r:id="rId9"/>
    <p:sldId id="301" r:id="rId10"/>
    <p:sldId id="302" r:id="rId11"/>
    <p:sldId id="278" r:id="rId12"/>
    <p:sldId id="293" r:id="rId13"/>
    <p:sldId id="294" r:id="rId14"/>
    <p:sldId id="295" r:id="rId15"/>
    <p:sldId id="299" r:id="rId16"/>
    <p:sldId id="298" r:id="rId17"/>
    <p:sldId id="297" r:id="rId18"/>
    <p:sldId id="300" r:id="rId19"/>
    <p:sldId id="303" r:id="rId20"/>
    <p:sldId id="304" r:id="rId21"/>
    <p:sldId id="271" r:id="rId22"/>
    <p:sldId id="389" r:id="rId23"/>
    <p:sldId id="392" r:id="rId24"/>
    <p:sldId id="393" r:id="rId2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 xmlns:p15="http://schemas.microsoft.com/office/powerpoint/2012/main">
        <p15:guide id="1" orient="horz" pos="2234">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6699"/>
    <a:srgbClr val="FF5050"/>
    <a:srgbClr val="D0DD23"/>
    <a:srgbClr val="EBEEF8"/>
    <a:srgbClr val="9CA4E2"/>
    <a:srgbClr val="8E95DB"/>
    <a:srgbClr val="A1AAE3"/>
    <a:srgbClr val="8D94D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17" autoAdjust="0"/>
    <p:restoredTop sz="94660" autoAdjust="0"/>
  </p:normalViewPr>
  <p:slideViewPr>
    <p:cSldViewPr snapToGrid="0">
      <p:cViewPr>
        <p:scale>
          <a:sx n="100" d="100"/>
          <a:sy n="100" d="100"/>
        </p:scale>
        <p:origin x="-78" y="-72"/>
      </p:cViewPr>
      <p:guideLst>
        <p:guide orient="horz" pos="2234"/>
        <p:guide pos="291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pPr>
                <a:defRPr/>
              </a:pPr>
              <a:t>2020/12/22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pPr>
                <a:defRPr/>
              </a:pPr>
              <a:t>2020/12/22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pPr>
                <a:defRPr/>
              </a:pPr>
              <a:t>2020/12/22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pPr>
                <a:defRPr/>
              </a:pPr>
              <a:t>2020/12/22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pPr>
                <a:defRPr/>
              </a:pPr>
              <a:t>2020/12/22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pPr>
                <a:defRPr/>
              </a:pPr>
              <a:t>2020/12/22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pPr>
                <a:defRPr/>
              </a:pPr>
              <a:t>2020/12/22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pPr>
                <a:defRPr/>
              </a:pPr>
              <a:t>2020/12/22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pPr>
                <a:defRPr/>
              </a:pPr>
              <a:t>2020/12/22</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01.mp3"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10.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0.xml"/><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4.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3.xml"/><Relationship Id="rId7"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5.xml"/><Relationship Id="rId7"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6.xml"/><Relationship Id="rId7"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7.xml"/><Relationship Id="rId7"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8.xml"/><Relationship Id="rId7"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02.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2.xml"/><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4.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0.xml"/><Relationship Id="rId7"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8.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8.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03.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3.xml"/><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4.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04.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4.xml"/><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05.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5.xml"/><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06.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6.xml"/><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7.mp3" TargetMode="External"/><Relationship Id="rId7" Type="http://schemas.openxmlformats.org/officeDocument/2006/relationships/slide" Target="slide1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4.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08.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8.xml"/><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4.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09.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19.xml"/><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93970" y="634568"/>
            <a:ext cx="8748713" cy="5903912"/>
          </a:xfrm>
          <a:prstGeom prst="rect">
            <a:avLst/>
          </a:prstGeom>
          <a:noFill/>
          <a:ln>
            <a:miter lim="800000"/>
            <a:headEnd/>
            <a:tailEnd/>
          </a:ln>
        </p:spPr>
        <p:txBody>
          <a:bodyPr/>
          <a:lstStyle/>
          <a:p>
            <a:pPr marL="0" indent="0" algn="ctr" eaLnBrk="1" hangingPunct="1">
              <a:lnSpc>
                <a:spcPct val="150000"/>
              </a:lnSpc>
              <a:buSzPct val="120000"/>
              <a:buNone/>
            </a:pPr>
            <a:r>
              <a:rPr lang="en-US" altLang="zh-CN" sz="3200" b="1" dirty="0" smtClean="0">
                <a:solidFill>
                  <a:srgbClr val="000000"/>
                </a:solidFill>
                <a:latin typeface="Palatino Linotype" pitchFamily="18" charset="0"/>
                <a:ea typeface="宋体" pitchFamily="2" charset="-122"/>
                <a:hlinkClick r:id="" action="ppaction://noaction"/>
              </a:rPr>
              <a:t>Duelling</a:t>
            </a:r>
            <a:r>
              <a:rPr lang="en-US" altLang="zh-CN" sz="3200" b="1" dirty="0" smtClean="0">
                <a:solidFill>
                  <a:srgbClr val="000000"/>
                </a:solidFill>
                <a:latin typeface="Palatino Linotype" pitchFamily="18" charset="0"/>
                <a:ea typeface="宋体" pitchFamily="2" charset="-122"/>
              </a:rPr>
              <a:t> by folk dance</a:t>
            </a:r>
          </a:p>
          <a:p>
            <a:pPr marL="0" indent="0" algn="ctr" eaLnBrk="1" hangingPunct="1">
              <a:lnSpc>
                <a:spcPct val="150000"/>
              </a:lnSpc>
              <a:buSzPct val="120000"/>
              <a:buNone/>
            </a:pPr>
            <a:endParaRPr lang="en-US" altLang="zh-CN" sz="1400" b="1" dirty="0" smtClean="0">
              <a:solidFill>
                <a:srgbClr val="000000"/>
              </a:solidFill>
              <a:latin typeface="Palatino Linotype" pitchFamily="18" charset="0"/>
              <a:ea typeface="宋体" pitchFamily="2" charset="-122"/>
            </a:endParaRPr>
          </a:p>
          <a:p>
            <a:pPr marL="0" indent="0" algn="just" eaLnBrk="1" hangingPunct="1">
              <a:lnSpc>
                <a:spcPct val="125000"/>
              </a:lnSpc>
              <a:buSzPct val="120000"/>
              <a:buNone/>
            </a:pPr>
            <a:r>
              <a:rPr lang="en-US" altLang="zh-CN" sz="1800" dirty="0" smtClean="0">
                <a:solidFill>
                  <a:schemeClr val="hlink"/>
                </a:solidFill>
              </a:rPr>
              <a:t>1</a:t>
            </a:r>
            <a:r>
              <a:rPr lang="en-US" altLang="zh-CN" sz="1800" dirty="0" smtClean="0">
                <a:solidFill>
                  <a:schemeClr val="hlink"/>
                </a:solidFill>
                <a:latin typeface="Times New Roman" pitchFamily="18" charset="0"/>
              </a:rPr>
              <a:t> </a:t>
            </a:r>
            <a:r>
              <a:rPr lang="en-US" altLang="zh-CN" sz="2500" spc="-10" dirty="0" smtClean="0"/>
              <a:t>From </a:t>
            </a:r>
            <a:r>
              <a:rPr lang="en-US" altLang="zh-CN" sz="2500" spc="-10" dirty="0" smtClean="0">
                <a:hlinkClick r:id="" action="ppaction://noaction"/>
              </a:rPr>
              <a:t>Vilnius</a:t>
            </a:r>
            <a:r>
              <a:rPr lang="en-US" altLang="zh-CN" sz="2500" spc="-10" dirty="0" smtClean="0"/>
              <a:t>, we </a:t>
            </a:r>
            <a:r>
              <a:rPr lang="en-US" altLang="zh-CN" sz="2500" spc="-10" dirty="0" smtClean="0">
                <a:hlinkClick r:id="" action="ppaction://noaction"/>
              </a:rPr>
              <a:t>set off</a:t>
            </a:r>
            <a:r>
              <a:rPr lang="en-US" altLang="zh-CN" sz="2500" spc="-10" dirty="0" smtClean="0"/>
              <a:t> to </a:t>
            </a:r>
            <a:r>
              <a:rPr lang="en-US" altLang="zh-CN" sz="2500" spc="-10" dirty="0" smtClean="0">
                <a:hlinkClick r:id="" action="ppaction://noaction"/>
              </a:rPr>
              <a:t>Druskininkai</a:t>
            </a:r>
            <a:r>
              <a:rPr lang="en-US" altLang="zh-CN" sz="2500" spc="-10" dirty="0" smtClean="0"/>
              <a:t>, on the </a:t>
            </a:r>
            <a:r>
              <a:rPr lang="en-US" altLang="zh-CN" sz="2500" spc="-10" dirty="0" smtClean="0">
                <a:hlinkClick r:id="" action="ppaction://noaction"/>
              </a:rPr>
              <a:t>Lithuanian</a:t>
            </a:r>
            <a:r>
              <a:rPr lang="en-US" altLang="zh-CN" sz="2500" spc="-10" dirty="0" smtClean="0"/>
              <a:t> border</a:t>
            </a:r>
          </a:p>
          <a:p>
            <a:pPr marL="0" indent="0" algn="just" eaLnBrk="1" hangingPunct="1">
              <a:lnSpc>
                <a:spcPct val="125000"/>
              </a:lnSpc>
              <a:buSzPct val="120000"/>
              <a:buNone/>
            </a:pPr>
            <a:r>
              <a:rPr lang="en-US" altLang="zh-CN" sz="2500" spc="-10" dirty="0" smtClean="0"/>
              <a:t>with </a:t>
            </a:r>
            <a:r>
              <a:rPr lang="en-US" altLang="zh-CN" sz="2500" spc="-10" dirty="0" smtClean="0">
                <a:hlinkClick r:id="" action="ppaction://noaction"/>
              </a:rPr>
              <a:t>Poland</a:t>
            </a:r>
            <a:r>
              <a:rPr lang="en-US" altLang="zh-CN" sz="2500" spc="-10" dirty="0" smtClean="0"/>
              <a:t> and </a:t>
            </a:r>
            <a:r>
              <a:rPr lang="en-US" altLang="zh-CN" sz="2500" spc="-10" dirty="0" smtClean="0">
                <a:hlinkClick r:id="" action="ppaction://noaction"/>
              </a:rPr>
              <a:t>Belarus</a:t>
            </a:r>
            <a:r>
              <a:rPr lang="en-US" altLang="zh-CN" sz="2500" spc="-10" dirty="0" smtClean="0"/>
              <a:t>. It’s a </a:t>
            </a:r>
            <a:r>
              <a:rPr lang="en-US" altLang="zh-CN" sz="2500" spc="-10" dirty="0" smtClean="0">
                <a:hlinkClick r:id="" action="ppaction://noaction"/>
              </a:rPr>
              <a:t>spa</a:t>
            </a:r>
            <a:r>
              <a:rPr lang="en-US" altLang="zh-CN" sz="2500" spc="-10" dirty="0" smtClean="0"/>
              <a:t> town, famous for its treatment</a:t>
            </a:r>
          </a:p>
          <a:p>
            <a:pPr marL="0" indent="0" algn="just" eaLnBrk="1" hangingPunct="1">
              <a:lnSpc>
                <a:spcPct val="125000"/>
              </a:lnSpc>
              <a:buSzPct val="120000"/>
              <a:buNone/>
            </a:pPr>
            <a:r>
              <a:rPr lang="en-US" altLang="zh-CN" sz="2500" spc="-10" dirty="0" smtClean="0"/>
              <a:t>of problems with </a:t>
            </a:r>
            <a:r>
              <a:rPr lang="en-US" altLang="zh-CN" sz="2500" spc="-10" dirty="0" smtClean="0">
                <a:hlinkClick r:id="" action="ppaction://noaction"/>
              </a:rPr>
              <a:t>joints</a:t>
            </a:r>
            <a:r>
              <a:rPr lang="en-US" altLang="zh-CN" sz="2500" spc="-10" dirty="0" smtClean="0"/>
              <a:t>, muscles and other illnesses. All of this</a:t>
            </a:r>
          </a:p>
          <a:p>
            <a:pPr marL="0" indent="0" algn="just" eaLnBrk="1" hangingPunct="1">
              <a:lnSpc>
                <a:spcPct val="125000"/>
              </a:lnSpc>
              <a:buSzPct val="120000"/>
              <a:buNone/>
            </a:pPr>
            <a:r>
              <a:rPr lang="en-US" altLang="zh-CN" sz="2500" spc="-20" dirty="0" smtClean="0"/>
              <a:t>made our destination especially attractive after a four-hour journey</a:t>
            </a:r>
          </a:p>
          <a:p>
            <a:pPr marL="0" indent="0" algn="just" eaLnBrk="1" hangingPunct="1">
              <a:lnSpc>
                <a:spcPct val="125000"/>
              </a:lnSpc>
              <a:buSzPct val="120000"/>
              <a:buNone/>
            </a:pPr>
            <a:r>
              <a:rPr lang="en-US" altLang="zh-CN" sz="2500" spc="-10" dirty="0" smtClean="0"/>
              <a:t>in a van across and around a </a:t>
            </a:r>
            <a:r>
              <a:rPr lang="en-US" altLang="zh-CN" sz="2500" spc="-10" dirty="0" smtClean="0">
                <a:hlinkClick r:id="" action="ppaction://noaction"/>
              </a:rPr>
              <a:t>series</a:t>
            </a:r>
            <a:r>
              <a:rPr lang="en-US" altLang="zh-CN" sz="2500" spc="-10" dirty="0" smtClean="0"/>
              <a:t> of </a:t>
            </a:r>
            <a:r>
              <a:rPr lang="en-US" altLang="zh-CN" sz="2500" spc="-10" dirty="0" smtClean="0">
                <a:hlinkClick r:id="" action="ppaction://noaction"/>
              </a:rPr>
              <a:t>potholes</a:t>
            </a:r>
            <a:r>
              <a:rPr lang="en-US" altLang="zh-CN" sz="2500" spc="-10" dirty="0" smtClean="0"/>
              <a:t> which our driver</a:t>
            </a:r>
          </a:p>
          <a:p>
            <a:pPr marL="0" indent="0" algn="just" eaLnBrk="1" hangingPunct="1">
              <a:lnSpc>
                <a:spcPct val="125000"/>
              </a:lnSpc>
              <a:buSzPct val="120000"/>
              <a:buNone/>
            </a:pPr>
            <a:r>
              <a:rPr lang="en-US" altLang="zh-CN" sz="2500" spc="-10" dirty="0" smtClean="0">
                <a:hlinkClick r:id="" action="ppaction://noaction"/>
              </a:rPr>
              <a:t>amusingly</a:t>
            </a:r>
            <a:r>
              <a:rPr lang="en-US" altLang="zh-CN" sz="2500" spc="-10" dirty="0" smtClean="0"/>
              <a:t> </a:t>
            </a:r>
            <a:r>
              <a:rPr lang="en-US" altLang="zh-CN" sz="2500" spc="-10" dirty="0" smtClean="0">
                <a:hlinkClick r:id="" action="ppaction://noaction"/>
              </a:rPr>
              <a:t>referred to as</a:t>
            </a:r>
            <a:r>
              <a:rPr lang="en-US" altLang="zh-CN" sz="2500" spc="-10" dirty="0" smtClean="0"/>
              <a:t> “the </a:t>
            </a:r>
            <a:r>
              <a:rPr lang="en-US" altLang="zh-CN" sz="2500" spc="-10" dirty="0" smtClean="0">
                <a:hlinkClick r:id="" action="ppaction://noaction"/>
              </a:rPr>
              <a:t>highway</a:t>
            </a:r>
            <a:r>
              <a:rPr lang="en-US" altLang="zh-CN" sz="2500" spc="-10" dirty="0" smtClean="0"/>
              <a:t>”.</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4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6152" name="图片 8" descr="音频">
            <a:hlinkClick r:id="rId5" action="ppaction://hlinkfile"/>
          </p:cNvPr>
          <p:cNvPicPr>
            <a:picLocks noChangeAspect="1" noChangeArrowheads="1"/>
          </p:cNvPicPr>
          <p:nvPr/>
        </p:nvPicPr>
        <p:blipFill>
          <a:blip r:embed="rId6"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7" action="ppaction://hlinksldjump"/>
          </p:cNvPr>
          <p:cNvPicPr>
            <a:picLocks noChangeAspect="1"/>
          </p:cNvPicPr>
          <p:nvPr/>
        </p:nvPicPr>
        <p:blipFill>
          <a:blip r:embed="rId8"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1089183"/>
            <a:ext cx="8686799" cy="5544547"/>
          </a:xfrm>
          <a:prstGeom prst="rect">
            <a:avLst/>
          </a:prstGeom>
          <a:noFill/>
          <a:ln>
            <a:miter lim="800000"/>
            <a:headEnd/>
            <a:tailEnd/>
          </a:ln>
        </p:spPr>
        <p:txBody>
          <a:bodyPr/>
          <a:lstStyle/>
          <a:p>
            <a:pPr marL="0" indent="1588">
              <a:lnSpc>
                <a:spcPct val="150000"/>
              </a:lnSpc>
              <a:buNone/>
            </a:pPr>
            <a:r>
              <a:rPr lang="en-US" altLang="zh-CN" sz="1800" spc="20" dirty="0" smtClean="0">
                <a:solidFill>
                  <a:schemeClr val="hlink"/>
                </a:solidFill>
              </a:rPr>
              <a:t>13</a:t>
            </a:r>
            <a:r>
              <a:rPr lang="en-US" altLang="zh-CN" sz="2400" spc="20" dirty="0" smtClean="0">
                <a:solidFill>
                  <a:schemeClr val="hlink"/>
                </a:solidFill>
              </a:rPr>
              <a:t> </a:t>
            </a:r>
            <a:r>
              <a:rPr lang="en-US" altLang="zh-CN" sz="2500" spc="50" dirty="0" smtClean="0"/>
              <a:t>Outside, there was a swell of music and some </a:t>
            </a:r>
            <a:r>
              <a:rPr lang="en-US" altLang="zh-CN" sz="2500" spc="50" dirty="0" smtClean="0">
                <a:hlinkClick r:id="" action="ppaction://noaction"/>
              </a:rPr>
              <a:t>vigorous</a:t>
            </a:r>
            <a:r>
              <a:rPr lang="en-US" altLang="zh-CN" sz="2500" spc="50" dirty="0" smtClean="0"/>
              <a:t> high-step dancing when suddenly, to the astonishment of both</a:t>
            </a:r>
          </a:p>
          <a:p>
            <a:pPr marL="0" indent="1588">
              <a:lnSpc>
                <a:spcPct val="110000"/>
              </a:lnSpc>
              <a:buNone/>
            </a:pPr>
            <a:r>
              <a:rPr lang="en-US" altLang="zh-CN" sz="2500" spc="50" dirty="0" smtClean="0"/>
              <a:t>dance groups and the few remaining people in the audience,</a:t>
            </a:r>
          </a:p>
          <a:p>
            <a:pPr marL="0" indent="1588">
              <a:lnSpc>
                <a:spcPct val="110000"/>
              </a:lnSpc>
              <a:buNone/>
            </a:pPr>
            <a:r>
              <a:rPr lang="en-US" altLang="zh-CN" sz="2500" spc="50" dirty="0" smtClean="0"/>
              <a:t>the door burst open, hundreds of people </a:t>
            </a:r>
            <a:r>
              <a:rPr lang="en-US" altLang="zh-CN" sz="2500" spc="50" dirty="0" smtClean="0">
                <a:hlinkClick r:id="" action="ppaction://noaction"/>
              </a:rPr>
              <a:t>fell out</a:t>
            </a:r>
            <a:r>
              <a:rPr lang="en-US" altLang="zh-CN" sz="2500" spc="50" dirty="0" smtClean="0"/>
              <a:t> and ran away,</a:t>
            </a:r>
          </a:p>
          <a:p>
            <a:pPr marL="0" indent="1588">
              <a:lnSpc>
                <a:spcPct val="110000"/>
              </a:lnSpc>
              <a:buNone/>
            </a:pPr>
            <a:r>
              <a:rPr lang="en-US" altLang="zh-CN" sz="2500" spc="50" dirty="0" smtClean="0"/>
              <a:t>with handkerchiefs </a:t>
            </a:r>
            <a:r>
              <a:rPr lang="en-US" altLang="zh-CN" sz="2500" spc="50" dirty="0" smtClean="0">
                <a:hlinkClick r:id="" action="ppaction://noaction"/>
              </a:rPr>
              <a:t>stuffed</a:t>
            </a:r>
            <a:r>
              <a:rPr lang="en-US" altLang="zh-CN" sz="2500" spc="50" dirty="0" smtClean="0"/>
              <a:t> in their mouths to stop themselves</a:t>
            </a:r>
          </a:p>
          <a:p>
            <a:pPr marL="0" indent="1588">
              <a:lnSpc>
                <a:spcPct val="110000"/>
              </a:lnSpc>
              <a:buNone/>
            </a:pPr>
            <a:r>
              <a:rPr lang="en-US" altLang="zh-CN" sz="2500" spc="50" dirty="0" smtClean="0"/>
              <a:t>laughing.</a:t>
            </a:r>
          </a:p>
          <a:p>
            <a:pPr marL="0" indent="1588">
              <a:lnSpc>
                <a:spcPct val="110000"/>
              </a:lnSpc>
              <a:buNone/>
            </a:pPr>
            <a:r>
              <a:rPr lang="en-US" altLang="zh-CN" sz="1800" spc="80" dirty="0" smtClean="0">
                <a:solidFill>
                  <a:srgbClr val="0563C1"/>
                </a:solidFill>
              </a:rPr>
              <a:t>14</a:t>
            </a:r>
            <a:r>
              <a:rPr lang="en-US" altLang="zh-CN" sz="2400" spc="80" dirty="0" smtClean="0"/>
              <a:t> </a:t>
            </a:r>
            <a:r>
              <a:rPr lang="en-US" altLang="zh-CN" sz="2500" spc="30" dirty="0" smtClean="0"/>
              <a:t>Next day, we drove to the border. </a:t>
            </a:r>
            <a:r>
              <a:rPr lang="en-US" altLang="zh-CN" sz="2500" spc="30" dirty="0" smtClean="0">
                <a:hlinkClick r:id="" action="ppaction://noaction"/>
              </a:rPr>
              <a:t>The conference had been a</a:t>
            </a:r>
          </a:p>
          <a:p>
            <a:pPr marL="0" indent="1588">
              <a:lnSpc>
                <a:spcPct val="110000"/>
              </a:lnSpc>
              <a:buNone/>
            </a:pPr>
            <a:r>
              <a:rPr lang="en-US" altLang="zh-CN" sz="2500" spc="30" dirty="0" smtClean="0">
                <a:hlinkClick r:id="" action="ppaction://noaction"/>
              </a:rPr>
              <a:t>great success</a:t>
            </a:r>
            <a:r>
              <a:rPr lang="en-US" altLang="zh-CN" sz="2500" spc="30" dirty="0" smtClean="0"/>
              <a:t>.</a:t>
            </a:r>
            <a:endParaRPr lang="zh-CN" altLang="en-US" sz="2500" spc="3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sp>
        <p:nvSpPr>
          <p:cNvPr id="8" name="矩形 7"/>
          <p:cNvSpPr/>
          <p:nvPr/>
        </p:nvSpPr>
        <p:spPr>
          <a:xfrm>
            <a:off x="2563163" y="5142058"/>
            <a:ext cx="415498" cy="369332"/>
          </a:xfrm>
          <a:prstGeom prst="rect">
            <a:avLst/>
          </a:prstGeom>
        </p:spPr>
        <p:txBody>
          <a:bodyPr wrap="none">
            <a:spAutoFit/>
          </a:bodyPr>
          <a:lstStyle/>
          <a:p>
            <a:r>
              <a:rPr lang="zh-CN" altLang="en-US" dirty="0" smtClean="0">
                <a:solidFill>
                  <a:srgbClr val="DA0000"/>
                </a:solidFill>
                <a:latin typeface="KozMinPro-Regular"/>
              </a:rPr>
              <a:t>■</a:t>
            </a:r>
            <a:endParaRPr lang="zh-CN" altLang="en-US" dirty="0"/>
          </a:p>
        </p:txBody>
      </p:sp>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953233"/>
            <a:ext cx="8569325" cy="5239760"/>
          </a:xfrm>
          <a:prstGeom prst="rect">
            <a:avLst/>
          </a:prstGeom>
          <a:noFill/>
          <a:ln>
            <a:miter lim="800000"/>
            <a:headEnd/>
            <a:tailEnd/>
          </a:ln>
        </p:spPr>
        <p:txBody>
          <a:bodyPr/>
          <a:lstStyle/>
          <a:p>
            <a:pPr marL="0" lvl="0" indent="0" algn="ctr">
              <a:buNone/>
            </a:pPr>
            <a:r>
              <a:rPr lang="zh-CN" altLang="en-US" b="1" dirty="0" smtClean="0">
                <a:solidFill>
                  <a:srgbClr val="44546A"/>
                </a:solidFill>
              </a:rPr>
              <a:t>民间舞对决</a:t>
            </a:r>
          </a:p>
          <a:p>
            <a:pPr marL="0" indent="0">
              <a:buFont typeface="Arial" charset="0"/>
              <a:buNone/>
            </a:pPr>
            <a:endParaRPr lang="en-US" altLang="zh-CN" sz="2400" dirty="0" smtClean="0">
              <a:latin typeface="宋体" pitchFamily="2" charset="-122"/>
            </a:endParaRPr>
          </a:p>
          <a:p>
            <a:pPr marL="179388" indent="-179388" algn="just">
              <a:lnSpc>
                <a:spcPct val="150000"/>
              </a:lnSpc>
              <a:buNone/>
            </a:pPr>
            <a:r>
              <a:rPr lang="en-US" altLang="zh-CN" sz="1800" dirty="0" smtClean="0">
                <a:solidFill>
                  <a:schemeClr val="hlink"/>
                </a:solidFill>
                <a:latin typeface="宋体" pitchFamily="2" charset="-122"/>
              </a:rPr>
              <a:t>1     </a:t>
            </a:r>
            <a:r>
              <a:rPr lang="zh-CN" altLang="en-US" sz="2400" dirty="0" smtClean="0"/>
              <a:t>我们从维尔纽斯出发，前往位于立陶宛与波兰和白俄罗斯接壤的德鲁斯基宁凯。这是一座温泉城市，以治疗关节、肌肉问题和各种疾病而远近闻名。所有这些都使得我们</a:t>
            </a:r>
            <a:r>
              <a:rPr lang="en-US" altLang="zh-CN" sz="2400" dirty="0" smtClean="0"/>
              <a:t>4</a:t>
            </a:r>
            <a:r>
              <a:rPr lang="zh-CN" altLang="en-US" sz="2400" dirty="0" smtClean="0"/>
              <a:t>小时后将要到达的目的地格外引人入胜。一路上，我们的面包车跨越或是绕过了数不清的凹坑，而司机却把这条坑坑洼洼的道路戏称为“高速公路”。</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119493"/>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hangingPunct="1">
              <a:lnSpc>
                <a:spcPct val="150000"/>
              </a:lnSpc>
              <a:buNone/>
            </a:pPr>
            <a:r>
              <a:rPr lang="en-US" altLang="zh-CN" sz="1800" dirty="0" smtClean="0">
                <a:solidFill>
                  <a:schemeClr val="hlink"/>
                </a:solidFill>
                <a:latin typeface="宋体" pitchFamily="2" charset="-122"/>
              </a:rPr>
              <a:t>2     </a:t>
            </a:r>
            <a:r>
              <a:rPr lang="zh-CN" altLang="en-US" sz="2400" dirty="0" smtClean="0"/>
              <a:t>七月的夜晚有些燥热，太阳很晚才落山。那天晚上，我们停在松树林中一家寂静的旅店前，然后下了车。前台的接待员见到我们似乎有些吃惊，可是当英国文化教育协会的官员出示了他的外交护照后，他还是给我们开了房间。天已经很晚了，我们决定赶快休息，因为明天一大早还要去开会。</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3"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119493"/>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a:lnSpc>
                <a:spcPct val="150000"/>
              </a:lnSpc>
              <a:buNone/>
            </a:pPr>
            <a:r>
              <a:rPr lang="en-US" altLang="zh-CN" sz="1800" dirty="0" smtClean="0">
                <a:solidFill>
                  <a:schemeClr val="hlink"/>
                </a:solidFill>
                <a:latin typeface="宋体" pitchFamily="2" charset="-122"/>
              </a:rPr>
              <a:t>3     </a:t>
            </a:r>
            <a:r>
              <a:rPr lang="zh-CN" altLang="en-US" sz="2400" dirty="0" smtClean="0"/>
              <a:t>我刚闭上眼睛，就听到一辆车飞驰而来，伴着刺耳的刹车声，停在了我的窗户底下。车门砰的一声使劲关上了，接下来就是砰砰的敲门声，前台接待员嘈杂的招呼声，然后又是一阵噼里啪啦的开门、关门声。</a:t>
            </a:r>
            <a:endParaRPr lang="en-US" altLang="zh-CN" sz="2400" dirty="0" smtClean="0">
              <a:latin typeface="宋体" pitchFamily="2" charset="-122"/>
            </a:endParaRPr>
          </a:p>
          <a:p>
            <a:pPr marL="179388" indent="-179388" algn="just">
              <a:lnSpc>
                <a:spcPct val="150000"/>
              </a:lnSpc>
              <a:buNone/>
            </a:pPr>
            <a:r>
              <a:rPr lang="en-US" altLang="zh-CN" sz="1800" dirty="0" smtClean="0">
                <a:solidFill>
                  <a:schemeClr val="hlink"/>
                </a:solidFill>
                <a:latin typeface="宋体" pitchFamily="2" charset="-122"/>
              </a:rPr>
              <a:t>4     </a:t>
            </a:r>
            <a:r>
              <a:rPr lang="zh-CN" altLang="en-US" sz="2400" dirty="0" smtClean="0"/>
              <a:t>然后一切又归于沉寂。终于可以睡觉了</a:t>
            </a:r>
            <a:r>
              <a:rPr lang="zh-CN" altLang="en-US" sz="2400" dirty="0" smtClean="0">
                <a:latin typeface="宋体" pitchFamily="2" charset="-122"/>
              </a:rPr>
              <a:t>。  </a:t>
            </a:r>
            <a:endParaRPr lang="zh-CN" altLang="en-US" sz="2400" dirty="0" smtClean="0">
              <a:solidFill>
                <a:srgbClr val="000000"/>
              </a:solidFill>
            </a:endParaRPr>
          </a:p>
          <a:p>
            <a:pPr marL="179388" indent="-179388"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119493"/>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hangingPunct="1">
              <a:lnSpc>
                <a:spcPct val="150000"/>
              </a:lnSpc>
              <a:buNone/>
            </a:pPr>
            <a:r>
              <a:rPr lang="en-US" altLang="zh-CN" sz="1800" dirty="0" smtClean="0">
                <a:solidFill>
                  <a:schemeClr val="hlink"/>
                </a:solidFill>
                <a:latin typeface="宋体" pitchFamily="2" charset="-122"/>
              </a:rPr>
              <a:t>5     </a:t>
            </a:r>
            <a:r>
              <a:rPr lang="zh-CN" altLang="en-US" sz="2400" dirty="0" smtClean="0"/>
              <a:t>两分钟后，一切又重新来过。这种情形大约每隔两分钟就出现一次，一直持续到凌晨四五点钟。接着，又开始了，只不过顺序相反：大声告别、开门、关门，最后车门砰的一声关上，车离开了</a:t>
            </a:r>
            <a:r>
              <a:rPr lang="zh-CN" altLang="en-US" sz="2400" dirty="0" smtClean="0">
                <a:latin typeface="宋体" pitchFamily="2" charset="-122"/>
              </a:rPr>
              <a:t>。</a:t>
            </a:r>
            <a:endParaRPr lang="en-US" altLang="zh-CN" sz="2400" dirty="0" smtClean="0">
              <a:latin typeface="宋体" pitchFamily="2" charset="-122"/>
            </a:endParaRPr>
          </a:p>
          <a:p>
            <a:pPr marL="179388" indent="-179388" algn="just" eaLnBrk="1" hangingPunct="1">
              <a:lnSpc>
                <a:spcPct val="150000"/>
              </a:lnSpc>
              <a:buNone/>
            </a:pPr>
            <a:r>
              <a:rPr lang="en-US" altLang="zh-CN" sz="1800" dirty="0" smtClean="0">
                <a:solidFill>
                  <a:schemeClr val="hlink"/>
                </a:solidFill>
                <a:latin typeface="宋体" pitchFamily="2" charset="-122"/>
              </a:rPr>
              <a:t>6     </a:t>
            </a:r>
            <a:r>
              <a:rPr lang="zh-CN" altLang="en-US" sz="2400" dirty="0" smtClean="0"/>
              <a:t>第二天早上，我们围坐在餐桌边闲聊，希望我们中有人睡了一会儿，可谁都没有这个运气</a:t>
            </a:r>
            <a:r>
              <a:rPr lang="zh-CN" altLang="en-US" sz="2400" dirty="0" smtClean="0">
                <a:latin typeface="宋体" pitchFamily="2" charset="-122"/>
              </a:rPr>
              <a:t>。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3"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327318"/>
            <a:ext cx="8569325" cy="5239760"/>
          </a:xfrm>
          <a:prstGeom prst="rect">
            <a:avLst/>
          </a:prstGeom>
          <a:noFill/>
          <a:ln>
            <a:miter lim="800000"/>
            <a:headEnd/>
            <a:tailEnd/>
          </a:ln>
        </p:spPr>
        <p:txBody>
          <a:bodyPr/>
          <a:lstStyle/>
          <a:p>
            <a:pPr marL="179388" indent="-179388" algn="just" eaLnBrk="1" hangingPunct="1">
              <a:lnSpc>
                <a:spcPct val="150000"/>
              </a:lnSpc>
              <a:buNone/>
            </a:pPr>
            <a:r>
              <a:rPr lang="en-US" altLang="zh-CN" sz="1800" dirty="0" smtClean="0">
                <a:solidFill>
                  <a:schemeClr val="hlink"/>
                </a:solidFill>
                <a:latin typeface="宋体" pitchFamily="2" charset="-122"/>
              </a:rPr>
              <a:t>7     </a:t>
            </a:r>
            <a:r>
              <a:rPr lang="zh-CN" altLang="en-US" sz="2400" dirty="0" smtClean="0"/>
              <a:t> 在大会的开幕式上，教育部来的官员花了半小时的时间对与会的</a:t>
            </a:r>
            <a:r>
              <a:rPr lang="en-US" altLang="zh-CN" sz="2400" dirty="0" smtClean="0"/>
              <a:t>500</a:t>
            </a:r>
            <a:r>
              <a:rPr lang="zh-CN" altLang="en-US" sz="2400" dirty="0" smtClean="0"/>
              <a:t>名英语教师谈英语的重要性、教师的重要性以及英语教师的重要性。有人大声说：“那你们为什么不给我们加薪？”这个人马上就被站在礼堂后面的两个彪形大汉“请”了出去。接着，德鲁斯基宁凯的市长又用了</a:t>
            </a:r>
            <a:r>
              <a:rPr lang="en-US" altLang="zh-CN" sz="2400" dirty="0" smtClean="0"/>
              <a:t>35</a:t>
            </a:r>
            <a:r>
              <a:rPr lang="zh-CN" altLang="en-US" sz="2400" dirty="0" smtClean="0"/>
              <a:t>分钟致辞，欢迎大家光临该市，强调这里温泉的盛名，而关于这一点我们早就都知道了。接着就轮到我致开幕词了，我本来准备讲</a:t>
            </a:r>
            <a:r>
              <a:rPr lang="en-US" altLang="zh-CN" sz="2400" dirty="0" smtClean="0"/>
              <a:t>1</a:t>
            </a:r>
            <a:r>
              <a:rPr lang="zh-CN" altLang="en-US" sz="2400" dirty="0" smtClean="0"/>
              <a:t>个小时的，可现在留给我的时间却只有</a:t>
            </a:r>
            <a:r>
              <a:rPr lang="en-US" altLang="zh-CN" sz="2400" dirty="0" smtClean="0"/>
              <a:t>10</a:t>
            </a:r>
            <a:r>
              <a:rPr lang="zh-CN" altLang="en-US" sz="2400" dirty="0" smtClean="0"/>
              <a:t>分钟。</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114300" y="540188"/>
            <a:ext cx="8855075" cy="5877064"/>
          </a:xfrm>
          <a:prstGeom prst="rect">
            <a:avLst/>
          </a:prstGeom>
          <a:noFill/>
          <a:ln>
            <a:miter lim="800000"/>
            <a:headEnd/>
            <a:tailEnd/>
          </a:ln>
        </p:spPr>
        <p:txBody>
          <a:bodyPr/>
          <a:lstStyle/>
          <a:p>
            <a:pPr marL="179388" indent="-179388" algn="just">
              <a:lnSpc>
                <a:spcPct val="150000"/>
              </a:lnSpc>
              <a:buNone/>
            </a:pPr>
            <a:r>
              <a:rPr lang="en-US" altLang="zh-CN" sz="1800" dirty="0" smtClean="0">
                <a:solidFill>
                  <a:schemeClr val="hlink"/>
                </a:solidFill>
                <a:latin typeface="宋体" pitchFamily="2" charset="-122"/>
              </a:rPr>
              <a:t>8     </a:t>
            </a:r>
            <a:r>
              <a:rPr lang="zh-CN" altLang="en-US" sz="2400" dirty="0" smtClean="0"/>
              <a:t>会后，市长接见了我们。我的同事提到了旅馆很吵，市长笑着说：“没关系，我让他们把旅馆关了，今天晚上你们睡个好觉。” </a:t>
            </a:r>
            <a:endParaRPr lang="en-US" altLang="zh-CN" sz="2400" dirty="0" smtClean="0">
              <a:latin typeface="宋体" pitchFamily="2" charset="-122"/>
            </a:endParaRPr>
          </a:p>
          <a:p>
            <a:pPr marL="179388" indent="-179388" algn="just">
              <a:lnSpc>
                <a:spcPct val="150000"/>
              </a:lnSpc>
              <a:buNone/>
            </a:pPr>
            <a:r>
              <a:rPr lang="en-US" altLang="zh-CN" sz="1800" dirty="0" smtClean="0">
                <a:solidFill>
                  <a:schemeClr val="hlink"/>
                </a:solidFill>
                <a:latin typeface="宋体" pitchFamily="2" charset="-122"/>
              </a:rPr>
              <a:t>9     </a:t>
            </a:r>
            <a:r>
              <a:rPr lang="zh-CN" altLang="en-US" sz="2400" dirty="0" smtClean="0"/>
              <a:t>市长倒真是说话算话，至少那天晚上是这样的。我们住的旅馆变得安静了。可问题是，没有人把这个消息通报给其他的客人。每隔两分钟，照例有车开来，砰地关上车门，砰砰地砸开旅馆的门，又使劲地关上。只是这一次，整个过程还夹杂着店主向客人解释旅馆不对外营业时客人扯着嗓门与店主论理的喧闹声。客人们听到这个消息都很恼火，开车离开时动静都很大，这也是意料之中的事。在午夜时分和凌晨</a:t>
            </a:r>
            <a:r>
              <a:rPr lang="en-US" altLang="zh-CN" sz="2400" dirty="0" smtClean="0"/>
              <a:t>2</a:t>
            </a:r>
            <a:r>
              <a:rPr lang="zh-CN" altLang="en-US" sz="2400" dirty="0" smtClean="0"/>
              <a:t>点左右，警察两次来检查市长的命令是否得到了执行。但检查也同样的吵闹。</a:t>
            </a:r>
            <a:endParaRPr lang="zh-CN" altLang="en-US" sz="2400" dirty="0" smtClean="0">
              <a:solidFill>
                <a:srgbClr val="000000"/>
              </a:solidFill>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240756" y="6197600"/>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119493"/>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hangingPunct="1">
              <a:lnSpc>
                <a:spcPct val="150000"/>
              </a:lnSpc>
              <a:buNone/>
            </a:pPr>
            <a:r>
              <a:rPr lang="en-US" altLang="zh-CN" sz="1800" dirty="0" smtClean="0">
                <a:solidFill>
                  <a:schemeClr val="hlink"/>
                </a:solidFill>
                <a:latin typeface="宋体" pitchFamily="2" charset="-122"/>
              </a:rPr>
              <a:t>10     </a:t>
            </a:r>
            <a:r>
              <a:rPr lang="zh-CN" altLang="en-US" sz="2400" dirty="0" smtClean="0"/>
              <a:t>那天晚上晚些时候，当地政府为与会人员准备了一个告别晚会。会上表演的节目是立陶宛的传统歌舞。可不幸的是，他们请的歌舞团不是一家而是两家，这两家歌舞团不仅仅是竞争对手，而且是死对头，谁也不服输。所以，两家歌舞团轮流表演，先由第一家演唱，接着第二家跳舞，然后第一家跳舞，第二家演唱，如此循环往复。第一家歌舞团表演时，第二家就坐在舞台后面，大声地交谈，狂挥乱舞。</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119493"/>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hangingPunct="1">
              <a:lnSpc>
                <a:spcPct val="150000"/>
              </a:lnSpc>
              <a:buNone/>
            </a:pPr>
            <a:r>
              <a:rPr lang="en-US" altLang="zh-CN" sz="1800" dirty="0" smtClean="0">
                <a:solidFill>
                  <a:schemeClr val="hlink"/>
                </a:solidFill>
                <a:latin typeface="宋体" pitchFamily="2" charset="-122"/>
              </a:rPr>
              <a:t>11     </a:t>
            </a:r>
            <a:r>
              <a:rPr lang="zh-CN" altLang="en-US" sz="2400" dirty="0" smtClean="0"/>
              <a:t>两家民间表演团体对决的结果是晚会比预期的时间要长一倍。不一会儿，观众中就有那么一两个人觉得活不下去了。他们趁人不注意，弯下身子，从舞台右边的一扇门溜了出去。当然，这一少数人的行为很快就波及开来，形成了大规模的反抗，</a:t>
            </a:r>
            <a:r>
              <a:rPr lang="en-US" altLang="zh-CN" sz="2400" dirty="0" smtClean="0"/>
              <a:t>40</a:t>
            </a:r>
            <a:r>
              <a:rPr lang="zh-CN" altLang="en-US" sz="2400" dirty="0" smtClean="0"/>
              <a:t>、</a:t>
            </a:r>
            <a:r>
              <a:rPr lang="en-US" altLang="zh-CN" sz="2400" dirty="0" smtClean="0"/>
              <a:t>50</a:t>
            </a:r>
            <a:r>
              <a:rPr lang="zh-CN" altLang="en-US" sz="2400" dirty="0" smtClean="0"/>
              <a:t>、</a:t>
            </a:r>
            <a:r>
              <a:rPr lang="en-US" altLang="zh-CN" sz="2400" dirty="0" smtClean="0"/>
              <a:t>60</a:t>
            </a:r>
            <a:r>
              <a:rPr lang="zh-CN" altLang="en-US" sz="2400" dirty="0" smtClean="0"/>
              <a:t>甚至更多的人都试图从那扇门溜出去。</a:t>
            </a: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119493"/>
            <a:ext cx="8569325" cy="5239760"/>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a:lnSpc>
                <a:spcPct val="150000"/>
              </a:lnSpc>
              <a:buNone/>
            </a:pPr>
            <a:r>
              <a:rPr lang="en-US" altLang="zh-CN" sz="1800" dirty="0" smtClean="0">
                <a:solidFill>
                  <a:schemeClr val="hlink"/>
                </a:solidFill>
                <a:latin typeface="宋体" pitchFamily="2" charset="-122"/>
              </a:rPr>
              <a:t>12     </a:t>
            </a:r>
            <a:r>
              <a:rPr lang="zh-CN" altLang="en-US" sz="2400" dirty="0" smtClean="0"/>
              <a:t>我也决定随着那些正在离开观众席的人溜出去。可我还是感到有些奇怪：因为我记得右边的那扇门外是个死胡同。确实如此，一穿过那扇门，我的想法就得到了证实</a:t>
            </a:r>
            <a:r>
              <a:rPr lang="en-US" altLang="zh-CN" sz="2400" dirty="0" smtClean="0"/>
              <a:t>——</a:t>
            </a:r>
            <a:r>
              <a:rPr lang="zh-CN" altLang="en-US" sz="2400" dirty="0" smtClean="0"/>
              <a:t>根本没有出口。</a:t>
            </a:r>
            <a:r>
              <a:rPr lang="en-US" altLang="zh-CN" sz="2400" dirty="0" smtClean="0"/>
              <a:t>100</a:t>
            </a:r>
            <a:r>
              <a:rPr lang="zh-CN" altLang="en-US" sz="2400" dirty="0" smtClean="0"/>
              <a:t>多人挤在一个大橱柜里，每个人都觉得要是纠正错误、离开这个地方就未免太尴尬了。每个人都尽力压低声音不笑出声来。</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78544" y="620713"/>
            <a:ext cx="8810181" cy="6001760"/>
          </a:xfrm>
          <a:prstGeom prst="rect">
            <a:avLst/>
          </a:prstGeom>
          <a:noFill/>
          <a:ln>
            <a:miter lim="800000"/>
            <a:headEnd/>
            <a:tailEnd/>
          </a:ln>
        </p:spPr>
        <p:txBody>
          <a:bodyPr/>
          <a:lstStyle/>
          <a:p>
            <a:pPr marL="0" indent="0">
              <a:lnSpc>
                <a:spcPct val="125000"/>
              </a:lnSpc>
              <a:buNone/>
            </a:pPr>
            <a:endParaRPr lang="en-US" altLang="zh-CN" dirty="0" smtClean="0"/>
          </a:p>
          <a:p>
            <a:pPr marL="0" indent="1588">
              <a:lnSpc>
                <a:spcPct val="130000"/>
              </a:lnSpc>
              <a:buNone/>
            </a:pPr>
            <a:r>
              <a:rPr lang="en-US" altLang="zh-CN" sz="1800" dirty="0" smtClean="0">
                <a:solidFill>
                  <a:schemeClr val="hlink"/>
                </a:solidFill>
              </a:rPr>
              <a:t>2</a:t>
            </a:r>
            <a:r>
              <a:rPr lang="en-US" altLang="zh-CN" sz="2400" dirty="0" smtClean="0">
                <a:solidFill>
                  <a:schemeClr val="hlink"/>
                </a:solidFill>
              </a:rPr>
              <a:t> </a:t>
            </a:r>
            <a:r>
              <a:rPr lang="en-US" altLang="zh-CN" sz="2500" spc="-50" dirty="0" smtClean="0">
                <a:hlinkClick r:id="" action="ppaction://noaction"/>
              </a:rPr>
              <a:t>On a warm July night, when the sun never sets properly, we came to</a:t>
            </a:r>
          </a:p>
          <a:p>
            <a:pPr marL="0" indent="1588">
              <a:lnSpc>
                <a:spcPct val="130000"/>
              </a:lnSpc>
              <a:buNone/>
            </a:pPr>
            <a:r>
              <a:rPr lang="en-US" altLang="zh-CN" sz="2500" spc="-30" dirty="0" smtClean="0">
                <a:hlinkClick r:id="" action="ppaction://noaction"/>
              </a:rPr>
              <a:t>a halt outside a sleepy hotel in a pine forest and got out</a:t>
            </a:r>
            <a:r>
              <a:rPr lang="en-US" altLang="zh-CN" sz="2500" spc="-30" dirty="0" smtClean="0"/>
              <a:t>. The man at</a:t>
            </a:r>
          </a:p>
          <a:p>
            <a:pPr marL="0" indent="1588">
              <a:lnSpc>
                <a:spcPct val="130000"/>
              </a:lnSpc>
              <a:buNone/>
            </a:pPr>
            <a:r>
              <a:rPr lang="en-US" altLang="zh-CN" sz="2500" spc="-20" dirty="0" smtClean="0"/>
              <a:t>reception seemed surprised to see us, but gave us rooms </a:t>
            </a:r>
            <a:r>
              <a:rPr lang="en-US" altLang="zh-CN" sz="2500" spc="-20" dirty="0" smtClean="0">
                <a:hlinkClick r:id="" action="ppaction://noaction"/>
              </a:rPr>
              <a:t>when the</a:t>
            </a:r>
          </a:p>
          <a:p>
            <a:pPr marL="0" indent="1588">
              <a:lnSpc>
                <a:spcPct val="130000"/>
              </a:lnSpc>
              <a:buNone/>
            </a:pPr>
            <a:r>
              <a:rPr lang="en-US" altLang="zh-CN" sz="2500" spc="-20" dirty="0" smtClean="0">
                <a:hlinkClick r:id="" action="ppaction://noaction"/>
              </a:rPr>
              <a:t>British Council man showed his diplomatic passport</a:t>
            </a:r>
            <a:r>
              <a:rPr lang="en-US" altLang="zh-CN" sz="2500" spc="-20" dirty="0" smtClean="0"/>
              <a:t>. It was late and</a:t>
            </a:r>
          </a:p>
          <a:p>
            <a:pPr marL="0" indent="1588">
              <a:lnSpc>
                <a:spcPct val="130000"/>
              </a:lnSpc>
              <a:buNone/>
            </a:pPr>
            <a:r>
              <a:rPr lang="en-US" altLang="zh-CN" sz="2500" spc="-40" dirty="0" smtClean="0"/>
              <a:t>we decided to rest because the next day we had an early start at the</a:t>
            </a:r>
          </a:p>
          <a:p>
            <a:pPr marL="0" indent="1588">
              <a:lnSpc>
                <a:spcPct val="130000"/>
              </a:lnSpc>
              <a:buNone/>
            </a:pPr>
            <a:r>
              <a:rPr lang="en-US" altLang="zh-CN" sz="2500" spc="-20" dirty="0" smtClean="0"/>
              <a:t>conference.</a:t>
            </a:r>
            <a:endParaRPr lang="zh-CN" altLang="en-US" sz="2500" spc="-2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250825" y="1119493"/>
            <a:ext cx="8569325" cy="5239760"/>
          </a:xfrm>
          <a:prstGeom prst="rect">
            <a:avLst/>
          </a:prstGeom>
          <a:noFill/>
          <a:ln>
            <a:miter lim="800000"/>
            <a:headEnd/>
            <a:tailEnd/>
          </a:ln>
        </p:spPr>
        <p:txBody>
          <a:bodyPr/>
          <a:lstStyle/>
          <a:p>
            <a:pPr marL="0" indent="0">
              <a:lnSpc>
                <a:spcPct val="150000"/>
              </a:lnSpc>
              <a:buFont typeface="Arial" charset="0"/>
              <a:buNone/>
            </a:pPr>
            <a:endParaRPr lang="en-US" altLang="zh-CN" sz="2400" dirty="0" smtClean="0">
              <a:latin typeface="宋体" pitchFamily="2" charset="-122"/>
            </a:endParaRPr>
          </a:p>
          <a:p>
            <a:pPr marL="179388" indent="-179388" algn="just" eaLnBrk="1" hangingPunct="1">
              <a:lnSpc>
                <a:spcPct val="150000"/>
              </a:lnSpc>
              <a:buNone/>
            </a:pPr>
            <a:r>
              <a:rPr lang="en-US" altLang="zh-CN" sz="1800" dirty="0" smtClean="0">
                <a:solidFill>
                  <a:schemeClr val="hlink"/>
                </a:solidFill>
                <a:latin typeface="宋体" pitchFamily="2" charset="-122"/>
              </a:rPr>
              <a:t>13     </a:t>
            </a:r>
            <a:r>
              <a:rPr lang="zh-CN" altLang="en-US" sz="2400" dirty="0" smtClean="0"/>
              <a:t>外面，伴着强劲有力的舞蹈，音乐声一浪高过一浪。突然，让两家歌舞团的演员和仍坐在观众席上的几位观众惊讶不已的事发生了，那扇门猛地一下开了，</a:t>
            </a:r>
            <a:r>
              <a:rPr lang="en-US" altLang="zh-CN" sz="2400" dirty="0" smtClean="0"/>
              <a:t>100</a:t>
            </a:r>
            <a:r>
              <a:rPr lang="zh-CN" altLang="en-US" sz="2400" dirty="0" smtClean="0"/>
              <a:t>多人冲了出来，往外跑去。他们都用手绢捂着嘴，以免笑出声来。</a:t>
            </a:r>
            <a:endParaRPr lang="en-US" altLang="zh-CN" sz="2400" dirty="0" smtClean="0">
              <a:latin typeface="宋体" charset="-122"/>
            </a:endParaRPr>
          </a:p>
          <a:p>
            <a:pPr marL="179388" indent="-179388" algn="just" eaLnBrk="1" hangingPunct="1">
              <a:lnSpc>
                <a:spcPct val="150000"/>
              </a:lnSpc>
              <a:buNone/>
            </a:pPr>
            <a:r>
              <a:rPr lang="en-US" altLang="zh-CN" sz="1800" dirty="0" smtClean="0">
                <a:solidFill>
                  <a:schemeClr val="hlink"/>
                </a:solidFill>
                <a:latin typeface="宋体" pitchFamily="2" charset="-122"/>
              </a:rPr>
              <a:t>14    </a:t>
            </a:r>
            <a:r>
              <a:rPr lang="zh-CN" altLang="en-US" sz="2400" dirty="0" smtClean="0">
                <a:latin typeface="宋体" charset="-122"/>
              </a:rPr>
              <a:t> </a:t>
            </a:r>
            <a:r>
              <a:rPr lang="zh-CN" altLang="en-US" sz="2400" dirty="0" smtClean="0"/>
              <a:t>第二天，我们驱车去了边境。会议圆满结束。</a:t>
            </a:r>
            <a:endParaRPr lang="zh-CN" altLang="en-US" sz="2400" dirty="0" smtClean="0">
              <a:solidFill>
                <a:srgbClr val="000000"/>
              </a:solidFill>
            </a:endParaRPr>
          </a:p>
          <a:p>
            <a:pPr marL="179388" indent="-179388" algn="just">
              <a:lnSpc>
                <a:spcPct val="150000"/>
              </a:lnSpc>
              <a:buNone/>
            </a:pPr>
            <a:r>
              <a:rPr lang="zh-CN" altLang="en-US" sz="2400" dirty="0" smtClean="0">
                <a:latin typeface="宋体" pitchFamily="2" charset="-122"/>
              </a:rPr>
              <a:t>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809625"/>
            <a:ext cx="8834438" cy="5883275"/>
          </a:xfrm>
        </p:spPr>
        <p:txBody>
          <a:bodyPr/>
          <a:lstStyle/>
          <a:p>
            <a:pPr>
              <a:buNone/>
            </a:pPr>
            <a:r>
              <a:rPr lang="en-US" altLang="zh-CN" b="1" dirty="0" smtClean="0">
                <a:solidFill>
                  <a:srgbClr val="C00000"/>
                </a:solidFill>
              </a:rPr>
              <a:t>Reading and understanding</a:t>
            </a:r>
          </a:p>
          <a:p>
            <a:pPr>
              <a:lnSpc>
                <a:spcPct val="50000"/>
              </a:lnSpc>
              <a:buNone/>
            </a:pPr>
            <a:endParaRPr lang="en-US" altLang="zh-CN" b="1" dirty="0" smtClean="0"/>
          </a:p>
          <a:p>
            <a:pPr>
              <a:buNone/>
            </a:pPr>
            <a:r>
              <a:rPr lang="en-US" altLang="zh-CN" b="1" dirty="0" smtClean="0"/>
              <a:t>3 Choose the best way to complete the sentences.</a:t>
            </a:r>
          </a:p>
          <a:p>
            <a:pPr algn="just">
              <a:buNone/>
            </a:pPr>
            <a:r>
              <a:rPr lang="en-US" altLang="zh-CN" dirty="0" smtClean="0"/>
              <a:t>1 </a:t>
            </a:r>
            <a:r>
              <a:rPr lang="en-US" altLang="zh-CN" dirty="0" err="1" smtClean="0"/>
              <a:t>Druskininkai</a:t>
            </a:r>
            <a:r>
              <a:rPr lang="en-US" altLang="zh-CN" dirty="0" smtClean="0"/>
              <a:t> was an attractive destination to the writer because ______.</a:t>
            </a:r>
          </a:p>
          <a:p>
            <a:pPr>
              <a:buNone/>
            </a:pPr>
            <a:r>
              <a:rPr lang="en-US" altLang="zh-CN" dirty="0" smtClean="0"/>
              <a:t>   (a) the journey was uncomfortable</a:t>
            </a:r>
          </a:p>
          <a:p>
            <a:pPr>
              <a:buNone/>
            </a:pPr>
            <a:r>
              <a:rPr lang="en-US" altLang="zh-CN" dirty="0" smtClean="0"/>
              <a:t>   (b) it was a spa town</a:t>
            </a:r>
          </a:p>
          <a:p>
            <a:pPr>
              <a:buNone/>
            </a:pPr>
            <a:r>
              <a:rPr lang="en-US" altLang="zh-CN" dirty="0" smtClean="0"/>
              <a:t>   (c) he had muscle problems</a:t>
            </a:r>
          </a:p>
          <a:p>
            <a:pPr>
              <a:buNone/>
            </a:pPr>
            <a:r>
              <a:rPr lang="en-US" altLang="zh-CN" dirty="0" smtClean="0"/>
              <a:t>   (d) there was a highway directly to it</a:t>
            </a:r>
          </a:p>
        </p:txBody>
      </p:sp>
      <p:pic>
        <p:nvPicPr>
          <p:cNvPr id="16387" name="图片 5" descr="Back">
            <a:hlinkClick r:id="" action="ppaction://noaction"/>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4"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0">
                                            <p:txEl>
                                              <p:pRg st="5" end="5"/>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6390"/>
                                        </p:tgtEl>
                                        <p:attrNameLst>
                                          <p:attrName>style.visibility</p:attrName>
                                        </p:attrNameLst>
                                      </p:cBhvr>
                                      <p:to>
                                        <p:strVal val="visible"/>
                                      </p:to>
                                    </p:set>
                                    <p:animEffect transition="in" filter="dissolve">
                                      <p:cBhvr>
                                        <p:cTn id="11"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203200" y="561975"/>
            <a:ext cx="8778875" cy="6073775"/>
          </a:xfrm>
        </p:spPr>
        <p:txBody>
          <a:bodyPr/>
          <a:lstStyle/>
          <a:p>
            <a:pPr algn="just">
              <a:lnSpc>
                <a:spcPct val="94000"/>
              </a:lnSpc>
              <a:spcBef>
                <a:spcPts val="400"/>
              </a:spcBef>
              <a:buNone/>
            </a:pPr>
            <a:r>
              <a:rPr lang="en-US" altLang="zh-CN" dirty="0" smtClean="0"/>
              <a:t>2 For the writer, the main problem with the hotel was caused by ______.</a:t>
            </a:r>
          </a:p>
          <a:p>
            <a:pPr algn="just">
              <a:lnSpc>
                <a:spcPct val="94000"/>
              </a:lnSpc>
              <a:spcBef>
                <a:spcPts val="400"/>
              </a:spcBef>
              <a:buNone/>
            </a:pPr>
            <a:r>
              <a:rPr lang="en-US" altLang="zh-CN" dirty="0" smtClean="0"/>
              <a:t>   (a) the other guests</a:t>
            </a:r>
          </a:p>
          <a:p>
            <a:pPr algn="just">
              <a:lnSpc>
                <a:spcPct val="94000"/>
              </a:lnSpc>
              <a:spcBef>
                <a:spcPts val="400"/>
              </a:spcBef>
              <a:buNone/>
            </a:pPr>
            <a:r>
              <a:rPr lang="en-US" altLang="zh-CN" dirty="0" smtClean="0"/>
              <a:t>   (b) the man at reception who welcomed everyone</a:t>
            </a:r>
          </a:p>
          <a:p>
            <a:pPr algn="just">
              <a:lnSpc>
                <a:spcPct val="94000"/>
              </a:lnSpc>
              <a:spcBef>
                <a:spcPts val="400"/>
              </a:spcBef>
              <a:buNone/>
            </a:pPr>
            <a:r>
              <a:rPr lang="en-US" altLang="zh-CN" dirty="0" smtClean="0"/>
              <a:t>   (c) the noise which stopped him from sleeping</a:t>
            </a:r>
          </a:p>
          <a:p>
            <a:pPr algn="just">
              <a:lnSpc>
                <a:spcPct val="94000"/>
              </a:lnSpc>
              <a:spcBef>
                <a:spcPts val="400"/>
              </a:spcBef>
              <a:buNone/>
            </a:pPr>
            <a:r>
              <a:rPr lang="en-US" altLang="zh-CN" dirty="0" smtClean="0"/>
              <a:t>   (d) the British Council man</a:t>
            </a:r>
          </a:p>
          <a:p>
            <a:pPr algn="just">
              <a:lnSpc>
                <a:spcPct val="94000"/>
              </a:lnSpc>
              <a:spcBef>
                <a:spcPts val="400"/>
              </a:spcBef>
              <a:buNone/>
            </a:pPr>
            <a:r>
              <a:rPr lang="en-US" altLang="zh-CN" dirty="0" smtClean="0"/>
              <a:t>3 The writer had to give his speech in ten minutes because </a:t>
            </a:r>
            <a:r>
              <a:rPr lang="en-US" altLang="zh-CN" spc="-150" dirty="0" smtClean="0"/>
              <a:t>______.</a:t>
            </a:r>
          </a:p>
          <a:p>
            <a:pPr marL="630238" indent="-628650" algn="just">
              <a:lnSpc>
                <a:spcPct val="94000"/>
              </a:lnSpc>
              <a:spcBef>
                <a:spcPts val="400"/>
              </a:spcBef>
              <a:buNone/>
            </a:pPr>
            <a:r>
              <a:rPr lang="en-US" altLang="zh-CN" dirty="0" smtClean="0"/>
              <a:t>   (a) the mayor of </a:t>
            </a:r>
            <a:r>
              <a:rPr lang="en-US" altLang="zh-CN" dirty="0" err="1" smtClean="0"/>
              <a:t>Druskininkai</a:t>
            </a:r>
            <a:r>
              <a:rPr lang="en-US" altLang="zh-CN" dirty="0" smtClean="0"/>
              <a:t> told everyone what they   </a:t>
            </a:r>
          </a:p>
          <a:p>
            <a:pPr marL="630238" indent="-628650" algn="just">
              <a:lnSpc>
                <a:spcPct val="94000"/>
              </a:lnSpc>
              <a:spcBef>
                <a:spcPts val="400"/>
              </a:spcBef>
              <a:buNone/>
            </a:pPr>
            <a:r>
              <a:rPr lang="en-US" altLang="zh-CN" dirty="0" smtClean="0"/>
              <a:t>         already knew</a:t>
            </a:r>
          </a:p>
          <a:p>
            <a:pPr marL="630238" indent="-628650" algn="just">
              <a:lnSpc>
                <a:spcPct val="94000"/>
              </a:lnSpc>
              <a:spcBef>
                <a:spcPts val="400"/>
              </a:spcBef>
              <a:buNone/>
            </a:pPr>
            <a:r>
              <a:rPr lang="en-US" altLang="zh-CN" dirty="0" smtClean="0"/>
              <a:t>   (b) the man from the Ministry of Education told everyone  </a:t>
            </a:r>
          </a:p>
          <a:p>
            <a:pPr marL="630238" indent="-628650" algn="just">
              <a:lnSpc>
                <a:spcPct val="94000"/>
              </a:lnSpc>
              <a:spcBef>
                <a:spcPts val="400"/>
              </a:spcBef>
              <a:buNone/>
            </a:pPr>
            <a:r>
              <a:rPr lang="en-US" altLang="zh-CN" dirty="0" smtClean="0"/>
              <a:t>         what they already knew</a:t>
            </a:r>
          </a:p>
          <a:p>
            <a:pPr algn="just">
              <a:lnSpc>
                <a:spcPct val="94000"/>
              </a:lnSpc>
              <a:spcBef>
                <a:spcPts val="400"/>
              </a:spcBef>
              <a:buNone/>
            </a:pPr>
            <a:r>
              <a:rPr lang="en-US" altLang="zh-CN" dirty="0" smtClean="0"/>
              <a:t>   (c) the two speakers before him talked for too long</a:t>
            </a:r>
          </a:p>
          <a:p>
            <a:pPr algn="just">
              <a:lnSpc>
                <a:spcPct val="94000"/>
              </a:lnSpc>
              <a:spcBef>
                <a:spcPts val="400"/>
              </a:spcBef>
              <a:buNone/>
            </a:pPr>
            <a:r>
              <a:rPr lang="en-US" altLang="zh-CN" dirty="0" smtClean="0"/>
              <a:t>   (d) his speech was too long</a:t>
            </a:r>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386513"/>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0">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00" fill="hold"/>
                                        <p:tgtEl>
                                          <p:spTgt spid="10">
                                            <p:txEl>
                                              <p:pRg st="10" end="10"/>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dissolve">
                                      <p:cBhvr>
                                        <p:cTn id="15"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762000"/>
            <a:ext cx="8834438" cy="5930900"/>
          </a:xfrm>
        </p:spPr>
        <p:txBody>
          <a:bodyPr/>
          <a:lstStyle/>
          <a:p>
            <a:pPr algn="just">
              <a:lnSpc>
                <a:spcPct val="100000"/>
              </a:lnSpc>
              <a:spcBef>
                <a:spcPts val="600"/>
              </a:spcBef>
              <a:buNone/>
            </a:pPr>
            <a:r>
              <a:rPr lang="en-US" altLang="zh-CN" dirty="0" smtClean="0"/>
              <a:t>4 When the mayor closed the hotel, ______.</a:t>
            </a:r>
          </a:p>
          <a:p>
            <a:pPr algn="just">
              <a:lnSpc>
                <a:spcPct val="100000"/>
              </a:lnSpc>
              <a:spcBef>
                <a:spcPts val="600"/>
              </a:spcBef>
              <a:buNone/>
            </a:pPr>
            <a:r>
              <a:rPr lang="en-US" altLang="zh-CN" dirty="0" smtClean="0"/>
              <a:t>   (a) everyone was able to sleep</a:t>
            </a:r>
          </a:p>
          <a:p>
            <a:pPr algn="just">
              <a:lnSpc>
                <a:spcPct val="100000"/>
              </a:lnSpc>
              <a:spcBef>
                <a:spcPts val="600"/>
              </a:spcBef>
              <a:buNone/>
            </a:pPr>
            <a:r>
              <a:rPr lang="en-US" altLang="zh-CN" dirty="0" smtClean="0"/>
              <a:t>   (b) the police woke everyone up</a:t>
            </a:r>
          </a:p>
          <a:p>
            <a:pPr algn="just">
              <a:lnSpc>
                <a:spcPct val="100000"/>
              </a:lnSpc>
              <a:spcBef>
                <a:spcPts val="600"/>
              </a:spcBef>
              <a:buNone/>
            </a:pPr>
            <a:r>
              <a:rPr lang="en-US" altLang="zh-CN" dirty="0" smtClean="0"/>
              <a:t>   (c) the owner of the hotel ignored him</a:t>
            </a:r>
          </a:p>
          <a:p>
            <a:pPr algn="just">
              <a:lnSpc>
                <a:spcPct val="100000"/>
              </a:lnSpc>
              <a:spcBef>
                <a:spcPts val="600"/>
              </a:spcBef>
              <a:buNone/>
            </a:pPr>
            <a:r>
              <a:rPr lang="en-US" altLang="zh-CN" dirty="0" smtClean="0"/>
              <a:t>   (d) the noise was worse than the night before</a:t>
            </a:r>
          </a:p>
          <a:p>
            <a:pPr algn="just">
              <a:lnSpc>
                <a:spcPct val="100000"/>
              </a:lnSpc>
              <a:spcBef>
                <a:spcPts val="600"/>
              </a:spcBef>
              <a:buNone/>
            </a:pPr>
            <a:r>
              <a:rPr lang="en-US" altLang="zh-CN" dirty="0" smtClean="0"/>
              <a:t>5 People wanted to leave the concert ______.</a:t>
            </a:r>
          </a:p>
          <a:p>
            <a:pPr algn="just">
              <a:lnSpc>
                <a:spcPct val="100000"/>
              </a:lnSpc>
              <a:spcBef>
                <a:spcPts val="600"/>
              </a:spcBef>
              <a:buNone/>
            </a:pPr>
            <a:r>
              <a:rPr lang="en-US" altLang="zh-CN" dirty="0" smtClean="0"/>
              <a:t>   (a) because it was so long and boring</a:t>
            </a:r>
          </a:p>
          <a:p>
            <a:pPr algn="just">
              <a:lnSpc>
                <a:spcPct val="100000"/>
              </a:lnSpc>
              <a:spcBef>
                <a:spcPts val="600"/>
              </a:spcBef>
              <a:buNone/>
            </a:pPr>
            <a:r>
              <a:rPr lang="en-US" altLang="zh-CN" dirty="0" smtClean="0"/>
              <a:t>   (b) in order not to offend the performers</a:t>
            </a:r>
          </a:p>
          <a:p>
            <a:pPr algn="just">
              <a:lnSpc>
                <a:spcPct val="100000"/>
              </a:lnSpc>
              <a:spcBef>
                <a:spcPts val="600"/>
              </a:spcBef>
              <a:buNone/>
            </a:pPr>
            <a:r>
              <a:rPr lang="en-US" altLang="zh-CN" dirty="0" smtClean="0"/>
              <a:t>   (c) so they stood up and left the hall</a:t>
            </a:r>
          </a:p>
          <a:p>
            <a:pPr marL="630238" indent="-628650" algn="just">
              <a:lnSpc>
                <a:spcPct val="100000"/>
              </a:lnSpc>
              <a:spcBef>
                <a:spcPts val="600"/>
              </a:spcBef>
              <a:buNone/>
            </a:pPr>
            <a:r>
              <a:rPr lang="en-US" altLang="zh-CN" dirty="0" smtClean="0"/>
              <a:t>   (d) when they saw other people going out through a door </a:t>
            </a:r>
          </a:p>
          <a:p>
            <a:pPr marL="630238" indent="-628650" algn="just">
              <a:lnSpc>
                <a:spcPct val="100000"/>
              </a:lnSpc>
              <a:spcBef>
                <a:spcPts val="600"/>
              </a:spcBef>
              <a:buNone/>
            </a:pPr>
            <a:r>
              <a:rPr lang="en-US" altLang="zh-CN" dirty="0" smtClean="0"/>
              <a:t>         on the stage</a:t>
            </a:r>
          </a:p>
          <a:p>
            <a:pPr lvl="2" eaLnBrk="1" hangingPunct="1">
              <a:buFont typeface="Arial" panose="020B0604020202020204" pitchFamily="34" charset="0"/>
              <a:buChar char="•"/>
              <a:defRPr/>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0">
                                            <p:txEl>
                                              <p:pRg st="4" end="4"/>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00" fill="hold"/>
                                        <p:tgtEl>
                                          <p:spTgt spid="10">
                                            <p:txEl>
                                              <p:pRg st="6" end="6"/>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dissolve">
                                      <p:cBhvr>
                                        <p:cTn id="15"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1009650"/>
            <a:ext cx="8834438" cy="5683250"/>
          </a:xfrm>
        </p:spPr>
        <p:txBody>
          <a:bodyPr/>
          <a:lstStyle/>
          <a:p>
            <a:pPr algn="just">
              <a:lnSpc>
                <a:spcPct val="100000"/>
              </a:lnSpc>
              <a:spcBef>
                <a:spcPts val="600"/>
              </a:spcBef>
              <a:buNone/>
            </a:pPr>
            <a:r>
              <a:rPr lang="en-US" altLang="zh-CN" dirty="0" smtClean="0"/>
              <a:t>6 The writer describes the different incidents in the story in a way which shows his ______.</a:t>
            </a:r>
          </a:p>
          <a:p>
            <a:pPr algn="just">
              <a:lnSpc>
                <a:spcPct val="100000"/>
              </a:lnSpc>
              <a:spcBef>
                <a:spcPts val="600"/>
              </a:spcBef>
              <a:buNone/>
            </a:pPr>
            <a:r>
              <a:rPr lang="en-US" altLang="zh-CN" dirty="0" smtClean="0"/>
              <a:t>   (a) amusement</a:t>
            </a:r>
          </a:p>
          <a:p>
            <a:pPr algn="just">
              <a:lnSpc>
                <a:spcPct val="100000"/>
              </a:lnSpc>
              <a:spcBef>
                <a:spcPts val="600"/>
              </a:spcBef>
              <a:buNone/>
            </a:pPr>
            <a:r>
              <a:rPr lang="en-US" altLang="zh-CN" dirty="0" smtClean="0"/>
              <a:t>   (b) frustration</a:t>
            </a:r>
          </a:p>
          <a:p>
            <a:pPr algn="just">
              <a:lnSpc>
                <a:spcPct val="100000"/>
              </a:lnSpc>
              <a:spcBef>
                <a:spcPts val="600"/>
              </a:spcBef>
              <a:buNone/>
            </a:pPr>
            <a:r>
              <a:rPr lang="en-US" altLang="zh-CN" dirty="0" smtClean="0"/>
              <a:t>   (c) surprise</a:t>
            </a:r>
          </a:p>
          <a:p>
            <a:pPr algn="just">
              <a:lnSpc>
                <a:spcPct val="100000"/>
              </a:lnSpc>
              <a:spcBef>
                <a:spcPts val="600"/>
              </a:spcBef>
              <a:buNone/>
            </a:pPr>
            <a:r>
              <a:rPr lang="en-US" altLang="zh-CN" dirty="0" smtClean="0"/>
              <a:t>   (d) anger</a:t>
            </a: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2" descr="END"/>
          <p:cNvPicPr>
            <a:picLocks noChangeAspect="1" noChangeArrowheads="1"/>
          </p:cNvPicPr>
          <p:nvPr/>
        </p:nvPicPr>
        <p:blipFill>
          <a:blip r:embed="rId7" cstate="print"/>
          <a:srcRect/>
          <a:stretch>
            <a:fillRect/>
          </a:stretch>
        </p:blipFill>
        <p:spPr bwMode="auto">
          <a:xfrm>
            <a:off x="8379645" y="6341909"/>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0">
                                            <p:txEl>
                                              <p:pRg st="1" end="1"/>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620713"/>
            <a:ext cx="8686799" cy="6001760"/>
          </a:xfrm>
          <a:prstGeom prst="rect">
            <a:avLst/>
          </a:prstGeom>
          <a:noFill/>
          <a:ln>
            <a:miter lim="800000"/>
            <a:headEnd/>
            <a:tailEnd/>
          </a:ln>
        </p:spPr>
        <p:txBody>
          <a:bodyPr/>
          <a:lstStyle/>
          <a:p>
            <a:pPr marL="0" indent="0">
              <a:lnSpc>
                <a:spcPct val="125000"/>
              </a:lnSpc>
              <a:buNone/>
            </a:pPr>
            <a:endParaRPr lang="en-US" altLang="zh-CN" dirty="0" smtClean="0"/>
          </a:p>
          <a:p>
            <a:pPr marL="0" indent="1588">
              <a:lnSpc>
                <a:spcPct val="130000"/>
              </a:lnSpc>
              <a:buNone/>
            </a:pPr>
            <a:r>
              <a:rPr lang="en-US" altLang="zh-CN" sz="1800" spc="-50" dirty="0" smtClean="0">
                <a:solidFill>
                  <a:schemeClr val="hlink"/>
                </a:solidFill>
              </a:rPr>
              <a:t>3</a:t>
            </a:r>
            <a:r>
              <a:rPr lang="en-US" altLang="zh-CN" sz="2400" spc="-50" dirty="0" smtClean="0">
                <a:solidFill>
                  <a:schemeClr val="hlink"/>
                </a:solidFill>
              </a:rPr>
              <a:t> </a:t>
            </a:r>
            <a:r>
              <a:rPr lang="en-US" altLang="zh-CN" sz="2500" spc="-50" dirty="0" smtClean="0">
                <a:hlinkClick r:id="" action="ppaction://noaction"/>
              </a:rPr>
              <a:t>No sooner</a:t>
            </a:r>
            <a:r>
              <a:rPr lang="en-US" altLang="zh-CN" sz="2500" spc="-50" dirty="0" smtClean="0"/>
              <a:t> had I closed my eyes </a:t>
            </a:r>
            <a:r>
              <a:rPr lang="en-US" altLang="zh-CN" sz="2500" spc="-50" dirty="0" smtClean="0">
                <a:hlinkClick r:id="" action="ppaction://noaction"/>
              </a:rPr>
              <a:t>than</a:t>
            </a:r>
            <a:r>
              <a:rPr lang="en-US" altLang="zh-CN" sz="2500" spc="-50" dirty="0" smtClean="0"/>
              <a:t> a car arrived at top speed, and</a:t>
            </a:r>
          </a:p>
          <a:p>
            <a:pPr marL="0" indent="1588">
              <a:lnSpc>
                <a:spcPct val="130000"/>
              </a:lnSpc>
              <a:buNone/>
            </a:pPr>
            <a:r>
              <a:rPr lang="en-US" altLang="zh-CN" sz="2500" spc="-40" dirty="0" smtClean="0"/>
              <a:t>with a scream of brakes, stopped below my window. Car doors were</a:t>
            </a:r>
          </a:p>
          <a:p>
            <a:pPr marL="0" indent="1588">
              <a:lnSpc>
                <a:spcPct val="130000"/>
              </a:lnSpc>
              <a:buNone/>
            </a:pPr>
            <a:r>
              <a:rPr lang="en-US" altLang="zh-CN" sz="2500" dirty="0" smtClean="0">
                <a:hlinkClick r:id="" action="ppaction://noaction"/>
              </a:rPr>
              <a:t>slammed</a:t>
            </a:r>
            <a:r>
              <a:rPr lang="en-US" altLang="zh-CN" sz="2500" dirty="0" smtClean="0"/>
              <a:t>, there was a </a:t>
            </a:r>
            <a:r>
              <a:rPr lang="en-US" altLang="zh-CN" sz="2500" dirty="0" smtClean="0">
                <a:hlinkClick r:id="" action="ppaction://noaction"/>
              </a:rPr>
              <a:t>banging</a:t>
            </a:r>
            <a:r>
              <a:rPr lang="en-US" altLang="zh-CN" sz="2500" dirty="0" smtClean="0"/>
              <a:t> on the hotel door, a noisy greeting</a:t>
            </a:r>
          </a:p>
          <a:p>
            <a:pPr marL="0" indent="1588">
              <a:lnSpc>
                <a:spcPct val="130000"/>
              </a:lnSpc>
              <a:buNone/>
            </a:pPr>
            <a:r>
              <a:rPr lang="en-US" altLang="zh-CN" sz="2500" spc="-50" dirty="0" smtClean="0"/>
              <a:t>by the man at reception, and a further crash as the door was opened</a:t>
            </a:r>
          </a:p>
          <a:p>
            <a:pPr marL="0" indent="1588">
              <a:lnSpc>
                <a:spcPct val="130000"/>
              </a:lnSpc>
              <a:buNone/>
            </a:pPr>
            <a:r>
              <a:rPr lang="en-US" altLang="zh-CN" sz="2500" spc="10" dirty="0" smtClean="0"/>
              <a:t>and closed.</a:t>
            </a:r>
          </a:p>
          <a:p>
            <a:pPr marL="0" indent="1588">
              <a:lnSpc>
                <a:spcPct val="130000"/>
              </a:lnSpc>
              <a:buNone/>
            </a:pPr>
            <a:r>
              <a:rPr lang="en-US" altLang="zh-CN" sz="1800" dirty="0" smtClean="0">
                <a:solidFill>
                  <a:schemeClr val="hlink"/>
                </a:solidFill>
              </a:rPr>
              <a:t>4</a:t>
            </a:r>
            <a:r>
              <a:rPr lang="en-US" altLang="zh-CN" sz="3200" dirty="0" smtClean="0">
                <a:solidFill>
                  <a:schemeClr val="hlink"/>
                </a:solidFill>
              </a:rPr>
              <a:t> </a:t>
            </a:r>
            <a:r>
              <a:rPr lang="en-US" altLang="zh-CN" sz="2500" dirty="0" smtClean="0">
                <a:hlinkClick r:id="" action="ppaction://noaction"/>
              </a:rPr>
              <a:t>Silence. Sleep</a:t>
            </a:r>
            <a:r>
              <a:rPr lang="en-US" altLang="zh-CN" sz="2500" dirty="0" smtClean="0"/>
              <a:t>.</a:t>
            </a:r>
            <a:endParaRPr lang="zh-CN" altLang="en-US" sz="2500" spc="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620713"/>
            <a:ext cx="8686799" cy="6001760"/>
          </a:xfrm>
          <a:prstGeom prst="rect">
            <a:avLst/>
          </a:prstGeom>
          <a:noFill/>
          <a:ln>
            <a:miter lim="800000"/>
            <a:headEnd/>
            <a:tailEnd/>
          </a:ln>
        </p:spPr>
        <p:txBody>
          <a:bodyPr/>
          <a:lstStyle/>
          <a:p>
            <a:pPr marL="0" indent="0">
              <a:lnSpc>
                <a:spcPct val="125000"/>
              </a:lnSpc>
              <a:buNone/>
            </a:pPr>
            <a:endParaRPr lang="en-US" altLang="zh-CN" dirty="0" smtClean="0"/>
          </a:p>
          <a:p>
            <a:pPr marL="0" indent="1588" algn="just">
              <a:lnSpc>
                <a:spcPct val="130000"/>
              </a:lnSpc>
              <a:buNone/>
            </a:pPr>
            <a:r>
              <a:rPr lang="en-US" altLang="zh-CN" sz="1800" spc="20" dirty="0" smtClean="0">
                <a:solidFill>
                  <a:schemeClr val="hlink"/>
                </a:solidFill>
              </a:rPr>
              <a:t>5</a:t>
            </a:r>
            <a:r>
              <a:rPr lang="en-US" altLang="zh-CN" sz="2400" spc="20" dirty="0" smtClean="0">
                <a:solidFill>
                  <a:schemeClr val="hlink"/>
                </a:solidFill>
              </a:rPr>
              <a:t> </a:t>
            </a:r>
            <a:r>
              <a:rPr lang="en-US" altLang="zh-CN" sz="2500" dirty="0" smtClean="0"/>
              <a:t>Two minutes later, the same thing happened. This continued </a:t>
            </a:r>
            <a:r>
              <a:rPr lang="en-US" altLang="zh-CN" sz="2500" dirty="0" smtClean="0">
                <a:hlinkClick r:id="" action="ppaction://noaction"/>
              </a:rPr>
              <a:t>at</a:t>
            </a:r>
          </a:p>
          <a:p>
            <a:pPr marL="0" indent="1588">
              <a:lnSpc>
                <a:spcPct val="130000"/>
              </a:lnSpc>
              <a:buNone/>
            </a:pPr>
            <a:r>
              <a:rPr lang="en-US" altLang="zh-CN" sz="2500" spc="-10" dirty="0" smtClean="0">
                <a:hlinkClick r:id="" action="ppaction://noaction"/>
              </a:rPr>
              <a:t>approximately two-minute intervals</a:t>
            </a:r>
            <a:r>
              <a:rPr lang="en-US" altLang="zh-CN" sz="2500" spc="-10" dirty="0" smtClean="0"/>
              <a:t> until four or five o’clock in the</a:t>
            </a:r>
          </a:p>
          <a:p>
            <a:pPr marL="0" indent="1588">
              <a:lnSpc>
                <a:spcPct val="130000"/>
              </a:lnSpc>
              <a:buNone/>
            </a:pPr>
            <a:r>
              <a:rPr lang="en-US" altLang="zh-CN" sz="2500" spc="-30" dirty="0" smtClean="0"/>
              <a:t>morning. Then it began again, but </a:t>
            </a:r>
            <a:r>
              <a:rPr lang="en-US" altLang="zh-CN" sz="2500" spc="-30" dirty="0" smtClean="0">
                <a:hlinkClick r:id="" action="ppaction://noaction"/>
              </a:rPr>
              <a:t>in reverse</a:t>
            </a:r>
            <a:r>
              <a:rPr lang="en-US" altLang="zh-CN" sz="2500" spc="-30" dirty="0" smtClean="0"/>
              <a:t>, noisy goodbyes, doors</a:t>
            </a:r>
          </a:p>
          <a:p>
            <a:pPr marL="0" indent="1588">
              <a:lnSpc>
                <a:spcPct val="130000"/>
              </a:lnSpc>
              <a:buNone/>
            </a:pPr>
            <a:r>
              <a:rPr lang="en-US" altLang="zh-CN" sz="2500" spc="20" dirty="0" smtClean="0"/>
              <a:t>opening, closing, car doors slamming, and driving away.</a:t>
            </a:r>
          </a:p>
          <a:p>
            <a:pPr marL="0" indent="1588">
              <a:lnSpc>
                <a:spcPct val="130000"/>
              </a:lnSpc>
              <a:buNone/>
            </a:pPr>
            <a:r>
              <a:rPr lang="en-US" altLang="zh-CN" sz="2000" spc="20" dirty="0" smtClean="0">
                <a:solidFill>
                  <a:schemeClr val="hlink"/>
                </a:solidFill>
              </a:rPr>
              <a:t>6</a:t>
            </a:r>
            <a:r>
              <a:rPr lang="en-US" altLang="zh-CN" sz="2400" spc="20" dirty="0" smtClean="0">
                <a:solidFill>
                  <a:schemeClr val="hlink"/>
                </a:solidFill>
              </a:rPr>
              <a:t> </a:t>
            </a:r>
            <a:r>
              <a:rPr lang="en-US" altLang="zh-CN" sz="2500" spc="-50" dirty="0" smtClean="0"/>
              <a:t>Next morning, we sat round the breakfast table talking, hoping that</a:t>
            </a:r>
          </a:p>
          <a:p>
            <a:pPr marL="0" indent="1588">
              <a:lnSpc>
                <a:spcPct val="130000"/>
              </a:lnSpc>
              <a:buNone/>
            </a:pPr>
            <a:r>
              <a:rPr lang="en-US" altLang="zh-CN" sz="2500" spc="20" dirty="0" smtClean="0"/>
              <a:t>one of us had got some sleep. </a:t>
            </a:r>
            <a:r>
              <a:rPr lang="en-US" altLang="zh-CN" sz="2500" spc="20" dirty="0" smtClean="0">
                <a:hlinkClick r:id="" action="ppaction://noaction"/>
              </a:rPr>
              <a:t>No such luck</a:t>
            </a:r>
            <a:r>
              <a:rPr lang="en-US" altLang="zh-CN" sz="2500" spc="20" dirty="0" smtClean="0"/>
              <a:t>.</a:t>
            </a:r>
            <a:endParaRPr lang="zh-CN" altLang="en-US" sz="2500" spc="2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1201753"/>
            <a:ext cx="8686799" cy="5281316"/>
          </a:xfrm>
          <a:prstGeom prst="rect">
            <a:avLst/>
          </a:prstGeom>
          <a:noFill/>
          <a:ln>
            <a:miter lim="800000"/>
            <a:headEnd/>
            <a:tailEnd/>
          </a:ln>
        </p:spPr>
        <p:txBody>
          <a:bodyPr/>
          <a:lstStyle/>
          <a:p>
            <a:pPr marL="0" indent="1588" algn="just">
              <a:lnSpc>
                <a:spcPct val="100000"/>
              </a:lnSpc>
              <a:buNone/>
            </a:pPr>
            <a:r>
              <a:rPr lang="en-US" altLang="zh-CN" sz="1800" spc="20" dirty="0" smtClean="0">
                <a:solidFill>
                  <a:schemeClr val="hlink"/>
                </a:solidFill>
              </a:rPr>
              <a:t>7</a:t>
            </a:r>
            <a:r>
              <a:rPr lang="en-US" altLang="zh-CN" sz="2400" spc="20" dirty="0" smtClean="0">
                <a:solidFill>
                  <a:schemeClr val="hlink"/>
                </a:solidFill>
              </a:rPr>
              <a:t> </a:t>
            </a:r>
            <a:r>
              <a:rPr lang="en-US" altLang="zh-CN" sz="2500" spc="-20" dirty="0" smtClean="0"/>
              <a:t>At the opening of the conference, the man from the Ministry of</a:t>
            </a:r>
          </a:p>
          <a:p>
            <a:pPr marL="0" indent="1588">
              <a:lnSpc>
                <a:spcPct val="100000"/>
              </a:lnSpc>
              <a:buNone/>
            </a:pPr>
            <a:r>
              <a:rPr lang="en-US" altLang="zh-CN" sz="2500" spc="40" dirty="0" smtClean="0"/>
              <a:t>Education took 30 minutes to tell the 500 English teachers that</a:t>
            </a:r>
          </a:p>
          <a:p>
            <a:pPr marL="0" indent="1588">
              <a:lnSpc>
                <a:spcPct val="100000"/>
              </a:lnSpc>
              <a:buNone/>
            </a:pPr>
            <a:r>
              <a:rPr lang="en-US" altLang="zh-CN" sz="2500" spc="40" dirty="0" smtClean="0"/>
              <a:t>English was important, that teachers were important, and that</a:t>
            </a:r>
          </a:p>
          <a:p>
            <a:pPr marL="0" indent="1588">
              <a:lnSpc>
                <a:spcPct val="100000"/>
              </a:lnSpc>
              <a:buNone/>
            </a:pPr>
            <a:r>
              <a:rPr lang="en-US" altLang="zh-CN" sz="2500" spc="40" dirty="0" smtClean="0"/>
              <a:t>English teachers were very important. Someone shouted, “So</a:t>
            </a:r>
          </a:p>
          <a:p>
            <a:pPr marL="0" indent="1588">
              <a:lnSpc>
                <a:spcPct val="100000"/>
              </a:lnSpc>
              <a:buNone/>
            </a:pPr>
            <a:r>
              <a:rPr lang="en-US" altLang="zh-CN" sz="2500" spc="40" dirty="0" smtClean="0"/>
              <a:t>why don’t you pay us more?”, </a:t>
            </a:r>
            <a:r>
              <a:rPr lang="en-US" altLang="zh-CN" sz="2500" u="sng" spc="40" dirty="0" smtClean="0">
                <a:hlinkClick r:id="" action="ppaction://noaction"/>
              </a:rPr>
              <a:t>and was invited to leave rather</a:t>
            </a:r>
          </a:p>
          <a:p>
            <a:pPr marL="0" indent="1588">
              <a:lnSpc>
                <a:spcPct val="100000"/>
              </a:lnSpc>
              <a:buNone/>
            </a:pPr>
            <a:r>
              <a:rPr lang="en-US" altLang="zh-CN" sz="2500" u="sng" spc="-10" dirty="0" smtClean="0">
                <a:hlinkClick r:id="" action="ppaction://noaction"/>
              </a:rPr>
              <a:t>urgently by two large men at the back of the hall</a:t>
            </a:r>
            <a:r>
              <a:rPr lang="en-US" altLang="zh-CN" sz="2500" spc="-10" dirty="0" smtClean="0"/>
              <a:t>. Then the </a:t>
            </a:r>
            <a:r>
              <a:rPr lang="en-US" altLang="zh-CN" sz="2500" spc="-10" dirty="0" smtClean="0">
                <a:hlinkClick r:id="" action="ppaction://noaction"/>
              </a:rPr>
              <a:t>mayor</a:t>
            </a:r>
            <a:endParaRPr lang="en-US" altLang="zh-CN" sz="2500" spc="-10" dirty="0" smtClean="0"/>
          </a:p>
          <a:p>
            <a:pPr marL="0" indent="1588">
              <a:lnSpc>
                <a:spcPct val="100000"/>
              </a:lnSpc>
              <a:buNone/>
            </a:pPr>
            <a:r>
              <a:rPr lang="en-US" altLang="zh-CN" sz="2500" spc="-20" dirty="0" smtClean="0"/>
              <a:t>of Druskininkai took 35 minutes to welcome everyone to the town,</a:t>
            </a:r>
          </a:p>
          <a:p>
            <a:pPr marL="0" indent="1588">
              <a:lnSpc>
                <a:spcPct val="100000"/>
              </a:lnSpc>
              <a:buNone/>
            </a:pPr>
            <a:r>
              <a:rPr lang="en-US" altLang="zh-CN" sz="2500" spc="10" dirty="0" smtClean="0"/>
              <a:t>stressing its </a:t>
            </a:r>
            <a:r>
              <a:rPr lang="en-US" altLang="zh-CN" sz="2500" spc="10" dirty="0" smtClean="0">
                <a:hlinkClick r:id="" action="ppaction://noaction"/>
              </a:rPr>
              <a:t>fame</a:t>
            </a:r>
            <a:r>
              <a:rPr lang="en-US" altLang="zh-CN" sz="2500" spc="10" dirty="0" smtClean="0"/>
              <a:t> as a spa, which by now we all knew. It was then</a:t>
            </a:r>
          </a:p>
          <a:p>
            <a:pPr marL="0" indent="1588">
              <a:lnSpc>
                <a:spcPct val="100000"/>
              </a:lnSpc>
              <a:buNone/>
            </a:pPr>
            <a:r>
              <a:rPr lang="en-US" altLang="zh-CN" sz="2500" spc="20" dirty="0" smtClean="0"/>
              <a:t>my turn to give the opening speech, an hour-long lecture in the</a:t>
            </a:r>
          </a:p>
          <a:p>
            <a:pPr marL="0" indent="1588">
              <a:lnSpc>
                <a:spcPct val="100000"/>
              </a:lnSpc>
              <a:buNone/>
            </a:pPr>
            <a:r>
              <a:rPr lang="en-US" altLang="zh-CN" sz="2500" spc="40" dirty="0" smtClean="0"/>
              <a:t>remaining ten minutes.</a:t>
            </a:r>
            <a:endParaRPr lang="zh-CN" altLang="en-US" sz="2500" spc="4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1292" y="1135078"/>
            <a:ext cx="8844685" cy="5489142"/>
          </a:xfrm>
          <a:prstGeom prst="rect">
            <a:avLst/>
          </a:prstGeom>
          <a:noFill/>
          <a:ln>
            <a:miter lim="800000"/>
            <a:headEnd/>
            <a:tailEnd/>
          </a:ln>
        </p:spPr>
        <p:txBody>
          <a:bodyPr/>
          <a:lstStyle/>
          <a:p>
            <a:pPr marL="0" indent="1588">
              <a:lnSpc>
                <a:spcPct val="100000"/>
              </a:lnSpc>
              <a:buNone/>
            </a:pPr>
            <a:r>
              <a:rPr lang="en-US" altLang="zh-CN" sz="1800" spc="20" dirty="0" smtClean="0">
                <a:solidFill>
                  <a:schemeClr val="hlink"/>
                </a:solidFill>
              </a:rPr>
              <a:t>8</a:t>
            </a:r>
            <a:r>
              <a:rPr lang="en-US" altLang="zh-CN" sz="2400" spc="20" dirty="0" smtClean="0">
                <a:solidFill>
                  <a:schemeClr val="hlink"/>
                </a:solidFill>
              </a:rPr>
              <a:t> </a:t>
            </a:r>
            <a:r>
              <a:rPr lang="en-US" altLang="zh-CN" sz="2500" spc="-130" dirty="0" smtClean="0"/>
              <a:t>Later, we met the mayor. My colleague mentioned the noisy hotel, and the</a:t>
            </a:r>
          </a:p>
          <a:p>
            <a:pPr marL="0" indent="1588">
              <a:lnSpc>
                <a:spcPct val="100000"/>
              </a:lnSpc>
              <a:buNone/>
            </a:pPr>
            <a:r>
              <a:rPr lang="en-US" altLang="zh-CN" sz="2500" spc="-80" dirty="0" smtClean="0"/>
              <a:t>mayor smiled and said, “No problem. I close it. You sleep good tonight.”</a:t>
            </a:r>
          </a:p>
          <a:p>
            <a:pPr marL="0" indent="1588">
              <a:lnSpc>
                <a:spcPct val="100000"/>
              </a:lnSpc>
              <a:buNone/>
            </a:pPr>
            <a:r>
              <a:rPr lang="en-US" altLang="zh-CN" sz="1800" spc="20" dirty="0" smtClean="0">
                <a:solidFill>
                  <a:schemeClr val="hlink"/>
                </a:solidFill>
              </a:rPr>
              <a:t>9</a:t>
            </a:r>
            <a:r>
              <a:rPr lang="en-US" altLang="zh-CN" sz="2400" spc="-150" dirty="0" smtClean="0"/>
              <a:t> </a:t>
            </a:r>
            <a:r>
              <a:rPr lang="en-US" altLang="zh-CN" sz="2500" spc="-180" dirty="0" smtClean="0"/>
              <a:t>The mayor was </a:t>
            </a:r>
            <a:r>
              <a:rPr lang="en-US" altLang="zh-CN" sz="2500" spc="-180" dirty="0" smtClean="0">
                <a:hlinkClick r:id="" action="ppaction://noaction"/>
              </a:rPr>
              <a:t>as good as his word</a:t>
            </a:r>
            <a:r>
              <a:rPr lang="en-US" altLang="zh-CN" sz="2500" spc="-180" dirty="0" smtClean="0"/>
              <a:t>: that night. Our accommodation was again</a:t>
            </a:r>
          </a:p>
          <a:p>
            <a:pPr marL="0" indent="1588">
              <a:lnSpc>
                <a:spcPct val="100000"/>
              </a:lnSpc>
              <a:buNone/>
            </a:pPr>
            <a:r>
              <a:rPr lang="en-US" altLang="zh-CN" sz="2500" spc="-180" dirty="0" smtClean="0"/>
              <a:t>just a sleepy hotel. The problem was that no one had told the other guests. Every</a:t>
            </a:r>
          </a:p>
          <a:p>
            <a:pPr marL="0" indent="1588">
              <a:lnSpc>
                <a:spcPct val="100000"/>
              </a:lnSpc>
              <a:buNone/>
            </a:pPr>
            <a:r>
              <a:rPr lang="en-US" altLang="zh-CN" sz="2500" spc="-180" dirty="0" smtClean="0"/>
              <a:t>two minutes, </a:t>
            </a:r>
            <a:r>
              <a:rPr lang="en-US" altLang="zh-CN" sz="2500" spc="-180" dirty="0" smtClean="0">
                <a:hlinkClick r:id="" action="ppaction://noaction"/>
              </a:rPr>
              <a:t>as usual</a:t>
            </a:r>
            <a:r>
              <a:rPr lang="en-US" altLang="zh-CN" sz="2500" spc="-180" dirty="0" smtClean="0"/>
              <a:t>, cars arrived, doors slammed, banged, opened and closed.</a:t>
            </a:r>
          </a:p>
          <a:p>
            <a:pPr marL="0" indent="1588">
              <a:lnSpc>
                <a:spcPct val="100000"/>
              </a:lnSpc>
              <a:buNone/>
            </a:pPr>
            <a:r>
              <a:rPr lang="en-US" altLang="zh-CN" sz="2500" spc="-180" dirty="0" smtClean="0"/>
              <a:t>Only this time, the whole process included a loud and violent-sounding exchange</a:t>
            </a:r>
          </a:p>
          <a:p>
            <a:pPr marL="0" indent="1588">
              <a:lnSpc>
                <a:spcPct val="100000"/>
              </a:lnSpc>
              <a:buNone/>
            </a:pPr>
            <a:r>
              <a:rPr lang="en-US" altLang="zh-CN" sz="2500" spc="-150" dirty="0" smtClean="0"/>
              <a:t>with the owner as he explained that the hotel was closed. Not surprisingly, the</a:t>
            </a:r>
          </a:p>
          <a:p>
            <a:pPr marL="0" indent="1588">
              <a:lnSpc>
                <a:spcPct val="100000"/>
              </a:lnSpc>
              <a:buNone/>
            </a:pPr>
            <a:r>
              <a:rPr lang="en-US" altLang="zh-CN" sz="2500" spc="-150" dirty="0" smtClean="0"/>
              <a:t>customers were upset by this news and drove away noisily. At about midnight</a:t>
            </a:r>
          </a:p>
          <a:p>
            <a:pPr marL="0" indent="1588">
              <a:lnSpc>
                <a:spcPct val="100000"/>
              </a:lnSpc>
              <a:buNone/>
            </a:pPr>
            <a:r>
              <a:rPr lang="en-US" altLang="zh-CN" sz="2500" spc="-170" dirty="0" smtClean="0"/>
              <a:t>and at two o’clock, the police also </a:t>
            </a:r>
            <a:r>
              <a:rPr lang="en-US" altLang="zh-CN" sz="2500" spc="-170" dirty="0" smtClean="0">
                <a:hlinkClick r:id="" action="ppaction://noaction"/>
              </a:rPr>
              <a:t>came round</a:t>
            </a:r>
            <a:r>
              <a:rPr lang="en-US" altLang="zh-CN" sz="2500" spc="-170" dirty="0" smtClean="0"/>
              <a:t> to check the mayor’s instructions</a:t>
            </a:r>
          </a:p>
          <a:p>
            <a:pPr marL="0" indent="1588">
              <a:lnSpc>
                <a:spcPct val="100000"/>
              </a:lnSpc>
              <a:buNone/>
            </a:pPr>
            <a:r>
              <a:rPr lang="en-US" altLang="zh-CN" sz="2500" dirty="0" smtClean="0"/>
              <a:t>were being kept. </a:t>
            </a:r>
            <a:r>
              <a:rPr lang="en-US" altLang="zh-CN" sz="2500" dirty="0" smtClean="0">
                <a:hlinkClick r:id="" action="ppaction://noaction"/>
              </a:rPr>
              <a:t>Doing this properly also meant doing it noisily</a:t>
            </a:r>
            <a:r>
              <a:rPr lang="en-US" altLang="zh-CN" sz="2500" dirty="0" smtClean="0"/>
              <a:t>.</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9918" y="1154265"/>
            <a:ext cx="8827433" cy="4960785"/>
          </a:xfrm>
          <a:prstGeom prst="rect">
            <a:avLst/>
          </a:prstGeom>
          <a:noFill/>
          <a:ln>
            <a:miter lim="800000"/>
            <a:headEnd/>
            <a:tailEnd/>
          </a:ln>
        </p:spPr>
        <p:txBody>
          <a:bodyPr/>
          <a:lstStyle/>
          <a:p>
            <a:pPr marL="0" indent="1588">
              <a:lnSpc>
                <a:spcPct val="125000"/>
              </a:lnSpc>
              <a:buNone/>
            </a:pPr>
            <a:r>
              <a:rPr lang="en-US" altLang="zh-CN" sz="1800" spc="20" dirty="0" smtClean="0">
                <a:solidFill>
                  <a:schemeClr val="hlink"/>
                </a:solidFill>
              </a:rPr>
              <a:t>10</a:t>
            </a:r>
            <a:r>
              <a:rPr lang="en-US" altLang="zh-CN" sz="2400" spc="20" dirty="0" smtClean="0">
                <a:solidFill>
                  <a:schemeClr val="hlink"/>
                </a:solidFill>
              </a:rPr>
              <a:t> </a:t>
            </a:r>
            <a:r>
              <a:rPr lang="en-US" altLang="zh-CN" sz="2500" spc="-160" dirty="0" smtClean="0"/>
              <a:t>Later that evening there was a </a:t>
            </a:r>
            <a:r>
              <a:rPr lang="en-US" altLang="zh-CN" sz="2500" spc="-160" dirty="0" smtClean="0">
                <a:hlinkClick r:id="" action="ppaction://noaction"/>
              </a:rPr>
              <a:t>farewell</a:t>
            </a:r>
            <a:r>
              <a:rPr lang="en-US" altLang="zh-CN" sz="2500" spc="-160" dirty="0" smtClean="0"/>
              <a:t> party for everyone at the conference.</a:t>
            </a:r>
          </a:p>
          <a:p>
            <a:pPr marL="0" indent="1588">
              <a:lnSpc>
                <a:spcPct val="125000"/>
              </a:lnSpc>
              <a:buNone/>
            </a:pPr>
            <a:r>
              <a:rPr lang="en-US" altLang="zh-CN" sz="2500" spc="-120" dirty="0" smtClean="0"/>
              <a:t>The entertainment was traditional Lithuanian folk singing and dancing. But</a:t>
            </a:r>
          </a:p>
          <a:p>
            <a:pPr marL="0" indent="1588">
              <a:lnSpc>
                <a:spcPct val="125000"/>
              </a:lnSpc>
              <a:buNone/>
            </a:pPr>
            <a:r>
              <a:rPr lang="en-US" altLang="zh-CN" sz="2500" spc="-150" dirty="0" smtClean="0">
                <a:hlinkClick r:id="" action="ppaction://noaction"/>
              </a:rPr>
              <a:t>unfortunately</a:t>
            </a:r>
            <a:r>
              <a:rPr lang="en-US" altLang="zh-CN" sz="2500" spc="-150" dirty="0" smtClean="0"/>
              <a:t>, not one but two song-and-dance groups had been booked, </a:t>
            </a:r>
            <a:r>
              <a:rPr lang="en-US" altLang="zh-CN" sz="2500" spc="-150" dirty="0" smtClean="0">
                <a:hlinkClick r:id="" action="ppaction://noaction"/>
              </a:rPr>
              <a:t>not</a:t>
            </a:r>
          </a:p>
          <a:p>
            <a:pPr marL="0" indent="1588">
              <a:lnSpc>
                <a:spcPct val="125000"/>
              </a:lnSpc>
              <a:buNone/>
            </a:pPr>
            <a:r>
              <a:rPr lang="en-US" altLang="zh-CN" sz="2500" spc="-120" dirty="0" smtClean="0">
                <a:hlinkClick r:id="" action="ppaction://noaction"/>
              </a:rPr>
              <a:t>only rivals but deadly enemies</a:t>
            </a:r>
            <a:r>
              <a:rPr lang="en-US" altLang="zh-CN" sz="2500" spc="-120" dirty="0" smtClean="0"/>
              <a:t>, and neither wanted to </a:t>
            </a:r>
            <a:r>
              <a:rPr lang="en-US" altLang="zh-CN" sz="2500" spc="-120" dirty="0" smtClean="0">
                <a:hlinkClick r:id="" action="ppaction://noaction"/>
              </a:rPr>
              <a:t>yield</a:t>
            </a:r>
            <a:r>
              <a:rPr lang="en-US" altLang="zh-CN" sz="2500" spc="-120" dirty="0" smtClean="0"/>
              <a:t> to the other. So</a:t>
            </a:r>
          </a:p>
          <a:p>
            <a:pPr marL="0" indent="1588">
              <a:lnSpc>
                <a:spcPct val="125000"/>
              </a:lnSpc>
              <a:buNone/>
            </a:pPr>
            <a:r>
              <a:rPr lang="en-US" altLang="zh-CN" sz="2500" spc="-180" dirty="0" smtClean="0"/>
              <a:t>there was </a:t>
            </a:r>
            <a:r>
              <a:rPr lang="en-US" altLang="zh-CN" sz="2500" spc="-180" dirty="0" smtClean="0">
                <a:hlinkClick r:id="" action="ppaction://noaction"/>
              </a:rPr>
              <a:t>in turn</a:t>
            </a:r>
            <a:r>
              <a:rPr lang="en-US" altLang="zh-CN" sz="2500" spc="-180" dirty="0" smtClean="0"/>
              <a:t> a song by the first group, and then a dance by the second, then</a:t>
            </a:r>
          </a:p>
          <a:p>
            <a:pPr marL="0" indent="1588">
              <a:lnSpc>
                <a:spcPct val="125000"/>
              </a:lnSpc>
              <a:buNone/>
            </a:pPr>
            <a:r>
              <a:rPr lang="en-US" altLang="zh-CN" sz="2500" spc="-150" dirty="0" smtClean="0"/>
              <a:t>a dance by the first, and a song by the second, and so on. While the first group</a:t>
            </a:r>
          </a:p>
          <a:p>
            <a:pPr marL="0" indent="1588">
              <a:lnSpc>
                <a:spcPct val="125000"/>
              </a:lnSpc>
              <a:buNone/>
            </a:pPr>
            <a:r>
              <a:rPr lang="en-US" altLang="zh-CN" sz="2500" spc="-170" dirty="0" smtClean="0"/>
              <a:t>was performing, </a:t>
            </a:r>
            <a:r>
              <a:rPr lang="en-US" altLang="zh-CN" sz="2500" spc="-170" dirty="0" smtClean="0">
                <a:hlinkClick r:id="" action="ppaction://noaction"/>
              </a:rPr>
              <a:t>the second group sat at the back of the stage whispering loudly</a:t>
            </a:r>
          </a:p>
          <a:p>
            <a:pPr marL="0" indent="1588">
              <a:lnSpc>
                <a:spcPct val="125000"/>
              </a:lnSpc>
              <a:buNone/>
            </a:pPr>
            <a:r>
              <a:rPr lang="en-US" altLang="zh-CN" sz="2500" dirty="0" smtClean="0">
                <a:hlinkClick r:id="" action="ppaction://noaction"/>
              </a:rPr>
              <a:t>and making violent gestures</a:t>
            </a:r>
            <a:r>
              <a:rPr lang="en-US" altLang="zh-CN" sz="2500" dirty="0" smtClean="0"/>
              <a:t>.</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10">
            <a:hlinkClick r:id="rId7" action="ppaction://hlinksldjump"/>
          </p:cNvPr>
          <p:cNvPicPr>
            <a:picLocks noChangeAspect="1"/>
          </p:cNvPicPr>
          <p:nvPr/>
        </p:nvPicPr>
        <p:blipFill>
          <a:blip r:embed="rId8" cstate="print"/>
          <a:srcRect/>
          <a:stretch>
            <a:fillRect/>
          </a:stretch>
        </p:blipFill>
        <p:spPr bwMode="auto">
          <a:xfrm>
            <a:off x="8072749" y="6092825"/>
            <a:ext cx="879475" cy="539750"/>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9918" y="620713"/>
            <a:ext cx="8836059" cy="6001760"/>
          </a:xfrm>
          <a:prstGeom prst="rect">
            <a:avLst/>
          </a:prstGeom>
          <a:noFill/>
          <a:ln>
            <a:miter lim="800000"/>
            <a:headEnd/>
            <a:tailEnd/>
          </a:ln>
        </p:spPr>
        <p:txBody>
          <a:bodyPr/>
          <a:lstStyle/>
          <a:p>
            <a:pPr marL="0" indent="0">
              <a:lnSpc>
                <a:spcPct val="125000"/>
              </a:lnSpc>
              <a:buNone/>
            </a:pPr>
            <a:endParaRPr lang="en-US" altLang="zh-CN" dirty="0" smtClean="0"/>
          </a:p>
          <a:p>
            <a:pPr marL="0" indent="1588">
              <a:lnSpc>
                <a:spcPct val="130000"/>
              </a:lnSpc>
              <a:buNone/>
            </a:pPr>
            <a:r>
              <a:rPr lang="en-US" altLang="zh-CN" sz="1800" spc="20" dirty="0" smtClean="0">
                <a:solidFill>
                  <a:schemeClr val="hlink"/>
                </a:solidFill>
              </a:rPr>
              <a:t>11</a:t>
            </a:r>
            <a:r>
              <a:rPr lang="en-US" altLang="zh-CN" sz="2400" spc="20" dirty="0" smtClean="0">
                <a:solidFill>
                  <a:schemeClr val="hlink"/>
                </a:solidFill>
              </a:rPr>
              <a:t> </a:t>
            </a:r>
            <a:r>
              <a:rPr lang="en-US" altLang="zh-CN" sz="2500" spc="-180" dirty="0" smtClean="0"/>
              <a:t>The effect of the </a:t>
            </a:r>
            <a:r>
              <a:rPr lang="en-US" altLang="zh-CN" sz="2500" spc="-180" dirty="0" err="1" smtClean="0"/>
              <a:t>duelling</a:t>
            </a:r>
            <a:r>
              <a:rPr lang="en-US" altLang="zh-CN" sz="2500" spc="-180" dirty="0" smtClean="0"/>
              <a:t> folk groups was that the concert was twice as long as</a:t>
            </a:r>
          </a:p>
          <a:p>
            <a:pPr marL="0" indent="1588">
              <a:lnSpc>
                <a:spcPct val="130000"/>
              </a:lnSpc>
              <a:buNone/>
            </a:pPr>
            <a:r>
              <a:rPr lang="en-US" altLang="zh-CN" sz="2500" spc="-170" dirty="0" smtClean="0"/>
              <a:t>had been intended. </a:t>
            </a:r>
            <a:r>
              <a:rPr lang="en-US" altLang="zh-CN" sz="2500" spc="-170" dirty="0" smtClean="0">
                <a:hlinkClick r:id="" action="ppaction://noaction"/>
              </a:rPr>
              <a:t>After a while, one or two members of the audience decided</a:t>
            </a:r>
          </a:p>
          <a:p>
            <a:pPr marL="0" indent="1588">
              <a:lnSpc>
                <a:spcPct val="130000"/>
              </a:lnSpc>
              <a:buNone/>
            </a:pPr>
            <a:r>
              <a:rPr lang="en-US" altLang="zh-CN" sz="2500" spc="-140" dirty="0" smtClean="0">
                <a:hlinkClick r:id="" action="ppaction://noaction"/>
              </a:rPr>
              <a:t>that they had lost the will to live, and, bent double so as not to be noticed, left</a:t>
            </a:r>
          </a:p>
          <a:p>
            <a:pPr marL="0" indent="1588">
              <a:lnSpc>
                <a:spcPct val="130000"/>
              </a:lnSpc>
              <a:buNone/>
            </a:pPr>
            <a:r>
              <a:rPr lang="en-US" altLang="zh-CN" sz="2500" spc="-100" dirty="0" smtClean="0">
                <a:hlinkClick r:id="" action="ppaction://noaction"/>
              </a:rPr>
              <a:t>through a door on the right of the stage</a:t>
            </a:r>
            <a:r>
              <a:rPr lang="en-US" altLang="zh-CN" sz="2500" spc="-100" dirty="0" smtClean="0"/>
              <a:t>. Of course, </a:t>
            </a:r>
            <a:r>
              <a:rPr lang="en-US" altLang="zh-CN" sz="2500" spc="-100" dirty="0" smtClean="0">
                <a:hlinkClick r:id="" action="ppaction://noaction"/>
              </a:rPr>
              <a:t>the </a:t>
            </a:r>
            <a:r>
              <a:rPr lang="en-US" altLang="zh-CN" sz="2500" spc="-100" dirty="0" err="1" smtClean="0">
                <a:hlinkClick r:id="" action="ppaction://noaction"/>
              </a:rPr>
              <a:t>behaviour</a:t>
            </a:r>
            <a:r>
              <a:rPr lang="en-US" altLang="zh-CN" sz="2500" spc="-100" dirty="0" smtClean="0">
                <a:hlinkClick r:id="" action="ppaction://noaction"/>
              </a:rPr>
              <a:t> of a few</a:t>
            </a:r>
          </a:p>
          <a:p>
            <a:pPr marL="0" indent="1588">
              <a:lnSpc>
                <a:spcPct val="130000"/>
              </a:lnSpc>
              <a:buNone/>
            </a:pPr>
            <a:r>
              <a:rPr lang="en-US" altLang="zh-CN" sz="2500" spc="-150" dirty="0" smtClean="0">
                <a:hlinkClick r:id="" action="ppaction://noaction"/>
              </a:rPr>
              <a:t>sparked a more widespread revolt</a:t>
            </a:r>
            <a:r>
              <a:rPr lang="en-US" altLang="zh-CN" sz="2500" spc="-150" dirty="0" smtClean="0"/>
              <a:t>, with 40, 50, 60 or more trying to disappear</a:t>
            </a:r>
          </a:p>
          <a:p>
            <a:pPr marL="0" indent="1588">
              <a:lnSpc>
                <a:spcPct val="130000"/>
              </a:lnSpc>
              <a:buNone/>
            </a:pPr>
            <a:r>
              <a:rPr lang="en-US" altLang="zh-CN" sz="2500" dirty="0" smtClean="0"/>
              <a:t>through the door.   </a:t>
            </a:r>
            <a:endParaRPr lang="zh-CN" altLang="en-US" sz="25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620713"/>
            <a:ext cx="8686799" cy="6001760"/>
          </a:xfrm>
          <a:prstGeom prst="rect">
            <a:avLst/>
          </a:prstGeom>
          <a:noFill/>
          <a:ln>
            <a:miter lim="800000"/>
            <a:headEnd/>
            <a:tailEnd/>
          </a:ln>
        </p:spPr>
        <p:txBody>
          <a:bodyPr/>
          <a:lstStyle/>
          <a:p>
            <a:pPr marL="0" indent="0">
              <a:lnSpc>
                <a:spcPct val="125000"/>
              </a:lnSpc>
              <a:buNone/>
            </a:pPr>
            <a:endParaRPr lang="en-US" altLang="zh-CN" dirty="0" smtClean="0"/>
          </a:p>
          <a:p>
            <a:pPr marL="0" indent="1588">
              <a:lnSpc>
                <a:spcPct val="120000"/>
              </a:lnSpc>
              <a:buNone/>
            </a:pPr>
            <a:r>
              <a:rPr lang="en-US" altLang="zh-CN" sz="1800" spc="20" dirty="0" smtClean="0">
                <a:solidFill>
                  <a:schemeClr val="hlink"/>
                </a:solidFill>
              </a:rPr>
              <a:t>12</a:t>
            </a:r>
            <a:r>
              <a:rPr lang="en-US" altLang="zh-CN" sz="2400" spc="20" dirty="0" smtClean="0">
                <a:solidFill>
                  <a:schemeClr val="hlink"/>
                </a:solidFill>
              </a:rPr>
              <a:t> </a:t>
            </a:r>
            <a:r>
              <a:rPr lang="en-US" altLang="zh-CN" sz="2500" spc="60" dirty="0" smtClean="0"/>
              <a:t>I too decided to follow the crowds who were by now</a:t>
            </a:r>
          </a:p>
          <a:p>
            <a:pPr marL="0" indent="1588">
              <a:lnSpc>
                <a:spcPct val="120000"/>
              </a:lnSpc>
              <a:buNone/>
            </a:pPr>
            <a:r>
              <a:rPr lang="en-US" altLang="zh-CN" sz="2500" spc="60" dirty="0" smtClean="0"/>
              <a:t>leaving from the audience. I was puzzled anyway, because I</a:t>
            </a:r>
          </a:p>
          <a:p>
            <a:pPr marL="0" indent="1588">
              <a:lnSpc>
                <a:spcPct val="120000"/>
              </a:lnSpc>
              <a:buNone/>
            </a:pPr>
            <a:r>
              <a:rPr lang="en-US" altLang="zh-CN" sz="2500" spc="50" dirty="0" smtClean="0"/>
              <a:t>remembered that the door on the right led only to a </a:t>
            </a:r>
            <a:r>
              <a:rPr lang="en-US" altLang="zh-CN" sz="2500" spc="50" dirty="0" smtClean="0">
                <a:hlinkClick r:id="" action="ppaction://noaction"/>
              </a:rPr>
              <a:t>dead end</a:t>
            </a:r>
            <a:r>
              <a:rPr lang="en-US" altLang="zh-CN" sz="2500" spc="50" dirty="0" smtClean="0"/>
              <a:t>.</a:t>
            </a:r>
          </a:p>
          <a:p>
            <a:pPr marL="0" indent="1588">
              <a:lnSpc>
                <a:spcPct val="120000"/>
              </a:lnSpc>
              <a:buNone/>
            </a:pPr>
            <a:r>
              <a:rPr lang="en-US" altLang="zh-CN" sz="2500" spc="60" dirty="0" smtClean="0">
                <a:hlinkClick r:id="" action="ppaction://noaction"/>
              </a:rPr>
              <a:t>Sure enough</a:t>
            </a:r>
            <a:r>
              <a:rPr lang="en-US" altLang="zh-CN" sz="2500" spc="60" dirty="0" smtClean="0"/>
              <a:t>, once through the door, I was right – no way</a:t>
            </a:r>
          </a:p>
          <a:p>
            <a:pPr marL="0" indent="1588">
              <a:lnSpc>
                <a:spcPct val="120000"/>
              </a:lnSpc>
              <a:buNone/>
            </a:pPr>
            <a:r>
              <a:rPr lang="en-US" altLang="zh-CN" sz="2500" spc="60" dirty="0" smtClean="0"/>
              <a:t>out. A hundred or more people were </a:t>
            </a:r>
            <a:r>
              <a:rPr lang="en-US" altLang="zh-CN" sz="2500" spc="60" dirty="0" smtClean="0">
                <a:hlinkClick r:id="" action="ppaction://noaction"/>
              </a:rPr>
              <a:t>squashed</a:t>
            </a:r>
            <a:r>
              <a:rPr lang="en-US" altLang="zh-CN" sz="2500" spc="60" dirty="0" smtClean="0"/>
              <a:t> into a large</a:t>
            </a:r>
          </a:p>
          <a:p>
            <a:pPr marL="0" indent="1588">
              <a:lnSpc>
                <a:spcPct val="120000"/>
              </a:lnSpc>
              <a:buNone/>
            </a:pPr>
            <a:r>
              <a:rPr lang="en-US" altLang="zh-CN" sz="2500" spc="60" dirty="0" smtClean="0"/>
              <a:t>cupboard, everyone too embarrassed to correct their mistake</a:t>
            </a:r>
          </a:p>
          <a:p>
            <a:pPr marL="0" indent="1588">
              <a:lnSpc>
                <a:spcPct val="120000"/>
              </a:lnSpc>
              <a:buNone/>
            </a:pPr>
            <a:r>
              <a:rPr lang="en-US" altLang="zh-CN" sz="2500" spc="60" dirty="0" smtClean="0"/>
              <a:t>by leaving, everyone laughing as quietly as they could.</a:t>
            </a:r>
            <a:endParaRPr lang="zh-CN" altLang="en-US" sz="2500" spc="6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3693</TotalTime>
  <Pages>0</Pages>
  <Words>2846</Words>
  <Characters>0</Characters>
  <Application>Microsoft Office PowerPoint</Application>
  <DocSecurity>0</DocSecurity>
  <PresentationFormat>全屏显示(4:3)</PresentationFormat>
  <Lines>0</Lines>
  <Paragraphs>164</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akaGstripe</dc:creator>
  <cp:lastModifiedBy>Administrator</cp:lastModifiedBy>
  <cp:revision>661</cp:revision>
  <dcterms:created xsi:type="dcterms:W3CDTF">2016-01-09T11:49:44Z</dcterms:created>
  <dcterms:modified xsi:type="dcterms:W3CDTF">2020-12-22T13:36:33Z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