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83" r:id="rId3"/>
    <p:sldId id="301" r:id="rId4"/>
    <p:sldId id="284" r:id="rId5"/>
    <p:sldId id="302" r:id="rId6"/>
    <p:sldId id="303" r:id="rId7"/>
    <p:sldId id="304" r:id="rId8"/>
    <p:sldId id="305" r:id="rId9"/>
    <p:sldId id="306" r:id="rId10"/>
    <p:sldId id="278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75" r:id="rId19"/>
    <p:sldId id="374" r:id="rId20"/>
    <p:sldId id="376" r:id="rId21"/>
    <p:sldId id="373" r:id="rId22"/>
    <p:sldId id="378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3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E8E4E8"/>
    <a:srgbClr val="CC99FF"/>
    <a:srgbClr val="FFCCFF"/>
    <a:srgbClr val="FF99CC"/>
    <a:srgbClr val="9CA4E2"/>
    <a:srgbClr val="8E95DB"/>
    <a:srgbClr val="660066"/>
    <a:srgbClr val="FF5050"/>
    <a:srgbClr val="D0DD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7" autoAdjust="0"/>
    <p:restoredTop sz="94712" autoAdjust="0"/>
  </p:normalViewPr>
  <p:slideViewPr>
    <p:cSldViewPr snapToGrid="0">
      <p:cViewPr varScale="1">
        <p:scale>
          <a:sx n="84" d="100"/>
          <a:sy n="84" d="100"/>
        </p:scale>
        <p:origin x="-306" y="-84"/>
      </p:cViewPr>
      <p:guideLst>
        <p:guide orient="horz" pos="223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B767-4DCD-450C-8A83-810772D9E4C6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D3167-6EA4-49F8-B44C-3C04C7D3B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599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3" y="1122424"/>
            <a:ext cx="6858020" cy="238773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3" y="3602234"/>
            <a:ext cx="6858020" cy="16558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8D4B-A0AD-40AF-B3E1-57A8A2A0BBDD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208CF-5155-45E0-9AC4-38268EA823F4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2FB6-27B7-44AD-B1EC-9F09603554EB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71E5D-0F8A-4921-90B5-DE7C51C499C9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95" y="365145"/>
            <a:ext cx="1971681" cy="581215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45"/>
            <a:ext cx="5800742" cy="581215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98D94-3463-4842-94B4-BFBB9CF29FC9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FFC56-767F-4E5A-AD15-9CFB2343CE34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2" y="365145"/>
            <a:ext cx="7886724" cy="58121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B092-E9B2-4405-9DBB-BB686ABE9443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C6648-4868-45D1-B811-F6668CDCB40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8D40-728B-4BDA-9CDC-99BDAEF194BB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3EABA-E881-44FB-BCAE-FB57B0FCF80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831"/>
            <a:ext cx="7886724" cy="285289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713"/>
            <a:ext cx="7886724" cy="15002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A96EA-E822-4D93-A824-CF539E71BD16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9515-F383-4699-A81A-8A570A9EFE26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2" y="1825724"/>
            <a:ext cx="3886212" cy="4351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64" y="1825724"/>
            <a:ext cx="3886212" cy="4351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9D51-2D8D-4B1E-BFCC-FD61C0312A98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11D8B-BA08-4888-8D4F-741A69BF353C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3" y="365145"/>
            <a:ext cx="7886724" cy="132563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3" y="1681255"/>
            <a:ext cx="3868352" cy="823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3" y="2505211"/>
            <a:ext cx="3868352" cy="368478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64" y="1681255"/>
            <a:ext cx="3887403" cy="823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64" y="2505211"/>
            <a:ext cx="3887403" cy="368478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34F1-89C4-46C3-B490-23140F250543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9A600-8FA0-4FDE-9F80-45FE8A53C6A0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A92E-2102-4432-8A12-134C4F39AA14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CF3D5-0639-4D84-BCFA-2ADC99FFF3D4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EC15D-C0AC-4B2E-A95A-ACF5BBB26B0F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9FE57-916B-4684-B955-8FE2223CA07C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3" y="457225"/>
            <a:ext cx="2949187" cy="16002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403" y="987479"/>
            <a:ext cx="4629164" cy="48738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3" y="2057512"/>
            <a:ext cx="2949187" cy="38117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63B4A-03A6-4539-A12F-B01CEEF552A8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6A9D2-8FD5-470E-8672-C317A317E4E5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3" y="457225"/>
            <a:ext cx="2949187" cy="16002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403" y="987479"/>
            <a:ext cx="4629164" cy="48738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3" y="2057512"/>
            <a:ext cx="2949187" cy="38117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BCC4D-856C-47DF-BAA9-515EB57BB5CE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956F8-B3FF-4FE4-AA32-957D2044029A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44FA8B-09C1-4811-B7B0-C50F02F7DAC5}" type="datetimeFigureOut">
              <a:rPr lang="zh-CN" altLang="en-US"/>
              <a:pPr>
                <a:defRPr/>
              </a:pPr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fld id="{9F99BA13-B170-4B1B-BD24-E2AF23EF71EB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7013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33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33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33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33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U7%20Active%20reading%20(2).mp3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7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8.xm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9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01.mp3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.xml"/><Relationship Id="rId5" Type="http://schemas.openxmlformats.org/officeDocument/2006/relationships/slide" Target="slide10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slide" Target="slide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02.mp3" TargetMode="External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03.mp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slide" Target="slide12.xml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.xml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hyperlink" Target="04.mp3" TargetMode="Externa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05.mp3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.xml"/><Relationship Id="rId5" Type="http://schemas.openxmlformats.org/officeDocument/2006/relationships/slide" Target="slide14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06.mp3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slide" Target="slide15.xml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07.mp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slide" Target="slide16.xml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slide" Target="slide1.xml"/><Relationship Id="rId4" Type="http://schemas.openxmlformats.org/officeDocument/2006/relationships/hyperlink" Target="08.mp3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48" name="图片 6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图片 8" descr="音频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33192" y="1492609"/>
            <a:ext cx="4872272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eaLnBrk="1" hangingPunct="1">
              <a:lnSpc>
                <a:spcPct val="150000"/>
              </a:lnSpc>
              <a:spcBef>
                <a:spcPts val="1000"/>
              </a:spcBef>
              <a:buSzPct val="120000"/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Palatino Linotype" pitchFamily="18" charset="0"/>
                <a:hlinkClick r:id="rId3" action="ppaction://hlinksldjump"/>
              </a:rPr>
              <a:t>A MARRIAGE</a:t>
            </a:r>
            <a:endParaRPr lang="en-US" altLang="zh-CN" sz="2800" b="1" dirty="0" smtClean="0">
              <a:solidFill>
                <a:srgbClr val="000000"/>
              </a:solidFill>
              <a:latin typeface="Palatino Linotype" pitchFamily="18" charset="0"/>
            </a:endParaRPr>
          </a:p>
          <a:p>
            <a:pPr marL="514350" lvl="0" indent="-514350" eaLnBrk="1" hangingPunct="1">
              <a:lnSpc>
                <a:spcPct val="150000"/>
              </a:lnSpc>
              <a:spcBef>
                <a:spcPts val="1000"/>
              </a:spcBef>
              <a:buSzPct val="120000"/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Palatino Linotype" pitchFamily="18" charset="0"/>
                <a:hlinkClick r:id="rId7" action="ppaction://hlinksldjump"/>
              </a:rPr>
              <a:t>VALENTINE</a:t>
            </a:r>
            <a:r>
              <a:rPr lang="en-US" altLang="zh-CN" sz="2800" b="1" dirty="0" smtClean="0">
                <a:solidFill>
                  <a:srgbClr val="000000"/>
                </a:solidFill>
                <a:latin typeface="Palatino Linotype" pitchFamily="18" charset="0"/>
              </a:rPr>
              <a:t> </a:t>
            </a:r>
          </a:p>
          <a:p>
            <a:pPr marL="514350" lvl="0" indent="-514350" eaLnBrk="1" hangingPunct="1">
              <a:lnSpc>
                <a:spcPct val="150000"/>
              </a:lnSpc>
              <a:spcBef>
                <a:spcPts val="1000"/>
              </a:spcBef>
              <a:buSzPct val="120000"/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Palatino Linotype" pitchFamily="18" charset="0"/>
                <a:hlinkClick r:id="rId8" action="ppaction://hlinksldjump"/>
              </a:rPr>
              <a:t>HE WISHES FOR THE CLOTHS OF HEAVEN</a:t>
            </a:r>
            <a:endParaRPr lang="zh-CN" altLang="en-US" sz="2800" b="1" dirty="0" smtClean="0">
              <a:solidFill>
                <a:srgbClr val="000000"/>
              </a:solidFill>
              <a:latin typeface="Palatino Linotype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3875" y="1233057"/>
            <a:ext cx="2625145" cy="34651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7177" name="图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556" y="6092825"/>
            <a:ext cx="74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1"/>
          <p:cNvSpPr>
            <a:spLocks noGrp="1"/>
          </p:cNvSpPr>
          <p:nvPr>
            <p:ph idx="4294967295"/>
          </p:nvPr>
        </p:nvSpPr>
        <p:spPr bwMode="auto">
          <a:xfrm>
            <a:off x="2360445" y="971428"/>
            <a:ext cx="4530435" cy="49211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zh-CN" altLang="en-US" sz="2400" b="1" dirty="0" smtClean="0"/>
              <a:t>        婚姻</a:t>
            </a:r>
          </a:p>
          <a:p>
            <a:pPr>
              <a:buNone/>
            </a:pPr>
            <a:r>
              <a:rPr lang="zh-CN" altLang="en-US" sz="2000" b="1" dirty="0" smtClean="0"/>
              <a:t>罗</a:t>
            </a:r>
            <a:r>
              <a:rPr lang="en-US" altLang="zh-CN" sz="2000" b="1" dirty="0" smtClean="0">
                <a:latin typeface="+mn-ea"/>
              </a:rPr>
              <a:t>·</a:t>
            </a:r>
            <a:r>
              <a:rPr lang="zh-CN" altLang="en-US" sz="2000" b="1" dirty="0" smtClean="0"/>
              <a:t>斯</a:t>
            </a:r>
            <a:r>
              <a:rPr lang="en-US" altLang="zh-CN" sz="2000" b="1" dirty="0" smtClean="0">
                <a:latin typeface="+mn-ea"/>
              </a:rPr>
              <a:t>·</a:t>
            </a:r>
            <a:r>
              <a:rPr lang="zh-CN" altLang="en-US" sz="2000" b="1" dirty="0" smtClean="0"/>
              <a:t>托马斯</a:t>
            </a:r>
            <a:endParaRPr lang="en-US" altLang="zh-CN" sz="2000" b="1" dirty="0" smtClean="0"/>
          </a:p>
          <a:p>
            <a:pPr>
              <a:buNone/>
            </a:pPr>
            <a:endParaRPr lang="zh-CN" altLang="en-US" sz="2000" b="1" dirty="0" smtClean="0"/>
          </a:p>
          <a:p>
            <a:pPr>
              <a:buNone/>
            </a:pPr>
            <a:r>
              <a:rPr lang="zh-CN" altLang="en-US" sz="2400" dirty="0" smtClean="0"/>
              <a:t>我们相遇</a:t>
            </a:r>
          </a:p>
          <a:p>
            <a:pPr>
              <a:buNone/>
            </a:pPr>
            <a:r>
              <a:rPr lang="zh-CN" altLang="en-US" sz="2400" dirty="0" smtClean="0"/>
              <a:t>          在鸟鸣的</a:t>
            </a:r>
          </a:p>
          <a:p>
            <a:pPr>
              <a:buNone/>
            </a:pPr>
            <a:r>
              <a:rPr lang="zh-CN" altLang="en-US" sz="2400" dirty="0" smtClean="0"/>
              <a:t>阵雨之下。</a:t>
            </a:r>
          </a:p>
          <a:p>
            <a:pPr>
              <a:buNone/>
            </a:pPr>
            <a:r>
              <a:rPr lang="zh-CN" altLang="en-US" sz="2400" dirty="0" smtClean="0"/>
              <a:t>          五十年过去</a:t>
            </a:r>
            <a:r>
              <a:rPr lang="en-US" altLang="zh-CN" sz="2400" dirty="0" smtClean="0"/>
              <a:t>——</a:t>
            </a:r>
          </a:p>
          <a:p>
            <a:pPr>
              <a:buNone/>
            </a:pPr>
            <a:r>
              <a:rPr lang="zh-CN" altLang="en-US" sz="2400" dirty="0" smtClean="0"/>
              <a:t>时光主宰的</a:t>
            </a:r>
          </a:p>
          <a:p>
            <a:pPr>
              <a:buNone/>
            </a:pPr>
            <a:r>
              <a:rPr lang="zh-CN" altLang="en-US" sz="2400" dirty="0" smtClean="0"/>
              <a:t>          尘世间</a:t>
            </a:r>
          </a:p>
          <a:p>
            <a:pPr>
              <a:buNone/>
            </a:pPr>
            <a:r>
              <a:rPr lang="zh-CN" altLang="en-US" sz="2400" dirty="0" smtClean="0"/>
              <a:t>爱的一瞬间。</a:t>
            </a:r>
            <a:endParaRPr lang="zh-CN" altLang="en-US" sz="2400" spc="1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spc="100" dirty="0" smtClean="0">
                <a:solidFill>
                  <a:prstClr val="black"/>
                </a:solidFill>
                <a:latin typeface="+mn-ea"/>
              </a:rPr>
              <a:t>                 </a:t>
            </a:r>
            <a:endParaRPr lang="zh-CN" altLang="en-US" sz="2400" dirty="0" smtClean="0">
              <a:solidFill>
                <a:prstClr val="black"/>
              </a:solidFill>
              <a:latin typeface="宋体" pitchFamily="2" charset="-122"/>
            </a:endParaRPr>
          </a:p>
        </p:txBody>
      </p:sp>
      <p:pic>
        <p:nvPicPr>
          <p:cNvPr id="9" name="图片 10" descr="MO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2354" y="6210974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6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 descr="Back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"/>
          <p:cNvSpPr>
            <a:spLocks noGrp="1"/>
          </p:cNvSpPr>
          <p:nvPr>
            <p:ph idx="4294967295"/>
          </p:nvPr>
        </p:nvSpPr>
        <p:spPr bwMode="auto">
          <a:xfrm>
            <a:off x="4848031" y="829491"/>
            <a:ext cx="3790950" cy="468470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spc="100" dirty="0" smtClean="0">
                <a:latin typeface="宋体" pitchFamily="2" charset="-122"/>
              </a:rPr>
              <a:t>    平生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spc="100" dirty="0" smtClean="0">
                <a:latin typeface="宋体" pitchFamily="2" charset="-122"/>
              </a:rPr>
              <a:t>以鸟儿的优雅姿态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spc="100" dirty="0" smtClean="0">
                <a:latin typeface="宋体" pitchFamily="2" charset="-122"/>
              </a:rPr>
              <a:t>    已做完了一切，</a:t>
            </a:r>
            <a:endParaRPr lang="en-US" altLang="zh-CN" sz="2400" spc="1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spc="100" dirty="0" smtClean="0"/>
              <a:t>此刻张开喙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spc="100" dirty="0" smtClean="0"/>
              <a:t>         丢下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spc="100" dirty="0" smtClean="0"/>
              <a:t>一声叹息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spc="100" dirty="0" smtClean="0"/>
              <a:t>        轻如羽毛。</a:t>
            </a: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                        （傅浩译）</a:t>
            </a:r>
          </a:p>
          <a:p>
            <a:pPr>
              <a:buNone/>
            </a:pPr>
            <a:endParaRPr lang="zh-CN" altLang="en-US" sz="2400" dirty="0" smtClean="0">
              <a:solidFill>
                <a:prstClr val="black"/>
              </a:solidFill>
              <a:latin typeface="宋体" pitchFamily="2" charset="-122"/>
            </a:endParaRPr>
          </a:p>
        </p:txBody>
      </p:sp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7177" name="图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556" y="6176804"/>
            <a:ext cx="74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5668" y="838998"/>
            <a:ext cx="3914775" cy="542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/>
              <a:t>          她曾经年轻；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/>
              <a:t>我闭上眼睛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/>
              <a:t>          亲吻，睁开时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/>
              <a:t>见她已满脸皱纹。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/>
              <a:t>          “来吧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”死神说着，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/>
              <a:t>选中她做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/>
              <a:t>          最后一场舞的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 smtClean="0"/>
              <a:t>舞伴。她呢，</a:t>
            </a:r>
            <a:endParaRPr lang="zh-CN" altLang="en-US" sz="2400" dirty="0" smtClean="0">
              <a:solidFill>
                <a:prstClr val="black"/>
              </a:solidFill>
              <a:latin typeface="宋体" pitchFamily="2" charset="-122"/>
              <a:ea typeface="宋体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6200000" flipH="1">
            <a:off x="1543050" y="3638550"/>
            <a:ext cx="5962650" cy="57150"/>
          </a:xfrm>
          <a:prstGeom prst="line">
            <a:avLst/>
          </a:prstGeom>
          <a:ln w="50800" cmpd="tri">
            <a:solidFill>
              <a:srgbClr val="8E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6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Back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MOR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6330" y="6309136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"/>
          <p:cNvSpPr>
            <a:spLocks noGrp="1"/>
          </p:cNvSpPr>
          <p:nvPr>
            <p:ph idx="4294967295"/>
          </p:nvPr>
        </p:nvSpPr>
        <p:spPr bwMode="auto">
          <a:xfrm>
            <a:off x="2050495" y="1036363"/>
            <a:ext cx="6026705" cy="52120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lvl="0" indent="0">
              <a:buNone/>
            </a:pPr>
            <a:r>
              <a:rPr lang="zh-CN" altLang="en-US" b="1" dirty="0" smtClean="0">
                <a:solidFill>
                  <a:srgbClr val="44546A"/>
                </a:solidFill>
                <a:latin typeface="+mn-ea"/>
              </a:rPr>
              <a:t>        情人节礼物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            卡洛尔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·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安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·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达菲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endParaRPr lang="en-US" altLang="zh-CN" sz="2400" dirty="0" smtClean="0">
              <a:solidFill>
                <a:prstClr val="black"/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不是一朵红玫瑰或一颗亮晶晶的心。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我送给你一棵葱头。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那是一轮包在牛皮纸里的月亮。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保证会有光，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就好像爱之温存的宽衣解带。</a:t>
            </a:r>
          </a:p>
        </p:txBody>
      </p:sp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7177" name="图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556" y="6092825"/>
            <a:ext cx="74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7669" y="6223664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Hom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Back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"/>
          <p:cNvSpPr>
            <a:spLocks noGrp="1"/>
          </p:cNvSpPr>
          <p:nvPr>
            <p:ph idx="4294967295"/>
          </p:nvPr>
        </p:nvSpPr>
        <p:spPr bwMode="auto">
          <a:xfrm>
            <a:off x="2050495" y="842393"/>
            <a:ext cx="6026705" cy="52120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给。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它会让你泪眼模糊，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像爱人那样。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它会把你的面影变成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一张发虚的哀伤照片。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我努力做到真实。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不是一张漂亮的贺卡或伴随的亲吻。</a:t>
            </a:r>
            <a:endParaRPr lang="zh-CN" altLang="en-US" sz="24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7177" name="图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556" y="6092825"/>
            <a:ext cx="74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9008" y="630708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Hom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Back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"/>
          <p:cNvSpPr>
            <a:spLocks noGrp="1"/>
          </p:cNvSpPr>
          <p:nvPr>
            <p:ph idx="4294967295"/>
          </p:nvPr>
        </p:nvSpPr>
        <p:spPr bwMode="auto">
          <a:xfrm>
            <a:off x="2050495" y="1299609"/>
            <a:ext cx="6026705" cy="39651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我送给你一棵葱头。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它那凶猛的亲吻会留在你的嘴唇上，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霸道独占而忠心耿耿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像我们一样，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只要我们活着。</a:t>
            </a:r>
          </a:p>
        </p:txBody>
      </p:sp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7177" name="图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556" y="6092825"/>
            <a:ext cx="74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0346" y="617663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Hom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Back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"/>
          <p:cNvSpPr>
            <a:spLocks noGrp="1"/>
          </p:cNvSpPr>
          <p:nvPr>
            <p:ph idx="4294967295"/>
          </p:nvPr>
        </p:nvSpPr>
        <p:spPr bwMode="auto">
          <a:xfrm>
            <a:off x="2050496" y="953234"/>
            <a:ext cx="5611068" cy="52674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拿去吧。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它那白金圈会干缩成结婚戒指，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如果你喜欢的话。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要命！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它的气味会紧紧粘在你手指上，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紧紧粘在你的刀上。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                                          （傅浩译）</a:t>
            </a:r>
          </a:p>
        </p:txBody>
      </p:sp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7177" name="图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556" y="6092825"/>
            <a:ext cx="74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5" descr="Back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0" descr="MOR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6330" y="6197165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"/>
          <p:cNvSpPr>
            <a:spLocks noGrp="1"/>
          </p:cNvSpPr>
          <p:nvPr>
            <p:ph idx="4294967295"/>
          </p:nvPr>
        </p:nvSpPr>
        <p:spPr bwMode="auto">
          <a:xfrm>
            <a:off x="2535421" y="1119493"/>
            <a:ext cx="4267177" cy="52120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lvl="0" indent="0">
              <a:buNone/>
            </a:pPr>
            <a:r>
              <a:rPr lang="zh-CN" altLang="en-US" b="1" dirty="0" smtClean="0">
                <a:solidFill>
                  <a:srgbClr val="44546A"/>
                </a:solidFill>
                <a:latin typeface="+mn-ea"/>
              </a:rPr>
              <a:t> 他冀求天国的锦缎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       威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·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巴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·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叶芝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zh-CN" sz="2400" dirty="0" smtClean="0">
              <a:solidFill>
                <a:prstClr val="black"/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假如我有天国的锦绣绸缎，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那用金色银色的光线织就，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黑夜、白天、黎明和傍晚，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湛蓝、灰暗和漆黑的锦绣，</a:t>
            </a:r>
          </a:p>
        </p:txBody>
      </p:sp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7177" name="图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556" y="6092825"/>
            <a:ext cx="74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6330" y="6197165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Hom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Back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"/>
          <p:cNvSpPr>
            <a:spLocks noGrp="1"/>
          </p:cNvSpPr>
          <p:nvPr>
            <p:ph idx="4294967295"/>
          </p:nvPr>
        </p:nvSpPr>
        <p:spPr bwMode="auto">
          <a:xfrm>
            <a:off x="2535421" y="1036363"/>
            <a:ext cx="4267177" cy="52120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zh-CN" sz="2400" dirty="0" smtClean="0">
              <a:solidFill>
                <a:prstClr val="black"/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我就把那锦缎铺在你脚下：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可我，一贫如洗，只有梦；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我把我的梦铺在了你脚下；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轻点，因为你踏着我的梦。</a:t>
            </a:r>
          </a:p>
          <a:p>
            <a:pPr marL="0" lv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              （傅浩译）</a:t>
            </a:r>
          </a:p>
        </p:txBody>
      </p:sp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7177" name="图片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556" y="6092825"/>
            <a:ext cx="74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5" descr="Back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09966" y="6249783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84150" y="1018966"/>
            <a:ext cx="8834438" cy="4355468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/>
              <a:t>2 Answer the questions.</a:t>
            </a:r>
            <a:endParaRPr lang="en-US" dirty="0" smtClean="0"/>
          </a:p>
          <a:p>
            <a:pPr algn="just" eaLnBrk="1" hangingPunct="1">
              <a:buNone/>
              <a:defRPr/>
            </a:pPr>
            <a:r>
              <a:rPr lang="en-US" dirty="0" smtClean="0"/>
              <a:t>1 </a:t>
            </a:r>
            <a:r>
              <a:rPr lang="en-US" spc="-30" dirty="0" smtClean="0">
                <a:hlinkClick r:id="rId3" action="ppaction://hlinksldjump"/>
              </a:rPr>
              <a:t>How do the titles of the poems help you understand them?</a:t>
            </a:r>
            <a:endParaRPr lang="en-US" spc="-30" dirty="0" smtClean="0"/>
          </a:p>
          <a:p>
            <a:pPr eaLnBrk="1" hangingPunct="1">
              <a:buNone/>
              <a:defRPr/>
            </a:pPr>
            <a:r>
              <a:rPr lang="en-US" dirty="0" smtClean="0"/>
              <a:t>2 </a:t>
            </a:r>
            <a:r>
              <a:rPr lang="en-US" dirty="0" smtClean="0">
                <a:hlinkClick r:id="rId4" action="ppaction://hlinksldjump"/>
              </a:rPr>
              <a:t>Who is the poet speaking to in each poem?</a:t>
            </a:r>
            <a:endParaRPr lang="en-US" dirty="0" smtClean="0"/>
          </a:p>
          <a:p>
            <a:pPr algn="just" eaLnBrk="1" hangingPunct="1">
              <a:buNone/>
              <a:defRPr/>
            </a:pPr>
            <a:r>
              <a:rPr lang="en-US" dirty="0" smtClean="0"/>
              <a:t>3 </a:t>
            </a:r>
            <a:r>
              <a:rPr lang="en-US" dirty="0" smtClean="0">
                <a:hlinkClick r:id="rId4" action="ppaction://hlinksldjump"/>
              </a:rPr>
              <a:t>In which poem is the poet offering a gift?</a:t>
            </a:r>
            <a:endParaRPr lang="en-US" dirty="0" smtClean="0"/>
          </a:p>
          <a:p>
            <a:pPr algn="just" eaLnBrk="1" hangingPunct="1">
              <a:buNone/>
              <a:defRPr/>
            </a:pPr>
            <a:r>
              <a:rPr lang="en-US" dirty="0" smtClean="0"/>
              <a:t>4 </a:t>
            </a:r>
            <a:r>
              <a:rPr lang="en-US" spc="-40" dirty="0" smtClean="0">
                <a:hlinkClick r:id="rId4" action="ppaction://hlinksldjump"/>
              </a:rPr>
              <a:t>In which poem is the poet describing a lifelong relationship?</a:t>
            </a:r>
            <a:endParaRPr lang="en-US" spc="-40" dirty="0" smtClean="0"/>
          </a:p>
          <a:p>
            <a:pPr algn="just" eaLnBrk="1" hangingPunct="1">
              <a:buNone/>
              <a:defRPr/>
            </a:pPr>
            <a:r>
              <a:rPr lang="en-US" dirty="0" smtClean="0"/>
              <a:t>5 </a:t>
            </a:r>
            <a:r>
              <a:rPr lang="en-US" dirty="0" smtClean="0">
                <a:hlinkClick r:id="rId4" action="ppaction://hlinksldjump"/>
              </a:rPr>
              <a:t>In which poem is the poet describing his dreams about love?</a:t>
            </a:r>
            <a:endParaRPr lang="zh-CN" altLang="en-US" dirty="0"/>
          </a:p>
        </p:txBody>
      </p:sp>
      <p:pic>
        <p:nvPicPr>
          <p:cNvPr id="16387" name="图片 5" descr="Back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图片 6" descr="Hom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文本框 11"/>
          <p:cNvSpPr txBox="1">
            <a:spLocks noChangeArrowheads="1"/>
          </p:cNvSpPr>
          <p:nvPr/>
        </p:nvSpPr>
        <p:spPr bwMode="auto">
          <a:xfrm>
            <a:off x="196850" y="31750"/>
            <a:ext cx="1843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Arial Black" pitchFamily="34" charset="0"/>
              </a:rPr>
              <a:t>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84150" y="627063"/>
            <a:ext cx="8834438" cy="606583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/>
              <a:t>1 </a:t>
            </a:r>
            <a:r>
              <a:rPr lang="en-US" b="1" spc="-30" dirty="0" smtClean="0"/>
              <a:t>How do the titles of the poems help you understand them?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spc="-30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“A marriage”: </a:t>
            </a:r>
            <a:r>
              <a:rPr lang="en-US" dirty="0" smtClean="0">
                <a:solidFill>
                  <a:srgbClr val="0070C0"/>
                </a:solidFill>
              </a:rPr>
              <a:t>Without the title we wouldn’t necessarily realize that this is a poem about someone dying after 50 years of marriage and that the husband is thinking of their marriage.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“Valentine”: </a:t>
            </a:r>
            <a:r>
              <a:rPr lang="en-US" dirty="0" smtClean="0">
                <a:solidFill>
                  <a:srgbClr val="0070C0"/>
                </a:solidFill>
              </a:rPr>
              <a:t>The title gives a reason for the gift of an onion, as a token of love and truth on Valentine’s Day. Without the clue of the title, it is difficult to see how an onion is related to love.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“He wishes for the cloths of heaven”: </a:t>
            </a:r>
            <a:r>
              <a:rPr lang="en-US" dirty="0" smtClean="0">
                <a:solidFill>
                  <a:srgbClr val="0070C0"/>
                </a:solidFill>
              </a:rPr>
              <a:t>The title emphasizes how strongly the poet wishes he had everything so that he could give it to his love.</a:t>
            </a:r>
          </a:p>
        </p:txBody>
      </p:sp>
      <p:pic>
        <p:nvPicPr>
          <p:cNvPr id="16387" name="图片 5" descr="Back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图片 6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文本框 11"/>
          <p:cNvSpPr txBox="1">
            <a:spLocks noChangeArrowheads="1"/>
          </p:cNvSpPr>
          <p:nvPr/>
        </p:nvSpPr>
        <p:spPr bwMode="auto">
          <a:xfrm>
            <a:off x="196850" y="31750"/>
            <a:ext cx="1843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Arial Black" pitchFamily="34" charset="0"/>
              </a:rPr>
              <a:t>Exercises</a:t>
            </a:r>
          </a:p>
        </p:txBody>
      </p:sp>
      <p:pic>
        <p:nvPicPr>
          <p:cNvPr id="16390" name="图片 12" descr="MOR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91475" y="6421315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52" name="图片 8" descr="音频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2749" y="6092825"/>
            <a:ext cx="8794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58362" y="1995296"/>
            <a:ext cx="2425866" cy="3019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内容占位符 1"/>
          <p:cNvSpPr>
            <a:spLocks noGrp="1"/>
          </p:cNvSpPr>
          <p:nvPr>
            <p:ph idx="4294967295"/>
          </p:nvPr>
        </p:nvSpPr>
        <p:spPr bwMode="auto">
          <a:xfrm>
            <a:off x="1129143" y="876300"/>
            <a:ext cx="4682836" cy="5381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1588" algn="ctr"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</a:rPr>
              <a:t>A MARRIAGE</a:t>
            </a:r>
            <a:endParaRPr lang="en-US" altLang="zh-CN" sz="3200" b="1" i="1" dirty="0" smtClean="0">
              <a:solidFill>
                <a:srgbClr val="993366"/>
              </a:solidFill>
            </a:endParaRPr>
          </a:p>
          <a:p>
            <a:pPr marL="0" indent="1588">
              <a:buNone/>
            </a:pPr>
            <a:r>
              <a:rPr lang="en-US" altLang="zh-CN" sz="2000" i="1" dirty="0" smtClean="0"/>
              <a:t>               </a:t>
            </a:r>
            <a:r>
              <a:rPr lang="en-US" altLang="zh-CN" sz="2000" i="1" dirty="0" smtClean="0">
                <a:hlinkClick r:id="" action="ppaction://noaction"/>
              </a:rPr>
              <a:t>R. S. Thomas</a:t>
            </a:r>
            <a:endParaRPr lang="en-US" altLang="zh-CN" sz="2000" i="1" dirty="0" smtClean="0"/>
          </a:p>
          <a:p>
            <a:pPr marL="0" indent="1588">
              <a:buNone/>
            </a:pPr>
            <a:endParaRPr lang="en-US" altLang="zh-CN" sz="1800" b="1" u="sng" dirty="0" smtClean="0"/>
          </a:p>
          <a:p>
            <a:pPr marL="0" indent="895350">
              <a:buNone/>
            </a:pPr>
            <a:r>
              <a:rPr lang="en-US" altLang="zh-CN" dirty="0" smtClean="0">
                <a:hlinkClick r:id="" action="ppaction://noaction"/>
              </a:rPr>
              <a:t>We met</a:t>
            </a:r>
          </a:p>
          <a:p>
            <a:pPr marL="0" indent="1343025">
              <a:buNone/>
            </a:pPr>
            <a:r>
              <a:rPr lang="en-US" altLang="zh-CN" dirty="0" smtClean="0">
                <a:hlinkClick r:id="" action="ppaction://noaction"/>
              </a:rPr>
              <a:t>under a shower</a:t>
            </a:r>
          </a:p>
          <a:p>
            <a:pPr marL="0" indent="895350">
              <a:buNone/>
            </a:pPr>
            <a:r>
              <a:rPr lang="en-US" altLang="zh-CN" dirty="0" smtClean="0">
                <a:hlinkClick r:id="" action="ppaction://noaction"/>
              </a:rPr>
              <a:t>of bird-notes.</a:t>
            </a:r>
            <a:endParaRPr lang="en-US" altLang="zh-CN" dirty="0" smtClean="0"/>
          </a:p>
          <a:p>
            <a:pPr marL="0" indent="1343025">
              <a:buNone/>
            </a:pPr>
            <a:r>
              <a:rPr lang="en-US" altLang="zh-CN" dirty="0" smtClean="0">
                <a:hlinkClick r:id="" action="ppaction://noaction"/>
              </a:rPr>
              <a:t>Fifty years passed,</a:t>
            </a:r>
          </a:p>
          <a:p>
            <a:pPr marL="0" indent="895350">
              <a:buNone/>
            </a:pPr>
            <a:r>
              <a:rPr lang="en-US" altLang="zh-CN" dirty="0" smtClean="0">
                <a:hlinkClick r:id="" action="ppaction://noaction"/>
              </a:rPr>
              <a:t>love’s moment</a:t>
            </a:r>
          </a:p>
          <a:p>
            <a:pPr marL="0" indent="1343025">
              <a:buNone/>
            </a:pPr>
            <a:r>
              <a:rPr lang="en-US" altLang="zh-CN" dirty="0" smtClean="0">
                <a:hlinkClick r:id="" action="ppaction://noaction"/>
              </a:rPr>
              <a:t>in a world in</a:t>
            </a:r>
          </a:p>
          <a:p>
            <a:pPr marL="0" indent="895350">
              <a:buNone/>
            </a:pPr>
            <a:r>
              <a:rPr lang="en-US" altLang="zh-CN" dirty="0" smtClean="0">
                <a:hlinkClick r:id="" action="ppaction://noaction"/>
              </a:rPr>
              <a:t>servitude to time.</a:t>
            </a:r>
            <a:endParaRPr lang="zh-CN" altLang="en-US" dirty="0" smtClean="0"/>
          </a:p>
        </p:txBody>
      </p:sp>
      <p:pic>
        <p:nvPicPr>
          <p:cNvPr id="13" name="图片 10" descr="MOR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68338" y="5441759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Home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5" descr="Back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37495" y="645725"/>
            <a:ext cx="8834438" cy="606583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/>
              <a:t>2 Who is the poet speaking to in each poem?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>
                <a:solidFill>
                  <a:srgbClr val="0070C0"/>
                </a:solidFill>
              </a:rPr>
              <a:t>   “A marriage”: </a:t>
            </a:r>
            <a:r>
              <a:rPr lang="en-US" dirty="0" smtClean="0">
                <a:solidFill>
                  <a:srgbClr val="0070C0"/>
                </a:solidFill>
              </a:rPr>
              <a:t>to anyone, including perhaps himself, in a monologue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>
                <a:solidFill>
                  <a:srgbClr val="0070C0"/>
                </a:solidFill>
              </a:rPr>
              <a:t>   “Valentine”: </a:t>
            </a:r>
            <a:r>
              <a:rPr lang="en-US" dirty="0" smtClean="0">
                <a:solidFill>
                  <a:srgbClr val="0070C0"/>
                </a:solidFill>
              </a:rPr>
              <a:t>to the person receiving the Valentine gift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spc="-50" dirty="0" smtClean="0">
                <a:solidFill>
                  <a:srgbClr val="0070C0"/>
                </a:solidFill>
              </a:rPr>
              <a:t>   “He wishes for the cloths of heaven”: </a:t>
            </a:r>
            <a:r>
              <a:rPr lang="en-US" spc="-50" dirty="0" smtClean="0">
                <a:solidFill>
                  <a:srgbClr val="0070C0"/>
                </a:solidFill>
              </a:rPr>
              <a:t>to the person he loves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/>
              <a:t>3 In which poem is the poet offering a gift?</a:t>
            </a:r>
          </a:p>
          <a:p>
            <a:pPr algn="just"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In “Valentine” (the gift is an onion).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spc="-70" dirty="0" smtClean="0"/>
              <a:t>4 In which poem is the poet describing a lifelong relationship?</a:t>
            </a:r>
          </a:p>
          <a:p>
            <a:pPr algn="just"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In “A marriage” (the relationship is 50 years long).</a:t>
            </a:r>
            <a:endParaRPr lang="en-US" spc="-40" dirty="0" smtClean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/>
              <a:t>5 In which poem is the poet describing his dreams about love?</a:t>
            </a:r>
          </a:p>
          <a:p>
            <a:pPr algn="just" eaLnBrk="1" hangingPunct="1">
              <a:lnSpc>
                <a:spcPct val="80000"/>
              </a:lnSpc>
              <a:buNone/>
              <a:defRPr/>
            </a:pPr>
            <a:r>
              <a:rPr lang="en-US" altLang="zh-CN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In “He wishes for the cloths of heaven”.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6387" name="图片 5" descr="Back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图片 6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文本框 11"/>
          <p:cNvSpPr txBox="1">
            <a:spLocks noChangeArrowheads="1"/>
          </p:cNvSpPr>
          <p:nvPr/>
        </p:nvSpPr>
        <p:spPr bwMode="auto">
          <a:xfrm>
            <a:off x="196850" y="31750"/>
            <a:ext cx="1843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Arial Black" pitchFamily="34" charset="0"/>
              </a:rPr>
              <a:t>Exercises</a:t>
            </a:r>
          </a:p>
        </p:txBody>
      </p:sp>
      <p:pic>
        <p:nvPicPr>
          <p:cNvPr id="7" name="图片 2" descr="EN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79645" y="6341909"/>
            <a:ext cx="4746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84150" y="627063"/>
            <a:ext cx="8834438" cy="6065837"/>
          </a:xfrm>
        </p:spPr>
        <p:txBody>
          <a:bodyPr/>
          <a:lstStyle/>
          <a:p>
            <a:pPr algn="just" eaLnBrk="1" hangingPunct="1">
              <a:buNone/>
              <a:defRPr/>
            </a:pPr>
            <a:r>
              <a:rPr lang="en-US" b="1" dirty="0" smtClean="0"/>
              <a:t>3 Work in pairs. Match the readers’ comments with the poems.</a:t>
            </a:r>
          </a:p>
          <a:p>
            <a:pPr algn="just" eaLnBrk="1" hangingPunct="1">
              <a:buNone/>
              <a:defRPr/>
            </a:pPr>
            <a:r>
              <a:rPr lang="en-US" dirty="0" smtClean="0"/>
              <a:t>1 It’s a powerful poem, which suggests that love can even be quite violent, but at the same time it is full of very strong emotion.</a:t>
            </a:r>
          </a:p>
          <a:p>
            <a:pPr algn="just" eaLnBrk="1" hangingPunct="1">
              <a:buNone/>
              <a:defRPr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“Valentine”</a:t>
            </a:r>
          </a:p>
          <a:p>
            <a:pPr algn="just" eaLnBrk="1" hangingPunct="1">
              <a:buNone/>
              <a:defRPr/>
            </a:pPr>
            <a:r>
              <a:rPr lang="en-US" dirty="0" smtClean="0"/>
              <a:t>2 I think the poet doesn’t have much hope that his love will be returned, and feels rather sorry for himself.</a:t>
            </a:r>
          </a:p>
          <a:p>
            <a:pPr algn="just" eaLnBrk="1" hangingPunct="1">
              <a:buNone/>
              <a:defRPr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“He wishes for the cloths of heave</a:t>
            </a:r>
            <a:r>
              <a:rPr lang="en-US" b="1" spc="-30" dirty="0" smtClean="0">
                <a:solidFill>
                  <a:srgbClr val="0070C0"/>
                </a:solidFill>
              </a:rPr>
              <a:t>”</a:t>
            </a:r>
            <a:endParaRPr lang="en-US" dirty="0" smtClean="0">
              <a:solidFill>
                <a:srgbClr val="0070C0"/>
              </a:solidFill>
            </a:endParaRPr>
          </a:p>
          <a:p>
            <a:pPr algn="just" eaLnBrk="1" hangingPunct="1">
              <a:buNone/>
              <a:defRPr/>
            </a:pPr>
            <a:r>
              <a:rPr lang="en-US" dirty="0" smtClean="0"/>
              <a:t>3 This poem replaces traditional romantic images of love with quite ordinary objects, which become effective images simply because they are so ordinary.</a:t>
            </a:r>
          </a:p>
          <a:p>
            <a:pPr algn="just" eaLnBrk="1" hangingPunct="1">
              <a:buNone/>
              <a:defRPr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“Valentine”</a:t>
            </a:r>
          </a:p>
        </p:txBody>
      </p:sp>
      <p:pic>
        <p:nvPicPr>
          <p:cNvPr id="16387" name="图片 5" descr="Back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图片 6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文本框 11"/>
          <p:cNvSpPr txBox="1">
            <a:spLocks noChangeArrowheads="1"/>
          </p:cNvSpPr>
          <p:nvPr/>
        </p:nvSpPr>
        <p:spPr bwMode="auto">
          <a:xfrm>
            <a:off x="196850" y="31750"/>
            <a:ext cx="1843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Arial Black" pitchFamily="34" charset="0"/>
              </a:rPr>
              <a:t>Exercises</a:t>
            </a:r>
          </a:p>
        </p:txBody>
      </p:sp>
      <p:pic>
        <p:nvPicPr>
          <p:cNvPr id="16390" name="图片 12" descr="MO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1475" y="62626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84150" y="720373"/>
            <a:ext cx="8801230" cy="606583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dirty="0" smtClean="0"/>
              <a:t>4 I think the message of the poem is that love, like life itself, is short. The poet is thinking about how quickly time has passed and it is quite sad.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“A marriage”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dirty="0" smtClean="0"/>
              <a:t>5 This is an incredibly delicate poem, which is even reflected in the careful way the words are arranged on the page.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“A marriage”  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dirty="0" smtClean="0"/>
              <a:t>6 The poem is really about the power of the poet’s imagination, which seems to rival the natural world in its creative beauty. </a:t>
            </a:r>
          </a:p>
          <a:p>
            <a:pPr algn="just" eaLnBrk="1" hangingPunct="1">
              <a:lnSpc>
                <a:spcPct val="100000"/>
              </a:lnSpc>
              <a:buNone/>
              <a:defRPr/>
            </a:pP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He wishes for the cloths of heaven”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6387" name="图片 5" descr="Back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图片 6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文本框 11"/>
          <p:cNvSpPr txBox="1">
            <a:spLocks noChangeArrowheads="1"/>
          </p:cNvSpPr>
          <p:nvPr/>
        </p:nvSpPr>
        <p:spPr bwMode="auto">
          <a:xfrm>
            <a:off x="196850" y="31750"/>
            <a:ext cx="1843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Arial Black" pitchFamily="34" charset="0"/>
              </a:rPr>
              <a:t>Exercises</a:t>
            </a:r>
          </a:p>
        </p:txBody>
      </p:sp>
      <p:pic>
        <p:nvPicPr>
          <p:cNvPr id="7" name="图片 2" descr="EN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9645" y="6341909"/>
            <a:ext cx="4746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"/>
          <p:cNvSpPr>
            <a:spLocks noGrp="1"/>
          </p:cNvSpPr>
          <p:nvPr>
            <p:ph idx="4294967295"/>
          </p:nvPr>
        </p:nvSpPr>
        <p:spPr bwMode="auto">
          <a:xfrm>
            <a:off x="4909254" y="1383360"/>
            <a:ext cx="4216077" cy="51580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500" dirty="0" smtClean="0"/>
              <a:t>        </a:t>
            </a:r>
            <a:r>
              <a:rPr lang="en-US" altLang="zh-CN" dirty="0" smtClean="0"/>
              <a:t>who in life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had done everything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        with a bird’s </a:t>
            </a:r>
            <a:r>
              <a:rPr lang="en-US" altLang="zh-CN" dirty="0" smtClean="0">
                <a:hlinkClick r:id="" action="ppaction://noaction"/>
              </a:rPr>
              <a:t>grace</a:t>
            </a:r>
            <a:r>
              <a:rPr lang="en-US" altLang="zh-CN" dirty="0" smtClean="0"/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opened her bill now</a:t>
            </a:r>
          </a:p>
          <a:p>
            <a:pPr indent="314325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for the shedding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of one sigh no</a:t>
            </a:r>
          </a:p>
          <a:p>
            <a:pPr indent="314325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heavier than a feather</a:t>
            </a:r>
            <a:r>
              <a:rPr lang="en-US" altLang="zh-CN" dirty="0" smtClean="0"/>
              <a:t>.</a:t>
            </a:r>
          </a:p>
        </p:txBody>
      </p:sp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47" name="图片 5" descr="Back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图片 8" descr="音频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1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2749" y="6092825"/>
            <a:ext cx="8794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1"/>
          <p:cNvSpPr>
            <a:spLocks noGrp="1"/>
          </p:cNvSpPr>
          <p:nvPr>
            <p:ph idx="4294967295"/>
          </p:nvPr>
        </p:nvSpPr>
        <p:spPr bwMode="auto">
          <a:xfrm>
            <a:off x="609599" y="1327374"/>
            <a:ext cx="3790951" cy="51580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542925">
              <a:lnSpc>
                <a:spcPct val="100000"/>
              </a:lnSpc>
              <a:buNone/>
            </a:pPr>
            <a:r>
              <a:rPr lang="en-US" altLang="zh-CN" dirty="0" smtClean="0">
                <a:hlinkClick r:id="" action="ppaction://noaction"/>
              </a:rPr>
              <a:t>She was young;</a:t>
            </a:r>
          </a:p>
          <a:p>
            <a:pPr marL="0" indent="1588">
              <a:lnSpc>
                <a:spcPct val="100000"/>
              </a:lnSpc>
              <a:buNone/>
            </a:pPr>
            <a:r>
              <a:rPr lang="en-US" altLang="zh-CN" dirty="0" smtClean="0">
                <a:hlinkClick r:id="" action="ppaction://noaction"/>
              </a:rPr>
              <a:t>I kissed with my eyes</a:t>
            </a:r>
          </a:p>
          <a:p>
            <a:pPr marL="0" indent="542925">
              <a:lnSpc>
                <a:spcPct val="100000"/>
              </a:lnSpc>
              <a:buNone/>
            </a:pPr>
            <a:r>
              <a:rPr lang="en-US" altLang="zh-CN" dirty="0" smtClean="0">
                <a:hlinkClick r:id="" action="ppaction://noaction"/>
              </a:rPr>
              <a:t>closed and opened</a:t>
            </a:r>
          </a:p>
          <a:p>
            <a:pPr marL="0" indent="1588">
              <a:lnSpc>
                <a:spcPct val="100000"/>
              </a:lnSpc>
              <a:buNone/>
            </a:pPr>
            <a:r>
              <a:rPr lang="en-US" altLang="zh-CN" dirty="0" smtClean="0">
                <a:hlinkClick r:id="" action="ppaction://noaction"/>
              </a:rPr>
              <a:t>them on her wrinkles.</a:t>
            </a:r>
            <a:r>
              <a:rPr lang="en-US" altLang="zh-CN" dirty="0" smtClean="0"/>
              <a:t> </a:t>
            </a:r>
          </a:p>
          <a:p>
            <a:pPr marL="0" indent="542925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“Come,” said death,</a:t>
            </a:r>
          </a:p>
          <a:p>
            <a:pPr marL="0" indent="1588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choosing her as his</a:t>
            </a:r>
          </a:p>
          <a:p>
            <a:pPr indent="314325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partner for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the last dance.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And she,</a:t>
            </a:r>
          </a:p>
          <a:p>
            <a:pPr>
              <a:lnSpc>
                <a:spcPct val="100000"/>
              </a:lnSpc>
              <a:buNone/>
            </a:pPr>
            <a:endParaRPr lang="en-US" altLang="zh-CN" sz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1588">
              <a:buNone/>
            </a:pPr>
            <a:endParaRPr lang="zh-CN" altLang="en-US" sz="2500" dirty="0" smtClean="0"/>
          </a:p>
        </p:txBody>
      </p:sp>
      <p:cxnSp>
        <p:nvCxnSpPr>
          <p:cNvPr id="13" name="直接连接符 12"/>
          <p:cNvCxnSpPr/>
          <p:nvPr/>
        </p:nvCxnSpPr>
        <p:spPr>
          <a:xfrm rot="16200000" flipH="1">
            <a:off x="1543050" y="3638550"/>
            <a:ext cx="5962650" cy="57150"/>
          </a:xfrm>
          <a:prstGeom prst="line">
            <a:avLst/>
          </a:prstGeom>
          <a:ln w="50800" cmpd="tri">
            <a:solidFill>
              <a:srgbClr val="8E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6" descr="Home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8424257" y="5324389"/>
            <a:ext cx="498690" cy="3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A0000"/>
                </a:solidFill>
                <a:latin typeface="KozMinPro-Regular"/>
              </a:rPr>
              <a:t>■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01319" y="533580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>
            <a:spLocks noGrp="1"/>
          </p:cNvSpPr>
          <p:nvPr>
            <p:ph idx="4294967295"/>
          </p:nvPr>
        </p:nvSpPr>
        <p:spPr bwMode="auto">
          <a:xfrm>
            <a:off x="1814965" y="897812"/>
            <a:ext cx="6082126" cy="56692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1588"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hlinkClick r:id="" action="ppaction://noaction"/>
              </a:rPr>
              <a:t>VALENTINE</a:t>
            </a:r>
            <a:endParaRPr lang="en-US" altLang="zh-CN" b="1" i="1" dirty="0" smtClean="0">
              <a:solidFill>
                <a:srgbClr val="993366"/>
              </a:solidFill>
            </a:endParaRPr>
          </a:p>
          <a:p>
            <a:pPr marL="0" indent="1588">
              <a:buNone/>
            </a:pPr>
            <a:r>
              <a:rPr lang="en-US" altLang="zh-CN" sz="1800" i="1" dirty="0" smtClean="0">
                <a:hlinkClick r:id="" action="ppaction://noaction"/>
              </a:rPr>
              <a:t>Carol Ann Duffy</a:t>
            </a:r>
            <a:endParaRPr lang="en-US" altLang="zh-CN" sz="1800" b="1" dirty="0" smtClean="0"/>
          </a:p>
          <a:p>
            <a:pPr marL="0" indent="1588">
              <a:lnSpc>
                <a:spcPct val="80000"/>
              </a:lnSpc>
              <a:buNone/>
            </a:pPr>
            <a:endParaRPr lang="en-US" altLang="zh-CN" b="1" dirty="0" smtClean="0">
              <a:latin typeface="Monotype Corsiva" pitchFamily="66" charset="0"/>
            </a:endParaRP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Not a red rose or a </a:t>
            </a:r>
            <a:r>
              <a:rPr lang="en-US" altLang="zh-CN" sz="2500" dirty="0" smtClean="0">
                <a:hlinkClick r:id="" action="ppaction://noaction"/>
              </a:rPr>
              <a:t>satin</a:t>
            </a:r>
            <a:r>
              <a:rPr lang="en-US" altLang="zh-CN" sz="2500" dirty="0" smtClean="0"/>
              <a:t> heart.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I give you an onion.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It is a moon wrapped in brown paper.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It promises light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like the careful </a:t>
            </a:r>
            <a:r>
              <a:rPr lang="en-US" altLang="zh-CN" sz="2500" dirty="0" smtClean="0">
                <a:hlinkClick r:id="" action="ppaction://noaction"/>
              </a:rPr>
              <a:t>undressing</a:t>
            </a:r>
            <a:r>
              <a:rPr lang="en-US" altLang="zh-CN" sz="2500" dirty="0" smtClean="0"/>
              <a:t> of love.</a:t>
            </a:r>
            <a:endParaRPr lang="zh-CN" altLang="en-US" sz="2500" dirty="0" smtClean="0"/>
          </a:p>
        </p:txBody>
      </p:sp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52" name="图片 8" descr="音频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2749" y="6092825"/>
            <a:ext cx="8794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0" descr="MOR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8338" y="5533199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Home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 descr="Back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6195" y="1260768"/>
            <a:ext cx="2293024" cy="4326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内容占位符 1"/>
          <p:cNvSpPr>
            <a:spLocks noGrp="1"/>
          </p:cNvSpPr>
          <p:nvPr>
            <p:ph idx="4294967295"/>
          </p:nvPr>
        </p:nvSpPr>
        <p:spPr bwMode="auto">
          <a:xfrm>
            <a:off x="1814965" y="883957"/>
            <a:ext cx="6082126" cy="56831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1588">
              <a:lnSpc>
                <a:spcPct val="120000"/>
              </a:lnSpc>
              <a:buNone/>
            </a:pPr>
            <a:r>
              <a:rPr lang="en-US" altLang="zh-CN" sz="2500" dirty="0" err="1" smtClean="0"/>
              <a:t>Here.</a:t>
            </a:r>
            <a:endParaRPr lang="en-US" altLang="zh-CN" sz="2500" dirty="0" smtClean="0"/>
          </a:p>
          <a:p>
            <a:pPr marL="0" indent="1588">
              <a:lnSpc>
                <a:spcPct val="120000"/>
              </a:lnSpc>
              <a:buNone/>
            </a:pPr>
            <a:r>
              <a:rPr lang="en-US" altLang="zh-CN" sz="2500" dirty="0" smtClean="0"/>
              <a:t>It will blind you with tears</a:t>
            </a:r>
          </a:p>
          <a:p>
            <a:pPr marL="0" indent="1588">
              <a:lnSpc>
                <a:spcPct val="120000"/>
              </a:lnSpc>
              <a:buNone/>
            </a:pPr>
            <a:r>
              <a:rPr lang="en-US" altLang="zh-CN" sz="2500" dirty="0" smtClean="0"/>
              <a:t>like a lover.</a:t>
            </a:r>
          </a:p>
          <a:p>
            <a:pPr marL="0" indent="1588">
              <a:lnSpc>
                <a:spcPct val="120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It will make your reflection</a:t>
            </a:r>
          </a:p>
          <a:p>
            <a:pPr marL="0" indent="1588">
              <a:lnSpc>
                <a:spcPct val="120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a wobbling photo of grief.</a:t>
            </a:r>
            <a:endParaRPr lang="en-US" altLang="zh-CN" sz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1588">
              <a:lnSpc>
                <a:spcPct val="120000"/>
              </a:lnSpc>
              <a:buNone/>
            </a:pPr>
            <a:endParaRPr lang="en-US" altLang="zh-CN" sz="1600" dirty="0" smtClean="0"/>
          </a:p>
          <a:p>
            <a:pPr marL="0" indent="1588">
              <a:lnSpc>
                <a:spcPct val="120000"/>
              </a:lnSpc>
              <a:buNone/>
            </a:pPr>
            <a:r>
              <a:rPr lang="en-US" altLang="zh-CN" sz="2500" dirty="0" smtClean="0"/>
              <a:t>I am trying to be </a:t>
            </a:r>
            <a:r>
              <a:rPr lang="en-US" altLang="zh-CN" sz="2500" dirty="0" smtClean="0">
                <a:hlinkClick r:id="" action="ppaction://noaction"/>
              </a:rPr>
              <a:t>truthful</a:t>
            </a:r>
            <a:r>
              <a:rPr lang="en-US" altLang="zh-CN" sz="2500" dirty="0" smtClean="0"/>
              <a:t>.</a:t>
            </a:r>
          </a:p>
          <a:p>
            <a:pPr marL="0" indent="1588">
              <a:lnSpc>
                <a:spcPct val="120000"/>
              </a:lnSpc>
              <a:buNone/>
            </a:pPr>
            <a:endParaRPr lang="en-US" altLang="zh-CN" sz="1600" dirty="0" smtClean="0"/>
          </a:p>
          <a:p>
            <a:pPr marL="0" indent="1588">
              <a:lnSpc>
                <a:spcPct val="120000"/>
              </a:lnSpc>
              <a:buNone/>
            </a:pPr>
            <a:r>
              <a:rPr lang="en-US" altLang="zh-CN" sz="2500" dirty="0" smtClean="0"/>
              <a:t>Not a </a:t>
            </a:r>
            <a:r>
              <a:rPr lang="en-US" altLang="zh-CN" sz="2500" dirty="0" smtClean="0">
                <a:hlinkClick r:id="" action="ppaction://noaction"/>
              </a:rPr>
              <a:t>cute</a:t>
            </a:r>
            <a:r>
              <a:rPr lang="en-US" altLang="zh-CN" sz="2500" dirty="0" smtClean="0"/>
              <a:t> card or </a:t>
            </a:r>
            <a:r>
              <a:rPr lang="en-US" altLang="zh-CN" sz="2500" dirty="0" smtClean="0">
                <a:hlinkClick r:id="" action="ppaction://noaction"/>
              </a:rPr>
              <a:t>kissogram</a:t>
            </a:r>
            <a:r>
              <a:rPr lang="en-US" altLang="zh-CN" sz="2500" dirty="0" smtClean="0"/>
              <a:t>.</a:t>
            </a:r>
            <a:endParaRPr lang="zh-CN" altLang="en-US" sz="2500" dirty="0" smtClean="0"/>
          </a:p>
        </p:txBody>
      </p:sp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52" name="图片 8" descr="音频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72749" y="6092825"/>
            <a:ext cx="8794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0" descr="MOR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68338" y="5816663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Home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5" descr="Back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>
            <a:spLocks noGrp="1"/>
          </p:cNvSpPr>
          <p:nvPr>
            <p:ph idx="4294967295"/>
          </p:nvPr>
        </p:nvSpPr>
        <p:spPr bwMode="auto">
          <a:xfrm>
            <a:off x="1814965" y="1119493"/>
            <a:ext cx="6082126" cy="31892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I give you an onion.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Its fierce kiss will stay on your lips,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>
                <a:hlinkClick r:id="" action="ppaction://noaction"/>
              </a:rPr>
              <a:t>possessive</a:t>
            </a:r>
            <a:r>
              <a:rPr lang="en-US" altLang="zh-CN" sz="2500" dirty="0" smtClean="0"/>
              <a:t> and </a:t>
            </a:r>
            <a:r>
              <a:rPr lang="en-US" altLang="zh-CN" sz="2500" dirty="0" smtClean="0">
                <a:hlinkClick r:id="" action="ppaction://noaction"/>
              </a:rPr>
              <a:t>faithful</a:t>
            </a:r>
            <a:endParaRPr lang="en-US" altLang="zh-CN" sz="2500" dirty="0" smtClean="0"/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as we are,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for as long as we are.</a:t>
            </a:r>
          </a:p>
        </p:txBody>
      </p:sp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52" name="图片 8" descr="音频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2749" y="6092825"/>
            <a:ext cx="8794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0091" y="4294909"/>
            <a:ext cx="4764669" cy="2382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10" descr="MOR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84363" y="626695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Home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5" descr="Back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>
            <a:spLocks noGrp="1"/>
          </p:cNvSpPr>
          <p:nvPr>
            <p:ph idx="4294967295"/>
          </p:nvPr>
        </p:nvSpPr>
        <p:spPr bwMode="auto">
          <a:xfrm>
            <a:off x="1814965" y="1077928"/>
            <a:ext cx="6525472" cy="44223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Take it.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Its </a:t>
            </a:r>
            <a:r>
              <a:rPr lang="en-US" altLang="zh-CN" sz="2500" dirty="0" smtClean="0">
                <a:hlinkClick r:id="" action="ppaction://noaction"/>
              </a:rPr>
              <a:t>platinum</a:t>
            </a:r>
            <a:r>
              <a:rPr lang="en-US" altLang="zh-CN" sz="2500" dirty="0" smtClean="0"/>
              <a:t> </a:t>
            </a:r>
            <a:r>
              <a:rPr lang="en-US" altLang="zh-CN" sz="2500" dirty="0" smtClean="0">
                <a:hlinkClick r:id="" action="ppaction://noaction"/>
              </a:rPr>
              <a:t>loops</a:t>
            </a:r>
            <a:r>
              <a:rPr lang="en-US" altLang="zh-CN" sz="2500" dirty="0" smtClean="0"/>
              <a:t> shrink to a wedding ring,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/>
              <a:t>if you like.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Lethal.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Its scent will cling to your fingers,</a:t>
            </a:r>
          </a:p>
          <a:p>
            <a:pPr marL="0" indent="1588">
              <a:lnSpc>
                <a:spcPct val="125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cling to your knife</a:t>
            </a:r>
            <a:r>
              <a:rPr lang="en-US" altLang="zh-CN" sz="2500" dirty="0" smtClean="0">
                <a:hlinkClick r:id="" action="ppaction://noaction"/>
              </a:rPr>
              <a:t>.</a:t>
            </a:r>
            <a:endParaRPr lang="zh-CN" altLang="en-US" sz="2500" dirty="0" smtClean="0"/>
          </a:p>
        </p:txBody>
      </p:sp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52" name="图片 8" descr="音频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2749" y="6092825"/>
            <a:ext cx="8794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14051" y="4949976"/>
            <a:ext cx="61436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6" descr="Home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Back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610887" y="4240732"/>
            <a:ext cx="498690" cy="3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A0000"/>
                </a:solidFill>
                <a:latin typeface="KozMinPro-Regular"/>
              </a:rPr>
              <a:t>■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9280" y="425196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>
            <a:spLocks noGrp="1"/>
          </p:cNvSpPr>
          <p:nvPr>
            <p:ph idx="4294967295"/>
          </p:nvPr>
        </p:nvSpPr>
        <p:spPr bwMode="auto">
          <a:xfrm>
            <a:off x="1676415" y="897812"/>
            <a:ext cx="6220672" cy="56692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1588"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</a:rPr>
              <a:t>HE WISHES FOR</a:t>
            </a:r>
          </a:p>
          <a:p>
            <a:pPr marL="0" indent="1588"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</a:rPr>
              <a:t>THE CLOTHS OF</a:t>
            </a:r>
          </a:p>
          <a:p>
            <a:pPr marL="0" indent="1588"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</a:rPr>
              <a:t>HEAVEN</a:t>
            </a:r>
          </a:p>
          <a:p>
            <a:pPr marL="0" indent="1588">
              <a:buNone/>
            </a:pPr>
            <a:r>
              <a:rPr lang="en-US" altLang="zh-CN" sz="1800" i="1" dirty="0" smtClean="0">
                <a:hlinkClick r:id="" action="ppaction://noaction"/>
              </a:rPr>
              <a:t>W. B. Yeats</a:t>
            </a:r>
            <a:endParaRPr lang="en-US" altLang="zh-CN" b="1" dirty="0" smtClean="0">
              <a:latin typeface="Monotype Corsiva" pitchFamily="66" charset="0"/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000" dirty="0" smtClean="0"/>
          </a:p>
          <a:p>
            <a:pPr>
              <a:lnSpc>
                <a:spcPct val="125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Had I the heavens’ embroidered cloths,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Enwrought with golden and silver light,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The blue and the dim and the dark cloths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500" dirty="0" smtClean="0">
                <a:solidFill>
                  <a:schemeClr val="accent1">
                    <a:lumMod val="75000"/>
                  </a:schemeClr>
                </a:solidFill>
                <a:hlinkClick r:id="" action="ppaction://noaction"/>
              </a:rPr>
              <a:t>Of night and light and the half-light,</a:t>
            </a:r>
            <a:endParaRPr lang="en-US" altLang="zh-CN" sz="25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52" name="图片 8" descr="音频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2749" y="6092825"/>
            <a:ext cx="8794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0" descr="MOR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8338" y="5734367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Home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 descr="Back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099" y="4108316"/>
            <a:ext cx="5095874" cy="2583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内容占位符 1"/>
          <p:cNvSpPr>
            <a:spLocks noGrp="1"/>
          </p:cNvSpPr>
          <p:nvPr>
            <p:ph idx="4294967295"/>
          </p:nvPr>
        </p:nvSpPr>
        <p:spPr bwMode="auto">
          <a:xfrm>
            <a:off x="1496299" y="1258042"/>
            <a:ext cx="6857981" cy="266278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500" dirty="0" smtClean="0"/>
              <a:t>I would spread the cloths under your feet: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500" dirty="0" smtClean="0"/>
              <a:t>But I, being poor, have only my dreams;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500" dirty="0" smtClean="0"/>
              <a:t>I have spread my dreams under your feet;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500" dirty="0" smtClean="0"/>
              <a:t>Tread softly because you </a:t>
            </a:r>
            <a:r>
              <a:rPr lang="en-US" altLang="zh-CN" sz="2500" dirty="0" smtClean="0">
                <a:hlinkClick r:id="" action="ppaction://noaction"/>
              </a:rPr>
              <a:t>tread</a:t>
            </a:r>
            <a:r>
              <a:rPr lang="en-US" altLang="zh-CN" sz="2500" dirty="0" smtClean="0"/>
              <a:t> on my dreams.</a:t>
            </a:r>
            <a:endParaRPr lang="zh-CN" altLang="en-US" sz="2500" dirty="0" smtClean="0"/>
          </a:p>
        </p:txBody>
      </p:sp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84150" y="73025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Arial Black" pitchFamily="34" charset="0"/>
                <a:sym typeface="Arial" charset="0"/>
              </a:rPr>
              <a:t>Text</a:t>
            </a:r>
          </a:p>
        </p:txBody>
      </p:sp>
      <p:pic>
        <p:nvPicPr>
          <p:cNvPr id="6152" name="图片 8" descr="音频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6956" y="684752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72749" y="6092825"/>
            <a:ext cx="8794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869455" y="3564076"/>
            <a:ext cx="498690" cy="3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A0000"/>
                </a:solidFill>
                <a:latin typeface="KozMinPro-Regular"/>
              </a:rPr>
              <a:t>■</a:t>
            </a:r>
            <a:endParaRPr lang="zh-CN" altLang="en-US" dirty="0"/>
          </a:p>
        </p:txBody>
      </p:sp>
      <p:pic>
        <p:nvPicPr>
          <p:cNvPr id="10" name="图片 6" descr="Home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 descr="Back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927848" y="357530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Pages>0</Pages>
  <Words>1380</Words>
  <Characters>0</Characters>
  <Application>Microsoft Office PowerPoint</Application>
  <DocSecurity>0</DocSecurity>
  <PresentationFormat>全屏显示(4:3)</PresentationFormat>
  <Lines>0</Lines>
  <Paragraphs>199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akaGstripe</dc:creator>
  <cp:lastModifiedBy>Administrator</cp:lastModifiedBy>
  <cp:revision>460</cp:revision>
  <dcterms:created xsi:type="dcterms:W3CDTF">2016-01-09T11:49:44Z</dcterms:created>
  <dcterms:modified xsi:type="dcterms:W3CDTF">2020-12-22T13:39:10Z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