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386" r:id="rId3"/>
    <p:sldId id="283" r:id="rId4"/>
    <p:sldId id="284" r:id="rId5"/>
    <p:sldId id="285" r:id="rId6"/>
    <p:sldId id="301" r:id="rId7"/>
    <p:sldId id="302" r:id="rId8"/>
    <p:sldId id="303" r:id="rId9"/>
    <p:sldId id="304" r:id="rId10"/>
    <p:sldId id="278" r:id="rId11"/>
    <p:sldId id="293" r:id="rId12"/>
    <p:sldId id="294" r:id="rId13"/>
    <p:sldId id="295" r:id="rId14"/>
    <p:sldId id="299" r:id="rId15"/>
    <p:sldId id="305" r:id="rId16"/>
    <p:sldId id="298" r:id="rId17"/>
    <p:sldId id="395" r:id="rId18"/>
    <p:sldId id="411" r:id="rId19"/>
    <p:sldId id="410" r:id="rId20"/>
    <p:sldId id="418" r:id="rId21"/>
    <p:sldId id="419" r:id="rId22"/>
    <p:sldId id="420"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 xmlns:p15="http://schemas.microsoft.com/office/powerpoint/2012/main">
        <p15:guide id="1" orient="horz" pos="2234">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660066"/>
    <a:srgbClr val="8D94DA"/>
    <a:srgbClr val="FF6699"/>
    <a:srgbClr val="FF5050"/>
    <a:srgbClr val="D0DD23"/>
    <a:srgbClr val="EBEEF8"/>
    <a:srgbClr val="9CA4E2"/>
    <a:srgbClr val="8E95DB"/>
    <a:srgbClr val="A1AAE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p:scale>
          <a:sx n="100" d="100"/>
          <a:sy n="100" d="100"/>
        </p:scale>
        <p:origin x="-96" y="372"/>
      </p:cViewPr>
      <p:guideLst>
        <p:guide orient="horz" pos="2234"/>
        <p:guide pos="291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pPr>
                <a:defRPr/>
              </a:pPr>
              <a:t>2020/12/22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pPr>
                <a:defRPr/>
              </a:pPr>
              <a:t>2020/12/22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pPr>
                <a:defRPr/>
              </a:pPr>
              <a:t>2020/12/22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pPr>
                <a:defRPr/>
              </a:pPr>
              <a:t>2020/12/22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pPr>
                <a:defRPr/>
              </a:pPr>
              <a:t>2020/12/22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pPr>
                <a:defRPr/>
              </a:pPr>
              <a:t>2020/12/22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pPr>
                <a:defRPr/>
              </a:pPr>
              <a:t>2020/12/22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pPr>
                <a:defRPr/>
              </a:pPr>
              <a:t>2020/12/22</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2020/12/22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3.xml"/><Relationship Id="rId7" Type="http://schemas.openxmlformats.org/officeDocument/2006/relationships/slide" Target="slide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5.xml"/><Relationship Id="rId7" Type="http://schemas.openxmlformats.org/officeDocument/2006/relationships/slide" Target="slide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6.xml"/><Relationship Id="rId7" Type="http://schemas.openxmlformats.org/officeDocument/2006/relationships/slide" Target="slide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7.xml"/><Relationship Id="rId7" Type="http://schemas.openxmlformats.org/officeDocument/2006/relationships/slide" Target="slide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8.xml"/><Relationship Id="rId7" Type="http://schemas.openxmlformats.org/officeDocument/2006/relationships/slide" Target="slide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2.png"/><Relationship Id="rId4" Type="http://schemas.openxmlformats.org/officeDocument/2006/relationships/slide" Target="slide18.xml"/></Relationships>
</file>

<file path=ppt/slides/_rels/slide17.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19.xml"/><Relationship Id="rId7"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slide" Target="slide21.xml"/><Relationship Id="rId4" Type="http://schemas.openxmlformats.org/officeDocument/2006/relationships/slide" Target="slide20.xml"/><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9.xml"/><Relationship Id="rId7" Type="http://schemas.openxmlformats.org/officeDocument/2006/relationships/hyperlink" Target="01.mp3"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slide" Target="slide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18.xml"/><Relationship Id="rId5" Type="http://schemas.openxmlformats.org/officeDocument/2006/relationships/image" Target="../media/image4.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 Target="slide18.xml"/><Relationship Id="rId5" Type="http://schemas.openxmlformats.org/officeDocument/2006/relationships/image" Target="../media/image4.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2.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10.xml"/><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slide" Target="slide13.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3.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11.xml"/><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slide" Target="slide13.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4.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12.xml"/><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slide" Target="slide13.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5.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13.xml"/><Relationship Id="rId4" Type="http://schemas.openxmlformats.org/officeDocument/2006/relationships/image" Target="../media/image6.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6.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14.xml"/><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slide" Target="slide13.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7.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15.xml"/><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slide" Target="slide13.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1"/>
          <p:cNvSpPr>
            <a:spLocks noGrp="1"/>
          </p:cNvSpPr>
          <p:nvPr>
            <p:ph idx="4294967295"/>
          </p:nvPr>
        </p:nvSpPr>
        <p:spPr bwMode="auto">
          <a:xfrm>
            <a:off x="159753" y="753193"/>
            <a:ext cx="8817992" cy="5886597"/>
          </a:xfrm>
          <a:prstGeom prst="rect">
            <a:avLst/>
          </a:prstGeom>
          <a:noFill/>
          <a:ln>
            <a:miter lim="800000"/>
            <a:headEnd/>
            <a:tailEnd/>
          </a:ln>
        </p:spPr>
        <p:txBody>
          <a:bodyPr/>
          <a:lstStyle/>
          <a:p>
            <a:pPr marL="0" indent="1588" algn="just" eaLnBrk="1" hangingPunct="1">
              <a:buSzPct val="120000"/>
              <a:buNone/>
            </a:pPr>
            <a:r>
              <a:rPr lang="en-US" altLang="zh-CN" sz="2800" b="1" dirty="0" smtClean="0">
                <a:solidFill>
                  <a:srgbClr val="660066"/>
                </a:solidFill>
              </a:rPr>
              <a:t>Read the passage and find out how the writer complete the sentences, then work out the </a:t>
            </a:r>
            <a:r>
              <a:rPr lang="en-US" altLang="zh-CN" b="1" dirty="0" smtClean="0">
                <a:solidFill>
                  <a:srgbClr val="660066"/>
                </a:solidFill>
              </a:rPr>
              <a:t>text organization</a:t>
            </a:r>
            <a:r>
              <a:rPr lang="en-US" altLang="zh-CN" sz="2800" b="1" dirty="0" smtClean="0">
                <a:solidFill>
                  <a:srgbClr val="660066"/>
                </a:solidFill>
              </a:rPr>
              <a:t>.</a:t>
            </a:r>
          </a:p>
          <a:p>
            <a:pPr marL="0" indent="1588" algn="just" eaLnBrk="1" hangingPunct="1">
              <a:lnSpc>
                <a:spcPct val="100000"/>
              </a:lnSpc>
              <a:buSzPct val="100000"/>
              <a:buFont typeface="+mj-lt"/>
              <a:buAutoNum type="arabicPeriod"/>
            </a:pPr>
            <a:r>
              <a:rPr lang="en-US" altLang="zh-CN" sz="2800" dirty="0" smtClean="0"/>
              <a:t> The best way to stay healthy, lose weight, improve your brainpower is to ________________.</a:t>
            </a:r>
            <a:endParaRPr lang="en-US" altLang="zh-CN" dirty="0" smtClean="0"/>
          </a:p>
          <a:p>
            <a:pPr marL="0" indent="1588" algn="just" eaLnBrk="1" hangingPunct="1">
              <a:lnSpc>
                <a:spcPct val="100000"/>
              </a:lnSpc>
              <a:buSzPct val="100000"/>
              <a:buFont typeface="+mj-lt"/>
              <a:buAutoNum type="arabicPeriod"/>
            </a:pPr>
            <a:r>
              <a:rPr lang="en-US" altLang="zh-CN" sz="2800" dirty="0" smtClean="0"/>
              <a:t> Walking is good for protection against ___________ and has benefits for ________ as well. </a:t>
            </a:r>
          </a:p>
          <a:p>
            <a:pPr marL="0" indent="1588" algn="just" eaLnBrk="1" hangingPunct="1">
              <a:lnSpc>
                <a:spcPct val="100000"/>
              </a:lnSpc>
              <a:buSzPct val="100000"/>
              <a:buFont typeface="+mj-lt"/>
              <a:buAutoNum type="arabicPeriod"/>
            </a:pPr>
            <a:r>
              <a:rPr lang="en-US" altLang="zh-CN" dirty="0" smtClean="0"/>
              <a:t> If you can take a walk in a park or in the countryside, it will provide you with ______________.</a:t>
            </a:r>
          </a:p>
          <a:p>
            <a:pPr marL="0" indent="1588" algn="just" eaLnBrk="1" hangingPunct="1">
              <a:lnSpc>
                <a:spcPct val="100000"/>
              </a:lnSpc>
              <a:buSzPct val="100000"/>
              <a:buFont typeface="+mj-lt"/>
              <a:buAutoNum type="arabicPeriod"/>
            </a:pPr>
            <a:r>
              <a:rPr lang="en-US" altLang="zh-CN" dirty="0" smtClean="0"/>
              <a:t> Scientists  estimate  that  walking as little as ___ minutes a day will give greater protection against ill health.</a:t>
            </a:r>
          </a:p>
          <a:p>
            <a:pPr marL="0" indent="1588" algn="just" eaLnBrk="1" hangingPunct="1">
              <a:lnSpc>
                <a:spcPct val="100000"/>
              </a:lnSpc>
              <a:buSzPct val="100000"/>
              <a:buFont typeface="+mj-lt"/>
              <a:buAutoNum type="arabicPeriod"/>
            </a:pPr>
            <a:r>
              <a:rPr lang="en-US" altLang="zh-CN" dirty="0" smtClean="0"/>
              <a:t> If you were to buy one piece of equipment to aid your walking </a:t>
            </a:r>
            <a:r>
              <a:rPr lang="en-US" altLang="zh-CN" dirty="0" err="1" smtClean="0"/>
              <a:t>programme</a:t>
            </a:r>
            <a:r>
              <a:rPr lang="en-US" altLang="zh-CN" dirty="0" smtClean="0"/>
              <a:t>, it should be a(n) _________.</a:t>
            </a:r>
          </a:p>
          <a:p>
            <a:pPr marL="0" indent="1588" eaLnBrk="1" hangingPunct="1">
              <a:buSzPct val="120000"/>
              <a:buNone/>
            </a:pPr>
            <a:r>
              <a:rPr lang="en-US" altLang="zh-CN" dirty="0" smtClean="0"/>
              <a:t> </a:t>
            </a:r>
          </a:p>
          <a:p>
            <a:pPr marL="0" indent="1588" eaLnBrk="1" hangingPunct="1">
              <a:buSzPct val="120000"/>
              <a:buFont typeface="Arial" charset="0"/>
              <a:buNone/>
            </a:pPr>
            <a:endParaRPr lang="zh-CN" altLang="en-US"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4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 name="Text Box 17"/>
          <p:cNvSpPr txBox="1">
            <a:spLocks noChangeArrowheads="1"/>
          </p:cNvSpPr>
          <p:nvPr/>
        </p:nvSpPr>
        <p:spPr bwMode="auto">
          <a:xfrm>
            <a:off x="2723850" y="2043211"/>
            <a:ext cx="2736850"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spcBef>
                <a:spcPct val="50000"/>
              </a:spcBef>
            </a:pPr>
            <a:r>
              <a:rPr kumimoji="0" lang="en-US" altLang="zh-CN" sz="2800" b="0" dirty="0">
                <a:solidFill>
                  <a:srgbClr val="FF0000"/>
                </a:solidFill>
                <a:effectLst/>
                <a:latin typeface="Calibri" pitchFamily="34" charset="0"/>
              </a:rPr>
              <a:t>take a daily walk</a:t>
            </a:r>
          </a:p>
        </p:txBody>
      </p:sp>
      <p:sp>
        <p:nvSpPr>
          <p:cNvPr id="12" name="Text Box 18"/>
          <p:cNvSpPr txBox="1">
            <a:spLocks noChangeArrowheads="1"/>
          </p:cNvSpPr>
          <p:nvPr/>
        </p:nvSpPr>
        <p:spPr bwMode="auto">
          <a:xfrm>
            <a:off x="6202361" y="2608794"/>
            <a:ext cx="2195512"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spcBef>
                <a:spcPct val="50000"/>
              </a:spcBef>
            </a:pPr>
            <a:r>
              <a:rPr kumimoji="0" lang="en-US" altLang="zh-CN" sz="2800" b="0" dirty="0">
                <a:solidFill>
                  <a:srgbClr val="FF0000"/>
                </a:solidFill>
                <a:effectLst/>
                <a:latin typeface="Calibri" pitchFamily="34" charset="0"/>
              </a:rPr>
              <a:t>heart disease</a:t>
            </a:r>
          </a:p>
        </p:txBody>
      </p:sp>
      <p:sp>
        <p:nvSpPr>
          <p:cNvPr id="14" name="Text Box 19"/>
          <p:cNvSpPr txBox="1">
            <a:spLocks noChangeArrowheads="1"/>
          </p:cNvSpPr>
          <p:nvPr/>
        </p:nvSpPr>
        <p:spPr bwMode="auto">
          <a:xfrm>
            <a:off x="2498581" y="3028907"/>
            <a:ext cx="1584325"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spcBef>
                <a:spcPct val="50000"/>
              </a:spcBef>
            </a:pPr>
            <a:r>
              <a:rPr kumimoji="0" lang="en-US" altLang="zh-CN" sz="2800" b="0" dirty="0">
                <a:solidFill>
                  <a:srgbClr val="FF0000"/>
                </a:solidFill>
                <a:effectLst/>
                <a:latin typeface="Calibri" pitchFamily="34" charset="0"/>
              </a:rPr>
              <a:t>the mind</a:t>
            </a:r>
          </a:p>
        </p:txBody>
      </p:sp>
      <p:sp>
        <p:nvSpPr>
          <p:cNvPr id="15" name="Text Box 16"/>
          <p:cNvSpPr txBox="1">
            <a:spLocks noChangeArrowheads="1"/>
          </p:cNvSpPr>
          <p:nvPr/>
        </p:nvSpPr>
        <p:spPr bwMode="auto">
          <a:xfrm>
            <a:off x="3270683" y="4004209"/>
            <a:ext cx="2627312"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spcBef>
                <a:spcPct val="50000"/>
              </a:spcBef>
            </a:pPr>
            <a:r>
              <a:rPr kumimoji="0" lang="en-US" altLang="zh-CN" sz="2800" b="0" dirty="0">
                <a:solidFill>
                  <a:srgbClr val="FF0000"/>
                </a:solidFill>
                <a:effectLst/>
                <a:latin typeface="Calibri" pitchFamily="34" charset="0"/>
              </a:rPr>
              <a:t>a sense of peace</a:t>
            </a:r>
          </a:p>
        </p:txBody>
      </p:sp>
      <p:sp>
        <p:nvSpPr>
          <p:cNvPr id="16" name="Text Box 17"/>
          <p:cNvSpPr txBox="1">
            <a:spLocks noChangeArrowheads="1"/>
          </p:cNvSpPr>
          <p:nvPr/>
        </p:nvSpPr>
        <p:spPr bwMode="auto">
          <a:xfrm>
            <a:off x="6930159" y="4578450"/>
            <a:ext cx="863600"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lgn="ctr">
              <a:spcBef>
                <a:spcPct val="50000"/>
              </a:spcBef>
            </a:pPr>
            <a:r>
              <a:rPr kumimoji="0" lang="en-US" altLang="zh-CN" sz="2800" b="0" dirty="0" smtClean="0">
                <a:solidFill>
                  <a:srgbClr val="FF0000"/>
                </a:solidFill>
                <a:effectLst/>
                <a:latin typeface="Calibri" pitchFamily="34" charset="0"/>
              </a:rPr>
              <a:t>30</a:t>
            </a:r>
            <a:endParaRPr kumimoji="0" lang="en-US" altLang="zh-CN" sz="2800" b="0" dirty="0">
              <a:solidFill>
                <a:srgbClr val="FF0000"/>
              </a:solidFill>
              <a:effectLst/>
              <a:latin typeface="Calibri" pitchFamily="34" charset="0"/>
            </a:endParaRPr>
          </a:p>
        </p:txBody>
      </p:sp>
      <p:sp>
        <p:nvSpPr>
          <p:cNvPr id="17" name="Text Box 18"/>
          <p:cNvSpPr txBox="1">
            <a:spLocks noChangeArrowheads="1"/>
          </p:cNvSpPr>
          <p:nvPr/>
        </p:nvSpPr>
        <p:spPr bwMode="auto">
          <a:xfrm>
            <a:off x="5568518" y="5957702"/>
            <a:ext cx="1871662"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lgn="ctr">
              <a:spcBef>
                <a:spcPct val="50000"/>
              </a:spcBef>
            </a:pPr>
            <a:r>
              <a:rPr kumimoji="0" lang="en-US" altLang="zh-CN" sz="2800" b="0" dirty="0">
                <a:solidFill>
                  <a:srgbClr val="FF0000"/>
                </a:solidFill>
                <a:effectLst/>
                <a:latin typeface="Calibri" pitchFamily="34" charset="0"/>
              </a:rPr>
              <a:t>pedometer</a:t>
            </a:r>
          </a:p>
        </p:txBody>
      </p:sp>
      <p:pic>
        <p:nvPicPr>
          <p:cNvPr id="13" name="图片 9" descr="END"/>
          <p:cNvPicPr>
            <a:picLocks noChangeAspect="1" noChangeArrowheads="1"/>
          </p:cNvPicPr>
          <p:nvPr/>
        </p:nvPicPr>
        <p:blipFill>
          <a:blip r:embed="rId5" cstate="print"/>
          <a:srcRect/>
          <a:stretch>
            <a:fillRect/>
          </a:stretch>
        </p:blipFill>
        <p:spPr bwMode="auto">
          <a:xfrm>
            <a:off x="8371019" y="6333761"/>
            <a:ext cx="476250" cy="225425"/>
          </a:xfrm>
          <a:prstGeom prst="rect">
            <a:avLst/>
          </a:prstGeom>
          <a:noFill/>
          <a:ln w="9525">
            <a:noFill/>
            <a:miter lim="800000"/>
            <a:headEnd/>
            <a:tailEnd/>
          </a:ln>
        </p:spPr>
      </p:pic>
      <p:pic>
        <p:nvPicPr>
          <p:cNvPr id="1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465868"/>
            <a:ext cx="8569325" cy="4505452"/>
          </a:xfrm>
          <a:prstGeom prst="rect">
            <a:avLst/>
          </a:prstGeom>
          <a:noFill/>
          <a:ln>
            <a:miter lim="800000"/>
            <a:headEnd/>
            <a:tailEnd/>
          </a:ln>
        </p:spPr>
        <p:txBody>
          <a:bodyPr/>
          <a:lstStyle/>
          <a:p>
            <a:pPr marL="0" lvl="0" indent="0">
              <a:buNone/>
            </a:pPr>
            <a:r>
              <a:rPr lang="zh-CN" altLang="en-US" sz="2400" b="1" spc="200" dirty="0" smtClean="0">
                <a:solidFill>
                  <a:srgbClr val="44546A"/>
                </a:solidFill>
              </a:rPr>
              <a:t>  身与心</a:t>
            </a:r>
            <a:endParaRPr lang="en-US" altLang="zh-CN" sz="2400" dirty="0" smtClean="0">
              <a:latin typeface="+mj-ea"/>
              <a:ea typeface="+mj-ea"/>
            </a:endParaRPr>
          </a:p>
          <a:p>
            <a:pPr marL="179388" indent="-179388" algn="just" eaLnBrk="1" hangingPunct="1">
              <a:lnSpc>
                <a:spcPct val="150000"/>
              </a:lnSpc>
              <a:buNone/>
            </a:pPr>
            <a:r>
              <a:rPr lang="en-US" altLang="zh-CN" sz="1800" dirty="0" smtClean="0">
                <a:solidFill>
                  <a:srgbClr val="0070C0"/>
                </a:solidFill>
                <a:latin typeface="宋体" pitchFamily="2" charset="-122"/>
              </a:rPr>
              <a:t>3</a:t>
            </a:r>
            <a:r>
              <a:rPr lang="en-US" altLang="zh-CN" sz="1800" dirty="0" smtClean="0">
                <a:solidFill>
                  <a:schemeClr val="hlink"/>
                </a:solidFill>
                <a:latin typeface="宋体" pitchFamily="2" charset="-122"/>
              </a:rPr>
              <a:t>     </a:t>
            </a:r>
            <a:r>
              <a:rPr lang="zh-CN" altLang="en-US" sz="2400" dirty="0" smtClean="0">
                <a:latin typeface="宋体" pitchFamily="2" charset="-122"/>
              </a:rPr>
              <a:t>但是</a:t>
            </a:r>
            <a:r>
              <a:rPr lang="zh-CN" altLang="en-US" sz="2400" dirty="0">
                <a:latin typeface="宋体" pitchFamily="2" charset="-122"/>
              </a:rPr>
              <a:t>步行并不仅仅是为了减肥而进行的活动。步行有助于保持身心的健康平衡，因为它能</a:t>
            </a:r>
            <a:r>
              <a:rPr lang="zh-CN" altLang="en-US" sz="2400" dirty="0" smtClean="0">
                <a:latin typeface="宋体" pitchFamily="2" charset="-122"/>
              </a:rPr>
              <a:t>帮助我们</a:t>
            </a:r>
            <a:r>
              <a:rPr lang="zh-CN" altLang="en-US" sz="2400" dirty="0">
                <a:latin typeface="宋体" pitchFamily="2" charset="-122"/>
              </a:rPr>
              <a:t>抵御心脏病、癌症、骨科疾病、糖尿病、认知能力下降，以及诸如感冒之类的日常疾病。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911668"/>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hangingPunct="1">
              <a:lnSpc>
                <a:spcPct val="150000"/>
              </a:lnSpc>
              <a:buNone/>
            </a:pPr>
            <a:r>
              <a:rPr lang="en-US" altLang="zh-CN" sz="1800" dirty="0" smtClean="0">
                <a:solidFill>
                  <a:schemeClr val="hlink"/>
                </a:solidFill>
                <a:latin typeface="宋体" pitchFamily="2" charset="-122"/>
              </a:rPr>
              <a:t>4     </a:t>
            </a:r>
            <a:r>
              <a:rPr lang="zh-CN" altLang="en-US" sz="2400" dirty="0" smtClean="0">
                <a:latin typeface="宋体" pitchFamily="2" charset="-122"/>
              </a:rPr>
              <a:t>步行</a:t>
            </a:r>
            <a:r>
              <a:rPr lang="zh-CN" altLang="en-US" sz="2400" dirty="0">
                <a:latin typeface="宋体" pitchFamily="2" charset="-122"/>
              </a:rPr>
              <a:t>是保持身体健康的最佳锻炼方式。体重对四肢和关节的压力将增强它们抵抗骨科疾病的</a:t>
            </a:r>
            <a:r>
              <a:rPr lang="zh-CN" altLang="en-US" sz="2400" dirty="0" smtClean="0">
                <a:latin typeface="宋体" pitchFamily="2" charset="-122"/>
              </a:rPr>
              <a:t>能力</a:t>
            </a:r>
            <a:r>
              <a:rPr lang="zh-CN" altLang="en-US" sz="2400" dirty="0">
                <a:latin typeface="宋体" pitchFamily="2" charset="-122"/>
              </a:rPr>
              <a:t>。虽然这种疾病多发生在老年人身上，但是任何时候增强骨密度都为时不晚。步行能促进</a:t>
            </a:r>
            <a:r>
              <a:rPr lang="zh-CN" altLang="en-US" sz="2400" dirty="0" smtClean="0">
                <a:latin typeface="宋体" pitchFamily="2" charset="-122"/>
              </a:rPr>
              <a:t>血液循环</a:t>
            </a:r>
            <a:r>
              <a:rPr lang="zh-CN" altLang="en-US" sz="2400" dirty="0">
                <a:latin typeface="宋体" pitchFamily="2" charset="-122"/>
              </a:rPr>
              <a:t>，加快新陈代谢。这意味着你将消耗更多的热量，食物中的养分也会更有效地被身体吸收。</a:t>
            </a:r>
            <a:r>
              <a:rPr lang="zh-CN" altLang="en-US" sz="2400" dirty="0" smtClean="0">
                <a:latin typeface="宋体" pitchFamily="2" charset="-122"/>
              </a:rPr>
              <a:t>这会使</a:t>
            </a:r>
            <a:r>
              <a:rPr lang="zh-CN" altLang="en-US" sz="2400" dirty="0">
                <a:latin typeface="宋体" pitchFamily="2" charset="-122"/>
              </a:rPr>
              <a:t>你多喝水，而多喝水又能增强消化能力，净化体内系统。这会带来很多益处，如令人容光焕发</a:t>
            </a:r>
            <a:r>
              <a:rPr lang="zh-CN" altLang="en-US" sz="2400" dirty="0" smtClean="0">
                <a:latin typeface="宋体" pitchFamily="2" charset="-122"/>
              </a:rPr>
              <a:t>。步行</a:t>
            </a:r>
            <a:r>
              <a:rPr lang="zh-CN" altLang="en-US" sz="2400" dirty="0">
                <a:latin typeface="宋体" pitchFamily="2" charset="-122"/>
              </a:rPr>
              <a:t>还有助于预防心脏病，降低胆固醇</a:t>
            </a:r>
            <a:r>
              <a:rPr lang="zh-CN" altLang="en-US" sz="2400" dirty="0" smtClean="0"/>
              <a:t>。</a:t>
            </a:r>
            <a:r>
              <a:rPr lang="zh-CN" altLang="en-US" sz="2400" dirty="0" smtClean="0">
                <a:latin typeface="宋体" pitchFamily="2" charset="-122"/>
              </a:rPr>
              <a:t>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897813"/>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hangingPunct="1">
              <a:lnSpc>
                <a:spcPct val="150000"/>
              </a:lnSpc>
              <a:buNone/>
            </a:pPr>
            <a:r>
              <a:rPr lang="en-US" altLang="zh-CN" sz="1800" dirty="0" smtClean="0">
                <a:solidFill>
                  <a:srgbClr val="0070C0"/>
                </a:solidFill>
                <a:latin typeface="宋体" pitchFamily="2" charset="-122"/>
              </a:rPr>
              <a:t>5</a:t>
            </a:r>
            <a:r>
              <a:rPr lang="en-US" altLang="zh-CN" sz="1800" dirty="0" smtClean="0">
                <a:solidFill>
                  <a:schemeClr val="hlink"/>
                </a:solidFill>
                <a:latin typeface="宋体" pitchFamily="2" charset="-122"/>
              </a:rPr>
              <a:t>     </a:t>
            </a:r>
            <a:r>
              <a:rPr lang="zh-CN" altLang="en-US" sz="2400" dirty="0" smtClean="0">
                <a:latin typeface="宋体" pitchFamily="2" charset="-122"/>
              </a:rPr>
              <a:t>步行</a:t>
            </a:r>
            <a:r>
              <a:rPr lang="zh-CN" altLang="en-US" sz="2400" dirty="0">
                <a:latin typeface="宋体" pitchFamily="2" charset="-122"/>
              </a:rPr>
              <a:t>对精神健康也有好处。它能提高智力，因为步行需要更多的氧气。而这又有助于保持</a:t>
            </a:r>
            <a:r>
              <a:rPr lang="zh-CN" altLang="en-US" sz="2400" dirty="0" smtClean="0">
                <a:latin typeface="宋体" pitchFamily="2" charset="-122"/>
              </a:rPr>
              <a:t>精力集中</a:t>
            </a:r>
            <a:r>
              <a:rPr lang="zh-CN" altLang="en-US" sz="2400" dirty="0">
                <a:latin typeface="宋体" pitchFamily="2" charset="-122"/>
              </a:rPr>
              <a:t>和思维敏捷，这对于老年人尤其重要。步行能让你的头脑更加警觉，能抵抗患老年痴呆病的风险。步行使人更容易入睡，使你更冷静、更理性，甚至还能增强你的忍受力和耐心。有证据表明</a:t>
            </a:r>
            <a:r>
              <a:rPr lang="zh-CN" altLang="en-US" sz="2400" dirty="0" smtClean="0">
                <a:latin typeface="宋体" pitchFamily="2" charset="-122"/>
              </a:rPr>
              <a:t>，步行</a:t>
            </a:r>
            <a:r>
              <a:rPr lang="zh-CN" altLang="en-US" sz="2400" dirty="0">
                <a:latin typeface="宋体" pitchFamily="2" charset="-122"/>
              </a:rPr>
              <a:t>也是减轻压力和增强自信的有效方法。如果你能在公园或乡间走走，你就会感到平静、安详</a:t>
            </a:r>
            <a:r>
              <a:rPr lang="zh-CN" altLang="en-US" sz="2400" dirty="0" smtClean="0"/>
              <a:t>。</a:t>
            </a:r>
            <a:r>
              <a:rPr lang="zh-CN" altLang="en-US" sz="2400" dirty="0" smtClean="0">
                <a:latin typeface="宋体" pitchFamily="2" charset="-122"/>
              </a:rPr>
              <a:t>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725701"/>
            <a:ext cx="8569325" cy="5392149"/>
          </a:xfrm>
          <a:prstGeom prst="rect">
            <a:avLst/>
          </a:prstGeom>
          <a:noFill/>
          <a:ln>
            <a:miter lim="800000"/>
            <a:headEnd/>
            <a:tailEnd/>
          </a:ln>
        </p:spPr>
        <p:txBody>
          <a:bodyPr/>
          <a:lstStyle/>
          <a:p>
            <a:pPr marL="0" indent="0">
              <a:lnSpc>
                <a:spcPct val="150000"/>
              </a:lnSpc>
              <a:buNone/>
            </a:pPr>
            <a:r>
              <a:rPr lang="zh-CN" altLang="en-US" sz="2400" b="1" spc="200" dirty="0" smtClean="0">
                <a:solidFill>
                  <a:srgbClr val="44546A"/>
                </a:solidFill>
              </a:rPr>
              <a:t>多少运动量才算够？</a:t>
            </a:r>
          </a:p>
          <a:p>
            <a:pPr marL="179388" indent="-179388" algn="just" eaLnBrk="1" hangingPunct="1">
              <a:lnSpc>
                <a:spcPct val="150000"/>
              </a:lnSpc>
              <a:buNone/>
            </a:pPr>
            <a:r>
              <a:rPr lang="en-US" altLang="zh-CN" sz="1800" dirty="0" smtClean="0">
                <a:solidFill>
                  <a:schemeClr val="hlink"/>
                </a:solidFill>
                <a:latin typeface="宋体" pitchFamily="2" charset="-122"/>
              </a:rPr>
              <a:t>6     </a:t>
            </a:r>
            <a:r>
              <a:rPr lang="zh-CN" altLang="en-US" sz="2400" dirty="0" smtClean="0">
                <a:latin typeface="宋体" pitchFamily="2" charset="-122"/>
              </a:rPr>
              <a:t>科学家们</a:t>
            </a:r>
            <a:r>
              <a:rPr lang="zh-CN" altLang="en-US" sz="2400" dirty="0">
                <a:latin typeface="宋体" pitchFamily="2" charset="-122"/>
              </a:rPr>
              <a:t>估计每天至少步行</a:t>
            </a:r>
            <a:r>
              <a:rPr lang="en-US" altLang="zh-CN" sz="2400" dirty="0" smtClean="0">
                <a:latin typeface="宋体" pitchFamily="2" charset="-122"/>
              </a:rPr>
              <a:t>30</a:t>
            </a:r>
            <a:r>
              <a:rPr lang="zh-CN" altLang="en-US" sz="2400" dirty="0" smtClean="0">
                <a:latin typeface="宋体" pitchFamily="2" charset="-122"/>
              </a:rPr>
              <a:t>分钟</a:t>
            </a:r>
            <a:r>
              <a:rPr lang="zh-CN" altLang="en-US" sz="2400" dirty="0">
                <a:latin typeface="宋体" pitchFamily="2" charset="-122"/>
              </a:rPr>
              <a:t>能改善免疫系统，并更好地保护身体免受疾病的侵害。</a:t>
            </a:r>
            <a:r>
              <a:rPr lang="zh-CN" altLang="en-US" sz="2400" dirty="0" smtClean="0">
                <a:latin typeface="宋体" pitchFamily="2" charset="-122"/>
              </a:rPr>
              <a:t>但是</a:t>
            </a:r>
            <a:r>
              <a:rPr lang="zh-CN" altLang="en-US" sz="2400" dirty="0">
                <a:latin typeface="宋体" pitchFamily="2" charset="-122"/>
              </a:rPr>
              <a:t>你必须坚持有规律地步行。锻炼身体的欲望时强时弱是很正常的，因此我们需要保持良好的心态</a:t>
            </a:r>
            <a:r>
              <a:rPr lang="zh-CN" altLang="en-US" sz="2400" dirty="0" smtClean="0">
                <a:latin typeface="宋体" pitchFamily="2" charset="-122"/>
              </a:rPr>
              <a:t>。我们</a:t>
            </a:r>
            <a:r>
              <a:rPr lang="zh-CN" altLang="en-US" sz="2400" dirty="0">
                <a:latin typeface="宋体" pitchFamily="2" charset="-122"/>
              </a:rPr>
              <a:t>可以将锻炼身体的热情保持几星期或几个月，并且可能会发誓要坚持下去。但是有的时候</a:t>
            </a:r>
            <a:r>
              <a:rPr lang="zh-CN" altLang="en-US" sz="2400" dirty="0" smtClean="0">
                <a:latin typeface="宋体" pitchFamily="2" charset="-122"/>
              </a:rPr>
              <a:t>我们会</a:t>
            </a:r>
            <a:r>
              <a:rPr lang="zh-CN" altLang="en-US" sz="2400" dirty="0">
                <a:latin typeface="宋体" pitchFamily="2" charset="-122"/>
              </a:rPr>
              <a:t>打破步行的习惯，觉得步行是我们该做的、而不是想做的事。要养成终生锻炼身体的好习惯，</a:t>
            </a:r>
            <a:r>
              <a:rPr lang="zh-CN" altLang="en-US" sz="2400" dirty="0" smtClean="0">
                <a:latin typeface="宋体" pitchFamily="2" charset="-122"/>
              </a:rPr>
              <a:t>关键</a:t>
            </a:r>
            <a:r>
              <a:rPr lang="zh-CN" altLang="en-US" sz="2400" dirty="0">
                <a:latin typeface="宋体" pitchFamily="2" charset="-122"/>
              </a:rPr>
              <a:t>在于找到你喜欢做的事情，这些事情要有意思、有激励作用、能不断翻新花样、能达到你想要</a:t>
            </a:r>
            <a:r>
              <a:rPr lang="zh-CN" altLang="en-US" sz="2400" dirty="0" smtClean="0">
                <a:latin typeface="宋体" pitchFamily="2" charset="-122"/>
              </a:rPr>
              <a:t>的体能</a:t>
            </a:r>
            <a:r>
              <a:rPr lang="zh-CN" altLang="en-US" sz="2400" dirty="0">
                <a:latin typeface="宋体" pitchFamily="2" charset="-122"/>
              </a:rPr>
              <a:t>效果，并且能融入你的生活</a:t>
            </a:r>
            <a:r>
              <a:rPr lang="zh-CN" altLang="en-US" sz="2400" dirty="0" smtClean="0"/>
              <a:t>。</a:t>
            </a:r>
            <a:r>
              <a:rPr lang="zh-CN" altLang="en-US" sz="2400" dirty="0" smtClean="0">
                <a:latin typeface="宋体" pitchFamily="2" charset="-122"/>
              </a:rPr>
              <a:t>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953232"/>
            <a:ext cx="8569325" cy="5392149"/>
          </a:xfrm>
          <a:prstGeom prst="rect">
            <a:avLst/>
          </a:prstGeom>
          <a:noFill/>
          <a:ln>
            <a:miter lim="800000"/>
            <a:headEnd/>
            <a:tailEnd/>
          </a:ln>
        </p:spPr>
        <p:txBody>
          <a:bodyPr/>
          <a:lstStyle/>
          <a:p>
            <a:pPr marL="0" indent="0">
              <a:lnSpc>
                <a:spcPct val="150000"/>
              </a:lnSpc>
              <a:buNone/>
            </a:pPr>
            <a:r>
              <a:rPr lang="zh-CN" altLang="en-US" sz="2400" b="1" spc="200" dirty="0" smtClean="0">
                <a:solidFill>
                  <a:srgbClr val="44546A"/>
                </a:solidFill>
              </a:rPr>
              <a:t>开始行动</a:t>
            </a:r>
            <a:endParaRPr lang="en-US" altLang="zh-CN" sz="2400" b="1" spc="200" dirty="0" smtClean="0">
              <a:solidFill>
                <a:srgbClr val="44546A"/>
              </a:solidFill>
            </a:endParaRPr>
          </a:p>
          <a:p>
            <a:pPr marL="179388" indent="-179388" algn="just" eaLnBrk="1" hangingPunct="1">
              <a:lnSpc>
                <a:spcPct val="150000"/>
              </a:lnSpc>
              <a:buNone/>
            </a:pPr>
            <a:r>
              <a:rPr lang="en-US" altLang="zh-CN" sz="1800" dirty="0" smtClean="0">
                <a:solidFill>
                  <a:schemeClr val="hlink"/>
                </a:solidFill>
                <a:latin typeface="宋体" pitchFamily="2" charset="-122"/>
              </a:rPr>
              <a:t>7</a:t>
            </a:r>
            <a:r>
              <a:rPr lang="en-US" altLang="zh-CN" sz="1400" dirty="0" smtClean="0">
                <a:solidFill>
                  <a:schemeClr val="hlink"/>
                </a:solidFill>
                <a:latin typeface="宋体" pitchFamily="2" charset="-122"/>
              </a:rPr>
              <a:t>     </a:t>
            </a:r>
            <a:r>
              <a:rPr lang="zh-CN" altLang="en-US" sz="2400" dirty="0" smtClean="0">
                <a:latin typeface="宋体" pitchFamily="2" charset="-122"/>
              </a:rPr>
              <a:t> 挺起</a:t>
            </a:r>
            <a:r>
              <a:rPr lang="zh-CN" altLang="en-US" sz="2400" dirty="0">
                <a:latin typeface="宋体" pitchFamily="2" charset="-122"/>
              </a:rPr>
              <a:t>胸膛，目光直视</a:t>
            </a:r>
            <a:r>
              <a:rPr lang="zh-CN" altLang="en-US" sz="2400" dirty="0" smtClean="0">
                <a:latin typeface="宋体" pitchFamily="2" charset="-122"/>
              </a:rPr>
              <a:t>正前方</a:t>
            </a:r>
            <a:r>
              <a:rPr lang="en-US" altLang="zh-CN" sz="2400" dirty="0" smtClean="0">
                <a:latin typeface="宋体" pitchFamily="2" charset="-122"/>
              </a:rPr>
              <a:t>5</a:t>
            </a:r>
            <a:r>
              <a:rPr lang="zh-CN" altLang="en-US" sz="2400" dirty="0" smtClean="0">
                <a:latin typeface="宋体" pitchFamily="2" charset="-122"/>
              </a:rPr>
              <a:t>到</a:t>
            </a:r>
            <a:r>
              <a:rPr lang="en-US" altLang="zh-CN" sz="2400" dirty="0" smtClean="0">
                <a:latin typeface="宋体" pitchFamily="2" charset="-122"/>
              </a:rPr>
              <a:t>6</a:t>
            </a:r>
            <a:r>
              <a:rPr lang="zh-CN" altLang="en-US" sz="2400" dirty="0" smtClean="0">
                <a:latin typeface="宋体" pitchFamily="2" charset="-122"/>
              </a:rPr>
              <a:t>米</a:t>
            </a:r>
            <a:r>
              <a:rPr lang="zh-CN" altLang="en-US" sz="2400" dirty="0">
                <a:latin typeface="宋体" pitchFamily="2" charset="-122"/>
              </a:rPr>
              <a:t>远的地方。放松肩膀、曲臂、窝起手掌（不要握拳）。</a:t>
            </a:r>
            <a:r>
              <a:rPr lang="zh-CN" altLang="en-US" sz="2400" dirty="0" smtClean="0">
                <a:latin typeface="宋体" pitchFamily="2" charset="-122"/>
              </a:rPr>
              <a:t>抬起脚后跟</a:t>
            </a:r>
            <a:r>
              <a:rPr lang="zh-CN" altLang="en-US" sz="2400" dirty="0">
                <a:latin typeface="宋体" pitchFamily="2" charset="-122"/>
              </a:rPr>
              <a:t>，向前迈步。穿运动鞋，不要穿靴子或凉鞋。为了体验更多不同的感觉，你可以在柔软的</a:t>
            </a:r>
            <a:r>
              <a:rPr lang="zh-CN" altLang="en-US" sz="2400" dirty="0" smtClean="0">
                <a:latin typeface="宋体" pitchFamily="2" charset="-122"/>
              </a:rPr>
              <a:t>路面</a:t>
            </a:r>
            <a:r>
              <a:rPr lang="zh-CN" altLang="en-US" sz="2400" dirty="0">
                <a:latin typeface="宋体" pitchFamily="2" charset="-122"/>
              </a:rPr>
              <a:t>上</a:t>
            </a:r>
            <a:r>
              <a:rPr lang="en-US" altLang="zh-CN" sz="2400" dirty="0">
                <a:latin typeface="宋体" pitchFamily="2" charset="-122"/>
              </a:rPr>
              <a:t>——</a:t>
            </a:r>
            <a:r>
              <a:rPr lang="zh-CN" altLang="en-US" sz="2400" dirty="0">
                <a:latin typeface="宋体" pitchFamily="2" charset="-122"/>
              </a:rPr>
              <a:t>如在沙滩或砾石路上行走，或者走上坡路。这会消耗更多的能量，因为你每踩一步，</a:t>
            </a:r>
            <a:r>
              <a:rPr lang="zh-CN" altLang="en-US" sz="2400" dirty="0" smtClean="0">
                <a:latin typeface="宋体" pitchFamily="2" charset="-122"/>
              </a:rPr>
              <a:t>都会留下</a:t>
            </a:r>
            <a:r>
              <a:rPr lang="zh-CN" altLang="en-US" sz="2400" dirty="0">
                <a:latin typeface="宋体" pitchFamily="2" charset="-122"/>
              </a:rPr>
              <a:t>一个坑，因此你就不得不更加用力去迈出下一步。中医认为在鹅卵石上步行能刺激脚底的</a:t>
            </a:r>
            <a:r>
              <a:rPr lang="zh-CN" altLang="en-US" sz="2400" dirty="0" smtClean="0">
                <a:latin typeface="宋体" pitchFamily="2" charset="-122"/>
              </a:rPr>
              <a:t>按摩穴位</a:t>
            </a:r>
            <a:r>
              <a:rPr lang="zh-CN" altLang="en-US" sz="2400" dirty="0">
                <a:latin typeface="宋体" pitchFamily="2" charset="-122"/>
              </a:rPr>
              <a:t>，有助于降低血压</a:t>
            </a:r>
            <a:r>
              <a:rPr lang="zh-CN" altLang="en-US" sz="2400" dirty="0" smtClean="0"/>
              <a:t>。</a:t>
            </a: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036363"/>
            <a:ext cx="8569325" cy="5239760"/>
          </a:xfrm>
          <a:prstGeom prst="rect">
            <a:avLst/>
          </a:prstGeom>
          <a:noFill/>
          <a:ln>
            <a:miter lim="800000"/>
            <a:headEnd/>
            <a:tailEnd/>
          </a:ln>
        </p:spPr>
        <p:txBody>
          <a:bodyPr/>
          <a:lstStyle/>
          <a:p>
            <a:pPr marL="179388" indent="-179388" algn="just">
              <a:lnSpc>
                <a:spcPct val="150000"/>
              </a:lnSpc>
              <a:buNone/>
            </a:pPr>
            <a:r>
              <a:rPr lang="en-US" altLang="zh-CN" sz="1800" dirty="0" smtClean="0">
                <a:solidFill>
                  <a:schemeClr val="hlink"/>
                </a:solidFill>
                <a:latin typeface="宋体" pitchFamily="2" charset="-122"/>
              </a:rPr>
              <a:t>8     </a:t>
            </a:r>
            <a:r>
              <a:rPr lang="zh-CN" altLang="en-US" sz="2400" dirty="0"/>
              <a:t> </a:t>
            </a:r>
            <a:r>
              <a:rPr lang="zh-CN" altLang="en-US" sz="2400" dirty="0" smtClean="0"/>
              <a:t>最后，如果你想购买一件装备辅助你实施步行计划，那就买一个能够显示你的步行距离及所耗热量的计步器吧。测量的数据会促使你继续努力</a:t>
            </a:r>
            <a:r>
              <a:rPr lang="zh-CN" altLang="en-US" sz="2400" dirty="0" smtClean="0">
                <a:latin typeface="宋体" pitchFamily="2" charset="-122"/>
              </a:rPr>
              <a:t>。</a:t>
            </a:r>
            <a:endParaRPr lang="en-US" altLang="zh-CN" sz="2400" dirty="0" smtClean="0">
              <a:latin typeface="宋体" pitchFamily="2" charset="-122"/>
            </a:endParaRPr>
          </a:p>
          <a:p>
            <a:pPr marL="179388" indent="-179388" algn="just">
              <a:lnSpc>
                <a:spcPct val="150000"/>
              </a:lnSpc>
              <a:buNone/>
            </a:pPr>
            <a:r>
              <a:rPr lang="zh-CN" altLang="en-US" sz="2400" b="1" spc="200" dirty="0" smtClean="0">
                <a:solidFill>
                  <a:srgbClr val="44546A"/>
                </a:solidFill>
                <a:latin typeface="+mj-ea"/>
                <a:ea typeface="+mj-ea"/>
              </a:rPr>
              <a:t>走向未来</a:t>
            </a:r>
            <a:endParaRPr lang="en-US" altLang="zh-CN" sz="2400" b="1" spc="200" dirty="0" smtClean="0">
              <a:solidFill>
                <a:srgbClr val="44546A"/>
              </a:solidFill>
              <a:latin typeface="+mj-ea"/>
              <a:ea typeface="+mj-ea"/>
            </a:endParaRPr>
          </a:p>
          <a:p>
            <a:pPr marL="179388" indent="-179388" algn="just">
              <a:lnSpc>
                <a:spcPct val="150000"/>
              </a:lnSpc>
              <a:buNone/>
            </a:pPr>
            <a:r>
              <a:rPr lang="en-US" altLang="zh-CN" sz="1800" dirty="0" smtClean="0">
                <a:solidFill>
                  <a:schemeClr val="hlink"/>
                </a:solidFill>
                <a:latin typeface="宋体" pitchFamily="2" charset="-122"/>
              </a:rPr>
              <a:t>9     </a:t>
            </a:r>
            <a:r>
              <a:rPr lang="zh-CN" altLang="en-US" sz="2400" dirty="0" smtClean="0">
                <a:latin typeface="宋体" pitchFamily="2" charset="-122"/>
              </a:rPr>
              <a:t>说大多数人不假思索就能完成的基本动作有如此神奇的功效似乎有些武断。但是当你开始更多地了解步行的好处时，你就会意识到步行对健康和日常生活的深远影响。对于一些医生来说，步行“差不多就是现代医学的灵丹妙药”，能消除</a:t>
            </a:r>
            <a:r>
              <a:rPr lang="en-US" altLang="zh-CN" sz="2400" dirty="0" smtClean="0">
                <a:latin typeface="宋体" pitchFamily="2" charset="-122"/>
              </a:rPr>
              <a:t>21</a:t>
            </a:r>
            <a:r>
              <a:rPr lang="zh-CN" altLang="en-US" sz="2400" dirty="0" smtClean="0">
                <a:latin typeface="宋体" pitchFamily="2" charset="-122"/>
              </a:rPr>
              <a:t>世纪所有毁灭性的压力。</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220051" y="945492"/>
            <a:ext cx="8807450" cy="2905536"/>
          </a:xfrm>
          <a:prstGeom prst="rect">
            <a:avLst/>
          </a:prstGeom>
          <a:noFill/>
          <a:ln>
            <a:miter lim="800000"/>
            <a:headEnd/>
            <a:tailEnd/>
          </a:ln>
        </p:spPr>
        <p:txBody>
          <a:bodyPr/>
          <a:lstStyle/>
          <a:p>
            <a:pPr eaLnBrk="1" hangingPunct="1">
              <a:lnSpc>
                <a:spcPct val="150000"/>
              </a:lnSpc>
              <a:spcBef>
                <a:spcPts val="600"/>
              </a:spcBef>
              <a:buSzPct val="120000"/>
              <a:buNone/>
            </a:pPr>
            <a:r>
              <a:rPr lang="en-US" altLang="zh-CN" b="1" dirty="0" smtClean="0">
                <a:solidFill>
                  <a:srgbClr val="C00000"/>
                </a:solidFill>
              </a:rPr>
              <a:t>Reading and understanding </a:t>
            </a:r>
          </a:p>
          <a:p>
            <a:pPr eaLnBrk="1" hangingPunct="1">
              <a:lnSpc>
                <a:spcPct val="50000"/>
              </a:lnSpc>
              <a:spcBef>
                <a:spcPts val="600"/>
              </a:spcBef>
              <a:buSzPct val="120000"/>
              <a:buNone/>
            </a:pPr>
            <a:endParaRPr lang="en-US" altLang="zh-CN" b="1" dirty="0" smtClean="0">
              <a:solidFill>
                <a:srgbClr val="C00000"/>
              </a:solidFill>
            </a:endParaRPr>
          </a:p>
          <a:p>
            <a:pPr eaLnBrk="1" hangingPunct="1">
              <a:lnSpc>
                <a:spcPct val="150000"/>
              </a:lnSpc>
              <a:spcBef>
                <a:spcPts val="600"/>
              </a:spcBef>
              <a:buSzPct val="120000"/>
              <a:buNone/>
            </a:pPr>
            <a:r>
              <a:rPr lang="en-US" altLang="zh-CN" b="1" dirty="0" smtClean="0">
                <a:ea typeface="宋体" charset="-122"/>
              </a:rPr>
              <a:t>3</a:t>
            </a:r>
            <a:r>
              <a:rPr lang="en-US" altLang="en-US" b="1" dirty="0" smtClean="0">
                <a:ea typeface="宋体" charset="-122"/>
              </a:rPr>
              <a:t> </a:t>
            </a:r>
            <a:r>
              <a:rPr lang="en-US" altLang="en-US" b="1" dirty="0">
                <a:ea typeface="宋体" charset="-122"/>
                <a:hlinkClick r:id="rId3" action="ppaction://hlinksldjump"/>
              </a:rPr>
              <a:t>Match the sections of the passage with their main ideas</a:t>
            </a:r>
            <a:r>
              <a:rPr lang="en-US" altLang="en-US" sz="2800" b="1" dirty="0" smtClean="0">
                <a:ea typeface="宋体" charset="-122"/>
                <a:hlinkClick r:id="rId3" action="ppaction://hlinksldjump"/>
              </a:rPr>
              <a:t>.</a:t>
            </a:r>
            <a:endParaRPr lang="en-US" altLang="en-US" sz="2800" b="1" dirty="0" smtClean="0">
              <a:ea typeface="宋体" charset="-122"/>
            </a:endParaRPr>
          </a:p>
          <a:p>
            <a:pPr eaLnBrk="1" hangingPunct="1">
              <a:lnSpc>
                <a:spcPct val="150000"/>
              </a:lnSpc>
              <a:spcBef>
                <a:spcPts val="600"/>
              </a:spcBef>
              <a:buSzPct val="120000"/>
              <a:buNone/>
            </a:pPr>
            <a:r>
              <a:rPr lang="en-US" altLang="zh-CN" b="1" dirty="0" smtClean="0">
                <a:ea typeface="宋体" charset="-122"/>
              </a:rPr>
              <a:t>4</a:t>
            </a:r>
            <a:r>
              <a:rPr lang="en-US" altLang="en-US" b="1" dirty="0" smtClean="0">
                <a:ea typeface="宋体" charset="-122"/>
              </a:rPr>
              <a:t> </a:t>
            </a:r>
            <a:r>
              <a:rPr lang="en-US" altLang="en-US" b="1" dirty="0">
                <a:ea typeface="宋体" charset="-122"/>
                <a:hlinkClick r:id="rId4" action="ppaction://hlinksldjump"/>
              </a:rPr>
              <a:t>Answer the questions.</a:t>
            </a:r>
            <a:r>
              <a:rPr lang="en-US" altLang="en-US" dirty="0">
                <a:ea typeface="宋体" charset="-122"/>
                <a:hlinkClick r:id="rId4" action="ppaction://hlinksldjump"/>
              </a:rPr>
              <a:t> </a:t>
            </a:r>
            <a:endParaRPr lang="en-US" altLang="zh-CN" dirty="0"/>
          </a:p>
          <a:p>
            <a:pPr eaLnBrk="1" hangingPunct="1">
              <a:lnSpc>
                <a:spcPct val="100000"/>
              </a:lnSpc>
              <a:spcBef>
                <a:spcPts val="0"/>
              </a:spcBef>
              <a:buSzPct val="120000"/>
              <a:buNone/>
            </a:pPr>
            <a:r>
              <a:rPr lang="en-US" altLang="en-US" dirty="0" smtClean="0">
                <a:ea typeface="宋体" charset="-122"/>
              </a:rPr>
              <a:t> </a:t>
            </a:r>
            <a:endParaRPr lang="en-US" altLang="zh-CN" sz="2800" dirty="0" smtClean="0"/>
          </a:p>
        </p:txBody>
      </p:sp>
      <p:pic>
        <p:nvPicPr>
          <p:cNvPr id="16387" name="图片 5" descr="Back">
            <a:hlinkClick r:id="" action="ppaction://noaction"/>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 xmlns:p14="http://schemas.microsoft.com/office/powerpoint/2010/main" val="3090691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eaLnBrk="1" hangingPunct="1">
              <a:lnSpc>
                <a:spcPct val="100000"/>
              </a:lnSpc>
              <a:spcBef>
                <a:spcPts val="0"/>
              </a:spcBef>
              <a:buSzPct val="120000"/>
              <a:buNone/>
            </a:pPr>
            <a:r>
              <a:rPr lang="en-US" altLang="zh-CN" b="1" dirty="0" smtClean="0">
                <a:ea typeface="宋体" charset="-122"/>
              </a:rPr>
              <a:t>3</a:t>
            </a:r>
            <a:r>
              <a:rPr lang="en-US" altLang="en-US" b="1" dirty="0" smtClean="0">
                <a:ea typeface="宋体" charset="-122"/>
              </a:rPr>
              <a:t> </a:t>
            </a:r>
            <a:r>
              <a:rPr lang="en-US" altLang="en-US" b="1" dirty="0">
                <a:ea typeface="宋体" charset="-122"/>
              </a:rPr>
              <a:t>Match the sections of the passage with their main ideas</a:t>
            </a:r>
            <a:r>
              <a:rPr lang="en-US" altLang="en-US" sz="2800" b="1" dirty="0" smtClean="0">
                <a:ea typeface="宋体" charset="-122"/>
              </a:rPr>
              <a:t>.</a:t>
            </a:r>
            <a:r>
              <a:rPr lang="en-US" altLang="en-US" dirty="0" smtClean="0">
                <a:ea typeface="宋体" charset="-122"/>
              </a:rPr>
              <a:t> </a:t>
            </a:r>
            <a:endParaRPr lang="en-US" altLang="zh-CN" sz="2800" dirty="0" smtClean="0"/>
          </a:p>
          <a:p>
            <a:pPr marL="182563" indent="-180975" algn="just">
              <a:lnSpc>
                <a:spcPct val="100000"/>
              </a:lnSpc>
              <a:spcBef>
                <a:spcPts val="600"/>
              </a:spcBef>
              <a:buNone/>
            </a:pPr>
            <a:r>
              <a:rPr lang="en-US" altLang="zh-CN" dirty="0" smtClean="0"/>
              <a:t>   Opening section</a:t>
            </a:r>
          </a:p>
          <a:p>
            <a:pPr marL="182563" indent="-180975" algn="just">
              <a:lnSpc>
                <a:spcPct val="100000"/>
              </a:lnSpc>
              <a:spcBef>
                <a:spcPts val="600"/>
              </a:spcBef>
              <a:buNone/>
            </a:pPr>
            <a:r>
              <a:rPr lang="en-US" altLang="zh-CN" dirty="0" smtClean="0"/>
              <a:t>   Body </a:t>
            </a:r>
            <a:r>
              <a:rPr lang="en-US" altLang="zh-CN" dirty="0"/>
              <a:t>and mind </a:t>
            </a:r>
            <a:endParaRPr lang="en-US" altLang="zh-CN" dirty="0" smtClean="0"/>
          </a:p>
          <a:p>
            <a:pPr marL="182563" indent="-180975" algn="just">
              <a:lnSpc>
                <a:spcPct val="100000"/>
              </a:lnSpc>
              <a:spcBef>
                <a:spcPts val="600"/>
              </a:spcBef>
              <a:buNone/>
            </a:pPr>
            <a:r>
              <a:rPr lang="en-US" altLang="zh-CN" dirty="0" smtClean="0"/>
              <a:t>   How </a:t>
            </a:r>
            <a:r>
              <a:rPr lang="en-US" altLang="zh-CN" dirty="0"/>
              <a:t>much is enough? </a:t>
            </a:r>
            <a:endParaRPr lang="en-US" altLang="zh-CN" dirty="0" smtClean="0"/>
          </a:p>
          <a:p>
            <a:pPr marL="182563" indent="-180975" algn="just">
              <a:lnSpc>
                <a:spcPct val="100000"/>
              </a:lnSpc>
              <a:spcBef>
                <a:spcPts val="600"/>
              </a:spcBef>
              <a:buNone/>
            </a:pPr>
            <a:r>
              <a:rPr lang="en-US" altLang="zh-CN" dirty="0" smtClean="0"/>
              <a:t>   Starting </a:t>
            </a:r>
            <a:r>
              <a:rPr lang="en-US" altLang="zh-CN" dirty="0"/>
              <a:t>out </a:t>
            </a:r>
            <a:endParaRPr lang="en-US" altLang="zh-CN" dirty="0" smtClean="0"/>
          </a:p>
          <a:p>
            <a:pPr marL="182563" indent="-180975" algn="just">
              <a:lnSpc>
                <a:spcPct val="100000"/>
              </a:lnSpc>
              <a:spcBef>
                <a:spcPts val="600"/>
              </a:spcBef>
              <a:buNone/>
            </a:pPr>
            <a:r>
              <a:rPr lang="en-US" altLang="zh-CN" dirty="0" smtClean="0"/>
              <a:t>   Walking </a:t>
            </a:r>
            <a:r>
              <a:rPr lang="en-US" altLang="zh-CN" dirty="0"/>
              <a:t>into the future </a:t>
            </a:r>
            <a:endParaRPr lang="en-US" altLang="zh-CN" dirty="0" smtClean="0"/>
          </a:p>
          <a:p>
            <a:pPr marL="182563" indent="-180975" algn="just">
              <a:lnSpc>
                <a:spcPct val="100000"/>
              </a:lnSpc>
              <a:spcBef>
                <a:spcPts val="600"/>
              </a:spcBef>
              <a:buNone/>
            </a:pPr>
            <a:r>
              <a:rPr lang="en-US" altLang="zh-CN" dirty="0"/>
              <a:t>1 to list the many benefits of walking regularly </a:t>
            </a:r>
            <a:endParaRPr lang="en-US" altLang="zh-CN" dirty="0" smtClean="0"/>
          </a:p>
          <a:p>
            <a:pPr marL="182563" indent="-180975" algn="just">
              <a:lnSpc>
                <a:spcPct val="100000"/>
              </a:lnSpc>
              <a:spcBef>
                <a:spcPts val="600"/>
              </a:spcBef>
              <a:buNone/>
            </a:pPr>
            <a:r>
              <a:rPr lang="en-US" altLang="zh-CN" dirty="0" smtClean="0"/>
              <a:t>2 </a:t>
            </a:r>
            <a:r>
              <a:rPr lang="en-US" altLang="zh-CN" dirty="0"/>
              <a:t>to describe the negative effects of modern lifestyles </a:t>
            </a:r>
            <a:endParaRPr lang="en-US" altLang="zh-CN" dirty="0" smtClean="0"/>
          </a:p>
          <a:p>
            <a:pPr marL="182563" indent="-180975" algn="just">
              <a:lnSpc>
                <a:spcPct val="100000"/>
              </a:lnSpc>
              <a:spcBef>
                <a:spcPts val="600"/>
              </a:spcBef>
              <a:buNone/>
            </a:pPr>
            <a:r>
              <a:rPr lang="en-US" altLang="zh-CN" dirty="0" smtClean="0"/>
              <a:t>3 </a:t>
            </a:r>
            <a:r>
              <a:rPr lang="en-US" altLang="zh-CN" dirty="0"/>
              <a:t>to give detailed instructions about how to walk </a:t>
            </a:r>
            <a:endParaRPr lang="en-US" altLang="zh-CN" dirty="0" smtClean="0"/>
          </a:p>
          <a:p>
            <a:pPr marL="182563" indent="-180975" algn="just">
              <a:lnSpc>
                <a:spcPct val="100000"/>
              </a:lnSpc>
              <a:spcBef>
                <a:spcPts val="600"/>
              </a:spcBef>
              <a:buNone/>
            </a:pPr>
            <a:r>
              <a:rPr lang="en-US" altLang="zh-CN" dirty="0" smtClean="0"/>
              <a:t>4 </a:t>
            </a:r>
            <a:r>
              <a:rPr lang="en-US" altLang="zh-CN" dirty="0"/>
              <a:t>to make a prediction about the future </a:t>
            </a:r>
            <a:endParaRPr lang="en-US" altLang="zh-CN" dirty="0" smtClean="0"/>
          </a:p>
          <a:p>
            <a:pPr marL="182563" indent="-180975" algn="just">
              <a:lnSpc>
                <a:spcPct val="100000"/>
              </a:lnSpc>
              <a:spcBef>
                <a:spcPts val="600"/>
              </a:spcBef>
              <a:buNone/>
            </a:pPr>
            <a:r>
              <a:rPr lang="en-US" altLang="zh-CN" dirty="0" smtClean="0"/>
              <a:t>5 </a:t>
            </a:r>
            <a:r>
              <a:rPr lang="en-US" altLang="zh-CN" dirty="0"/>
              <a:t>to discuss the problem of motivation </a:t>
            </a:r>
            <a:endParaRPr lang="zh-CN" altLang="en-US" sz="2800" dirty="0" smtClean="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sp>
        <p:nvSpPr>
          <p:cNvPr id="8" name="文本框 7"/>
          <p:cNvSpPr txBox="1"/>
          <p:nvPr/>
        </p:nvSpPr>
        <p:spPr>
          <a:xfrm>
            <a:off x="3159847" y="1207796"/>
            <a:ext cx="393720" cy="523220"/>
          </a:xfrm>
          <a:prstGeom prst="rect">
            <a:avLst/>
          </a:prstGeom>
          <a:noFill/>
        </p:spPr>
        <p:txBody>
          <a:bodyPr wrap="square" rtlCol="0">
            <a:spAutoFit/>
          </a:bodyPr>
          <a:lstStyle/>
          <a:p>
            <a:r>
              <a:rPr lang="en-US" altLang="zh-CN" sz="2800" b="1" dirty="0" smtClean="0">
                <a:solidFill>
                  <a:srgbClr val="990000"/>
                </a:solidFill>
              </a:rPr>
              <a:t>2</a:t>
            </a:r>
            <a:endParaRPr lang="zh-CN" altLang="en-US" sz="2800" b="1" dirty="0">
              <a:solidFill>
                <a:srgbClr val="990000"/>
              </a:solidFill>
            </a:endParaRPr>
          </a:p>
        </p:txBody>
      </p:sp>
      <p:sp>
        <p:nvSpPr>
          <p:cNvPr id="9" name="文本框 8"/>
          <p:cNvSpPr txBox="1"/>
          <p:nvPr/>
        </p:nvSpPr>
        <p:spPr>
          <a:xfrm>
            <a:off x="3159847" y="1684268"/>
            <a:ext cx="393720" cy="523220"/>
          </a:xfrm>
          <a:prstGeom prst="rect">
            <a:avLst/>
          </a:prstGeom>
          <a:noFill/>
        </p:spPr>
        <p:txBody>
          <a:bodyPr wrap="square" rtlCol="0">
            <a:spAutoFit/>
          </a:bodyPr>
          <a:lstStyle/>
          <a:p>
            <a:r>
              <a:rPr lang="en-US" altLang="zh-CN" sz="2800" b="1" dirty="0" smtClean="0">
                <a:solidFill>
                  <a:srgbClr val="990000"/>
                </a:solidFill>
              </a:rPr>
              <a:t>1</a:t>
            </a:r>
            <a:endParaRPr lang="zh-CN" altLang="en-US" sz="2800" b="1" dirty="0">
              <a:solidFill>
                <a:srgbClr val="990000"/>
              </a:solidFill>
            </a:endParaRPr>
          </a:p>
        </p:txBody>
      </p:sp>
      <p:sp>
        <p:nvSpPr>
          <p:cNvPr id="10" name="文本框 9"/>
          <p:cNvSpPr txBox="1"/>
          <p:nvPr/>
        </p:nvSpPr>
        <p:spPr>
          <a:xfrm>
            <a:off x="4018580" y="2198577"/>
            <a:ext cx="393720" cy="523220"/>
          </a:xfrm>
          <a:prstGeom prst="rect">
            <a:avLst/>
          </a:prstGeom>
          <a:noFill/>
        </p:spPr>
        <p:txBody>
          <a:bodyPr wrap="square" rtlCol="0">
            <a:spAutoFit/>
          </a:bodyPr>
          <a:lstStyle/>
          <a:p>
            <a:r>
              <a:rPr lang="en-US" altLang="zh-CN" sz="2800" b="1" dirty="0" smtClean="0">
                <a:solidFill>
                  <a:srgbClr val="990000"/>
                </a:solidFill>
              </a:rPr>
              <a:t>5</a:t>
            </a:r>
            <a:endParaRPr lang="zh-CN" altLang="en-US" sz="2800" b="1" dirty="0">
              <a:solidFill>
                <a:srgbClr val="990000"/>
              </a:solidFill>
            </a:endParaRPr>
          </a:p>
        </p:txBody>
      </p:sp>
      <p:sp>
        <p:nvSpPr>
          <p:cNvPr id="11" name="文本框 10"/>
          <p:cNvSpPr txBox="1"/>
          <p:nvPr/>
        </p:nvSpPr>
        <p:spPr>
          <a:xfrm>
            <a:off x="2605916" y="2690726"/>
            <a:ext cx="393720" cy="523220"/>
          </a:xfrm>
          <a:prstGeom prst="rect">
            <a:avLst/>
          </a:prstGeom>
          <a:noFill/>
        </p:spPr>
        <p:txBody>
          <a:bodyPr wrap="square" rtlCol="0">
            <a:spAutoFit/>
          </a:bodyPr>
          <a:lstStyle/>
          <a:p>
            <a:r>
              <a:rPr lang="en-US" altLang="zh-CN" sz="2800" b="1" dirty="0" smtClean="0">
                <a:solidFill>
                  <a:srgbClr val="990000"/>
                </a:solidFill>
              </a:rPr>
              <a:t>3</a:t>
            </a:r>
            <a:endParaRPr lang="zh-CN" altLang="en-US" sz="2800" b="1" dirty="0">
              <a:solidFill>
                <a:srgbClr val="990000"/>
              </a:solidFill>
            </a:endParaRPr>
          </a:p>
        </p:txBody>
      </p:sp>
      <p:sp>
        <p:nvSpPr>
          <p:cNvPr id="12" name="文本框 11"/>
          <p:cNvSpPr txBox="1"/>
          <p:nvPr/>
        </p:nvSpPr>
        <p:spPr>
          <a:xfrm>
            <a:off x="4018580" y="3197521"/>
            <a:ext cx="393720" cy="523220"/>
          </a:xfrm>
          <a:prstGeom prst="rect">
            <a:avLst/>
          </a:prstGeom>
          <a:noFill/>
        </p:spPr>
        <p:txBody>
          <a:bodyPr wrap="square" rtlCol="0">
            <a:spAutoFit/>
          </a:bodyPr>
          <a:lstStyle/>
          <a:p>
            <a:r>
              <a:rPr lang="en-US" altLang="zh-CN" sz="2800" b="1" dirty="0" smtClean="0">
                <a:solidFill>
                  <a:srgbClr val="990000"/>
                </a:solidFill>
              </a:rPr>
              <a:t>4</a:t>
            </a:r>
            <a:endParaRPr lang="zh-CN" altLang="en-US" sz="2800" b="1" dirty="0">
              <a:solidFill>
                <a:srgbClr val="990000"/>
              </a:solidFill>
            </a:endParaRPr>
          </a:p>
        </p:txBody>
      </p:sp>
      <p:pic>
        <p:nvPicPr>
          <p:cNvPr id="13" name="图片 2" descr="END"/>
          <p:cNvPicPr>
            <a:picLocks noChangeAspect="1" noChangeArrowheads="1"/>
          </p:cNvPicPr>
          <p:nvPr/>
        </p:nvPicPr>
        <p:blipFill>
          <a:blip r:embed="rId5" cstate="print"/>
          <a:srcRect/>
          <a:stretch>
            <a:fillRect/>
          </a:stretch>
        </p:blipFill>
        <p:spPr bwMode="auto">
          <a:xfrm>
            <a:off x="8439201" y="6359161"/>
            <a:ext cx="474663" cy="225425"/>
          </a:xfrm>
          <a:prstGeom prst="rect">
            <a:avLst/>
          </a:prstGeom>
          <a:noFill/>
          <a:ln w="9525">
            <a:noFill/>
            <a:miter lim="800000"/>
            <a:headEnd/>
            <a:tailEnd/>
          </a:ln>
        </p:spPr>
      </p:pic>
      <p:pic>
        <p:nvPicPr>
          <p:cNvPr id="14"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 xmlns:p14="http://schemas.microsoft.com/office/powerpoint/2010/main" val="15741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eaLnBrk="1" hangingPunct="1">
              <a:lnSpc>
                <a:spcPct val="100000"/>
              </a:lnSpc>
              <a:spcBef>
                <a:spcPts val="0"/>
              </a:spcBef>
              <a:buSzPct val="120000"/>
              <a:buNone/>
            </a:pPr>
            <a:endParaRPr lang="en-US" altLang="zh-CN" b="1" dirty="0" smtClean="0">
              <a:ea typeface="宋体" charset="-122"/>
            </a:endParaRPr>
          </a:p>
          <a:p>
            <a:pPr eaLnBrk="1" hangingPunct="1">
              <a:lnSpc>
                <a:spcPct val="100000"/>
              </a:lnSpc>
              <a:spcBef>
                <a:spcPts val="600"/>
              </a:spcBef>
              <a:buSzPct val="120000"/>
              <a:buNone/>
            </a:pPr>
            <a:r>
              <a:rPr lang="en-US" altLang="zh-CN" b="1" dirty="0" smtClean="0">
                <a:ea typeface="宋体" charset="-122"/>
              </a:rPr>
              <a:t>4</a:t>
            </a:r>
            <a:r>
              <a:rPr lang="en-US" altLang="en-US" b="1" dirty="0" smtClean="0">
                <a:ea typeface="宋体" charset="-122"/>
              </a:rPr>
              <a:t> </a:t>
            </a:r>
            <a:r>
              <a:rPr lang="en-US" altLang="en-US" b="1" dirty="0">
                <a:ea typeface="宋体" charset="-122"/>
              </a:rPr>
              <a:t>Answer the questions</a:t>
            </a:r>
            <a:r>
              <a:rPr lang="en-US" altLang="en-US" sz="2800" b="1" dirty="0" smtClean="0">
                <a:ea typeface="宋体" charset="-122"/>
              </a:rPr>
              <a:t>.</a:t>
            </a:r>
            <a:r>
              <a:rPr lang="en-US" altLang="en-US" dirty="0" smtClean="0">
                <a:ea typeface="宋体" charset="-122"/>
              </a:rPr>
              <a:t> </a:t>
            </a:r>
            <a:endParaRPr lang="en-US" altLang="zh-CN" sz="2800" dirty="0" smtClean="0"/>
          </a:p>
          <a:p>
            <a:pPr marL="182563" indent="-180975" algn="just">
              <a:lnSpc>
                <a:spcPct val="100000"/>
              </a:lnSpc>
              <a:spcBef>
                <a:spcPts val="600"/>
              </a:spcBef>
              <a:buNone/>
            </a:pPr>
            <a:r>
              <a:rPr lang="en-US" altLang="zh-CN" dirty="0"/>
              <a:t>1 </a:t>
            </a:r>
            <a:r>
              <a:rPr lang="en-US" altLang="zh-CN" dirty="0">
                <a:hlinkClick r:id="rId3" action="ppaction://hlinksldjump"/>
              </a:rPr>
              <a:t>Why don’t people walk enough these days? </a:t>
            </a:r>
            <a:endParaRPr lang="en-US" altLang="zh-CN" dirty="0" smtClean="0"/>
          </a:p>
          <a:p>
            <a:pPr marL="182563" indent="-180975" algn="just">
              <a:lnSpc>
                <a:spcPct val="100000"/>
              </a:lnSpc>
              <a:spcBef>
                <a:spcPts val="600"/>
              </a:spcBef>
              <a:buNone/>
            </a:pPr>
            <a:r>
              <a:rPr lang="en-US" altLang="zh-CN" dirty="0" smtClean="0"/>
              <a:t>2 </a:t>
            </a:r>
            <a:r>
              <a:rPr lang="en-US" altLang="zh-CN" dirty="0">
                <a:hlinkClick r:id="rId3" action="ppaction://hlinksldjump"/>
              </a:rPr>
              <a:t>How does walking help the body? </a:t>
            </a:r>
            <a:endParaRPr lang="en-US" altLang="zh-CN" dirty="0" smtClean="0"/>
          </a:p>
          <a:p>
            <a:pPr marL="182563" indent="-180975" algn="just">
              <a:lnSpc>
                <a:spcPct val="100000"/>
              </a:lnSpc>
              <a:spcBef>
                <a:spcPts val="600"/>
              </a:spcBef>
              <a:buNone/>
            </a:pPr>
            <a:r>
              <a:rPr lang="en-US" altLang="zh-CN" dirty="0" smtClean="0"/>
              <a:t>3 </a:t>
            </a:r>
            <a:r>
              <a:rPr lang="en-US" altLang="zh-CN" dirty="0">
                <a:hlinkClick r:id="rId4" action="ppaction://hlinksldjump"/>
              </a:rPr>
              <a:t>How does walking help the mind? </a:t>
            </a:r>
            <a:endParaRPr lang="en-US" altLang="zh-CN" dirty="0" smtClean="0"/>
          </a:p>
          <a:p>
            <a:pPr marL="182563" indent="-180975" algn="just">
              <a:lnSpc>
                <a:spcPct val="100000"/>
              </a:lnSpc>
              <a:spcBef>
                <a:spcPts val="600"/>
              </a:spcBef>
              <a:buNone/>
            </a:pPr>
            <a:r>
              <a:rPr lang="en-US" altLang="zh-CN" dirty="0" smtClean="0"/>
              <a:t>4 </a:t>
            </a:r>
            <a:r>
              <a:rPr lang="en-US" altLang="zh-CN" dirty="0">
                <a:hlinkClick r:id="rId4" action="ppaction://hlinksldjump"/>
              </a:rPr>
              <a:t>What is the connection between thinking and oxygen? </a:t>
            </a:r>
            <a:endParaRPr lang="en-US" altLang="zh-CN" dirty="0" smtClean="0"/>
          </a:p>
          <a:p>
            <a:pPr marL="182563" indent="-180975" algn="just">
              <a:lnSpc>
                <a:spcPct val="100000"/>
              </a:lnSpc>
              <a:spcBef>
                <a:spcPts val="600"/>
              </a:spcBef>
              <a:buNone/>
            </a:pPr>
            <a:r>
              <a:rPr lang="en-US" altLang="zh-CN" dirty="0" smtClean="0"/>
              <a:t>5 </a:t>
            </a:r>
            <a:r>
              <a:rPr lang="en-US" altLang="zh-CN" dirty="0">
                <a:hlinkClick r:id="rId5" action="ppaction://hlinksldjump"/>
              </a:rPr>
              <a:t>How much should people walk every day? </a:t>
            </a:r>
            <a:endParaRPr lang="en-US" altLang="zh-CN" dirty="0" smtClean="0"/>
          </a:p>
          <a:p>
            <a:pPr marL="182563" indent="-180975" algn="just">
              <a:lnSpc>
                <a:spcPct val="100000"/>
              </a:lnSpc>
              <a:spcBef>
                <a:spcPts val="600"/>
              </a:spcBef>
              <a:buNone/>
            </a:pPr>
            <a:r>
              <a:rPr lang="en-US" altLang="zh-CN" dirty="0" smtClean="0"/>
              <a:t>6 </a:t>
            </a:r>
            <a:r>
              <a:rPr lang="en-US" altLang="zh-CN" dirty="0">
                <a:hlinkClick r:id="rId5" action="ppaction://hlinksldjump"/>
              </a:rPr>
              <a:t>What is the best way to walk? </a:t>
            </a:r>
            <a:endParaRPr lang="en-US" altLang="zh-CN" dirty="0" smtClean="0"/>
          </a:p>
          <a:p>
            <a:pPr marL="182563" indent="-180975" algn="just">
              <a:lnSpc>
                <a:spcPct val="100000"/>
              </a:lnSpc>
              <a:spcBef>
                <a:spcPts val="600"/>
              </a:spcBef>
              <a:buNone/>
            </a:pPr>
            <a:r>
              <a:rPr lang="en-US" altLang="zh-CN" dirty="0" smtClean="0"/>
              <a:t>7 </a:t>
            </a:r>
            <a:r>
              <a:rPr lang="en-US" altLang="zh-CN" dirty="0">
                <a:hlinkClick r:id="rId5" action="ppaction://hlinksldjump"/>
              </a:rPr>
              <a:t>Why is it a good idea to vary your way of walking?</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 xmlns:p14="http://schemas.microsoft.com/office/powerpoint/2010/main" val="2242330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876780"/>
            <a:ext cx="8807450" cy="4820629"/>
          </a:xfrm>
          <a:prstGeom prst="rect">
            <a:avLst/>
          </a:prstGeom>
          <a:noFill/>
          <a:ln>
            <a:miter lim="800000"/>
            <a:headEnd/>
            <a:tailEnd/>
          </a:ln>
        </p:spPr>
        <p:txBody>
          <a:bodyPr/>
          <a:lstStyle/>
          <a:p>
            <a:pPr marL="182563" indent="-180975" algn="just">
              <a:lnSpc>
                <a:spcPct val="100000"/>
              </a:lnSpc>
              <a:spcBef>
                <a:spcPts val="600"/>
              </a:spcBef>
              <a:buNone/>
            </a:pPr>
            <a:r>
              <a:rPr lang="en-US" altLang="zh-CN" b="1" dirty="0" smtClean="0"/>
              <a:t>1 </a:t>
            </a:r>
            <a:r>
              <a:rPr lang="en-US" altLang="zh-CN" b="1" dirty="0"/>
              <a:t>Why don’t people walk enough these days? </a:t>
            </a:r>
            <a:endParaRPr lang="en-US" altLang="zh-CN" b="1" dirty="0" smtClean="0"/>
          </a:p>
          <a:p>
            <a:pPr marL="182563" indent="-180975" algn="just">
              <a:lnSpc>
                <a:spcPct val="100000"/>
              </a:lnSpc>
              <a:spcBef>
                <a:spcPts val="600"/>
              </a:spcBef>
              <a:buNone/>
            </a:pPr>
            <a:r>
              <a:rPr lang="en-US" altLang="zh-CN" dirty="0" smtClean="0"/>
              <a:t>  People don’t walk enough these days because they spend more time at their desks. </a:t>
            </a:r>
          </a:p>
          <a:p>
            <a:pPr marL="182563" indent="-180975" algn="just">
              <a:lnSpc>
                <a:spcPct val="50000"/>
              </a:lnSpc>
              <a:spcBef>
                <a:spcPts val="600"/>
              </a:spcBef>
              <a:buNone/>
            </a:pPr>
            <a:endParaRPr lang="en-US" altLang="zh-CN" dirty="0" smtClean="0"/>
          </a:p>
          <a:p>
            <a:pPr marL="182563" indent="-180975" algn="just">
              <a:lnSpc>
                <a:spcPct val="100000"/>
              </a:lnSpc>
              <a:spcBef>
                <a:spcPts val="600"/>
              </a:spcBef>
              <a:buNone/>
            </a:pPr>
            <a:r>
              <a:rPr lang="en-US" altLang="zh-CN" b="1" dirty="0" smtClean="0"/>
              <a:t>2 </a:t>
            </a:r>
            <a:r>
              <a:rPr lang="en-US" altLang="zh-CN" b="1" dirty="0"/>
              <a:t>How does walking help the body? </a:t>
            </a:r>
            <a:endParaRPr lang="en-US" altLang="zh-CN" b="1" dirty="0" smtClean="0"/>
          </a:p>
          <a:p>
            <a:pPr marL="182563" indent="-180975" algn="just">
              <a:lnSpc>
                <a:spcPct val="100000"/>
              </a:lnSpc>
              <a:spcBef>
                <a:spcPts val="600"/>
              </a:spcBef>
              <a:buNone/>
            </a:pPr>
            <a:r>
              <a:rPr lang="en-US" altLang="zh-CN" dirty="0" smtClean="0"/>
              <a:t>  Walking is the best exercise for physical health. It helps to fight against bone disease; it increases circulation and makes your metabolism work faster; it improves digestion and cleans your system; it is also good for protection against heart disease and can lower cholesterol. </a:t>
            </a:r>
            <a:endParaRPr lang="en-US" altLang="zh-CN"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 xmlns:p14="http://schemas.microsoft.com/office/powerpoint/2010/main" val="224233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dissolv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59466" y="634568"/>
            <a:ext cx="8855138" cy="5903912"/>
          </a:xfrm>
          <a:prstGeom prst="rect">
            <a:avLst/>
          </a:prstGeom>
          <a:noFill/>
          <a:ln>
            <a:miter lim="800000"/>
            <a:headEnd/>
            <a:tailEnd/>
          </a:ln>
        </p:spPr>
        <p:txBody>
          <a:bodyPr/>
          <a:lstStyle/>
          <a:p>
            <a:pPr marL="0" indent="0" algn="ctr" eaLnBrk="1" hangingPunct="1">
              <a:lnSpc>
                <a:spcPct val="150000"/>
              </a:lnSpc>
              <a:buSzPct val="120000"/>
              <a:buNone/>
            </a:pPr>
            <a:r>
              <a:rPr lang="en-US" altLang="zh-CN" sz="3200" b="1" dirty="0" smtClean="0">
                <a:solidFill>
                  <a:srgbClr val="000000"/>
                </a:solidFill>
                <a:latin typeface="Palatino Linotype" pitchFamily="18" charset="0"/>
                <a:ea typeface="宋体" pitchFamily="2" charset="-122"/>
              </a:rPr>
              <a:t>Walk your way to health</a:t>
            </a:r>
          </a:p>
          <a:p>
            <a:pPr marL="0" indent="0" eaLnBrk="1" hangingPunct="1">
              <a:lnSpc>
                <a:spcPct val="110000"/>
              </a:lnSpc>
              <a:buSzPct val="120000"/>
              <a:buNone/>
            </a:pPr>
            <a:r>
              <a:rPr lang="en-US" altLang="zh-CN" sz="1800" spc="-210" dirty="0" smtClean="0">
                <a:solidFill>
                  <a:schemeClr val="hlink"/>
                </a:solidFill>
              </a:rPr>
              <a:t>1</a:t>
            </a:r>
            <a:r>
              <a:rPr lang="en-US" altLang="zh-CN" sz="1800" spc="-210" dirty="0" smtClean="0">
                <a:solidFill>
                  <a:schemeClr val="hlink"/>
                </a:solidFill>
                <a:latin typeface="Times New Roman" pitchFamily="18" charset="0"/>
              </a:rPr>
              <a:t> </a:t>
            </a:r>
            <a:r>
              <a:rPr lang="en-US" altLang="zh-CN" sz="2500" spc="-200" dirty="0" smtClean="0"/>
              <a:t>Forget </a:t>
            </a:r>
            <a:r>
              <a:rPr lang="en-US" altLang="zh-CN" sz="2500" spc="-200" dirty="0" smtClean="0">
                <a:hlinkClick r:id="" action="ppaction://noaction"/>
              </a:rPr>
              <a:t>jogging</a:t>
            </a:r>
            <a:r>
              <a:rPr lang="en-US" altLang="zh-CN" sz="2500" spc="-200" dirty="0" smtClean="0"/>
              <a:t>, gyms and expensive sports </a:t>
            </a:r>
            <a:r>
              <a:rPr lang="en-US" altLang="zh-CN" sz="2500" spc="-200" dirty="0" smtClean="0">
                <a:hlinkClick r:id="" action="ppaction://noaction"/>
              </a:rPr>
              <a:t>gear</a:t>
            </a:r>
            <a:r>
              <a:rPr lang="en-US" altLang="zh-CN" sz="2500" spc="-200" dirty="0" smtClean="0"/>
              <a:t> – the best way to stay healthy, </a:t>
            </a:r>
            <a:r>
              <a:rPr lang="en-US" altLang="zh-CN" sz="2500" spc="-200" dirty="0" smtClean="0">
                <a:hlinkClick r:id="" action="ppaction://noaction"/>
              </a:rPr>
              <a:t>lose</a:t>
            </a:r>
          </a:p>
          <a:p>
            <a:pPr marL="0" indent="0" eaLnBrk="1" hangingPunct="1">
              <a:lnSpc>
                <a:spcPct val="110000"/>
              </a:lnSpc>
              <a:buSzPct val="120000"/>
              <a:buNone/>
            </a:pPr>
            <a:r>
              <a:rPr lang="en-US" altLang="zh-CN" sz="2500" spc="-10" dirty="0" smtClean="0">
                <a:hlinkClick r:id="" action="ppaction://noaction"/>
              </a:rPr>
              <a:t>weight</a:t>
            </a:r>
            <a:r>
              <a:rPr lang="en-US" altLang="zh-CN" sz="2500" spc="-10" dirty="0" smtClean="0"/>
              <a:t>, and improve your </a:t>
            </a:r>
            <a:r>
              <a:rPr lang="en-US" altLang="zh-CN" sz="2500" spc="-10" dirty="0" smtClean="0">
                <a:hlinkClick r:id="" action="ppaction://noaction"/>
              </a:rPr>
              <a:t>brainpower</a:t>
            </a:r>
            <a:r>
              <a:rPr lang="en-US" altLang="zh-CN" sz="2500" spc="-10" dirty="0" smtClean="0"/>
              <a:t> is to take a daily walk.</a:t>
            </a:r>
          </a:p>
          <a:p>
            <a:pPr marL="0" indent="0" algn="just" eaLnBrk="1" hangingPunct="1">
              <a:lnSpc>
                <a:spcPct val="110000"/>
              </a:lnSpc>
              <a:buSzPct val="120000"/>
              <a:buNone/>
            </a:pPr>
            <a:r>
              <a:rPr lang="en-US" altLang="zh-CN" sz="1800" spc="-210" dirty="0" smtClean="0">
                <a:solidFill>
                  <a:schemeClr val="hlink"/>
                </a:solidFill>
              </a:rPr>
              <a:t>2</a:t>
            </a:r>
            <a:r>
              <a:rPr lang="en-US" altLang="zh-CN" sz="2500" spc="-10" dirty="0" smtClean="0"/>
              <a:t> </a:t>
            </a:r>
            <a:r>
              <a:rPr lang="en-US" altLang="zh-CN" sz="2500" spc="-190" dirty="0" smtClean="0">
                <a:hlinkClick r:id="" action="ppaction://noaction"/>
              </a:rPr>
              <a:t>Researchers</a:t>
            </a:r>
            <a:r>
              <a:rPr lang="en-US" altLang="zh-CN" sz="2500" spc="-190" dirty="0" smtClean="0"/>
              <a:t> claim that humans are designed to walk. Having spent seven million</a:t>
            </a:r>
          </a:p>
          <a:p>
            <a:pPr marL="0" indent="0" eaLnBrk="1" hangingPunct="1">
              <a:lnSpc>
                <a:spcPct val="110000"/>
              </a:lnSpc>
              <a:buSzPct val="120000"/>
              <a:buNone/>
            </a:pPr>
            <a:r>
              <a:rPr lang="en-US" altLang="zh-CN" sz="2500" spc="-140" dirty="0" smtClean="0"/>
              <a:t>years of our history walking, now, </a:t>
            </a:r>
            <a:r>
              <a:rPr lang="en-US" altLang="zh-CN" sz="2500" spc="-140" dirty="0" smtClean="0">
                <a:hlinkClick r:id="" action="ppaction://noaction"/>
              </a:rPr>
              <a:t>all of a sudden</a:t>
            </a:r>
            <a:r>
              <a:rPr lang="en-US" altLang="zh-CN" sz="2500" spc="-140" dirty="0" smtClean="0"/>
              <a:t>, we’re sitting down. And the</a:t>
            </a:r>
          </a:p>
          <a:p>
            <a:pPr marL="0" indent="0" eaLnBrk="1" hangingPunct="1">
              <a:lnSpc>
                <a:spcPct val="110000"/>
              </a:lnSpc>
              <a:buSzPct val="120000"/>
              <a:buNone/>
            </a:pPr>
            <a:r>
              <a:rPr lang="en-US" altLang="zh-CN" sz="2500" spc="-210" dirty="0" smtClean="0"/>
              <a:t>result is that many people are </a:t>
            </a:r>
            <a:r>
              <a:rPr lang="en-US" altLang="zh-CN" sz="2500" spc="-210" dirty="0" smtClean="0">
                <a:hlinkClick r:id="" action="ppaction://noaction"/>
              </a:rPr>
              <a:t>overweight</a:t>
            </a:r>
            <a:r>
              <a:rPr lang="en-US" altLang="zh-CN" sz="2500" spc="-210" dirty="0" smtClean="0"/>
              <a:t>. We spend more time at our desks, using</a:t>
            </a:r>
          </a:p>
          <a:p>
            <a:pPr marL="0" indent="0" eaLnBrk="1" hangingPunct="1">
              <a:lnSpc>
                <a:spcPct val="110000"/>
              </a:lnSpc>
              <a:buSzPct val="120000"/>
              <a:buNone/>
            </a:pPr>
            <a:r>
              <a:rPr lang="en-US" altLang="zh-CN" sz="2500" spc="-200" dirty="0" smtClean="0"/>
              <a:t>less energy to do our jobs. We don’t even need to go shopping any more, because</a:t>
            </a:r>
          </a:p>
          <a:p>
            <a:pPr marL="0" indent="0" eaLnBrk="1" hangingPunct="1">
              <a:lnSpc>
                <a:spcPct val="110000"/>
              </a:lnSpc>
              <a:buSzPct val="120000"/>
              <a:buNone/>
            </a:pPr>
            <a:r>
              <a:rPr lang="en-US" altLang="zh-CN" sz="2500" spc="-220" dirty="0" smtClean="0"/>
              <a:t>we use the Internet. We don’t have time to walk to work, or to exercise at the end of </a:t>
            </a:r>
            <a:r>
              <a:rPr lang="en-US" altLang="zh-CN" sz="2500" spc="-60" dirty="0" smtClean="0"/>
              <a:t>the working day.</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3" name="图片 10">
            <a:hlinkClick r:id="rId3" action="ppaction://hlinksldjump"/>
          </p:cNvPr>
          <p:cNvPicPr>
            <a:picLocks noChangeAspect="1"/>
          </p:cNvPicPr>
          <p:nvPr/>
        </p:nvPicPr>
        <p:blipFill>
          <a:blip r:embed="rId4"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6152" name="图片 8" descr="音频">
            <a:hlinkClick r:id="rId7" action="ppaction://hlinkfile"/>
          </p:cNvPr>
          <p:cNvPicPr>
            <a:picLocks noChangeAspect="1" noChangeArrowheads="1"/>
          </p:cNvPicPr>
          <p:nvPr/>
        </p:nvPicPr>
        <p:blipFill>
          <a:blip r:embed="rId8" cstate="print"/>
          <a:srcRect/>
          <a:stretch>
            <a:fillRect/>
          </a:stretch>
        </p:blipFill>
        <p:spPr bwMode="auto">
          <a:xfrm>
            <a:off x="8486956" y="684752"/>
            <a:ext cx="476250" cy="533400"/>
          </a:xfrm>
          <a:prstGeom prst="rect">
            <a:avLst/>
          </a:prstGeom>
          <a:noFill/>
          <a:ln w="9525">
            <a:noFill/>
            <a:miter lim="800000"/>
            <a:headEnd/>
            <a:tailEnd/>
          </a:ln>
        </p:spPr>
      </p:pic>
      <p:pic>
        <p:nvPicPr>
          <p:cNvPr id="9"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788863"/>
            <a:ext cx="8807450" cy="4820630"/>
          </a:xfrm>
          <a:prstGeom prst="rect">
            <a:avLst/>
          </a:prstGeom>
          <a:noFill/>
          <a:ln>
            <a:miter lim="800000"/>
            <a:headEnd/>
            <a:tailEnd/>
          </a:ln>
        </p:spPr>
        <p:txBody>
          <a:bodyPr/>
          <a:lstStyle/>
          <a:p>
            <a:pPr marL="182563" indent="-180975" algn="just">
              <a:lnSpc>
                <a:spcPct val="100000"/>
              </a:lnSpc>
              <a:spcBef>
                <a:spcPts val="600"/>
              </a:spcBef>
              <a:buNone/>
            </a:pPr>
            <a:r>
              <a:rPr lang="en-US" altLang="zh-CN" b="1" dirty="0" smtClean="0"/>
              <a:t>3 </a:t>
            </a:r>
            <a:r>
              <a:rPr lang="en-US" altLang="zh-CN" b="1" dirty="0"/>
              <a:t>How does walking help the mind? </a:t>
            </a:r>
            <a:endParaRPr lang="en-US" altLang="zh-CN" b="1" dirty="0" smtClean="0"/>
          </a:p>
          <a:p>
            <a:pPr marL="182563" indent="-180975" algn="just">
              <a:lnSpc>
                <a:spcPct val="100000"/>
              </a:lnSpc>
              <a:spcBef>
                <a:spcPts val="600"/>
              </a:spcBef>
              <a:buNone/>
            </a:pPr>
            <a:r>
              <a:rPr lang="en-US" altLang="zh-CN" dirty="0" smtClean="0"/>
              <a:t>  Walking can increase your brainpower, helps you to stay more alert, and lowers the risk of Alzheimer’s disease. It improves sleep, makes you feel calmer and more in control, and even helps your tolerance and patience. It also helps to relieve stress and improve self-esteem. </a:t>
            </a:r>
          </a:p>
          <a:p>
            <a:pPr marL="182563" indent="-180975" algn="just">
              <a:lnSpc>
                <a:spcPct val="50000"/>
              </a:lnSpc>
              <a:spcBef>
                <a:spcPts val="600"/>
              </a:spcBef>
              <a:buNone/>
            </a:pPr>
            <a:endParaRPr lang="en-US" altLang="zh-CN" dirty="0" smtClean="0"/>
          </a:p>
          <a:p>
            <a:pPr marL="182563" indent="-180975" algn="just">
              <a:lnSpc>
                <a:spcPct val="100000"/>
              </a:lnSpc>
              <a:spcBef>
                <a:spcPts val="600"/>
              </a:spcBef>
              <a:buNone/>
            </a:pPr>
            <a:r>
              <a:rPr lang="en-US" altLang="zh-CN" b="1" dirty="0" smtClean="0"/>
              <a:t>4 </a:t>
            </a:r>
            <a:r>
              <a:rPr lang="en-US" altLang="zh-CN" b="1" dirty="0"/>
              <a:t>What is the connection between thinking and oxygen? </a:t>
            </a:r>
            <a:endParaRPr lang="en-US" altLang="zh-CN" b="1" dirty="0" smtClean="0"/>
          </a:p>
          <a:p>
            <a:pPr marL="182563" indent="-180975" algn="just">
              <a:lnSpc>
                <a:spcPct val="100000"/>
              </a:lnSpc>
              <a:spcBef>
                <a:spcPts val="600"/>
              </a:spcBef>
              <a:buNone/>
            </a:pPr>
            <a:r>
              <a:rPr lang="en-US" altLang="zh-CN" dirty="0" smtClean="0"/>
              <a:t>  Oxygen helps concentration and mental agility, especially in older people.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 xmlns:p14="http://schemas.microsoft.com/office/powerpoint/2010/main" val="224233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dissolv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2563" indent="-180975" algn="just">
              <a:lnSpc>
                <a:spcPct val="100000"/>
              </a:lnSpc>
              <a:spcBef>
                <a:spcPts val="600"/>
              </a:spcBef>
              <a:buNone/>
            </a:pPr>
            <a:r>
              <a:rPr lang="en-US" altLang="zh-CN" b="1" dirty="0" smtClean="0"/>
              <a:t>5 </a:t>
            </a:r>
            <a:r>
              <a:rPr lang="en-US" altLang="zh-CN" b="1" dirty="0"/>
              <a:t>How much should people walk every day? </a:t>
            </a:r>
            <a:endParaRPr lang="en-US" altLang="zh-CN" b="1" dirty="0" smtClean="0"/>
          </a:p>
          <a:p>
            <a:pPr marL="182563" indent="-180975" algn="just">
              <a:lnSpc>
                <a:spcPct val="100000"/>
              </a:lnSpc>
              <a:spcBef>
                <a:spcPts val="600"/>
              </a:spcBef>
              <a:buNone/>
            </a:pPr>
            <a:r>
              <a:rPr lang="en-US" altLang="zh-CN" dirty="0" smtClean="0"/>
              <a:t>  As little as 30 minutes a day. </a:t>
            </a:r>
          </a:p>
          <a:p>
            <a:pPr marL="182563" indent="-180975" algn="just">
              <a:lnSpc>
                <a:spcPct val="100000"/>
              </a:lnSpc>
              <a:spcBef>
                <a:spcPts val="600"/>
              </a:spcBef>
              <a:buNone/>
            </a:pPr>
            <a:endParaRPr lang="en-US" altLang="zh-CN" sz="1200" dirty="0" smtClean="0"/>
          </a:p>
          <a:p>
            <a:pPr marL="182563" indent="-180975" algn="just">
              <a:lnSpc>
                <a:spcPct val="100000"/>
              </a:lnSpc>
              <a:spcBef>
                <a:spcPts val="600"/>
              </a:spcBef>
              <a:buNone/>
            </a:pPr>
            <a:r>
              <a:rPr lang="en-US" altLang="zh-CN" b="1" dirty="0" smtClean="0"/>
              <a:t>6 </a:t>
            </a:r>
            <a:r>
              <a:rPr lang="en-US" altLang="zh-CN" b="1" dirty="0"/>
              <a:t>What is the best way to walk? </a:t>
            </a:r>
            <a:endParaRPr lang="en-US" altLang="zh-CN" b="1" dirty="0" smtClean="0"/>
          </a:p>
          <a:p>
            <a:pPr marL="182563" indent="-180975" algn="just">
              <a:lnSpc>
                <a:spcPct val="100000"/>
              </a:lnSpc>
              <a:spcBef>
                <a:spcPts val="600"/>
              </a:spcBef>
              <a:buNone/>
            </a:pPr>
            <a:r>
              <a:rPr lang="en-US" altLang="zh-CN" dirty="0" smtClean="0"/>
              <a:t>  The best way to walk is to stand tall and to focus 5–6 </a:t>
            </a:r>
            <a:r>
              <a:rPr lang="en-US" altLang="zh-CN" dirty="0" err="1" smtClean="0"/>
              <a:t>metres</a:t>
            </a:r>
            <a:r>
              <a:rPr lang="en-US" altLang="zh-CN" dirty="0" smtClean="0"/>
              <a:t> ahead, keep your shoulders relaxed, bend your elbows, cup your hands, lead with the heel, and take a stride forwards. </a:t>
            </a:r>
          </a:p>
          <a:p>
            <a:pPr marL="182563" indent="-180975" algn="just">
              <a:lnSpc>
                <a:spcPct val="100000"/>
              </a:lnSpc>
              <a:spcBef>
                <a:spcPts val="600"/>
              </a:spcBef>
              <a:buNone/>
            </a:pPr>
            <a:endParaRPr lang="en-US" altLang="zh-CN" sz="1200" dirty="0" smtClean="0"/>
          </a:p>
          <a:p>
            <a:pPr marL="182563" indent="-180975" algn="just">
              <a:lnSpc>
                <a:spcPct val="100000"/>
              </a:lnSpc>
              <a:spcBef>
                <a:spcPts val="600"/>
              </a:spcBef>
              <a:buNone/>
            </a:pPr>
            <a:r>
              <a:rPr lang="en-US" altLang="zh-CN" b="1" dirty="0" smtClean="0"/>
              <a:t>7 Why </a:t>
            </a:r>
            <a:r>
              <a:rPr lang="en-US" altLang="zh-CN" b="1" dirty="0"/>
              <a:t>is it a good idea to vary your way of walking</a:t>
            </a:r>
            <a:r>
              <a:rPr lang="en-US" altLang="zh-CN" b="1" dirty="0" smtClean="0"/>
              <a:t>?</a:t>
            </a:r>
          </a:p>
          <a:p>
            <a:pPr marL="182563" indent="-180975" algn="just">
              <a:lnSpc>
                <a:spcPct val="100000"/>
              </a:lnSpc>
              <a:spcBef>
                <a:spcPts val="600"/>
              </a:spcBef>
              <a:buNone/>
            </a:pPr>
            <a:r>
              <a:rPr lang="en-US" altLang="zh-CN" dirty="0" smtClean="0"/>
              <a:t>  By varying the way you walk, you vary the amount of energy you use.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2" descr="END"/>
          <p:cNvPicPr>
            <a:picLocks noChangeAspect="1" noChangeArrowheads="1"/>
          </p:cNvPicPr>
          <p:nvPr/>
        </p:nvPicPr>
        <p:blipFill>
          <a:blip r:embed="rId3" cstate="print"/>
          <a:srcRect/>
          <a:stretch>
            <a:fillRect/>
          </a:stretch>
        </p:blipFill>
        <p:spPr bwMode="auto">
          <a:xfrm>
            <a:off x="8439201" y="6359161"/>
            <a:ext cx="474663" cy="225425"/>
          </a:xfrm>
          <a:prstGeom prst="rect">
            <a:avLst/>
          </a:prstGeom>
          <a:noFill/>
          <a:ln w="9525">
            <a:noFill/>
            <a:miter lim="800000"/>
            <a:headEnd/>
            <a:tailEnd/>
          </a:ln>
        </p:spPr>
      </p:pic>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 xmlns:p14="http://schemas.microsoft.com/office/powerpoint/2010/main" val="224233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dissolv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dissolve">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87170" y="620713"/>
            <a:ext cx="8792928" cy="6001760"/>
          </a:xfrm>
          <a:prstGeom prst="rect">
            <a:avLst/>
          </a:prstGeom>
          <a:noFill/>
          <a:ln>
            <a:miter lim="800000"/>
            <a:headEnd/>
            <a:tailEnd/>
          </a:ln>
        </p:spPr>
        <p:txBody>
          <a:bodyPr/>
          <a:lstStyle/>
          <a:p>
            <a:pPr marL="0" indent="0">
              <a:lnSpc>
                <a:spcPct val="125000"/>
              </a:lnSpc>
              <a:buNone/>
            </a:pPr>
            <a:endParaRPr lang="en-US" altLang="zh-CN" dirty="0" smtClean="0"/>
          </a:p>
          <a:p>
            <a:pPr>
              <a:lnSpc>
                <a:spcPct val="150000"/>
              </a:lnSpc>
              <a:buNone/>
            </a:pPr>
            <a:r>
              <a:rPr lang="en-US" altLang="zh-CN" sz="2500" b="1" dirty="0" smtClean="0"/>
              <a:t>Body and mind</a:t>
            </a:r>
          </a:p>
          <a:p>
            <a:pPr>
              <a:lnSpc>
                <a:spcPct val="150000"/>
              </a:lnSpc>
              <a:buNone/>
            </a:pPr>
            <a:r>
              <a:rPr lang="en-US" altLang="zh-CN" sz="1800" dirty="0" smtClean="0">
                <a:solidFill>
                  <a:schemeClr val="hlink"/>
                </a:solidFill>
              </a:rPr>
              <a:t>3</a:t>
            </a:r>
            <a:r>
              <a:rPr lang="en-US" altLang="zh-CN" sz="2400" dirty="0" smtClean="0">
                <a:solidFill>
                  <a:schemeClr val="hlink"/>
                </a:solidFill>
              </a:rPr>
              <a:t> </a:t>
            </a:r>
            <a:r>
              <a:rPr lang="en-US" altLang="zh-CN" sz="2500" spc="-180" dirty="0" smtClean="0"/>
              <a:t>But it’s not simply a matter of taking exercise to lose weight. Walking is good for</a:t>
            </a:r>
          </a:p>
          <a:p>
            <a:pPr>
              <a:lnSpc>
                <a:spcPct val="150000"/>
              </a:lnSpc>
              <a:buNone/>
            </a:pPr>
            <a:r>
              <a:rPr lang="en-US" altLang="zh-CN" sz="2500" spc="-180" dirty="0" smtClean="0"/>
              <a:t>keeping the body and the mind in a careful and healthy balance because </a:t>
            </a:r>
            <a:r>
              <a:rPr lang="en-US" altLang="zh-CN" sz="2500" spc="-180" dirty="0" smtClean="0">
                <a:hlinkClick r:id="" action="ppaction://noaction"/>
              </a:rPr>
              <a:t>it helps</a:t>
            </a:r>
          </a:p>
          <a:p>
            <a:pPr>
              <a:lnSpc>
                <a:spcPct val="150000"/>
              </a:lnSpc>
              <a:buNone/>
            </a:pPr>
            <a:r>
              <a:rPr lang="en-US" altLang="zh-CN" sz="2500" spc="-190" dirty="0" smtClean="0">
                <a:hlinkClick r:id="" action="ppaction://noaction"/>
              </a:rPr>
              <a:t>fight heart disease, cancer, bone disease, diabetes, cognitive decline and everyday</a:t>
            </a:r>
          </a:p>
          <a:p>
            <a:pPr>
              <a:lnSpc>
                <a:spcPct val="150000"/>
              </a:lnSpc>
              <a:buNone/>
            </a:pPr>
            <a:r>
              <a:rPr lang="en-US" altLang="zh-CN" sz="2500" dirty="0" smtClean="0">
                <a:hlinkClick r:id="" action="ppaction://noaction"/>
              </a:rPr>
              <a:t>infections, such as colds.</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9918" y="1105639"/>
            <a:ext cx="8810180" cy="5475274"/>
          </a:xfrm>
          <a:prstGeom prst="rect">
            <a:avLst/>
          </a:prstGeom>
          <a:noFill/>
          <a:ln>
            <a:miter lim="800000"/>
            <a:headEnd/>
            <a:tailEnd/>
          </a:ln>
        </p:spPr>
        <p:txBody>
          <a:bodyPr/>
          <a:lstStyle/>
          <a:p>
            <a:pPr>
              <a:lnSpc>
                <a:spcPct val="120000"/>
              </a:lnSpc>
              <a:buNone/>
            </a:pPr>
            <a:r>
              <a:rPr lang="en-US" altLang="zh-CN" sz="1800" dirty="0" smtClean="0">
                <a:solidFill>
                  <a:schemeClr val="hlink"/>
                </a:solidFill>
              </a:rPr>
              <a:t>4</a:t>
            </a:r>
            <a:r>
              <a:rPr lang="en-US" altLang="zh-CN" sz="2400" dirty="0" smtClean="0">
                <a:solidFill>
                  <a:schemeClr val="hlink"/>
                </a:solidFill>
              </a:rPr>
              <a:t> </a:t>
            </a:r>
            <a:r>
              <a:rPr lang="en-US" altLang="zh-CN" sz="2500" spc="-210" dirty="0" smtClean="0"/>
              <a:t>Walking is the best exercise for physical health. The impact of weight on your </a:t>
            </a:r>
            <a:r>
              <a:rPr lang="en-US" altLang="zh-CN" sz="2500" spc="-210" dirty="0" smtClean="0">
                <a:hlinkClick r:id="" action="ppaction://noaction"/>
              </a:rPr>
              <a:t>limbs</a:t>
            </a:r>
            <a:endParaRPr lang="en-US" altLang="zh-CN" sz="2500" spc="-210" dirty="0" smtClean="0"/>
          </a:p>
          <a:p>
            <a:pPr>
              <a:lnSpc>
                <a:spcPct val="120000"/>
              </a:lnSpc>
              <a:buNone/>
            </a:pPr>
            <a:r>
              <a:rPr lang="en-US" altLang="zh-CN" sz="2500" spc="-170" dirty="0" smtClean="0"/>
              <a:t>and joints will strengthen them against bone disease, and although this happens</a:t>
            </a:r>
          </a:p>
          <a:p>
            <a:pPr>
              <a:lnSpc>
                <a:spcPct val="120000"/>
              </a:lnSpc>
              <a:buNone/>
            </a:pPr>
            <a:r>
              <a:rPr lang="en-US" altLang="zh-CN" sz="2500" spc="-160" dirty="0" smtClean="0"/>
              <a:t>more with older people, </a:t>
            </a:r>
            <a:r>
              <a:rPr lang="en-US" altLang="zh-CN" sz="2500" spc="-160" dirty="0" smtClean="0">
                <a:hlinkClick r:id="" action="ppaction://noaction"/>
              </a:rPr>
              <a:t>it’s never too late to build up bone density. </a:t>
            </a:r>
            <a:r>
              <a:rPr lang="en-US" altLang="zh-CN" sz="2500" spc="-160" dirty="0" smtClean="0"/>
              <a:t>It increases</a:t>
            </a:r>
          </a:p>
          <a:p>
            <a:pPr>
              <a:lnSpc>
                <a:spcPct val="120000"/>
              </a:lnSpc>
              <a:buNone/>
            </a:pPr>
            <a:r>
              <a:rPr lang="en-US" altLang="zh-CN" sz="2500" spc="-190" dirty="0" smtClean="0"/>
              <a:t>circulation and makes your </a:t>
            </a:r>
            <a:r>
              <a:rPr lang="en-US" altLang="zh-CN" sz="2500" spc="-190" dirty="0" smtClean="0">
                <a:hlinkClick r:id="" action="ppaction://noaction"/>
              </a:rPr>
              <a:t>metabolism</a:t>
            </a:r>
            <a:r>
              <a:rPr lang="en-US" altLang="zh-CN" sz="2500" spc="-190" dirty="0" smtClean="0"/>
              <a:t> work faster. This means you’ll burn more</a:t>
            </a:r>
          </a:p>
          <a:p>
            <a:pPr>
              <a:lnSpc>
                <a:spcPct val="120000"/>
              </a:lnSpc>
              <a:buNone/>
            </a:pPr>
            <a:r>
              <a:rPr lang="en-US" altLang="zh-CN" sz="2500" spc="-160" dirty="0" smtClean="0">
                <a:hlinkClick r:id="" action="ppaction://noaction"/>
              </a:rPr>
              <a:t>calories</a:t>
            </a:r>
            <a:r>
              <a:rPr lang="en-US" altLang="zh-CN" sz="2500" spc="-160" dirty="0" smtClean="0"/>
              <a:t>, and the </a:t>
            </a:r>
            <a:r>
              <a:rPr lang="en-US" altLang="zh-CN" sz="2500" spc="-160" dirty="0" smtClean="0">
                <a:hlinkClick r:id="" action="ppaction://noaction"/>
              </a:rPr>
              <a:t>nutrients</a:t>
            </a:r>
            <a:r>
              <a:rPr lang="en-US" altLang="zh-CN" sz="2500" spc="-160" dirty="0" smtClean="0"/>
              <a:t> from food will be absorbed by your body in a more</a:t>
            </a:r>
          </a:p>
          <a:p>
            <a:pPr>
              <a:lnSpc>
                <a:spcPct val="120000"/>
              </a:lnSpc>
              <a:buNone/>
            </a:pPr>
            <a:r>
              <a:rPr lang="en-US" altLang="zh-CN" sz="2500" spc="-190" dirty="0" smtClean="0">
                <a:hlinkClick r:id="" action="ppaction://noaction"/>
              </a:rPr>
              <a:t>efficient</a:t>
            </a:r>
            <a:r>
              <a:rPr lang="en-US" altLang="zh-CN" sz="2500" spc="-190" dirty="0" smtClean="0"/>
              <a:t> way. This will also encourage you to drink more water, which will improve</a:t>
            </a:r>
          </a:p>
          <a:p>
            <a:pPr>
              <a:lnSpc>
                <a:spcPct val="120000"/>
              </a:lnSpc>
              <a:buNone/>
            </a:pPr>
            <a:r>
              <a:rPr lang="en-US" altLang="zh-CN" sz="2500" spc="-200" dirty="0" smtClean="0">
                <a:hlinkClick r:id="" action="ppaction://noaction"/>
              </a:rPr>
              <a:t>digestion</a:t>
            </a:r>
            <a:r>
              <a:rPr lang="en-US" altLang="zh-CN" sz="2500" spc="-200" dirty="0" smtClean="0"/>
              <a:t> and clean your system. </a:t>
            </a:r>
            <a:r>
              <a:rPr lang="en-US" altLang="zh-CN" sz="2500" spc="-200" dirty="0" smtClean="0">
                <a:hlinkClick r:id="" action="ppaction://noaction"/>
              </a:rPr>
              <a:t>Among many benefits is the glow of good health.</a:t>
            </a:r>
            <a:endParaRPr lang="en-US" altLang="zh-CN" sz="2500" spc="-200" dirty="0" smtClean="0"/>
          </a:p>
          <a:p>
            <a:pPr>
              <a:lnSpc>
                <a:spcPct val="120000"/>
              </a:lnSpc>
              <a:buNone/>
            </a:pPr>
            <a:r>
              <a:rPr lang="en-US" altLang="zh-CN" sz="2500" spc="-210" dirty="0" smtClean="0"/>
              <a:t>Walking is also good for protection against heart disease and can lower </a:t>
            </a:r>
            <a:r>
              <a:rPr lang="en-US" altLang="zh-CN" sz="2500" spc="-210" dirty="0" smtClean="0">
                <a:hlinkClick r:id="" action="ppaction://noaction"/>
              </a:rPr>
              <a:t>cholesterol</a:t>
            </a:r>
            <a:r>
              <a:rPr lang="en-US" altLang="zh-CN" sz="2500" spc="-210" dirty="0" smtClean="0"/>
              <a:t>.</a:t>
            </a:r>
            <a:endParaRPr lang="zh-CN" altLang="en-US" sz="2500" spc="-2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9918" y="1091784"/>
            <a:ext cx="8818807" cy="5419855"/>
          </a:xfrm>
          <a:prstGeom prst="rect">
            <a:avLst/>
          </a:prstGeom>
          <a:noFill/>
          <a:ln>
            <a:miter lim="800000"/>
            <a:headEnd/>
            <a:tailEnd/>
          </a:ln>
        </p:spPr>
        <p:txBody>
          <a:bodyPr/>
          <a:lstStyle/>
          <a:p>
            <a:pPr>
              <a:lnSpc>
                <a:spcPct val="120000"/>
              </a:lnSpc>
              <a:buNone/>
            </a:pPr>
            <a:r>
              <a:rPr lang="en-US" altLang="zh-CN" sz="1800" dirty="0" smtClean="0">
                <a:solidFill>
                  <a:schemeClr val="hlink"/>
                </a:solidFill>
              </a:rPr>
              <a:t>5</a:t>
            </a:r>
            <a:r>
              <a:rPr lang="en-US" altLang="zh-CN" sz="2400" dirty="0" smtClean="0">
                <a:solidFill>
                  <a:schemeClr val="hlink"/>
                </a:solidFill>
              </a:rPr>
              <a:t> </a:t>
            </a:r>
            <a:r>
              <a:rPr lang="en-US" altLang="zh-CN" sz="2500" spc="-190" dirty="0" smtClean="0"/>
              <a:t>Walking has benefits for the mind as well. It can </a:t>
            </a:r>
            <a:r>
              <a:rPr lang="en-US" altLang="zh-CN" sz="2500" spc="-190" dirty="0" smtClean="0">
                <a:hlinkClick r:id="" action="ppaction://noaction"/>
              </a:rPr>
              <a:t>enhance</a:t>
            </a:r>
            <a:r>
              <a:rPr lang="en-US" altLang="zh-CN" sz="2500" spc="-190" dirty="0" smtClean="0"/>
              <a:t> brainpower because it</a:t>
            </a:r>
          </a:p>
          <a:p>
            <a:pPr>
              <a:lnSpc>
                <a:spcPct val="120000"/>
              </a:lnSpc>
              <a:buNone/>
            </a:pPr>
            <a:r>
              <a:rPr lang="en-US" altLang="zh-CN" sz="2500" spc="-210" dirty="0" smtClean="0"/>
              <a:t>demands greater amounts of oxygen, which helps </a:t>
            </a:r>
            <a:r>
              <a:rPr lang="en-US" altLang="zh-CN" sz="2500" spc="-210" dirty="0" smtClean="0">
                <a:hlinkClick r:id="" action="ppaction://noaction"/>
              </a:rPr>
              <a:t>concentration</a:t>
            </a:r>
            <a:r>
              <a:rPr lang="en-US" altLang="zh-CN" sz="2500" spc="-210" dirty="0" smtClean="0"/>
              <a:t> and mental </a:t>
            </a:r>
            <a:r>
              <a:rPr lang="en-US" altLang="zh-CN" sz="2500" spc="-210" dirty="0" smtClean="0">
                <a:hlinkClick r:id="" action="ppaction://noaction"/>
              </a:rPr>
              <a:t>agility</a:t>
            </a:r>
            <a:r>
              <a:rPr lang="en-US" altLang="zh-CN" sz="2500" spc="-210" dirty="0" smtClean="0"/>
              <a:t>,</a:t>
            </a:r>
          </a:p>
          <a:p>
            <a:pPr>
              <a:lnSpc>
                <a:spcPct val="120000"/>
              </a:lnSpc>
              <a:buNone/>
            </a:pPr>
            <a:r>
              <a:rPr lang="en-US" altLang="zh-CN" sz="2500" spc="-170" dirty="0" smtClean="0"/>
              <a:t>especially in older people. It helps you stay more </a:t>
            </a:r>
            <a:r>
              <a:rPr lang="en-US" altLang="zh-CN" sz="2500" spc="-170" dirty="0" smtClean="0">
                <a:hlinkClick r:id="" action="ppaction://noaction"/>
              </a:rPr>
              <a:t>alert</a:t>
            </a:r>
            <a:r>
              <a:rPr lang="en-US" altLang="zh-CN" sz="2500" spc="-170" dirty="0" smtClean="0"/>
              <a:t>, and challenges the risk of</a:t>
            </a:r>
          </a:p>
          <a:p>
            <a:pPr>
              <a:lnSpc>
                <a:spcPct val="120000"/>
              </a:lnSpc>
              <a:buNone/>
            </a:pPr>
            <a:r>
              <a:rPr lang="en-US" altLang="zh-CN" sz="2500" spc="-170" dirty="0" smtClean="0"/>
              <a:t>Alzheimer’s disease. It makes it easier to sleep, makes you feel calmer and more</a:t>
            </a:r>
          </a:p>
          <a:p>
            <a:pPr>
              <a:lnSpc>
                <a:spcPct val="120000"/>
              </a:lnSpc>
              <a:buNone/>
            </a:pPr>
            <a:r>
              <a:rPr lang="en-US" altLang="zh-CN" sz="2500" spc="-160" dirty="0" smtClean="0"/>
              <a:t>in control, and even helps your </a:t>
            </a:r>
            <a:r>
              <a:rPr lang="en-US" altLang="zh-CN" sz="2500" spc="-160" dirty="0" smtClean="0">
                <a:hlinkClick r:id="" action="ppaction://noaction"/>
              </a:rPr>
              <a:t>tolerance</a:t>
            </a:r>
            <a:r>
              <a:rPr lang="en-US" altLang="zh-CN" sz="2500" spc="-160" dirty="0" smtClean="0"/>
              <a:t> and patience. Walking has also been</a:t>
            </a:r>
          </a:p>
          <a:p>
            <a:pPr>
              <a:lnSpc>
                <a:spcPct val="120000"/>
              </a:lnSpc>
              <a:buNone/>
            </a:pPr>
            <a:r>
              <a:rPr lang="en-US" altLang="zh-CN" sz="2500" spc="-210" dirty="0" smtClean="0">
                <a:hlinkClick r:id="" action="ppaction://noaction"/>
              </a:rPr>
              <a:t>demonstrated</a:t>
            </a:r>
            <a:r>
              <a:rPr lang="en-US" altLang="zh-CN" sz="2500" spc="-210" dirty="0" smtClean="0"/>
              <a:t> to be a positive way to </a:t>
            </a:r>
            <a:r>
              <a:rPr lang="en-US" altLang="zh-CN" sz="2500" spc="-210" dirty="0" smtClean="0">
                <a:hlinkClick r:id="" action="ppaction://noaction"/>
              </a:rPr>
              <a:t>relieve</a:t>
            </a:r>
            <a:r>
              <a:rPr lang="en-US" altLang="zh-CN" sz="2500" spc="-210" dirty="0" smtClean="0"/>
              <a:t> stress and improve self-esteem. And if</a:t>
            </a:r>
          </a:p>
          <a:p>
            <a:pPr>
              <a:lnSpc>
                <a:spcPct val="120000"/>
              </a:lnSpc>
              <a:buNone/>
            </a:pPr>
            <a:r>
              <a:rPr lang="en-US" altLang="zh-CN" sz="2500" spc="-180" dirty="0" smtClean="0"/>
              <a:t>you can take a walk in a park or in the countryside, it will provide you with a sense</a:t>
            </a:r>
          </a:p>
          <a:p>
            <a:pPr>
              <a:lnSpc>
                <a:spcPct val="120000"/>
              </a:lnSpc>
              <a:buNone/>
            </a:pPr>
            <a:r>
              <a:rPr lang="en-US" altLang="zh-CN" sz="2500" dirty="0" smtClean="0"/>
              <a:t>of peace.</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8544" y="842394"/>
            <a:ext cx="8801554" cy="5572256"/>
          </a:xfrm>
          <a:prstGeom prst="rect">
            <a:avLst/>
          </a:prstGeom>
          <a:noFill/>
          <a:ln>
            <a:miter lim="800000"/>
            <a:headEnd/>
            <a:tailEnd/>
          </a:ln>
        </p:spPr>
        <p:txBody>
          <a:bodyPr/>
          <a:lstStyle/>
          <a:p>
            <a:pPr>
              <a:lnSpc>
                <a:spcPct val="100000"/>
              </a:lnSpc>
              <a:buNone/>
            </a:pPr>
            <a:r>
              <a:rPr lang="en-US" altLang="zh-CN" sz="2500" b="1" dirty="0" smtClean="0"/>
              <a:t>How much is enough?</a:t>
            </a:r>
            <a:endParaRPr lang="en-US" altLang="zh-CN" sz="2500" dirty="0" smtClean="0">
              <a:solidFill>
                <a:schemeClr val="hlink"/>
              </a:solidFill>
            </a:endParaRPr>
          </a:p>
          <a:p>
            <a:pPr>
              <a:lnSpc>
                <a:spcPct val="100000"/>
              </a:lnSpc>
              <a:buNone/>
            </a:pPr>
            <a:r>
              <a:rPr lang="en-US" altLang="zh-CN" sz="1800" dirty="0" smtClean="0">
                <a:solidFill>
                  <a:schemeClr val="hlink"/>
                </a:solidFill>
              </a:rPr>
              <a:t>6</a:t>
            </a:r>
            <a:r>
              <a:rPr lang="en-US" altLang="zh-CN" sz="2400" dirty="0" smtClean="0">
                <a:solidFill>
                  <a:schemeClr val="hlink"/>
                </a:solidFill>
              </a:rPr>
              <a:t> </a:t>
            </a:r>
            <a:r>
              <a:rPr lang="en-US" altLang="zh-CN" sz="2500" spc="-200" dirty="0" smtClean="0"/>
              <a:t>Scientists </a:t>
            </a:r>
            <a:r>
              <a:rPr lang="en-US" altLang="zh-CN" sz="2500" spc="-200" dirty="0" smtClean="0">
                <a:hlinkClick r:id="" action="ppaction://noaction"/>
              </a:rPr>
              <a:t>estimate</a:t>
            </a:r>
            <a:r>
              <a:rPr lang="en-US" altLang="zh-CN" sz="2500" spc="-200" dirty="0" smtClean="0"/>
              <a:t> that walking as little as 30 minutes a day will help the </a:t>
            </a:r>
            <a:r>
              <a:rPr lang="en-US" altLang="zh-CN" sz="2500" spc="-200" dirty="0" smtClean="0">
                <a:hlinkClick r:id="" action="ppaction://noaction"/>
              </a:rPr>
              <a:t>immune</a:t>
            </a:r>
          </a:p>
          <a:p>
            <a:pPr>
              <a:lnSpc>
                <a:spcPct val="100000"/>
              </a:lnSpc>
              <a:buNone/>
            </a:pPr>
            <a:r>
              <a:rPr lang="en-US" altLang="zh-CN" sz="2500" spc="-200" dirty="0" smtClean="0">
                <a:hlinkClick r:id="" action="ppaction://noaction"/>
              </a:rPr>
              <a:t>system</a:t>
            </a:r>
            <a:r>
              <a:rPr lang="en-US" altLang="zh-CN" sz="2500" spc="-200" dirty="0" smtClean="0"/>
              <a:t> and give greater protection against ill health. But you must commit yourself</a:t>
            </a:r>
          </a:p>
          <a:p>
            <a:pPr>
              <a:lnSpc>
                <a:spcPct val="100000"/>
              </a:lnSpc>
              <a:buNone/>
            </a:pPr>
            <a:r>
              <a:rPr lang="en-US" altLang="zh-CN" sz="2500" spc="-170" dirty="0" smtClean="0"/>
              <a:t>to walking regularly. It’s normal that the desire for exercise </a:t>
            </a:r>
            <a:r>
              <a:rPr lang="en-US" altLang="zh-CN" sz="2500" spc="-170" dirty="0" smtClean="0">
                <a:hlinkClick r:id="" action="ppaction://noaction"/>
              </a:rPr>
              <a:t>comes and goes</a:t>
            </a:r>
            <a:r>
              <a:rPr lang="en-US" altLang="zh-CN" sz="2500" spc="-170" dirty="0" smtClean="0"/>
              <a:t>, and</a:t>
            </a:r>
          </a:p>
          <a:p>
            <a:pPr>
              <a:lnSpc>
                <a:spcPct val="100000"/>
              </a:lnSpc>
              <a:buNone/>
            </a:pPr>
            <a:r>
              <a:rPr lang="en-US" altLang="zh-CN" sz="2500" spc="-180" dirty="0" smtClean="0"/>
              <a:t>we need to be in the right mood. We can </a:t>
            </a:r>
            <a:r>
              <a:rPr lang="en-US" altLang="zh-CN" sz="2500" spc="-180" dirty="0" smtClean="0">
                <a:hlinkClick r:id="" action="ppaction://noaction"/>
              </a:rPr>
              <a:t>maintain</a:t>
            </a:r>
            <a:r>
              <a:rPr lang="en-US" altLang="zh-CN" sz="2500" spc="-180" dirty="0" smtClean="0"/>
              <a:t> our </a:t>
            </a:r>
            <a:r>
              <a:rPr lang="en-US" altLang="zh-CN" sz="2500" spc="-180" dirty="0" smtClean="0">
                <a:hlinkClick r:id="" action="ppaction://noaction"/>
              </a:rPr>
              <a:t>enthusiasm</a:t>
            </a:r>
            <a:r>
              <a:rPr lang="en-US" altLang="zh-CN" sz="2500" spc="-180" dirty="0" smtClean="0"/>
              <a:t> for weeks or</a:t>
            </a:r>
          </a:p>
          <a:p>
            <a:pPr>
              <a:lnSpc>
                <a:spcPct val="100000"/>
              </a:lnSpc>
              <a:buNone/>
            </a:pPr>
            <a:r>
              <a:rPr lang="en-US" altLang="zh-CN" sz="2500" spc="-190" dirty="0" smtClean="0"/>
              <a:t>months, and promise to keep going, after which we sometimes break the routine</a:t>
            </a:r>
          </a:p>
          <a:p>
            <a:pPr>
              <a:lnSpc>
                <a:spcPct val="100000"/>
              </a:lnSpc>
              <a:buNone/>
            </a:pPr>
            <a:r>
              <a:rPr lang="en-US" altLang="zh-CN" sz="2500" spc="-200" dirty="0" smtClean="0"/>
              <a:t>and </a:t>
            </a:r>
            <a:r>
              <a:rPr lang="en-US" altLang="zh-CN" sz="2500" spc="-200" dirty="0" smtClean="0">
                <a:hlinkClick r:id="" action="ppaction://noaction"/>
              </a:rPr>
              <a:t>go back to</a:t>
            </a:r>
            <a:r>
              <a:rPr lang="en-US" altLang="zh-CN" sz="2500" spc="-200" dirty="0" smtClean="0"/>
              <a:t> thinking that it’s something we should, rather than want to, do. The</a:t>
            </a:r>
          </a:p>
          <a:p>
            <a:pPr>
              <a:lnSpc>
                <a:spcPct val="100000"/>
              </a:lnSpc>
              <a:buNone/>
            </a:pPr>
            <a:r>
              <a:rPr lang="en-US" altLang="zh-CN" sz="2500" spc="-200" dirty="0" smtClean="0"/>
              <a:t>key to developing a </a:t>
            </a:r>
            <a:r>
              <a:rPr lang="en-US" altLang="zh-CN" sz="2500" spc="-200" dirty="0" smtClean="0">
                <a:hlinkClick r:id="" action="ppaction://noaction"/>
              </a:rPr>
              <a:t>lifetime</a:t>
            </a:r>
            <a:r>
              <a:rPr lang="en-US" altLang="zh-CN" sz="2500" spc="-200" dirty="0" smtClean="0"/>
              <a:t> commitment to exercise is to find something you enjoy</a:t>
            </a:r>
          </a:p>
          <a:p>
            <a:pPr>
              <a:lnSpc>
                <a:spcPct val="100000"/>
              </a:lnSpc>
              <a:buNone/>
            </a:pPr>
            <a:r>
              <a:rPr lang="en-US" altLang="zh-CN" sz="2500" spc="-200" dirty="0" smtClean="0"/>
              <a:t>doing, something which is fun, </a:t>
            </a:r>
            <a:r>
              <a:rPr lang="en-US" altLang="zh-CN" sz="2500" spc="-200" dirty="0" smtClean="0">
                <a:hlinkClick r:id="" action="ppaction://noaction"/>
              </a:rPr>
              <a:t>motivating</a:t>
            </a:r>
            <a:r>
              <a:rPr lang="en-US" altLang="zh-CN" sz="2500" spc="-200" dirty="0" smtClean="0"/>
              <a:t>, has variety, achieves the physical results</a:t>
            </a:r>
          </a:p>
          <a:p>
            <a:pPr>
              <a:lnSpc>
                <a:spcPct val="100000"/>
              </a:lnSpc>
              <a:buNone/>
            </a:pPr>
            <a:r>
              <a:rPr lang="en-US" altLang="zh-CN" sz="2500" dirty="0" smtClean="0"/>
              <a:t>you want, and </a:t>
            </a:r>
            <a:r>
              <a:rPr lang="en-US" altLang="zh-CN" sz="2500" dirty="0" smtClean="0">
                <a:hlinkClick r:id="" action="ppaction://noaction"/>
              </a:rPr>
              <a:t>fits into</a:t>
            </a:r>
            <a:r>
              <a:rPr lang="en-US" altLang="zh-CN" sz="2500" dirty="0" smtClean="0"/>
              <a:t> your life.</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5"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9918" y="842394"/>
            <a:ext cx="8810180" cy="5572256"/>
          </a:xfrm>
          <a:prstGeom prst="rect">
            <a:avLst/>
          </a:prstGeom>
          <a:noFill/>
          <a:ln>
            <a:miter lim="800000"/>
            <a:headEnd/>
            <a:tailEnd/>
          </a:ln>
        </p:spPr>
        <p:txBody>
          <a:bodyPr/>
          <a:lstStyle/>
          <a:p>
            <a:pPr>
              <a:lnSpc>
                <a:spcPct val="110000"/>
              </a:lnSpc>
              <a:buNone/>
            </a:pPr>
            <a:r>
              <a:rPr lang="en-US" altLang="zh-CN" sz="2500" b="1" dirty="0" smtClean="0"/>
              <a:t>Starting out</a:t>
            </a:r>
          </a:p>
          <a:p>
            <a:pPr>
              <a:lnSpc>
                <a:spcPct val="110000"/>
              </a:lnSpc>
              <a:buNone/>
            </a:pPr>
            <a:r>
              <a:rPr lang="en-US" altLang="zh-CN" sz="1800" dirty="0" smtClean="0">
                <a:solidFill>
                  <a:schemeClr val="hlink"/>
                </a:solidFill>
              </a:rPr>
              <a:t>7</a:t>
            </a:r>
            <a:r>
              <a:rPr lang="en-US" altLang="zh-CN" sz="2400" dirty="0" smtClean="0">
                <a:solidFill>
                  <a:schemeClr val="hlink"/>
                </a:solidFill>
              </a:rPr>
              <a:t> </a:t>
            </a:r>
            <a:r>
              <a:rPr lang="en-US" altLang="zh-CN" sz="2500" spc="-210" dirty="0" smtClean="0"/>
              <a:t>Stand tall, and focus 5–6 </a:t>
            </a:r>
            <a:r>
              <a:rPr lang="en-US" altLang="zh-CN" sz="2500" spc="-210" dirty="0" err="1" smtClean="0"/>
              <a:t>metres</a:t>
            </a:r>
            <a:r>
              <a:rPr lang="en-US" altLang="zh-CN" sz="2500" spc="-210" dirty="0" smtClean="0"/>
              <a:t> ahead of you. Keep your shoulders relaxed, bend</a:t>
            </a:r>
          </a:p>
          <a:p>
            <a:pPr>
              <a:lnSpc>
                <a:spcPct val="110000"/>
              </a:lnSpc>
              <a:buNone/>
            </a:pPr>
            <a:r>
              <a:rPr lang="en-US" altLang="zh-CN" sz="2500" spc="-200" dirty="0" smtClean="0"/>
              <a:t>your </a:t>
            </a:r>
            <a:r>
              <a:rPr lang="en-US" altLang="zh-CN" sz="2500" spc="-200" dirty="0" smtClean="0">
                <a:hlinkClick r:id="" action="ppaction://noaction"/>
              </a:rPr>
              <a:t>elbows</a:t>
            </a:r>
            <a:r>
              <a:rPr lang="en-US" altLang="zh-CN" sz="2500" spc="-200" dirty="0" smtClean="0"/>
              <a:t>, and cup your hands (don’t </a:t>
            </a:r>
            <a:r>
              <a:rPr lang="en-US" altLang="zh-CN" sz="2500" spc="-200" dirty="0" smtClean="0">
                <a:hlinkClick r:id="" action="ppaction://noaction"/>
              </a:rPr>
              <a:t>clench</a:t>
            </a:r>
            <a:r>
              <a:rPr lang="en-US" altLang="zh-CN" sz="2500" spc="-200" dirty="0" smtClean="0"/>
              <a:t> your fists). Lead with your heel, and</a:t>
            </a:r>
          </a:p>
          <a:p>
            <a:pPr>
              <a:lnSpc>
                <a:spcPct val="110000"/>
              </a:lnSpc>
              <a:buNone/>
            </a:pPr>
            <a:r>
              <a:rPr lang="en-US" altLang="zh-CN" sz="2500" spc="-200" dirty="0" smtClean="0"/>
              <a:t>take a </a:t>
            </a:r>
            <a:r>
              <a:rPr lang="en-US" altLang="zh-CN" sz="2500" spc="-200" dirty="0" smtClean="0">
                <a:hlinkClick r:id="" action="ppaction://noaction"/>
              </a:rPr>
              <a:t>stride</a:t>
            </a:r>
            <a:r>
              <a:rPr lang="en-US" altLang="zh-CN" sz="2500" spc="-200" dirty="0" smtClean="0"/>
              <a:t> forwards. Wear sports shoes, not boots or </a:t>
            </a:r>
            <a:r>
              <a:rPr lang="en-US" altLang="zh-CN" sz="2500" spc="-200" dirty="0" smtClean="0">
                <a:hlinkClick r:id="" action="ppaction://noaction"/>
              </a:rPr>
              <a:t>sandals</a:t>
            </a:r>
            <a:r>
              <a:rPr lang="en-US" altLang="zh-CN" sz="2500" spc="-200" dirty="0" smtClean="0"/>
              <a:t>. For extra </a:t>
            </a:r>
            <a:r>
              <a:rPr lang="en-US" altLang="zh-CN" sz="2500" spc="-200" dirty="0" smtClean="0">
                <a:hlinkClick r:id="" action="ppaction://noaction"/>
              </a:rPr>
              <a:t>variation</a:t>
            </a:r>
            <a:r>
              <a:rPr lang="en-US" altLang="zh-CN" sz="2500" spc="-200" dirty="0" smtClean="0"/>
              <a:t>,</a:t>
            </a:r>
          </a:p>
          <a:p>
            <a:pPr>
              <a:lnSpc>
                <a:spcPct val="110000"/>
              </a:lnSpc>
              <a:buNone/>
            </a:pPr>
            <a:r>
              <a:rPr lang="en-US" altLang="zh-CN" sz="2500" spc="-190" dirty="0" smtClean="0"/>
              <a:t>you can walk on soft surfaces, such as sand and </a:t>
            </a:r>
            <a:r>
              <a:rPr lang="en-US" altLang="zh-CN" sz="2500" spc="-190" dirty="0" smtClean="0">
                <a:hlinkClick r:id="" action="ppaction://noaction"/>
              </a:rPr>
              <a:t>gravel</a:t>
            </a:r>
            <a:r>
              <a:rPr lang="en-US" altLang="zh-CN" sz="2500" spc="-190" dirty="0" smtClean="0"/>
              <a:t>, or </a:t>
            </a:r>
            <a:r>
              <a:rPr lang="en-US" altLang="zh-CN" sz="2500" spc="-190" dirty="0" smtClean="0">
                <a:hlinkClick r:id="" action="ppaction://noaction"/>
              </a:rPr>
              <a:t>uphill</a:t>
            </a:r>
            <a:r>
              <a:rPr lang="en-US" altLang="zh-CN" sz="2500" spc="-190" dirty="0" smtClean="0"/>
              <a:t>. </a:t>
            </a:r>
            <a:r>
              <a:rPr lang="en-US" altLang="zh-CN" sz="2500" spc="-190" dirty="0" smtClean="0">
                <a:hlinkClick r:id="" action="ppaction://noaction"/>
              </a:rPr>
              <a:t>This will use more</a:t>
            </a:r>
          </a:p>
          <a:p>
            <a:pPr>
              <a:lnSpc>
                <a:spcPct val="110000"/>
              </a:lnSpc>
              <a:buNone/>
            </a:pPr>
            <a:r>
              <a:rPr lang="en-US" altLang="zh-CN" sz="2500" spc="-200" dirty="0" smtClean="0">
                <a:hlinkClick r:id="" action="ppaction://noaction"/>
              </a:rPr>
              <a:t>energy, because each time you step down, you’ll leave a depression, so you have to</a:t>
            </a:r>
          </a:p>
          <a:p>
            <a:pPr>
              <a:lnSpc>
                <a:spcPct val="110000"/>
              </a:lnSpc>
              <a:buNone/>
            </a:pPr>
            <a:r>
              <a:rPr lang="en-US" altLang="zh-CN" sz="2500" spc="-200" dirty="0" smtClean="0">
                <a:hlinkClick r:id="" action="ppaction://noaction"/>
              </a:rPr>
              <a:t>work harder to take the next step. </a:t>
            </a:r>
            <a:r>
              <a:rPr lang="en-US" altLang="zh-CN" sz="2500" spc="-200" dirty="0" smtClean="0"/>
              <a:t>In Chinese medicine, it’s thought that walking on</a:t>
            </a:r>
          </a:p>
          <a:p>
            <a:pPr>
              <a:lnSpc>
                <a:spcPct val="110000"/>
              </a:lnSpc>
              <a:buNone/>
            </a:pPr>
            <a:r>
              <a:rPr lang="en-US" altLang="zh-CN" sz="2500" spc="-210" dirty="0" smtClean="0">
                <a:hlinkClick r:id="" action="ppaction://noaction"/>
              </a:rPr>
              <a:t>cobblestones</a:t>
            </a:r>
            <a:r>
              <a:rPr lang="en-US" altLang="zh-CN" sz="2500" spc="-210" dirty="0" smtClean="0"/>
              <a:t> can help reduce blood pressure by stimulating the </a:t>
            </a:r>
            <a:r>
              <a:rPr lang="en-US" altLang="zh-CN" sz="2500" spc="-210" dirty="0" smtClean="0">
                <a:hlinkClick r:id="" action="ppaction://noaction"/>
              </a:rPr>
              <a:t>acupressure</a:t>
            </a:r>
            <a:r>
              <a:rPr lang="en-US" altLang="zh-CN" sz="2500" spc="-210" dirty="0" smtClean="0"/>
              <a:t> points</a:t>
            </a:r>
          </a:p>
          <a:p>
            <a:pPr>
              <a:lnSpc>
                <a:spcPct val="110000"/>
              </a:lnSpc>
              <a:buNone/>
            </a:pPr>
            <a:r>
              <a:rPr lang="en-US" altLang="zh-CN" sz="2500" dirty="0" smtClean="0"/>
              <a:t>on the </a:t>
            </a:r>
            <a:r>
              <a:rPr lang="en-US" altLang="zh-CN" sz="2500" dirty="0" smtClean="0">
                <a:hlinkClick r:id="" action="ppaction://noaction"/>
              </a:rPr>
              <a:t>soles</a:t>
            </a:r>
            <a:r>
              <a:rPr lang="en-US" altLang="zh-CN" sz="2500" dirty="0" smtClean="0"/>
              <a:t> of the feet.</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22293" y="1064074"/>
            <a:ext cx="8818807" cy="5572256"/>
          </a:xfrm>
          <a:prstGeom prst="rect">
            <a:avLst/>
          </a:prstGeom>
          <a:noFill/>
          <a:ln>
            <a:miter lim="800000"/>
            <a:headEnd/>
            <a:tailEnd/>
          </a:ln>
        </p:spPr>
        <p:txBody>
          <a:bodyPr/>
          <a:lstStyle/>
          <a:p>
            <a:pPr>
              <a:lnSpc>
                <a:spcPct val="100000"/>
              </a:lnSpc>
              <a:buNone/>
            </a:pPr>
            <a:r>
              <a:rPr lang="en-US" altLang="zh-CN" sz="1800" dirty="0" smtClean="0">
                <a:solidFill>
                  <a:schemeClr val="hlink"/>
                </a:solidFill>
              </a:rPr>
              <a:t>8</a:t>
            </a:r>
            <a:r>
              <a:rPr lang="en-US" altLang="zh-CN" sz="2500" spc="-220" dirty="0" smtClean="0"/>
              <a:t>Fin</a:t>
            </a:r>
            <a:r>
              <a:rPr lang="en-US" altLang="zh-CN" sz="2500" spc="-210" dirty="0" smtClean="0"/>
              <a:t>ally, if you were to buy one piece of equipment to aid your walking </a:t>
            </a:r>
            <a:r>
              <a:rPr lang="en-US" altLang="zh-CN" sz="2500" spc="-210" dirty="0" err="1" smtClean="0"/>
              <a:t>programme</a:t>
            </a:r>
            <a:r>
              <a:rPr lang="en-US" altLang="zh-CN" sz="2500" spc="-210" dirty="0" smtClean="0"/>
              <a:t>,</a:t>
            </a:r>
          </a:p>
          <a:p>
            <a:pPr>
              <a:lnSpc>
                <a:spcPct val="100000"/>
              </a:lnSpc>
              <a:buNone/>
            </a:pPr>
            <a:r>
              <a:rPr lang="en-US" altLang="zh-CN" sz="2500" spc="-180" dirty="0" smtClean="0"/>
              <a:t>it should be a </a:t>
            </a:r>
            <a:r>
              <a:rPr lang="en-US" altLang="zh-CN" sz="2500" spc="-180" dirty="0" smtClean="0">
                <a:hlinkClick r:id="" action="ppaction://noaction"/>
              </a:rPr>
              <a:t>pedometer</a:t>
            </a:r>
            <a:r>
              <a:rPr lang="en-US" altLang="zh-CN" sz="2500" spc="-180" dirty="0" smtClean="0"/>
              <a:t> to show the distance you have walked, and the calories</a:t>
            </a:r>
          </a:p>
          <a:p>
            <a:pPr>
              <a:lnSpc>
                <a:spcPct val="100000"/>
              </a:lnSpc>
              <a:buNone/>
            </a:pPr>
            <a:r>
              <a:rPr lang="en-US" altLang="zh-CN" sz="2500" spc="-190" dirty="0" smtClean="0"/>
              <a:t>burnt. These </a:t>
            </a:r>
            <a:r>
              <a:rPr lang="en-US" altLang="zh-CN" sz="2500" spc="-190" dirty="0" smtClean="0">
                <a:hlinkClick r:id="" action="ppaction://noaction"/>
              </a:rPr>
              <a:t>measurements</a:t>
            </a:r>
            <a:r>
              <a:rPr lang="en-US" altLang="zh-CN" sz="2500" spc="-190" dirty="0" smtClean="0"/>
              <a:t> will provide you with the </a:t>
            </a:r>
            <a:r>
              <a:rPr lang="en-US" altLang="zh-CN" sz="2500" spc="-190" dirty="0" smtClean="0">
                <a:hlinkClick r:id="" action="ppaction://noaction"/>
              </a:rPr>
              <a:t>motivation</a:t>
            </a:r>
            <a:r>
              <a:rPr lang="en-US" altLang="zh-CN" sz="2500" spc="-190" dirty="0" smtClean="0"/>
              <a:t> to improve your</a:t>
            </a:r>
          </a:p>
          <a:p>
            <a:pPr>
              <a:lnSpc>
                <a:spcPct val="100000"/>
              </a:lnSpc>
              <a:buNone/>
            </a:pPr>
            <a:r>
              <a:rPr lang="en-US" altLang="zh-CN" sz="2500" dirty="0" smtClean="0"/>
              <a:t>performance.</a:t>
            </a:r>
          </a:p>
          <a:p>
            <a:pPr>
              <a:lnSpc>
                <a:spcPct val="100000"/>
              </a:lnSpc>
              <a:buNone/>
            </a:pPr>
            <a:r>
              <a:rPr lang="en-US" altLang="zh-CN" sz="2500" b="1" dirty="0" smtClean="0"/>
              <a:t>Walking into the future</a:t>
            </a:r>
          </a:p>
          <a:p>
            <a:pPr>
              <a:lnSpc>
                <a:spcPct val="100000"/>
              </a:lnSpc>
              <a:buNone/>
            </a:pPr>
            <a:r>
              <a:rPr lang="en-US" altLang="zh-CN" sz="1800" dirty="0" smtClean="0">
                <a:solidFill>
                  <a:schemeClr val="hlink"/>
                </a:solidFill>
              </a:rPr>
              <a:t>9</a:t>
            </a:r>
            <a:r>
              <a:rPr lang="en-US" altLang="zh-CN" sz="2400" dirty="0" smtClean="0"/>
              <a:t> </a:t>
            </a:r>
            <a:r>
              <a:rPr lang="en-US" altLang="zh-CN" sz="2500" spc="-220" dirty="0" smtClean="0">
                <a:hlinkClick r:id="" action="ppaction://noaction"/>
              </a:rPr>
              <a:t>It seems far too simple to claim that a basic skill that most of us do without a second</a:t>
            </a:r>
          </a:p>
          <a:p>
            <a:pPr>
              <a:lnSpc>
                <a:spcPct val="100000"/>
              </a:lnSpc>
              <a:buNone/>
            </a:pPr>
            <a:r>
              <a:rPr lang="en-US" altLang="zh-CN" sz="2500" spc="-190" dirty="0" smtClean="0">
                <a:hlinkClick r:id="" action="ppaction://noaction"/>
              </a:rPr>
              <a:t>thought can be so significant</a:t>
            </a:r>
            <a:r>
              <a:rPr lang="en-US" altLang="zh-CN" sz="2500" spc="-190" dirty="0" smtClean="0"/>
              <a:t>, but as you begin to learn more about the benefits of</a:t>
            </a:r>
          </a:p>
          <a:p>
            <a:pPr>
              <a:lnSpc>
                <a:spcPct val="100000"/>
              </a:lnSpc>
              <a:buNone/>
            </a:pPr>
            <a:r>
              <a:rPr lang="en-US" altLang="zh-CN" sz="2500" spc="-140" dirty="0" smtClean="0"/>
              <a:t>walking you will realize that the results for your health and daily living are </a:t>
            </a:r>
            <a:r>
              <a:rPr lang="en-US" altLang="zh-CN" sz="2500" spc="-140" dirty="0" smtClean="0">
                <a:hlinkClick r:id="" action="ppaction://noaction"/>
              </a:rPr>
              <a:t>far-</a:t>
            </a:r>
          </a:p>
          <a:p>
            <a:pPr>
              <a:lnSpc>
                <a:spcPct val="100000"/>
              </a:lnSpc>
              <a:buNone/>
            </a:pPr>
            <a:r>
              <a:rPr lang="en-US" altLang="zh-CN" sz="2500" spc="-190" dirty="0" smtClean="0">
                <a:hlinkClick r:id="" action="ppaction://noaction"/>
              </a:rPr>
              <a:t>reaching</a:t>
            </a:r>
            <a:r>
              <a:rPr lang="en-US" altLang="zh-CN" sz="2500" spc="-190" dirty="0" smtClean="0"/>
              <a:t>. For some doctors, </a:t>
            </a:r>
            <a:r>
              <a:rPr lang="en-US" altLang="zh-CN" sz="2500" spc="-190" dirty="0" smtClean="0">
                <a:hlinkClick r:id="" action="ppaction://noaction"/>
              </a:rPr>
              <a:t>walking is “as close to the magic bullet as you’ll find in</a:t>
            </a:r>
          </a:p>
          <a:p>
            <a:pPr>
              <a:lnSpc>
                <a:spcPct val="100000"/>
              </a:lnSpc>
              <a:buNone/>
            </a:pPr>
            <a:r>
              <a:rPr lang="en-US" altLang="zh-CN" sz="2500" spc="-210" dirty="0" smtClean="0">
                <a:hlinkClick r:id="" action="ppaction://noaction"/>
              </a:rPr>
              <a:t>modern medicine”</a:t>
            </a:r>
            <a:r>
              <a:rPr lang="en-US" altLang="zh-CN" sz="2500" spc="-210" dirty="0" smtClean="0"/>
              <a:t>, an all-round cure for the </a:t>
            </a:r>
            <a:r>
              <a:rPr lang="en-US" altLang="zh-CN" sz="2500" spc="-210" dirty="0" smtClean="0">
                <a:hlinkClick r:id="" action="ppaction://noaction"/>
              </a:rPr>
              <a:t>destructive</a:t>
            </a:r>
            <a:r>
              <a:rPr lang="en-US" altLang="zh-CN" sz="2500" spc="-210" dirty="0" smtClean="0"/>
              <a:t> stresses of the 21st century.</a:t>
            </a:r>
            <a:endParaRPr lang="zh-CN" altLang="en-US" sz="2500" spc="-2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sp>
        <p:nvSpPr>
          <p:cNvPr id="8" name="矩形 7"/>
          <p:cNvSpPr/>
          <p:nvPr/>
        </p:nvSpPr>
        <p:spPr>
          <a:xfrm>
            <a:off x="8718977" y="5717175"/>
            <a:ext cx="415498" cy="369332"/>
          </a:xfrm>
          <a:prstGeom prst="rect">
            <a:avLst/>
          </a:prstGeom>
        </p:spPr>
        <p:txBody>
          <a:bodyPr wrap="none">
            <a:spAutoFit/>
          </a:bodyPr>
          <a:lstStyle/>
          <a:p>
            <a:r>
              <a:rPr lang="zh-CN" altLang="en-US" dirty="0" smtClean="0">
                <a:solidFill>
                  <a:srgbClr val="DA0000"/>
                </a:solidFill>
                <a:latin typeface="KozMinPro-Regular"/>
              </a:rPr>
              <a:t>■</a:t>
            </a:r>
            <a:endParaRPr lang="zh-CN" altLang="en-US" dirty="0"/>
          </a:p>
        </p:txBody>
      </p:sp>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925522"/>
            <a:ext cx="8569325" cy="5655389"/>
          </a:xfrm>
          <a:prstGeom prst="rect">
            <a:avLst/>
          </a:prstGeom>
          <a:noFill/>
          <a:ln>
            <a:miter lim="800000"/>
            <a:headEnd/>
            <a:tailEnd/>
          </a:ln>
        </p:spPr>
        <p:txBody>
          <a:bodyPr/>
          <a:lstStyle/>
          <a:p>
            <a:pPr marL="0" lvl="0" indent="0" algn="ctr">
              <a:buNone/>
            </a:pPr>
            <a:r>
              <a:rPr lang="zh-CN" altLang="en-US" b="1" spc="200" dirty="0" smtClean="0">
                <a:solidFill>
                  <a:srgbClr val="44546A"/>
                </a:solidFill>
              </a:rPr>
              <a:t>走向健康</a:t>
            </a:r>
          </a:p>
          <a:p>
            <a:pPr marL="0" indent="0">
              <a:buFont typeface="Arial" charset="0"/>
              <a:buNone/>
            </a:pPr>
            <a:endParaRPr lang="en-US" altLang="zh-CN" sz="1000" dirty="0" smtClean="0">
              <a:latin typeface="宋体" pitchFamily="2" charset="-122"/>
            </a:endParaRPr>
          </a:p>
          <a:p>
            <a:pPr marL="179388" indent="-179388" algn="just" eaLnBrk="1" hangingPunct="1">
              <a:lnSpc>
                <a:spcPct val="150000"/>
              </a:lnSpc>
              <a:buNone/>
            </a:pPr>
            <a:r>
              <a:rPr lang="en-US" altLang="zh-CN" sz="1800" dirty="0" smtClean="0">
                <a:solidFill>
                  <a:srgbClr val="0070C0"/>
                </a:solidFill>
                <a:latin typeface="宋体" pitchFamily="2" charset="-122"/>
              </a:rPr>
              <a:t>1</a:t>
            </a:r>
            <a:r>
              <a:rPr lang="en-US" altLang="zh-CN" sz="1800" dirty="0" smtClean="0">
                <a:solidFill>
                  <a:schemeClr val="hlink"/>
                </a:solidFill>
                <a:latin typeface="宋体" pitchFamily="2" charset="-122"/>
              </a:rPr>
              <a:t>     </a:t>
            </a:r>
            <a:r>
              <a:rPr lang="zh-CN" altLang="en-US" sz="2400" dirty="0" smtClean="0">
                <a:latin typeface="宋体" pitchFamily="2" charset="-122"/>
              </a:rPr>
              <a:t>忘记</a:t>
            </a:r>
            <a:r>
              <a:rPr lang="zh-CN" altLang="en-US" sz="2400" dirty="0">
                <a:latin typeface="宋体" pitchFamily="2" charset="-122"/>
              </a:rPr>
              <a:t>慢跑、健身房和昂贵的运动器材吧</a:t>
            </a:r>
            <a:r>
              <a:rPr lang="en-US" altLang="zh-CN" sz="2400" dirty="0">
                <a:latin typeface="宋体" pitchFamily="2" charset="-122"/>
              </a:rPr>
              <a:t>——</a:t>
            </a:r>
            <a:r>
              <a:rPr lang="zh-CN" altLang="en-US" sz="2400" dirty="0">
                <a:latin typeface="宋体" pitchFamily="2" charset="-122"/>
              </a:rPr>
              <a:t>保持身体健康、减肥、增强大脑活力的最佳方式</a:t>
            </a:r>
            <a:r>
              <a:rPr lang="zh-CN" altLang="en-US" sz="2400" dirty="0" smtClean="0">
                <a:latin typeface="宋体" pitchFamily="2" charset="-122"/>
              </a:rPr>
              <a:t>就是</a:t>
            </a:r>
            <a:r>
              <a:rPr lang="zh-CN" altLang="en-US" sz="2400" dirty="0">
                <a:latin typeface="宋体" pitchFamily="2" charset="-122"/>
              </a:rPr>
              <a:t>坚持每天步行。</a:t>
            </a:r>
            <a:endParaRPr lang="en-US" altLang="zh-CN" sz="2400" dirty="0" smtClean="0">
              <a:latin typeface="宋体" pitchFamily="2" charset="-122"/>
            </a:endParaRPr>
          </a:p>
          <a:p>
            <a:pPr marL="179388" indent="-179388" algn="just" eaLnBrk="1" hangingPunct="1">
              <a:lnSpc>
                <a:spcPct val="150000"/>
              </a:lnSpc>
              <a:buNone/>
            </a:pPr>
            <a:r>
              <a:rPr lang="en-US" altLang="zh-CN" sz="1800" dirty="0" smtClean="0">
                <a:solidFill>
                  <a:srgbClr val="0070C0"/>
                </a:solidFill>
                <a:latin typeface="宋体" pitchFamily="2" charset="-122"/>
              </a:rPr>
              <a:t>2</a:t>
            </a:r>
            <a:r>
              <a:rPr lang="en-US" altLang="zh-CN" sz="1800" dirty="0" smtClean="0">
                <a:solidFill>
                  <a:schemeClr val="hlink"/>
                </a:solidFill>
                <a:latin typeface="宋体" pitchFamily="2" charset="-122"/>
              </a:rPr>
              <a:t>     </a:t>
            </a:r>
            <a:r>
              <a:rPr lang="zh-CN" altLang="en-US" sz="2400" dirty="0" smtClean="0">
                <a:latin typeface="宋体" pitchFamily="2" charset="-122"/>
              </a:rPr>
              <a:t>研究</a:t>
            </a:r>
            <a:r>
              <a:rPr lang="zh-CN" altLang="en-US" sz="2400" dirty="0">
                <a:latin typeface="宋体" pitchFamily="2" charset="-122"/>
              </a:rPr>
              <a:t>人员声称人生来就是要步行的。</a:t>
            </a:r>
            <a:r>
              <a:rPr lang="en-US" altLang="zh-CN" sz="2400" dirty="0" smtClean="0">
                <a:latin typeface="宋体" pitchFamily="2" charset="-122"/>
              </a:rPr>
              <a:t>700</a:t>
            </a:r>
            <a:r>
              <a:rPr lang="zh-CN" altLang="en-US" sz="2400" dirty="0" smtClean="0">
                <a:latin typeface="宋体" pitchFamily="2" charset="-122"/>
              </a:rPr>
              <a:t>万年</a:t>
            </a:r>
            <a:r>
              <a:rPr lang="zh-CN" altLang="en-US" sz="2400" dirty="0">
                <a:latin typeface="宋体" pitchFamily="2" charset="-122"/>
              </a:rPr>
              <a:t>以来，我们一直在步行，但是现在，突然之间</a:t>
            </a:r>
            <a:r>
              <a:rPr lang="zh-CN" altLang="en-US" sz="2400" dirty="0" smtClean="0">
                <a:latin typeface="宋体" pitchFamily="2" charset="-122"/>
              </a:rPr>
              <a:t>我们</a:t>
            </a:r>
            <a:r>
              <a:rPr lang="zh-CN" altLang="en-US" sz="2400" dirty="0">
                <a:latin typeface="宋体" pitchFamily="2" charset="-122"/>
              </a:rPr>
              <a:t>坐了下来，其结果是许多人超重。我们更多的时间坐在桌子旁，却花费更少的精力去做事。</a:t>
            </a:r>
            <a:r>
              <a:rPr lang="zh-CN" altLang="en-US" sz="2400" dirty="0" smtClean="0">
                <a:latin typeface="宋体" pitchFamily="2" charset="-122"/>
              </a:rPr>
              <a:t>因为有了</a:t>
            </a:r>
            <a:r>
              <a:rPr lang="zh-CN" altLang="en-US" sz="2400" dirty="0">
                <a:latin typeface="宋体" pitchFamily="2" charset="-122"/>
              </a:rPr>
              <a:t>互联网，我们甚至不需要再去商场购物。我们没有时间步行上班，也不能在结束一天的工作</a:t>
            </a:r>
            <a:r>
              <a:rPr lang="zh-CN" altLang="en-US" sz="2400" dirty="0" smtClean="0">
                <a:latin typeface="宋体" pitchFamily="2" charset="-122"/>
              </a:rPr>
              <a:t>之后</a:t>
            </a:r>
            <a:r>
              <a:rPr lang="zh-CN" altLang="en-US" sz="2400" dirty="0">
                <a:latin typeface="宋体" pitchFamily="2" charset="-122"/>
              </a:rPr>
              <a:t>抽时间去锻炼身体。</a:t>
            </a:r>
            <a:endParaRPr lang="zh-CN" altLang="en-US" sz="2400" dirty="0" smtClean="0">
              <a:solidFill>
                <a:srgbClr val="000000"/>
              </a:solidFill>
            </a:endParaRPr>
          </a:p>
          <a:p>
            <a:pPr marL="179388" indent="-179388"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3"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60000"/>
            <a:lumOff val="40000"/>
          </a:schemeClr>
        </a:solidFill>
      </a:spPr>
      <a:bodyPr rtlCol="0" anchor="ctr"/>
      <a:lstStyle>
        <a:defPPr algn="ctr">
          <a:defRPr sz="2800" dirty="0" smtClean="0">
            <a:solidFill>
              <a:srgbClr val="0070C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3663</TotalTime>
  <Pages>0</Pages>
  <Words>2668</Words>
  <Characters>0</Characters>
  <Application>Microsoft Office PowerPoint</Application>
  <DocSecurity>0</DocSecurity>
  <PresentationFormat>全屏显示(4:3)</PresentationFormat>
  <Lines>0</Lines>
  <Paragraphs>159</Paragraphs>
  <Slides>21</Slides>
  <Notes>0</Notes>
  <HiddenSlides>0</HiddenSlides>
  <MMClips>0</MMClips>
  <ScaleCrop>false</ScaleCrop>
  <HeadingPairs>
    <vt:vector size="4" baseType="variant">
      <vt:variant>
        <vt:lpstr>主题</vt:lpstr>
      </vt:variant>
      <vt:variant>
        <vt:i4>2</vt:i4>
      </vt:variant>
      <vt:variant>
        <vt:lpstr>幻灯片标题</vt:lpstr>
      </vt:variant>
      <vt:variant>
        <vt:i4>21</vt:i4>
      </vt:variant>
    </vt:vector>
  </HeadingPairs>
  <TitlesOfParts>
    <vt:vector size="23" baseType="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akaGstripe</dc:creator>
  <cp:lastModifiedBy>Administrator</cp:lastModifiedBy>
  <cp:revision>516</cp:revision>
  <dcterms:created xsi:type="dcterms:W3CDTF">2016-01-09T11:49:44Z</dcterms:created>
  <dcterms:modified xsi:type="dcterms:W3CDTF">2020-12-22T13:40:53Z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