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28" r:id="rId4"/>
    <p:sldId id="593" r:id="rId5"/>
    <p:sldId id="293" r:id="rId6"/>
    <p:sldId id="592" r:id="rId7"/>
    <p:sldId id="594" r:id="rId8"/>
    <p:sldId id="619" r:id="rId9"/>
    <p:sldId id="258" r:id="rId10"/>
    <p:sldId id="595" r:id="rId11"/>
    <p:sldId id="621" r:id="rId13"/>
    <p:sldId id="624" r:id="rId14"/>
    <p:sldId id="625" r:id="rId15"/>
    <p:sldId id="626" r:id="rId16"/>
    <p:sldId id="620" r:id="rId17"/>
    <p:sldId id="650" r:id="rId18"/>
    <p:sldId id="651" r:id="rId19"/>
    <p:sldId id="652" r:id="rId20"/>
    <p:sldId id="627" r:id="rId21"/>
    <p:sldId id="653" r:id="rId22"/>
    <p:sldId id="622" r:id="rId23"/>
    <p:sldId id="623" r:id="rId24"/>
    <p:sldId id="676" r:id="rId25"/>
    <p:sldId id="677" r:id="rId26"/>
    <p:sldId id="678" r:id="rId27"/>
    <p:sldId id="679" r:id="rId28"/>
    <p:sldId id="680" r:id="rId29"/>
    <p:sldId id="681" r:id="rId30"/>
    <p:sldId id="682" r:id="rId31"/>
    <p:sldId id="591" r:id="rId32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84"/>
        <p:guide pos="21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3199" y="3551859"/>
            <a:ext cx="5897601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23199" y="3551859"/>
            <a:ext cx="5897601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795770"/>
          </a:xfrm>
          <a:custGeom>
            <a:avLst/>
            <a:gdLst/>
            <a:ahLst/>
            <a:cxnLst/>
            <a:rect l="l" t="t" r="r" b="b"/>
            <a:pathLst>
              <a:path w="9144000" h="6795770">
                <a:moveTo>
                  <a:pt x="0" y="6795486"/>
                </a:moveTo>
                <a:lnTo>
                  <a:pt x="9143981" y="6795486"/>
                </a:lnTo>
                <a:lnTo>
                  <a:pt x="9143981" y="0"/>
                </a:lnTo>
                <a:lnTo>
                  <a:pt x="0" y="0"/>
                </a:lnTo>
                <a:lnTo>
                  <a:pt x="0" y="6795486"/>
                </a:lnTo>
                <a:close/>
              </a:path>
            </a:pathLst>
          </a:custGeom>
          <a:solidFill>
            <a:srgbClr val="313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82673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62499">
            <a:solidFill>
              <a:srgbClr val="4FBF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8328" y="420946"/>
            <a:ext cx="6747343" cy="763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223" y="2496618"/>
            <a:ext cx="8285552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hyperlink" Target="http://es6.ruanyifeng.com/" TargetMode="External"/><Relationship Id="rId3" Type="http://schemas.openxmlformats.org/officeDocument/2006/relationships/hyperlink" Target="https://zhongsp.gitbooks.io/typescript-handbook/content/" TargetMode="External"/><Relationship Id="rId2" Type="http://schemas.openxmlformats.org/officeDocument/2006/relationships/hyperlink" Target="http://www.typescriptlang.org/docs/handbook/basic-types.html" TargetMode="External"/><Relationship Id="rId1" Type="http://schemas.openxmlformats.org/officeDocument/2006/relationships/hyperlink" Target="https://ts.xcatliu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659" y="3872997"/>
            <a:ext cx="47809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TypeScript</a:t>
            </a:r>
            <a:endParaRPr lang="en-US" sz="3600" spc="-5" dirty="0">
              <a:latin typeface="MS Gothic" panose="020B0609070205080204" charset="-128"/>
              <a:cs typeface="MS Gothic" panose="020B060907020508020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9641" y="4574223"/>
            <a:ext cx="2905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dirty="0">
                <a:solidFill>
                  <a:srgbClr val="ACACAC"/>
                </a:solidFill>
                <a:latin typeface="MS Gothic" panose="020B0609070205080204" charset="-128"/>
                <a:cs typeface="MS Gothic" panose="020B0609070205080204" charset="-128"/>
              </a:rPr>
              <a:t>爱波瑞智能研究院内部分享</a:t>
            </a:r>
            <a:endParaRPr sz="2800">
              <a:latin typeface="MS Gothic" panose="020B0609070205080204" charset="-128"/>
              <a:cs typeface="MS Gothic" panose="020B0609070205080204" charset="-128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8533" y="1045547"/>
            <a:ext cx="2465644" cy="2465670"/>
          </a:xfrm>
          <a:prstGeom prst="rect">
            <a:avLst/>
          </a:prstGeom>
          <a:blipFill rotWithShape="1"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367030" y="381000"/>
            <a:ext cx="7113270" cy="892175"/>
          </a:xfrm>
        </p:spPr>
        <p:txBody>
          <a:bodyPr wrap="square"/>
          <a:p>
            <a:r>
              <a:rPr lang="zh-CN" altLang="en-US" sz="2800">
                <a:latin typeface="+mj-ea"/>
              </a:rPr>
              <a:t>类型推论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90830" y="904875"/>
            <a:ext cx="876681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如果没有明确的指定类型，那么 TypeScript 会依照类型推论（Type Inference）的规则推断出一个类型。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以下代码虽然没有指定类型，但是会在编译的时候报错：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事实上，它等价于：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TypeScript 会在没有明确的指定类型的时候推测出一个类型，这就是类型推论。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如果定义的时候没有赋值，不管之后有没有赋值，都会被推断成 any 类型而完全不被类型检查：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 descr="carbon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" y="2143760"/>
            <a:ext cx="7766050" cy="1501775"/>
          </a:xfrm>
          <a:prstGeom prst="rect">
            <a:avLst/>
          </a:prstGeom>
        </p:spPr>
      </p:pic>
      <p:pic>
        <p:nvPicPr>
          <p:cNvPr id="6" name="图片 5" descr="carbon 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4065270"/>
            <a:ext cx="7766050" cy="14655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367030" y="381000"/>
            <a:ext cx="7113270" cy="892175"/>
          </a:xfrm>
        </p:spPr>
        <p:txBody>
          <a:bodyPr wrap="square"/>
          <a:p>
            <a:r>
              <a:rPr lang="zh-CN" altLang="en-US" sz="2800">
                <a:latin typeface="+mj-ea"/>
              </a:rPr>
              <a:t>联合类型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90830" y="904875"/>
            <a:ext cx="876681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联合类型（Union Types）表示取值可以为多种类型中的一种，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联合类型使用 | 分隔每个类型。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当 TypeScript 不确定一个联合类型的变量到底是哪个类型的时候，我们只能访问此联合类型的所有类型里共有的属性或方法：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595120"/>
            <a:ext cx="3409950" cy="1228725"/>
          </a:xfrm>
          <a:prstGeom prst="rect">
            <a:avLst/>
          </a:prstGeom>
        </p:spPr>
      </p:pic>
      <p:sp>
        <p:nvSpPr>
          <p:cNvPr id="3" name="标题 3"/>
          <p:cNvSpPr/>
          <p:nvPr/>
        </p:nvSpPr>
        <p:spPr>
          <a:xfrm>
            <a:off x="323215" y="3433445"/>
            <a:ext cx="7113270" cy="892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r>
              <a:rPr lang="en-US" altLang="zh-CN" sz="2800">
                <a:sym typeface="+mn-ea"/>
              </a:rPr>
              <a:t>访问联合类型的属性或方法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7" name="图片 6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4676775"/>
            <a:ext cx="775335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90830" y="295275"/>
            <a:ext cx="8766810" cy="7570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</a:rPr>
              <a:t>上例中，length 不是 string 和 number 的共有属性，所以会报错。</a:t>
            </a:r>
            <a:endParaRPr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访问 string 和 number 的共有属性</a:t>
            </a:r>
            <a:r>
              <a:rPr lang="zh-CN" altLang="en-US">
                <a:solidFill>
                  <a:schemeClr val="bg1"/>
                </a:solidFill>
              </a:rPr>
              <a:t>或者方法</a:t>
            </a:r>
            <a:r>
              <a:rPr lang="en-US" altLang="zh-CN">
                <a:solidFill>
                  <a:schemeClr val="bg1"/>
                </a:solidFill>
              </a:rPr>
              <a:t>是没问题的：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联合类型的变量在被赋值的时候，会根据类型推论的规则推断出一个类型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上例中，第二行的 myFavoriteNumber 被推断成了 string，访问它的 length 属性不会报错。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而第四行的 myFavoriteNumber 被推断成了 number，访问它的 length 属性时就报错了。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8" name="图片 7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1366520"/>
            <a:ext cx="4857750" cy="1228725"/>
          </a:xfrm>
          <a:prstGeom prst="rect">
            <a:avLst/>
          </a:prstGeom>
        </p:spPr>
      </p:pic>
      <p:pic>
        <p:nvPicPr>
          <p:cNvPr id="9" name="图片 8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3309620"/>
            <a:ext cx="7029450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4. </a:t>
            </a:r>
            <a:r>
              <a:rPr 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对象的类型</a:t>
            </a: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-</a:t>
            </a:r>
            <a:r>
              <a:rPr lang="zh-CN" altLang="en-US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接口</a:t>
            </a:r>
            <a:endParaRPr lang="zh-CN" alt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8595" y="461010"/>
            <a:ext cx="87668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在 TypeScript 中，我们使用接口（Interfaces）来定义对象的类型。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什么是接口</a:t>
            </a:r>
            <a:r>
              <a:rPr lang="en-US" altLang="zh-CN">
                <a:solidFill>
                  <a:schemeClr val="bg1"/>
                </a:solidFill>
              </a:rPr>
              <a:t>?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在面向对象语言中，接口（Interfaces）是一个很重要的概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念，它是对行为的抽象，而具体如何行动需要由类（clas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ses）去实现（implement）。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TypeScript 中的接口是一个非常灵活的概念，除了可用于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对类的一部分行为进行抽象以外，也常用于对「对象的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形状（Shape）」进行描述。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上面的例子中，我们定义了一个接口 Person，接着定义了一个变量 tom，它的类型是 Person。这样，我们就约束了 tom 的形状必须和接口 Person 一致。接口一般首字母大写。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定义的变量比接口少了</a:t>
            </a:r>
            <a:r>
              <a:rPr lang="zh-CN" altLang="en-US">
                <a:solidFill>
                  <a:schemeClr val="bg1"/>
                </a:solidFill>
              </a:rPr>
              <a:t>（多了）</a:t>
            </a:r>
            <a:r>
              <a:rPr lang="en-US" altLang="zh-CN">
                <a:solidFill>
                  <a:schemeClr val="bg1"/>
                </a:solidFill>
              </a:rPr>
              <a:t>一些属性是不允许的：赋值的时候，变量的形状必须和接口的形状保持一致。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carbon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8125" y="902335"/>
            <a:ext cx="2066925" cy="2473960"/>
          </a:xfrm>
          <a:prstGeom prst="rect">
            <a:avLst/>
          </a:prstGeom>
        </p:spPr>
      </p:pic>
      <p:pic>
        <p:nvPicPr>
          <p:cNvPr id="4" name="图片 3" descr="carb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" y="4903470"/>
            <a:ext cx="5899150" cy="1859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8595" y="434340"/>
            <a:ext cx="876681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可选属性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有时我们希望不要完全匹配一个形状，那么可以用可选属性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任意属性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有时候我们希望一个接口允许有任意的属性，可以使用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如下方式：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注意：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一旦定义了任意属性，那么确定属性和可选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属性的类型都必须是它的类型的子集：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例子：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demo40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 descr="carbon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970" y="1156335"/>
            <a:ext cx="1885950" cy="2085975"/>
          </a:xfrm>
          <a:prstGeom prst="rect">
            <a:avLst/>
          </a:prstGeom>
        </p:spPr>
      </p:pic>
      <p:pic>
        <p:nvPicPr>
          <p:cNvPr id="5" name="图片 4" descr="carb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545" y="3761740"/>
            <a:ext cx="260921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8595" y="434340"/>
            <a:ext cx="87668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只读属性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</a:rPr>
              <a:t>有时候我们希望对象中的一些字段只能在创建的时候被赋值，那么可以用 readonly 定义只读属性：</a:t>
            </a:r>
            <a:endParaRPr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 descr="carbon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1687830"/>
            <a:ext cx="622871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5. </a:t>
            </a:r>
            <a:r>
              <a:rPr lang="zh-CN" altLang="en-US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数组</a:t>
            </a:r>
            <a:r>
              <a:rPr 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的类型</a:t>
            </a:r>
            <a:endParaRPr lang="zh-CN" alt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8590" y="424180"/>
            <a:ext cx="87668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在 TypeScript 中，数组类型有多种定义方式，比较灵活。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一、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「类型 + 方括号」表示法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let numList: number[] = [1, 1, 2, 3, 5];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二、 数组泛型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let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numList</a:t>
            </a:r>
            <a:r>
              <a:rPr lang="zh-CN" altLang="en-US">
                <a:solidFill>
                  <a:schemeClr val="bg1"/>
                </a:solidFill>
              </a:rPr>
              <a:t>: Array&lt;number&gt; = [1, 1, 2, 3, 5];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三、用接口表示数组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NumberArray 表示：只要 index 的类型是 number，那么值的类型必须是 number。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any 在数组中的应用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一个比较常见的做法是，用 any 表示数组中允许出现任意类型：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let list: any[] = ['Xcat Liu', 25, { website: 'http://xcatliu.com' }];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2176145"/>
            <a:ext cx="3980815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430530"/>
          </a:xfrm>
        </p:spPr>
        <p:txBody>
          <a:bodyPr wrap="square"/>
          <a:p>
            <a:r>
              <a:rPr lang="en-US" sz="2800">
                <a:latin typeface="+mj-ea"/>
              </a:rPr>
              <a:t>6. </a:t>
            </a:r>
            <a:r>
              <a:rPr altLang="zh-CN" sz="2800">
                <a:latin typeface="+mj-ea"/>
              </a:rPr>
              <a:t>TypeScript中的</a:t>
            </a:r>
            <a:r>
              <a:rPr lang="zh-CN" sz="2800">
                <a:latin typeface="+mj-ea"/>
              </a:rPr>
              <a:t>函数</a:t>
            </a:r>
            <a:endParaRPr lang="zh-CN" sz="2800">
              <a:latin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590" y="1567180"/>
            <a:ext cx="876681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定义函数的三种方式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1. 函数声明     function add(n1:number,n2:number):number{}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2. 函数表达式 var add = function(n1:number,n2:number):number{}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3. 箭头函数 var add = (n1:number,n2:number):number=&gt;{}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在TypeScript语言中，函数的形参分为：可选形参、默认形参、剩余参数形参等。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有可选参数的函数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可选参数，就是我们定义形参的时候，可以定义一个可传可不传的参数。这种参数，在定义函数的时候通过?标注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可选参数必须接在必须参数后面。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2. 有默认参数的函数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3. 有剩余参数的函数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rest</a:t>
            </a:r>
            <a:r>
              <a:rPr lang="zh-CN" altLang="en-US">
                <a:solidFill>
                  <a:schemeClr val="bg1"/>
                </a:solidFill>
              </a:rPr>
              <a:t>参数）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剩余参数就是形参是一个数组，传递几个实参过来都可以直接存在形参的数组中</a:t>
            </a:r>
            <a:r>
              <a:rPr lang="zh-CN" altLang="en-US">
                <a:solidFill>
                  <a:schemeClr val="bg1"/>
                </a:solidFill>
              </a:rPr>
              <a:t>，rest 参数只能是最后一个参数</a:t>
            </a:r>
            <a:r>
              <a:rPr lang="en-US" altLang="zh-CN">
                <a:solidFill>
                  <a:schemeClr val="bg1"/>
                </a:solidFill>
              </a:rPr>
              <a:t>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例子：</a:t>
            </a:r>
            <a:r>
              <a:rPr lang="en-US" altLang="zh-CN">
                <a:solidFill>
                  <a:schemeClr val="bg1"/>
                </a:solidFill>
              </a:rPr>
              <a:t>demo60.ts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98" y="1551165"/>
            <a:ext cx="8141334" cy="231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1. 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什么是 TypeScript</a:t>
            </a:r>
            <a:r>
              <a:rPr lang="en-US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lang="en-US" altLang="zh-CN"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</a:rPr>
              <a:t>TypeScript 是 JavaScript 的一个超集，主要提供了类型系统和对 ES6 的支持，它由 Microsoft 开发，代码开源于 GitHub 上。</a:t>
            </a:r>
            <a:endParaRPr sz="2000" dirty="0">
              <a:solidFill>
                <a:srgbClr val="FFFFFF"/>
              </a:solidFill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  <a:sym typeface="+mn-ea"/>
              </a:rPr>
              <a:t>它可以编译成纯 JavaScript。TypeScript 编译工具可以运行在任何服务器和任何系统上。</a:t>
            </a:r>
            <a:endParaRPr sz="2000" dirty="0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430530"/>
          </a:xfrm>
        </p:spPr>
        <p:txBody>
          <a:bodyPr wrap="square"/>
          <a:p>
            <a:r>
              <a:rPr lang="en-US" sz="2800">
                <a:latin typeface="+mj-ea"/>
              </a:rPr>
              <a:t>6.1 </a:t>
            </a:r>
            <a:r>
              <a:rPr lang="zh-CN" sz="2800">
                <a:latin typeface="+mj-ea"/>
              </a:rPr>
              <a:t>重载</a:t>
            </a:r>
            <a:endParaRPr lang="zh-CN" sz="2800">
              <a:latin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590" y="1109980"/>
            <a:ext cx="876681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重载允许一个函数接受不同数量或类型的参数时，作出不同的处理。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比如，我们需要实现一个函数 reverse，输入数字 123 的时候，输出反转的数字 321，输入字符串 'hello' 的时候，输出反转的字符串 'olleh'。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利用联合类型，我们可以这么实现：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然而这样有一个缺点，就是不能够精确的表达，输入为数字的时候，输出也应该为数字，输入为字符串的时候，输出也应该为字符串。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carbon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2658110"/>
            <a:ext cx="6504305" cy="22307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8590" y="1109980"/>
            <a:ext cx="876681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这时，我们可以使用重载定义多个 reverse 的函数类型：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上例中，我们重复定义了多次函数 reverse，前几次都是函数定义，最后一次是函数实现。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注意，TypeScript 会优先从最前面的函数定义开始匹配，所以多个函数定义如果有包含关系，需要优先把精确的定义写在前面。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例子：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demo61.ts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 descr="carbon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1537335"/>
            <a:ext cx="5209540" cy="21069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7. 类型断言</a:t>
            </a:r>
            <a:endParaRPr lang="en-US" altLang="zh-CN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8590" y="424180"/>
            <a:ext cx="87668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类型断言（Type Assertion）可以用来手动指定一个值的类型。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语法：</a:t>
            </a:r>
            <a:r>
              <a:rPr lang="en-US" altLang="zh-CN">
                <a:solidFill>
                  <a:schemeClr val="bg1"/>
                </a:solidFill>
              </a:rPr>
              <a:t>&lt;</a:t>
            </a:r>
            <a:r>
              <a:rPr lang="zh-CN" altLang="en-US">
                <a:solidFill>
                  <a:schemeClr val="bg1"/>
                </a:solidFill>
              </a:rPr>
              <a:t>类型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r>
              <a:rPr lang="zh-CN" altLang="en-US">
                <a:solidFill>
                  <a:schemeClr val="bg1"/>
                </a:solidFill>
              </a:rPr>
              <a:t>值 或 值 as 类型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在 tsx 语法（React 的 jsx 语法的 ts 版）中必须用后一种。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例子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demo70.ts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>
                <a:solidFill>
                  <a:schemeClr val="bg1"/>
                </a:solidFill>
              </a:rPr>
              <a:t>：将一个联合类型的变量指定为一个更加具体的类型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类型断言的用法如上，在需要断言的变量前加上 &lt;Type&gt; 即可。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类型断言不是类型转换，断言成一个联合类型中不存在的类型是不允许的：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55" y="3839210"/>
            <a:ext cx="790448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8. </a:t>
            </a:r>
            <a:r>
              <a:rPr lang="zh-CN" altLang="en-US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声明文件</a:t>
            </a:r>
            <a:endParaRPr lang="zh-CN" alt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9220" y="410845"/>
            <a:ext cx="87668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当使用第三方库时，我们需要引用它的声明文件，才能获得对应的代码补全、接口提示等功能。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语法</a:t>
            </a:r>
            <a:r>
              <a:rPr lang="zh-CN">
                <a:solidFill>
                  <a:schemeClr val="bg1"/>
                </a:solidFill>
                <a:sym typeface="+mn-ea"/>
              </a:rPr>
              <a:t>：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var 声明全局变量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function 声明全局方法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class 声明全局类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enum 声明全局枚举类型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namespace 声明（含有子属性的）全局对象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interface 和 type 声明全局类型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export 导出变量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export namespace 导出（含有子属性的）对象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export default ES6 默认导出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export = commonjs 导出模块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export as namespace UMD 库声明全局变量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global 扩展全局变量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module 扩展模块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/// &lt;reference /&gt; 三斜线指令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9. </a:t>
            </a:r>
            <a:r>
              <a:rPr lang="zh-CN" altLang="en-US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内置对象</a:t>
            </a:r>
            <a:endParaRPr lang="zh-CN" alt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9220" y="410845"/>
            <a:ext cx="87668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ECMAScript 标准提供的内置对象有：Boolean、Error、Date、RegExp 等。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我们可以在 TypeScript 中将变量定义为这些类型：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DOM 和 BOM 的内置对象</a:t>
            </a:r>
            <a:r>
              <a:rPr lang="zh-CN">
                <a:solidFill>
                  <a:schemeClr val="bg1"/>
                </a:solidFill>
                <a:sym typeface="+mn-ea"/>
              </a:rPr>
              <a:t>：Document、HTMLElement、Event、NodeList 等。</a:t>
            </a:r>
            <a:endParaRPr 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TypeScript 中会经常用到这些类型</a:t>
            </a:r>
            <a:r>
              <a:rPr lang="zh-CN">
                <a:solidFill>
                  <a:schemeClr val="bg1"/>
                </a:solidFill>
                <a:sym typeface="+mn-ea"/>
              </a:rPr>
              <a:t>：</a:t>
            </a:r>
            <a:endParaRPr 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" y="1490980"/>
            <a:ext cx="3809365" cy="1400175"/>
          </a:xfrm>
          <a:prstGeom prst="rect">
            <a:avLst/>
          </a:prstGeom>
        </p:spPr>
      </p:pic>
      <p:pic>
        <p:nvPicPr>
          <p:cNvPr id="3" name="图片 2" descr="carbon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" y="3832860"/>
            <a:ext cx="5180965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9220" y="410845"/>
            <a:ext cx="87668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TypeScript 核心库的定义文件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TypeScript 核心库的定义文件中定义了所有浏览器环境需要用到的类型，并且是预置在 TypeScript 中的。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当你在使用一些常用的方法的时候，TypeScript 实际上已经帮你做了很多类型判断的工作了，比如：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上面的例子中，Math.pow 必须接受两个 number 类型的参数。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" y="2814320"/>
            <a:ext cx="895223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380" y="506095"/>
            <a:ext cx="63652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alt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最后</a:t>
            </a:r>
            <a:endParaRPr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665" y="148399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tooltip="" action="ppaction://hlinkfile"/>
              </a:rPr>
              <a:t>TypeScript 入门教程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67665" y="238506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tooltip=""/>
              </a:rPr>
              <a:t>TypeScript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tooltip=""/>
              </a:rPr>
              <a:t>官方教程</a:t>
            </a:r>
            <a:endParaRPr lang="en-US" alt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67030" y="323532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 tooltip="" action="ppaction://hlinkfile"/>
              </a:rPr>
              <a:t>TypeScript</a:t>
            </a: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 tooltip="" action="ppaction://hlinkfile"/>
              </a:rPr>
              <a:t>非官方教程</a:t>
            </a: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 tooltip="" action="ppaction://hlinkfile"/>
              </a:rPr>
              <a:t>中文版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  <a:hlinkClick r:id="rId3" tooltip="" action="ppaction://hlinkfile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67665" y="407225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4" tooltip=""/>
              </a:rPr>
              <a:t>ES6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4" tooltip=""/>
              </a:rPr>
              <a:t>入门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TypeScript和JavaScript的对比</a:t>
            </a:r>
            <a:endParaRPr 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810" y="657225"/>
            <a:ext cx="6934835" cy="39592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None/>
              <a:tabLst>
                <a:tab pos="424815" algn="l"/>
                <a:tab pos="425450" algn="l"/>
              </a:tabLst>
            </a:pPr>
            <a:r>
              <a:rPr 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一、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增加了代码的可读性和可维护性</a:t>
            </a:r>
            <a:endParaRPr sz="12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 indent="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None/>
              <a:tabLst>
                <a:tab pos="424815" algn="l"/>
                <a:tab pos="425450" algn="l"/>
              </a:tabLst>
            </a:pPr>
            <a:endParaRPr lang="en-US" sz="16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类型系统实际上是最好的文档，大部分的函数看看类型的定义就可以知道如何使用了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可以在编译阶段就发现大部分错误，这总比在运行时候出错好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增强了编辑器和 IDE 的功能，包括代码补全、接口提示、跳转到定义、重构等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525145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二、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非常包容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773" y="1413310"/>
            <a:ext cx="6059170" cy="346646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是 JavaScript 的超集，.js 文件可以直接重命名为 .ts 即可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即使不显式的定义类型，也能够自动做出类型推论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可以定义从简单到复杂的几乎一切类型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即使 TypeScript 编译报错，也可以生成 JavaScript 文件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兼容第三方库，即使第三方库不是用 TypeScript 写的，也可以编写单独的类型文件供 TypeScript 读取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525145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三、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拥有活跃的社区</a:t>
            </a:r>
            <a:endParaRPr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810" y="1413510"/>
            <a:ext cx="7414895" cy="152527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大部分第三方库都有提供给 TypeScript 的类型定义文件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Google 开发的 Angular2 就是使用 TypeScript 编写的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拥抱了 ES6 规范，也支持部分 ESNext草案的规范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98" y="1551165"/>
            <a:ext cx="8141334" cy="231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2. </a:t>
            </a:r>
            <a:r>
              <a:rPr lang="zh-CN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开发环境的安装</a:t>
            </a:r>
            <a:endParaRPr lang="en-US" altLang="zh-CN"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lang="en-US" sz="2000" dirty="0">
                <a:solidFill>
                  <a:srgbClr val="FFFFFF"/>
                </a:solidFill>
                <a:sym typeface="+mn-ea"/>
              </a:rPr>
              <a:t>node</a:t>
            </a:r>
            <a:endParaRPr lang="en-US" sz="2000" dirty="0">
              <a:solidFill>
                <a:srgbClr val="FFFFFF"/>
              </a:solidFill>
              <a:sym typeface="+mn-ea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  <a:sym typeface="+mn-ea"/>
              </a:rPr>
              <a:t>npm install typescript -g</a:t>
            </a:r>
            <a:endParaRPr sz="2000" dirty="0">
              <a:solidFill>
                <a:srgbClr val="FFFFFF"/>
              </a:solidFill>
              <a:sym typeface="+mn-ea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  <a:sym typeface="+mn-ea"/>
              </a:rPr>
              <a:t>tsc --version</a:t>
            </a:r>
            <a:endParaRPr sz="2000" dirty="0">
              <a:solidFill>
                <a:srgbClr val="FFFFFF"/>
              </a:solidFill>
              <a:sym typeface="+mn-ea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lang="zh-CN" sz="2000" dirty="0">
                <a:solidFill>
                  <a:srgbClr val="FFFFFF"/>
                </a:solidFill>
                <a:sym typeface="+mn-ea"/>
              </a:rPr>
              <a:t>编译指令：</a:t>
            </a:r>
            <a:r>
              <a:rPr sz="2000" dirty="0">
                <a:solidFill>
                  <a:srgbClr val="FFFFFF"/>
                </a:solidFill>
                <a:sym typeface="+mn-ea"/>
              </a:rPr>
              <a:t>tsc hello.ts</a:t>
            </a:r>
            <a:endParaRPr sz="2000" dirty="0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892175"/>
          </a:xfrm>
        </p:spPr>
        <p:txBody>
          <a:bodyPr wrap="square"/>
          <a:p>
            <a:r>
              <a:rPr altLang="zh-CN" sz="2800">
                <a:latin typeface="+mj-ea"/>
              </a:rPr>
              <a:t>Hello TypeScript</a:t>
            </a:r>
            <a:br>
              <a:rPr lang="en-US" altLang="zh-CN"/>
            </a:b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663315" y="3048000"/>
            <a:ext cx="182308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" y="1802130"/>
            <a:ext cx="3489325" cy="23266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23665" y="2551430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tsc hello.ts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图片 8" descr="carbon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695" y="1802130"/>
            <a:ext cx="3432175" cy="23279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8590" y="4538980"/>
            <a:ext cx="8766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TypeScript 中，使用 : 指定变量的类型，: 的前后有没有空格都可以。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TypeScript 只会进行静态检查，如果发现有错误，编译的时候就会报错，但是还是会生成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文件，如果要在报错的时候终止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文件的生成，可以在</a:t>
            </a:r>
            <a:r>
              <a:rPr lang="en-US" altLang="zh-CN">
                <a:solidFill>
                  <a:schemeClr val="bg1"/>
                </a:solidFill>
              </a:rPr>
              <a:t>tsconfig.json</a:t>
            </a:r>
            <a:r>
              <a:rPr lang="zh-CN" altLang="en-US">
                <a:solidFill>
                  <a:schemeClr val="bg1"/>
                </a:solidFill>
              </a:rPr>
              <a:t>中配置</a:t>
            </a:r>
            <a:r>
              <a:rPr lang="en-US" altLang="zh-CN">
                <a:solidFill>
                  <a:schemeClr val="bg1"/>
                </a:solidFill>
              </a:rPr>
              <a:t>noEmitOnError</a:t>
            </a:r>
            <a:r>
              <a:rPr lang="zh-CN" altLang="en-US">
                <a:solidFill>
                  <a:schemeClr val="bg1"/>
                </a:solidFill>
              </a:rPr>
              <a:t>即可。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t</a:t>
            </a:r>
            <a:r>
              <a:rPr lang="zh-CN" altLang="en-US">
                <a:solidFill>
                  <a:schemeClr val="bg1"/>
                </a:solidFill>
              </a:rPr>
              <a:t>sconfig.json文件中指定了用来编译这个项目的根文件和编译选项。可以通过tsc --init命令创建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例：</a:t>
            </a:r>
            <a:r>
              <a:rPr lang="en-US" altLang="zh-CN">
                <a:solidFill>
                  <a:schemeClr val="bg1"/>
                </a:solidFill>
              </a:rPr>
              <a:t>hellow.ts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892175"/>
          </a:xfrm>
        </p:spPr>
        <p:txBody>
          <a:bodyPr wrap="square"/>
          <a:p>
            <a:r>
              <a:rPr lang="en-US" sz="2800">
                <a:latin typeface="+mj-ea"/>
              </a:rPr>
              <a:t>3. </a:t>
            </a:r>
            <a:r>
              <a:rPr altLang="zh-CN" sz="2800">
                <a:latin typeface="+mj-ea"/>
              </a:rPr>
              <a:t>TypeScript中的数据类型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48590" y="1567180"/>
            <a:ext cx="876681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Undefined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Number:数值类型；支持小数，值为</a:t>
            </a:r>
            <a:r>
              <a:rPr lang="en-US" altLang="zh-CN">
                <a:solidFill>
                  <a:schemeClr val="bg1"/>
                </a:solidFill>
              </a:rPr>
              <a:t>NaN</a:t>
            </a:r>
            <a:r>
              <a:rPr lang="zh-CN" altLang="en-US">
                <a:solidFill>
                  <a:schemeClr val="bg1"/>
                </a:solidFill>
              </a:rPr>
              <a:t>时不会报错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string : 字符串类型;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Boolean: 布尔类型；值只有</a:t>
            </a:r>
            <a:r>
              <a:rPr lang="en-US" altLang="zh-CN">
                <a:solidFill>
                  <a:schemeClr val="bg1"/>
                </a:solidFill>
              </a:rPr>
              <a:t>true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false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enum：枚举类型；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any : 任意类型；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声明一个函数时表示该函数没有返回值，</a:t>
            </a:r>
            <a:r>
              <a:rPr lang="zh-CN" altLang="en-US">
                <a:solidFill>
                  <a:schemeClr val="bg1"/>
                </a:solidFill>
              </a:rPr>
              <a:t>声明一个变量为任意值之后，对它的任何操作，返回的内容的类型都是任意值，未声明的变量按照任意值类型处理 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void：空类型；</a:t>
            </a:r>
            <a:r>
              <a:rPr lang="en-US" altLang="zh-CN">
                <a:solidFill>
                  <a:schemeClr val="bg1"/>
                </a:solidFill>
              </a:rPr>
              <a:t>void</a:t>
            </a:r>
            <a:r>
              <a:rPr lang="zh-CN" altLang="en-US">
                <a:solidFill>
                  <a:schemeClr val="bg1"/>
                </a:solidFill>
              </a:rPr>
              <a:t>类型变量只有两个值：</a:t>
            </a:r>
            <a:r>
              <a:rPr lang="en-US" altLang="zh-CN">
                <a:solidFill>
                  <a:schemeClr val="bg1"/>
                </a:solidFill>
              </a:rPr>
              <a:t>undefined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null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Array : 数组类型; 下文详细介绍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Tuple : 元祖类型；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下文详细介绍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Null ：空类型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Tips: undefined 和 null 是所有类型的子类型。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例：</a:t>
            </a:r>
            <a:r>
              <a:rPr lang="en-US" altLang="zh-CN">
                <a:solidFill>
                  <a:schemeClr val="bg1"/>
                </a:solidFill>
              </a:rPr>
              <a:t>demo30.ts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CFE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4337</Words>
  <Application>WPS 演示</Application>
  <PresentationFormat>On-screen Show (4:3)</PresentationFormat>
  <Paragraphs>357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宋体</vt:lpstr>
      <vt:lpstr>Wingdings</vt:lpstr>
      <vt:lpstr>Courier New</vt:lpstr>
      <vt:lpstr>Arial</vt:lpstr>
      <vt:lpstr>MS Gothic</vt:lpstr>
      <vt:lpstr>Times New Roman</vt:lpstr>
      <vt:lpstr>Wingdings</vt:lpstr>
      <vt:lpstr>Calibri</vt:lpstr>
      <vt:lpstr>微软雅黑</vt:lpstr>
      <vt:lpstr>Arial Unicode MS</vt:lpstr>
      <vt:lpstr>MS PGothic</vt:lpstr>
      <vt:lpstr>Consolas</vt:lpstr>
      <vt:lpstr>Office Theme</vt:lpstr>
      <vt:lpstr>TypeScript</vt:lpstr>
      <vt:lpstr>PowerPoint 演示文稿</vt:lpstr>
      <vt:lpstr>PowerPoint 演示文稿</vt:lpstr>
      <vt:lpstr>PowerPoint 演示文稿</vt:lpstr>
      <vt:lpstr>二、TypeScript 非常包容</vt:lpstr>
      <vt:lpstr>三、TypeScript 拥有活跃的社区</vt:lpstr>
      <vt:lpstr>PowerPoint 演示文稿</vt:lpstr>
      <vt:lpstr>Hello TypeScript </vt:lpstr>
      <vt:lpstr>3. TypeScript中的数据类型 </vt:lpstr>
      <vt:lpstr>类型推论 </vt:lpstr>
      <vt:lpstr>联合类型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 TypeScript中的函数</vt:lpstr>
      <vt:lpstr>6.1 重载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VUE</dc:title>
  <dc:creator/>
  <cp:lastModifiedBy>L.Rain</cp:lastModifiedBy>
  <cp:revision>137</cp:revision>
  <dcterms:created xsi:type="dcterms:W3CDTF">2017-10-22T06:01:00Z</dcterms:created>
  <dcterms:modified xsi:type="dcterms:W3CDTF">2019-08-15T13:41:59Z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2017-10-22T00:00:00Z</vt:filetime>
  </property>
  <property fmtid="{D5CDD505-2E9C-101B-9397-08002B2CF9AE}" pid="4" name="KSOProductBuildVer">
    <vt:lpwstr>2052-10.1.0.7698</vt:lpwstr>
  </property>
</Properties>
</file>