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328" r:id="rId4"/>
    <p:sldId id="593" r:id="rId5"/>
    <p:sldId id="293" r:id="rId6"/>
    <p:sldId id="592" r:id="rId7"/>
    <p:sldId id="594" r:id="rId8"/>
    <p:sldId id="619" r:id="rId9"/>
    <p:sldId id="258" r:id="rId10"/>
    <p:sldId id="595" r:id="rId11"/>
    <p:sldId id="621" r:id="rId13"/>
    <p:sldId id="624" r:id="rId14"/>
    <p:sldId id="625" r:id="rId15"/>
    <p:sldId id="626" r:id="rId16"/>
    <p:sldId id="620" r:id="rId17"/>
    <p:sldId id="627" r:id="rId18"/>
    <p:sldId id="622" r:id="rId19"/>
    <p:sldId id="623" r:id="rId20"/>
    <p:sldId id="399" r:id="rId21"/>
    <p:sldId id="400" r:id="rId22"/>
    <p:sldId id="404" r:id="rId23"/>
    <p:sldId id="402" r:id="rId24"/>
    <p:sldId id="403" r:id="rId25"/>
    <p:sldId id="405" r:id="rId26"/>
    <p:sldId id="401" r:id="rId27"/>
    <p:sldId id="579" r:id="rId28"/>
    <p:sldId id="441" r:id="rId29"/>
    <p:sldId id="443" r:id="rId30"/>
    <p:sldId id="444" r:id="rId31"/>
    <p:sldId id="260" r:id="rId32"/>
    <p:sldId id="477" r:id="rId33"/>
    <p:sldId id="510" r:id="rId34"/>
    <p:sldId id="545" r:id="rId35"/>
    <p:sldId id="511" r:id="rId36"/>
    <p:sldId id="589" r:id="rId37"/>
    <p:sldId id="588" r:id="rId38"/>
    <p:sldId id="591" r:id="rId39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84"/>
        <p:guide pos="215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2475309"/>
            <a:ext cx="97536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979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3199" y="3551859"/>
            <a:ext cx="5897601" cy="1196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23199" y="3551859"/>
            <a:ext cx="5897601" cy="1196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795770"/>
          </a:xfrm>
          <a:custGeom>
            <a:avLst/>
            <a:gdLst/>
            <a:ahLst/>
            <a:cxnLst/>
            <a:rect l="l" t="t" r="r" b="b"/>
            <a:pathLst>
              <a:path w="9144000" h="6795770">
                <a:moveTo>
                  <a:pt x="0" y="6795486"/>
                </a:moveTo>
                <a:lnTo>
                  <a:pt x="9143981" y="6795486"/>
                </a:lnTo>
                <a:lnTo>
                  <a:pt x="9143981" y="0"/>
                </a:lnTo>
                <a:lnTo>
                  <a:pt x="0" y="0"/>
                </a:lnTo>
                <a:lnTo>
                  <a:pt x="0" y="6795486"/>
                </a:lnTo>
                <a:close/>
              </a:path>
            </a:pathLst>
          </a:custGeom>
          <a:solidFill>
            <a:srgbClr val="3136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682673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1" y="0"/>
                </a:lnTo>
              </a:path>
            </a:pathLst>
          </a:custGeom>
          <a:ln w="62499">
            <a:solidFill>
              <a:srgbClr val="4FBF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98328" y="420946"/>
            <a:ext cx="6747343" cy="7632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9223" y="2496618"/>
            <a:ext cx="8285552" cy="170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nodejs.org/en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hyperlink" Target="https://zhuanlan.zhihu.com/p/23134551" TargetMode="External"/><Relationship Id="rId3" Type="http://schemas.openxmlformats.org/officeDocument/2006/relationships/hyperlink" Target="https://github.com/vuejs/awesome-vue" TargetMode="External"/><Relationship Id="rId2" Type="http://schemas.openxmlformats.org/officeDocument/2006/relationships/hyperlink" Target="https://cn.vuejs.org/v2/style-guide/" TargetMode="External"/><Relationship Id="rId1" Type="http://schemas.openxmlformats.org/officeDocument/2006/relationships/hyperlink" Target="https://juejin.im/post/59fa9257f265da43062a1b0e?utm_source=weibo&amp;utm_campaign=admi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1659" y="3872997"/>
            <a:ext cx="478091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/>
              <a:t>TypeScript</a:t>
            </a:r>
            <a:endParaRPr lang="en-US" sz="3600" spc="-5" dirty="0">
              <a:latin typeface="MS Gothic" panose="020B0609070205080204" charset="-128"/>
              <a:cs typeface="MS Gothic" panose="020B0609070205080204" charset="-12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19641" y="4574223"/>
            <a:ext cx="29057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zh-CN" dirty="0">
                <a:solidFill>
                  <a:srgbClr val="ACACAC"/>
                </a:solidFill>
                <a:latin typeface="MS Gothic" panose="020B0609070205080204" charset="-128"/>
                <a:cs typeface="MS Gothic" panose="020B0609070205080204" charset="-128"/>
              </a:rPr>
              <a:t>爱波瑞智能研究院内部分享</a:t>
            </a:r>
            <a:endParaRPr sz="2800">
              <a:latin typeface="MS Gothic" panose="020B0609070205080204" charset="-128"/>
              <a:cs typeface="MS Gothic" panose="020B0609070205080204" charset="-128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38533" y="1045547"/>
            <a:ext cx="2465644" cy="2465670"/>
          </a:xfrm>
          <a:prstGeom prst="rect">
            <a:avLst/>
          </a:prstGeom>
          <a:blipFill rotWithShape="1"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367030" y="381000"/>
            <a:ext cx="7113270" cy="892175"/>
          </a:xfrm>
        </p:spPr>
        <p:txBody>
          <a:bodyPr wrap="square"/>
          <a:p>
            <a:r>
              <a:rPr lang="zh-CN" altLang="en-US" sz="2800">
                <a:latin typeface="+mj-ea"/>
              </a:rPr>
              <a:t>类型推论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290830" y="904875"/>
            <a:ext cx="876681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如果没有明确的指定类型，那么 TypeScript 会依照类型推论（Type Inference）的规则推断出一个类型。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以下代码虽然没有指定类型，但是会在编译的时候报错：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事实上，它等价于：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TypeScript 会在没有明确的指定类型的时候推测出一个类型，这就是类型推论。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如果定义的时候没有赋值，不管之后有没有赋值，都会被推断成 any 类型而完全不被类型检查：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5" name="图片 4" descr="carbon (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030" y="2143760"/>
            <a:ext cx="7766050" cy="1501775"/>
          </a:xfrm>
          <a:prstGeom prst="rect">
            <a:avLst/>
          </a:prstGeom>
        </p:spPr>
      </p:pic>
      <p:pic>
        <p:nvPicPr>
          <p:cNvPr id="6" name="图片 5" descr="carbon (5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" y="4065270"/>
            <a:ext cx="7766050" cy="14655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367030" y="381000"/>
            <a:ext cx="7113270" cy="892175"/>
          </a:xfrm>
        </p:spPr>
        <p:txBody>
          <a:bodyPr wrap="square"/>
          <a:p>
            <a:r>
              <a:rPr lang="zh-CN" altLang="en-US" sz="2800">
                <a:latin typeface="+mj-ea"/>
              </a:rPr>
              <a:t>联合类型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290830" y="904875"/>
            <a:ext cx="876681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联合类型（Union Types）表示取值可以为多种类型中的一种，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联合类型使用 | 分隔每个类型。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当 TypeScript 不确定一个联合类型的变量到底是哪个类型的时候，我们只能访问此联合类型的所有类型里共有的属性或方法：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2" name="图片 1" descr="carbon (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625" y="1595120"/>
            <a:ext cx="3409950" cy="1228725"/>
          </a:xfrm>
          <a:prstGeom prst="rect">
            <a:avLst/>
          </a:prstGeom>
        </p:spPr>
      </p:pic>
      <p:sp>
        <p:nvSpPr>
          <p:cNvPr id="3" name="标题 3"/>
          <p:cNvSpPr/>
          <p:nvPr/>
        </p:nvSpPr>
        <p:spPr>
          <a:xfrm>
            <a:off x="323215" y="3433445"/>
            <a:ext cx="7113270" cy="892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Courier New" panose="02070309020205020404"/>
                <a:ea typeface="+mj-ea"/>
                <a:cs typeface="Courier New" panose="02070309020205020404"/>
              </a:defRPr>
            </a:lvl1pPr>
          </a:lstStyle>
          <a:p>
            <a:r>
              <a:rPr lang="en-US" altLang="zh-CN" sz="2800">
                <a:sym typeface="+mn-ea"/>
              </a:rPr>
              <a:t>访问联合类型的属性或方法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7" name="图片 6" descr="carbon (7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" y="4676775"/>
            <a:ext cx="7753350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90830" y="295275"/>
            <a:ext cx="8766810" cy="7570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</a:rPr>
              <a:t>上例中，length 不是 string 和 number 的共有属性，所以会报错。</a:t>
            </a:r>
            <a:endParaRPr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访问 string 和 number 的共有属性</a:t>
            </a:r>
            <a:r>
              <a:rPr lang="zh-CN" altLang="en-US">
                <a:solidFill>
                  <a:schemeClr val="bg1"/>
                </a:solidFill>
              </a:rPr>
              <a:t>或者方法</a:t>
            </a:r>
            <a:r>
              <a:rPr lang="en-US" altLang="zh-CN">
                <a:solidFill>
                  <a:schemeClr val="bg1"/>
                </a:solidFill>
              </a:rPr>
              <a:t>是没问题的：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联合类型的变量在被赋值的时候，会根据类型推论的规则推断出一个类型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上例中，第二行的 myFavoriteNumber 被推断成了 string，访问它的 length 属性不会报错。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而第四行的 myFavoriteNumber 被推断成了 number，访问它的 length 属性时就报错了。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8" name="图片 7" descr="carbon (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525" y="1366520"/>
            <a:ext cx="4857750" cy="1228725"/>
          </a:xfrm>
          <a:prstGeom prst="rect">
            <a:avLst/>
          </a:prstGeom>
        </p:spPr>
      </p:pic>
      <p:pic>
        <p:nvPicPr>
          <p:cNvPr id="9" name="图片 8" descr="carbon (7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3309620"/>
            <a:ext cx="7029450" cy="19145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785" y="2623820"/>
            <a:ext cx="8867140" cy="81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lang="zh-CN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对象的类型</a:t>
            </a:r>
            <a:r>
              <a:rPr lang="en-US" altLang="zh-CN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-</a:t>
            </a:r>
            <a:r>
              <a:rPr lang="zh-CN" altLang="en-US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接口</a:t>
            </a:r>
            <a:endParaRPr lang="zh-CN" altLang="en-US" sz="3200" spc="-10" dirty="0">
              <a:solidFill>
                <a:schemeClr val="bg1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88595" y="461010"/>
            <a:ext cx="876681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在 TypeScript 中，我们使用接口（Interfaces）来定义对象的类型。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什么是接口</a:t>
            </a:r>
            <a:r>
              <a:rPr lang="en-US" altLang="zh-CN">
                <a:solidFill>
                  <a:schemeClr val="bg1"/>
                </a:solidFill>
              </a:rPr>
              <a:t>?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在面向对象语言中，接口（Interfaces）是一个很重要的概念，它是对行为的抽象，而具体如何行动需要由类（classes）去实现（implement）。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TypeScript 中的接口是一个非常灵活的概念，除了可用于对类的一部分行为进行抽象以外，也常用于对「对象的形状（Shape）」进行描述。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290830" y="381000"/>
            <a:ext cx="7113270" cy="430530"/>
          </a:xfrm>
        </p:spPr>
        <p:txBody>
          <a:bodyPr wrap="square"/>
          <a:p>
            <a:r>
              <a:rPr lang="en-US" sz="2800">
                <a:latin typeface="+mj-ea"/>
              </a:rPr>
              <a:t>6. </a:t>
            </a:r>
            <a:r>
              <a:rPr altLang="zh-CN" sz="2800">
                <a:latin typeface="+mj-ea"/>
              </a:rPr>
              <a:t>TypeScript中的</a:t>
            </a:r>
            <a:r>
              <a:rPr lang="zh-CN" sz="2800">
                <a:latin typeface="+mj-ea"/>
              </a:rPr>
              <a:t>函数</a:t>
            </a:r>
            <a:endParaRPr lang="zh-CN" sz="2800">
              <a:latin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8590" y="1567180"/>
            <a:ext cx="876681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定义函数的三种方式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: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1. 函数声明     function add(n1:number,n2:number):number{}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2. 函数表达式 var add = function(n1:number,n2:number):number{}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3. 箭头函数 var add = (n1:number,n2:number):number=&gt;{}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TypeScript的函数参数是比较灵活的，它不像那些早期出现的传统语言那么死板。在TypeScript语言中，函数的形参分为：可选形参、默认形参、剩余参数形参等。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1. </a:t>
            </a:r>
            <a:r>
              <a:rPr lang="zh-CN" altLang="en-US">
                <a:solidFill>
                  <a:schemeClr val="bg1"/>
                </a:solidFill>
              </a:rPr>
              <a:t>有可选参数的函数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可选参数，就是我们定义形参的时候，可以定义一个可传可不传的参数。这种参数，在定义函数的时候通过?标注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可选参数必须接在必须参数后面。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2. 有默认参数的函数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3. 有剩余参数的函数</a:t>
            </a: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rest</a:t>
            </a:r>
            <a:r>
              <a:rPr lang="zh-CN" altLang="en-US">
                <a:solidFill>
                  <a:schemeClr val="bg1"/>
                </a:solidFill>
              </a:rPr>
              <a:t>参数）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剩余参数就是形参是一个数组，传递几个实参过来都可以直接存在形参的数组中</a:t>
            </a:r>
            <a:r>
              <a:rPr lang="zh-CN" altLang="en-US">
                <a:solidFill>
                  <a:schemeClr val="bg1"/>
                </a:solidFill>
              </a:rPr>
              <a:t>，rest 参数只能是最后一个参数</a:t>
            </a:r>
            <a:r>
              <a:rPr lang="en-US" altLang="zh-CN">
                <a:solidFill>
                  <a:schemeClr val="bg1"/>
                </a:solidFill>
              </a:rPr>
              <a:t>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290830" y="381000"/>
            <a:ext cx="7113270" cy="430530"/>
          </a:xfrm>
        </p:spPr>
        <p:txBody>
          <a:bodyPr wrap="square"/>
          <a:p>
            <a:r>
              <a:rPr lang="en-US" sz="2800">
                <a:latin typeface="+mj-ea"/>
              </a:rPr>
              <a:t>6.1 </a:t>
            </a:r>
            <a:r>
              <a:rPr lang="zh-CN" sz="2800">
                <a:latin typeface="+mj-ea"/>
              </a:rPr>
              <a:t>重载</a:t>
            </a:r>
            <a:endParaRPr lang="zh-CN" sz="2800">
              <a:latin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8590" y="1109980"/>
            <a:ext cx="876681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重载允许一个函数接受不同数量或类型的参数时，作出不同的处理。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比如，我们需要实现一个函数 reverse，输入数字 123 的时候，输出反转的数字 321，输入字符串 'hello' 的时候，输出反转的字符串 'olleh'。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利用联合类型，我们可以这么实现：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然而这样有一个缺点，就是不能够精确的表达，输入为数字的时候，输出也应该为数字，输入为字符串的时候，输出也应该为字符串。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3" name="图片 2" descr="carbon (6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830" y="2658110"/>
            <a:ext cx="6504305" cy="22307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48590" y="1109980"/>
            <a:ext cx="876681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这时，我们可以使用重载定义多个 reverse 的函数类型：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上例中，我们重复定义了多次函数 reverse，前几次都是函数定义，最后一次是函数实现。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注意，TypeScript 会优先从最前面的函数定义开始匹配，所以多个函数定义如果有包含关系，需要优先把精确的定义写在前面。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2" name="图片 1" descr="carbon (6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335" y="1537335"/>
            <a:ext cx="5209540" cy="21069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160" y="2345690"/>
            <a:ext cx="452755" cy="2166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800" spc="-10" dirty="0">
                <a:latin typeface="Arial" panose="020B0604020202020204"/>
                <a:cs typeface="Arial" panose="020B0604020202020204"/>
              </a:rPr>
              <a:t>事</a:t>
            </a:r>
            <a:br>
              <a:rPr lang="zh-CN" sz="2800" spc="-10" dirty="0">
                <a:latin typeface="Arial" panose="020B0604020202020204"/>
                <a:cs typeface="Arial" panose="020B0604020202020204"/>
              </a:rPr>
            </a:br>
            <a:r>
              <a:rPr lang="zh-CN" sz="2800" spc="-10" dirty="0">
                <a:latin typeface="Arial" panose="020B0604020202020204"/>
                <a:cs typeface="Arial" panose="020B0604020202020204"/>
              </a:rPr>
              <a:t>件</a:t>
            </a:r>
            <a:br>
              <a:rPr lang="zh-CN" sz="2800" spc="-10" dirty="0">
                <a:latin typeface="Arial" panose="020B0604020202020204"/>
                <a:cs typeface="Arial" panose="020B0604020202020204"/>
              </a:rPr>
            </a:br>
            <a:r>
              <a:rPr lang="zh-CN" sz="2800" spc="-10" dirty="0">
                <a:latin typeface="Arial" panose="020B0604020202020204"/>
                <a:cs typeface="Arial" panose="020B0604020202020204"/>
              </a:rPr>
              <a:t>修</a:t>
            </a:r>
            <a:br>
              <a:rPr lang="zh-CN" sz="2800" spc="-10" dirty="0">
                <a:latin typeface="Arial" panose="020B0604020202020204"/>
                <a:cs typeface="Arial" panose="020B0604020202020204"/>
              </a:rPr>
            </a:br>
            <a:r>
              <a:rPr lang="zh-CN" sz="2800" spc="-10" dirty="0">
                <a:latin typeface="Arial" panose="020B0604020202020204"/>
                <a:cs typeface="Arial" panose="020B0604020202020204"/>
              </a:rPr>
              <a:t>饰</a:t>
            </a:r>
            <a:br>
              <a:rPr lang="zh-CN" sz="2800" spc="-10" dirty="0">
                <a:latin typeface="Arial" panose="020B0604020202020204"/>
                <a:cs typeface="Arial" panose="020B0604020202020204"/>
              </a:rPr>
            </a:br>
            <a:r>
              <a:rPr lang="zh-CN" sz="2800" spc="-10" dirty="0">
                <a:latin typeface="Arial" panose="020B0604020202020204"/>
                <a:cs typeface="Arial" panose="020B0604020202020204"/>
              </a:rPr>
              <a:t>符</a:t>
            </a:r>
            <a:endParaRPr lang="en-US" sz="2800" spc="-1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5345" y="142875"/>
            <a:ext cx="6209665" cy="65716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5030" y="2345690"/>
            <a:ext cx="452755" cy="2166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800" spc="-10" dirty="0">
                <a:latin typeface="Arial" panose="020B0604020202020204"/>
                <a:cs typeface="Arial" panose="020B0604020202020204"/>
              </a:rPr>
              <a:t>键值</a:t>
            </a:r>
            <a:br>
              <a:rPr lang="zh-CN" sz="2800" spc="-10" dirty="0">
                <a:latin typeface="Arial" panose="020B0604020202020204"/>
                <a:cs typeface="Arial" panose="020B0604020202020204"/>
              </a:rPr>
            </a:br>
            <a:r>
              <a:rPr lang="zh-CN" sz="2800" spc="-10" dirty="0">
                <a:latin typeface="Arial" panose="020B0604020202020204"/>
                <a:cs typeface="Arial" panose="020B0604020202020204"/>
              </a:rPr>
              <a:t>修饰符</a:t>
            </a:r>
            <a:endParaRPr lang="zh-CN" sz="2800" spc="-1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8675" y="438150"/>
            <a:ext cx="6600190" cy="59810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998" y="1551165"/>
            <a:ext cx="8141334" cy="231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">
              <a:lnSpc>
                <a:spcPct val="100000"/>
              </a:lnSpc>
              <a:spcBef>
                <a:spcPts val="100"/>
              </a:spcBef>
            </a:pPr>
            <a:r>
              <a:rPr lang="en-US"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1. </a:t>
            </a:r>
            <a:r>
              <a:rPr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什么是 TypeScript</a:t>
            </a:r>
            <a:r>
              <a:rPr lang="en-US" altLang="zh-CN"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lang="en-US" altLang="zh-CN" sz="2800" spc="-1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424815" marR="5080" indent="-412115">
              <a:lnSpc>
                <a:spcPct val="116000"/>
              </a:lnSpc>
              <a:buSzPct val="86000"/>
              <a:buFont typeface="Arial" panose="020B0604020202020204"/>
              <a:buChar char="●"/>
              <a:tabLst>
                <a:tab pos="424815" algn="l"/>
                <a:tab pos="425450" algn="l"/>
              </a:tabLst>
            </a:pPr>
            <a:r>
              <a:rPr sz="2000" dirty="0">
                <a:solidFill>
                  <a:srgbClr val="FFFFFF"/>
                </a:solidFill>
              </a:rPr>
              <a:t>TypeScript 是 JavaScript 的一个超集，主要提供了类型系统和对 ES6 的支持，它由 Microsoft 开发，代码开源于 GitHub 上。</a:t>
            </a:r>
            <a:endParaRPr sz="2000" dirty="0">
              <a:solidFill>
                <a:srgbClr val="FFFFFF"/>
              </a:solidFill>
            </a:endParaRPr>
          </a:p>
          <a:p>
            <a:pPr marL="424815" marR="5080" indent="-412115">
              <a:lnSpc>
                <a:spcPct val="116000"/>
              </a:lnSpc>
              <a:buSzPct val="86000"/>
              <a:buFont typeface="Arial" panose="020B0604020202020204"/>
              <a:buChar char="●"/>
              <a:tabLst>
                <a:tab pos="424815" algn="l"/>
                <a:tab pos="425450" algn="l"/>
              </a:tabLst>
            </a:pPr>
            <a:r>
              <a:rPr sz="2000" dirty="0">
                <a:solidFill>
                  <a:srgbClr val="FFFFFF"/>
                </a:solidFill>
                <a:sym typeface="+mn-ea"/>
              </a:rPr>
              <a:t>它可以编译成纯 JavaScript。TypeScript 编译工具可以运行在任何服务器和任何系统上。</a:t>
            </a:r>
            <a:endParaRPr sz="2000" dirty="0">
              <a:solidFill>
                <a:srgbClr val="FFFFFF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745" y="2623820"/>
            <a:ext cx="5603875" cy="161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lang="zh-CN" sz="52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计算属性</a:t>
            </a:r>
            <a:endParaRPr lang="zh-CN" sz="5200">
              <a:latin typeface="MS PGothic" panose="020B0600070205080204" charset="-128"/>
              <a:cs typeface="MS PGothic" panose="020B0600070205080204" charset="-128"/>
            </a:endParaRPr>
          </a:p>
          <a:p>
            <a:pPr algn="ctr">
              <a:lnSpc>
                <a:spcPts val="6230"/>
              </a:lnSpc>
            </a:pPr>
            <a:r>
              <a:rPr sz="5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computed </a:t>
            </a:r>
            <a:endParaRPr lang="en-US" sz="5200" spc="-1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250634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800" spc="-10" dirty="0">
                <a:latin typeface="Arial" panose="020B0604020202020204"/>
                <a:cs typeface="Arial" panose="020B0604020202020204"/>
              </a:rPr>
              <a:t>计算属性</a:t>
            </a:r>
            <a:endParaRPr lang="zh-CN" sz="280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73" y="1419025"/>
            <a:ext cx="6059170" cy="93789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altLang="en-US" sz="24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对于一些经常需要处理转换的数据，我们应当使用计算属性</a:t>
            </a:r>
            <a:r>
              <a:rPr lang="en-US" altLang="zh-CN" sz="24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(computed)</a:t>
            </a:r>
            <a:endParaRPr lang="en-US" altLang="zh-CN" sz="2400" spc="-15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430" y="103505"/>
            <a:ext cx="7430770" cy="665035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745" y="2623820"/>
            <a:ext cx="5603875" cy="161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lang="zh-CN" altLang="zh-CN" sz="52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组件</a:t>
            </a:r>
            <a:endParaRPr lang="zh-CN" altLang="zh-CN" sz="5200" spc="-5" dirty="0">
              <a:solidFill>
                <a:srgbClr val="FFFFFF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ctr">
              <a:lnSpc>
                <a:spcPts val="6230"/>
              </a:lnSpc>
            </a:pPr>
            <a:r>
              <a:rPr sz="5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5200" spc="-1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250634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800" spc="-10" dirty="0">
                <a:latin typeface="Arial" panose="020B0604020202020204"/>
                <a:cs typeface="Arial" panose="020B0604020202020204"/>
              </a:rPr>
              <a:t>组件化应用构建</a:t>
            </a:r>
            <a:endParaRPr lang="zh-CN" sz="280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73" y="1419025"/>
            <a:ext cx="6059170" cy="204597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组件系统是 Vue 的另一个重要概念，因为它是一种抽象，允许我们使用小型、独立和通常可复用的组件构建大型应用。仔细想想，几乎任意类型的应用界面都可以抽象为一个组件树</a:t>
            </a:r>
            <a:r>
              <a:rPr lang="zh-CN" sz="24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可组合的视图组件</a:t>
            </a:r>
            <a:endParaRPr lang="zh-CN"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8995" y="3792220"/>
            <a:ext cx="6998970" cy="277241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433768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0" dirty="0">
                <a:latin typeface="Arial" panose="020B0604020202020204"/>
                <a:cs typeface="Arial" panose="020B0604020202020204"/>
              </a:rPr>
              <a:t>Vuex</a:t>
            </a:r>
            <a:r>
              <a:rPr lang="zh-CN" sz="2800" spc="-10" dirty="0">
                <a:latin typeface="Arial" panose="020B0604020202020204"/>
                <a:cs typeface="Arial" panose="020B0604020202020204"/>
              </a:rPr>
              <a:t>是什么？</a:t>
            </a:r>
            <a:endParaRPr lang="zh-CN" sz="280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810" y="1419225"/>
            <a:ext cx="8409305" cy="130683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Vuex 是一个专为 Vue.js 应用程序开发的状态管理模式。它采用集中式存储管理应用的所有组件的状态，并以相应的规则保证状态以一种可预测的方式发生变化。</a:t>
            </a:r>
            <a:endParaRPr 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5495" y="3145790"/>
            <a:ext cx="757237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EFEFEF"/>
                </a:solidFill>
              </a:rPr>
              <a:t>“</a:t>
            </a:r>
            <a:r>
              <a:rPr lang="en-US" sz="3600" spc="-5" dirty="0">
                <a:solidFill>
                  <a:srgbClr val="EFEFEF"/>
                </a:solidFill>
              </a:rPr>
              <a:t>Vue</a:t>
            </a:r>
            <a:r>
              <a:rPr lang="zh-CN" altLang="en-US" sz="3600" spc="-5" dirty="0">
                <a:solidFill>
                  <a:srgbClr val="EFEFEF"/>
                </a:solidFill>
              </a:rPr>
              <a:t>组件也并没有想象中那么好用？</a:t>
            </a:r>
            <a:r>
              <a:rPr sz="3600" spc="-5" dirty="0">
                <a:solidFill>
                  <a:srgbClr val="EFEFEF"/>
                </a:solidFill>
              </a:rPr>
              <a:t>”</a:t>
            </a:r>
            <a:endParaRPr sz="3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433768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800" spc="-10" dirty="0">
                <a:latin typeface="Arial" panose="020B0604020202020204"/>
                <a:cs typeface="Arial" panose="020B0604020202020204"/>
              </a:rPr>
              <a:t>常规组件写法的痛点</a:t>
            </a:r>
            <a:endParaRPr lang="zh-CN" altLang="en-US" sz="280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810" y="1419225"/>
            <a:ext cx="8409305" cy="93789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全局定义 (Global definitions) 强制要求每个 component 中的命名不得重复</a:t>
            </a:r>
            <a:endParaRPr 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84810" y="2357120"/>
            <a:ext cx="8409940" cy="93789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字符串模板 (String templates) 缺乏语法高亮，在 HTML 有多行的时候，需要用到丑陋的 \</a:t>
            </a:r>
            <a:endParaRPr 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384810" y="3392805"/>
            <a:ext cx="8409940" cy="93789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不支持 CSS (No CSS support) 意味着当 HTML 和 JavaScript 组件化时，CSS 明显被遗漏</a:t>
            </a:r>
            <a:endParaRPr 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9380" y="2623820"/>
            <a:ext cx="6365240" cy="161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lang="zh-CN" altLang="zh-CN" sz="52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单文件组件</a:t>
            </a:r>
            <a:endParaRPr lang="zh-CN" altLang="zh-CN" sz="5200" spc="-5" dirty="0">
              <a:solidFill>
                <a:srgbClr val="FFFFFF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ctr">
              <a:lnSpc>
                <a:spcPts val="6230"/>
              </a:lnSpc>
            </a:pPr>
            <a:r>
              <a:rPr sz="5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single-file omponents</a:t>
            </a:r>
            <a:endParaRPr sz="5200" spc="-1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836930" y="1913890"/>
            <a:ext cx="452755" cy="302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800" spc="-10" dirty="0">
                <a:latin typeface="Arial" panose="020B0604020202020204"/>
                <a:cs typeface="Arial" panose="020B0604020202020204"/>
              </a:rPr>
              <a:t>单文件组件格式</a:t>
            </a:r>
            <a:endParaRPr lang="en-US" sz="2800" spc="-1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0195" y="248920"/>
            <a:ext cx="4678045" cy="63595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785" y="2623820"/>
            <a:ext cx="8867140" cy="81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TypeScript和JavaScript的对比</a:t>
            </a:r>
            <a:endParaRPr lang="en-US" sz="3200" spc="-10" dirty="0">
              <a:solidFill>
                <a:schemeClr val="bg1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875665" y="2560955"/>
            <a:ext cx="452755" cy="1736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800" spc="-10" dirty="0">
                <a:latin typeface="Arial" panose="020B0604020202020204"/>
                <a:cs typeface="Arial" panose="020B0604020202020204"/>
              </a:rPr>
              <a:t>导入组件</a:t>
            </a:r>
            <a:endParaRPr lang="zh-CN" sz="2800" spc="-1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7105" y="523240"/>
            <a:ext cx="6159500" cy="581215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468693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800" spc="-10" dirty="0">
                <a:latin typeface="Arial" panose="020B0604020202020204"/>
                <a:cs typeface="Arial" panose="020B0604020202020204"/>
              </a:rPr>
              <a:t>使用单文件格式构建大型应用</a:t>
            </a:r>
            <a:endParaRPr lang="en-US" altLang="zh-CN" sz="280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5445" y="1419225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项目前端目录及文件构建</a:t>
            </a:r>
            <a:r>
              <a:rPr lang="en-US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(vue-cli)</a:t>
            </a:r>
            <a:endParaRPr lang="en-US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85445" y="2369820"/>
            <a:ext cx="8409940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组件编写与通信</a:t>
            </a:r>
            <a:endParaRPr 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384810" y="3392805"/>
            <a:ext cx="8409940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插件使用与文件打包</a:t>
            </a:r>
            <a:r>
              <a:rPr lang="en-US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(webpack)</a:t>
            </a:r>
            <a:endParaRPr lang="en-US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433768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0" dirty="0">
                <a:latin typeface="Arial" panose="020B0604020202020204"/>
                <a:cs typeface="Arial" panose="020B0604020202020204"/>
              </a:rPr>
              <a:t>Vue</a:t>
            </a:r>
            <a:r>
              <a:rPr lang="zh-CN" sz="2800" spc="-10" dirty="0">
                <a:latin typeface="Arial" panose="020B0604020202020204"/>
                <a:cs typeface="Arial" panose="020B0604020202020204"/>
              </a:rPr>
              <a:t>技术栈</a:t>
            </a:r>
            <a:endParaRPr lang="zh-CN" sz="280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810" y="1419225"/>
            <a:ext cx="4185920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Vue-cli(1</a:t>
            </a:r>
            <a:r>
              <a:rPr lang="zh-CN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条命令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endParaRPr lang="en-US" alt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67030" y="2163445"/>
            <a:ext cx="4203700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altLang="zh-CN" sz="2400" strike="sngStrike" dirty="0">
                <a:solidFill>
                  <a:srgbClr val="FFFFFF"/>
                </a:solidFill>
                <a:uFillTx/>
                <a:latin typeface="Arial" panose="020B0604020202020204"/>
                <a:cs typeface="Arial" panose="020B0604020202020204"/>
              </a:rPr>
              <a:t>vue-router</a:t>
            </a:r>
            <a:endParaRPr lang="en-US" altLang="zh-CN" sz="2400" strike="sngStrike" dirty="0">
              <a:solidFill>
                <a:srgbClr val="FFFFFF"/>
              </a:solidFill>
              <a:uFillTx/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384810" y="2905125"/>
            <a:ext cx="4185920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Vuex</a:t>
            </a:r>
            <a:endParaRPr lang="en-US" alt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367030" y="3686810"/>
            <a:ext cx="4203700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ES6(</a:t>
            </a:r>
            <a:r>
              <a:rPr lang="zh-CN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项目中使用部分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endParaRPr lang="en-US" alt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4570730" y="1419225"/>
            <a:ext cx="4185920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NPM(3</a:t>
            </a:r>
            <a:r>
              <a:rPr lang="zh-CN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条命令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endParaRPr lang="zh-CN" altLang="en-US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4570730" y="2163445"/>
            <a:ext cx="4185920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altLang="zh-CN" sz="2400" strike="sngStrike" dirty="0">
                <a:solidFill>
                  <a:srgbClr val="FFFFFF"/>
                </a:solidFill>
                <a:uFillTx/>
                <a:latin typeface="Arial" panose="020B0604020202020204"/>
                <a:cs typeface="Arial" panose="020B0604020202020204"/>
              </a:rPr>
              <a:t>webpack</a:t>
            </a:r>
            <a:endParaRPr lang="en-US" altLang="zh-CN" sz="2400" strike="sngStrike" dirty="0">
              <a:solidFill>
                <a:srgbClr val="FFFFFF"/>
              </a:solidFill>
              <a:uFillTx/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4570730" y="2905125"/>
            <a:ext cx="4185920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altLang="zh-CN" sz="2400" strike="sngStrike" dirty="0">
                <a:solidFill>
                  <a:srgbClr val="FFFFFF"/>
                </a:solidFill>
                <a:uFillTx/>
                <a:latin typeface="Arial" panose="020B0604020202020204"/>
                <a:cs typeface="Arial" panose="020B0604020202020204"/>
              </a:rPr>
              <a:t>Babel</a:t>
            </a:r>
            <a:endParaRPr lang="en-US" altLang="zh-CN" sz="2400" strike="sngStrike" dirty="0">
              <a:solidFill>
                <a:srgbClr val="FFFFFF"/>
              </a:solidFill>
              <a:uFillTx/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468693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spc="-10" dirty="0">
                <a:latin typeface="Arial" panose="020B0604020202020204"/>
                <a:cs typeface="Arial" panose="020B0604020202020204"/>
              </a:rPr>
              <a:t>vue-cli</a:t>
            </a:r>
            <a:r>
              <a:rPr lang="zh-CN" altLang="zh-CN" sz="2800" spc="-10" dirty="0">
                <a:latin typeface="Arial" panose="020B0604020202020204"/>
                <a:cs typeface="Arial" panose="020B0604020202020204"/>
              </a:rPr>
              <a:t>构建</a:t>
            </a:r>
            <a:endParaRPr lang="zh-CN" altLang="zh-CN" sz="280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810" y="1418590"/>
            <a:ext cx="8409305" cy="130683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在使用vue-cli之前我们需要安装node.js，利用其提供的npm命令来安装vue-cli。安装node.js只需去其官网下载软件并安装即可，地址为：</a:t>
            </a:r>
            <a:r>
              <a:rPr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1" action="ppaction://hlinkfile"/>
              </a:rPr>
              <a:t>https://nodejs.org/en/</a:t>
            </a:r>
            <a:endParaRPr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4845" y="2910205"/>
            <a:ext cx="7848600" cy="655955"/>
          </a:xfrm>
          <a:prstGeom prst="rect">
            <a:avLst/>
          </a:prstGeom>
          <a:ln>
            <a:solidFill>
              <a:srgbClr val="42B98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170" tIns="46990" rIns="90170" bIns="46990" rtlCol="0" anchor="ctr" anchorCtr="0">
            <a:noAutofit/>
          </a:bodyPr>
          <a:p>
            <a:pPr algn="l"/>
            <a:r>
              <a:rPr lang="en-US" altLang="zh-CN">
                <a:latin typeface="Consolas" panose="020B0609020204030204" charset="0"/>
              </a:rPr>
              <a:t>npm install  -g vue-cli</a:t>
            </a:r>
            <a:endParaRPr lang="en-US" altLang="zh-CN">
              <a:latin typeface="Consolas" panose="020B06090202040302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4845" y="3750945"/>
            <a:ext cx="7848600" cy="655955"/>
          </a:xfrm>
          <a:prstGeom prst="rect">
            <a:avLst/>
          </a:prstGeom>
          <a:ln>
            <a:solidFill>
              <a:srgbClr val="42B98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170" tIns="46990" rIns="90170" bIns="46990" rtlCol="0" anchor="ctr" anchorCtr="0">
            <a:noAutofit/>
          </a:bodyPr>
          <a:p>
            <a:pPr algn="l"/>
            <a:r>
              <a:rPr lang="en-US" altLang="zh-CN">
                <a:latin typeface="Consolas" panose="020B0609020204030204" charset="0"/>
              </a:rPr>
              <a:t>vue init OnsenUI/vue-cordova-webpack hello-world</a:t>
            </a:r>
            <a:endParaRPr lang="en-US" altLang="zh-CN">
              <a:latin typeface="Consolas" panose="020B060902020403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5480" y="4599940"/>
            <a:ext cx="7848600" cy="655955"/>
          </a:xfrm>
          <a:prstGeom prst="rect">
            <a:avLst/>
          </a:prstGeom>
          <a:ln>
            <a:solidFill>
              <a:srgbClr val="42B98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170" tIns="46990" rIns="90170" bIns="46990" rtlCol="0" anchor="ctr" anchorCtr="0">
            <a:noAutofit/>
          </a:bodyPr>
          <a:p>
            <a:pPr algn="l"/>
            <a:r>
              <a:rPr lang="en-US" altLang="zh-CN">
                <a:latin typeface="Consolas" panose="020B0609020204030204" charset="0"/>
              </a:rPr>
              <a:t>cd hello-world</a:t>
            </a:r>
            <a:endParaRPr lang="en-US" altLang="zh-CN">
              <a:latin typeface="Consolas" panose="020B06090202040302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5480" y="5432425"/>
            <a:ext cx="7848600" cy="655955"/>
          </a:xfrm>
          <a:prstGeom prst="rect">
            <a:avLst/>
          </a:prstGeom>
          <a:ln>
            <a:solidFill>
              <a:srgbClr val="42B98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170" tIns="46990" rIns="90170" bIns="46990" rtlCol="0" anchor="ctr" anchorCtr="0">
            <a:noAutofit/>
          </a:bodyPr>
          <a:p>
            <a:pPr algn="l"/>
            <a:r>
              <a:rPr lang="en-US" altLang="zh-CN">
                <a:latin typeface="Consolas" panose="020B0609020204030204" charset="0"/>
              </a:rPr>
              <a:t>npm install</a:t>
            </a:r>
            <a:endParaRPr lang="en-US" altLang="zh-CN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468693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zh-CN" sz="2800" spc="-10" dirty="0">
                <a:latin typeface="Arial" panose="020B0604020202020204"/>
                <a:cs typeface="Arial" panose="020B0604020202020204"/>
              </a:rPr>
              <a:t>开发模式</a:t>
            </a:r>
            <a:endParaRPr lang="zh-CN" altLang="zh-CN" sz="280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7030" y="1405890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Webpack + vue-loader </a:t>
            </a: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用于处理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vue</a:t>
            </a:r>
            <a:r>
              <a:rPr lang="zh-CN" altLang="en-US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单文件组件</a:t>
            </a:r>
            <a:endParaRPr lang="zh-CN" altLang="en-US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4810" y="4237990"/>
            <a:ext cx="7848600" cy="655955"/>
          </a:xfrm>
          <a:prstGeom prst="rect">
            <a:avLst/>
          </a:prstGeom>
          <a:ln>
            <a:solidFill>
              <a:srgbClr val="42B98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170" tIns="46990" rIns="90170" bIns="46990" rtlCol="0" anchor="ctr" anchorCtr="0">
            <a:noAutofit/>
          </a:bodyPr>
          <a:p>
            <a:pPr algn="l"/>
            <a:r>
              <a:rPr lang="en-US" altLang="zh-CN">
                <a:latin typeface="Consolas" panose="020B0609020204030204" charset="0"/>
              </a:rPr>
              <a:t>npm run dev</a:t>
            </a:r>
            <a:endParaRPr lang="en-US" altLang="zh-CN">
              <a:latin typeface="Consolas" panose="020B0609020204030204" charset="0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384810" y="2255520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热重载</a:t>
            </a:r>
            <a:endParaRPr 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84810" y="3145155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ESLint</a:t>
            </a:r>
            <a:r>
              <a:rPr lang="zh-CN" altLang="en-US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检查</a:t>
            </a:r>
            <a:endParaRPr lang="zh-CN" altLang="en-US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468693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spc="-10" dirty="0">
                <a:latin typeface="Arial" panose="020B0604020202020204"/>
                <a:cs typeface="Arial" panose="020B0604020202020204"/>
              </a:rPr>
              <a:t>webpack</a:t>
            </a:r>
            <a:r>
              <a:rPr lang="zh-CN" altLang="zh-CN" sz="2800" spc="-10" dirty="0">
                <a:latin typeface="Arial" panose="020B0604020202020204"/>
                <a:cs typeface="Arial" panose="020B0604020202020204"/>
              </a:rPr>
              <a:t>构建生产环境代码</a:t>
            </a:r>
            <a:endParaRPr lang="zh-CN" altLang="zh-CN" sz="280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810" y="1418590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通过UglifyJS</a:t>
            </a: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压缩</a:t>
            </a:r>
            <a:r>
              <a:rPr lang="en-US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js</a:t>
            </a:r>
            <a:endParaRPr 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4810" y="4991100"/>
            <a:ext cx="7848600" cy="655955"/>
          </a:xfrm>
          <a:prstGeom prst="rect">
            <a:avLst/>
          </a:prstGeom>
          <a:ln>
            <a:solidFill>
              <a:srgbClr val="42B98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170" tIns="46990" rIns="90170" bIns="46990" rtlCol="0" anchor="ctr" anchorCtr="0">
            <a:noAutofit/>
          </a:bodyPr>
          <a:p>
            <a:pPr algn="l"/>
            <a:r>
              <a:rPr lang="en-US" altLang="zh-CN">
                <a:latin typeface="Consolas" panose="020B0609020204030204" charset="0"/>
              </a:rPr>
              <a:t>npm run build</a:t>
            </a:r>
            <a:endParaRPr lang="en-US" altLang="zh-CN">
              <a:latin typeface="Consolas" panose="020B0609020204030204" charset="0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384810" y="2279015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altLang="en-US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通过 html-minifier压缩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html</a:t>
            </a:r>
            <a:endParaRPr lang="zh-CN" altLang="en-US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84810" y="3145155"/>
            <a:ext cx="8409305" cy="93789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altLang="en-US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将所有组件的CSS提取到单个文件中，并用cssnano进行压缩。</a:t>
            </a:r>
            <a:endParaRPr lang="zh-CN" altLang="en-US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9380" y="506095"/>
            <a:ext cx="6365240" cy="81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lang="zh-CN" altLang="zh-CN" sz="52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最后</a:t>
            </a:r>
            <a:endParaRPr sz="5200" spc="-1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7030" y="1470660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1" action="ppaction://hlinkfile"/>
              </a:rPr>
              <a:t>Vue 脱坑记</a:t>
            </a:r>
            <a:endParaRPr 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367665" y="2385060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2" action="ppaction://hlinkfile"/>
              </a:rPr>
              <a:t>Vue</a:t>
            </a: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2" action="ppaction://hlinkfile"/>
              </a:rPr>
              <a:t>官方风格指南</a:t>
            </a:r>
            <a:endParaRPr 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67030" y="3235325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3" action="ppaction://hlinkfile"/>
              </a:rPr>
              <a:t>awesome-vue</a:t>
            </a:r>
            <a:endParaRPr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367665" y="4072255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4" action="ppaction://hlinkfile"/>
              </a:rPr>
              <a:t>Vue 2.0 的建议学习顺序</a:t>
            </a:r>
            <a:endParaRPr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4810" y="657225"/>
            <a:ext cx="6934835" cy="39592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12700" indent="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None/>
              <a:tabLst>
                <a:tab pos="424815" algn="l"/>
                <a:tab pos="425450" algn="l"/>
              </a:tabLst>
            </a:pPr>
            <a:r>
              <a:rPr lang="zh-CN"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一、</a:t>
            </a:r>
            <a:r>
              <a:rPr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TypeScript 增加了代码的可读性和可维护性</a:t>
            </a:r>
            <a:endParaRPr sz="12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12700" indent="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None/>
              <a:tabLst>
                <a:tab pos="424815" algn="l"/>
                <a:tab pos="425450" algn="l"/>
              </a:tabLst>
            </a:pPr>
            <a:endParaRPr lang="en-US" sz="16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类型系统实际上是最好的文档，大部分的函数看看类型的定义就可以知道如何使用了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可以在编译阶段就发现大部分错误，这总比在运行时候出错好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增强了编辑器和 IDE 的功能，包括代码补全、接口提示、跳转到定义、重构等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525145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二、</a:t>
            </a:r>
            <a:r>
              <a:rPr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TypeScript 非常包容</a:t>
            </a:r>
            <a:endParaRPr lang="zh-CN" sz="280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384773" y="1413310"/>
            <a:ext cx="6059170" cy="346646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TypeScript 是 JavaScript 的超集，.js 文件可以直接重命名为 .ts 即可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即使不显式的定义类型，也能够自动做出类型推论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可以定义从简单到复杂的几乎一切类型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即使 TypeScript 编译报错，也可以生成 JavaScript 文件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兼容第三方库，即使第三方库不是用 TypeScript 写的，也可以编写单独的类型文件供 TypeScript 读取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525145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三、</a:t>
            </a:r>
            <a:r>
              <a:rPr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TypeScript 拥有活跃的社区</a:t>
            </a:r>
            <a:endParaRPr sz="28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384810" y="1413510"/>
            <a:ext cx="7414895" cy="152527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大部分第三方库都有提供给 TypeScript 的类型定义文件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Google 开发的 Angular2 就是使用 TypeScript 编写的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TypeScript 拥抱了 ES6 规范，也支持部分 ESNext草案的规范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998" y="1551165"/>
            <a:ext cx="8141334" cy="231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2. </a:t>
            </a:r>
            <a:r>
              <a:rPr lang="zh-CN" altLang="zh-CN"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开发环境的安装</a:t>
            </a:r>
            <a:endParaRPr lang="en-US" altLang="zh-CN" sz="2800" spc="-1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424815" marR="5080" indent="-412115">
              <a:lnSpc>
                <a:spcPct val="116000"/>
              </a:lnSpc>
              <a:buSzPct val="86000"/>
              <a:buFont typeface="Arial" panose="020B0604020202020204"/>
              <a:buChar char="●"/>
              <a:tabLst>
                <a:tab pos="424815" algn="l"/>
                <a:tab pos="425450" algn="l"/>
              </a:tabLst>
            </a:pPr>
            <a:r>
              <a:rPr lang="en-US" sz="2000" dirty="0">
                <a:solidFill>
                  <a:srgbClr val="FFFFFF"/>
                </a:solidFill>
                <a:sym typeface="+mn-ea"/>
              </a:rPr>
              <a:t>node</a:t>
            </a:r>
            <a:endParaRPr lang="en-US" sz="2000" dirty="0">
              <a:solidFill>
                <a:srgbClr val="FFFFFF"/>
              </a:solidFill>
              <a:sym typeface="+mn-ea"/>
            </a:endParaRPr>
          </a:p>
          <a:p>
            <a:pPr marL="424815" marR="5080" indent="-412115">
              <a:lnSpc>
                <a:spcPct val="116000"/>
              </a:lnSpc>
              <a:buSzPct val="86000"/>
              <a:buFont typeface="Arial" panose="020B0604020202020204"/>
              <a:buChar char="●"/>
              <a:tabLst>
                <a:tab pos="424815" algn="l"/>
                <a:tab pos="425450" algn="l"/>
              </a:tabLst>
            </a:pPr>
            <a:r>
              <a:rPr sz="2000" dirty="0">
                <a:solidFill>
                  <a:srgbClr val="FFFFFF"/>
                </a:solidFill>
                <a:sym typeface="+mn-ea"/>
              </a:rPr>
              <a:t>npm install typescript -g</a:t>
            </a:r>
            <a:endParaRPr sz="2000" dirty="0">
              <a:solidFill>
                <a:srgbClr val="FFFFFF"/>
              </a:solidFill>
              <a:sym typeface="+mn-ea"/>
            </a:endParaRPr>
          </a:p>
          <a:p>
            <a:pPr marL="424815" marR="5080" indent="-412115">
              <a:lnSpc>
                <a:spcPct val="116000"/>
              </a:lnSpc>
              <a:buSzPct val="86000"/>
              <a:buFont typeface="Arial" panose="020B0604020202020204"/>
              <a:buChar char="●"/>
              <a:tabLst>
                <a:tab pos="424815" algn="l"/>
                <a:tab pos="425450" algn="l"/>
              </a:tabLst>
            </a:pPr>
            <a:r>
              <a:rPr sz="2000" dirty="0">
                <a:solidFill>
                  <a:srgbClr val="FFFFFF"/>
                </a:solidFill>
                <a:sym typeface="+mn-ea"/>
              </a:rPr>
              <a:t>tsc --version</a:t>
            </a:r>
            <a:endParaRPr sz="2000" dirty="0">
              <a:solidFill>
                <a:srgbClr val="FFFFFF"/>
              </a:solidFill>
              <a:sym typeface="+mn-ea"/>
            </a:endParaRPr>
          </a:p>
          <a:p>
            <a:pPr marL="424815" marR="5080" indent="-412115">
              <a:lnSpc>
                <a:spcPct val="116000"/>
              </a:lnSpc>
              <a:buSzPct val="86000"/>
              <a:buFont typeface="Arial" panose="020B0604020202020204"/>
              <a:buChar char="●"/>
              <a:tabLst>
                <a:tab pos="424815" algn="l"/>
                <a:tab pos="425450" algn="l"/>
              </a:tabLst>
            </a:pPr>
            <a:r>
              <a:rPr lang="zh-CN" sz="2000" dirty="0">
                <a:solidFill>
                  <a:srgbClr val="FFFFFF"/>
                </a:solidFill>
                <a:sym typeface="+mn-ea"/>
              </a:rPr>
              <a:t>编译指令：</a:t>
            </a:r>
            <a:r>
              <a:rPr sz="2000" dirty="0">
                <a:solidFill>
                  <a:srgbClr val="FFFFFF"/>
                </a:solidFill>
                <a:sym typeface="+mn-ea"/>
              </a:rPr>
              <a:t>tsc hello.ts</a:t>
            </a:r>
            <a:endParaRPr sz="2000" dirty="0">
              <a:solidFill>
                <a:srgbClr val="FFFFFF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290830" y="381000"/>
            <a:ext cx="7113270" cy="892175"/>
          </a:xfrm>
        </p:spPr>
        <p:txBody>
          <a:bodyPr wrap="square"/>
          <a:p>
            <a:r>
              <a:rPr altLang="zh-CN" sz="2800">
                <a:latin typeface="+mj-ea"/>
              </a:rPr>
              <a:t>Hello TypeScript</a:t>
            </a:r>
            <a:br>
              <a:rPr lang="en-US" altLang="zh-CN"/>
            </a:br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663315" y="3048000"/>
            <a:ext cx="182308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carbon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965" y="1802130"/>
            <a:ext cx="3489325" cy="23266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23665" y="2551430"/>
            <a:ext cx="141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tsc hello.ts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9" name="图片 8" descr="carbon (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695" y="1802130"/>
            <a:ext cx="3432175" cy="232791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48590" y="4538980"/>
            <a:ext cx="87668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TypeScript 中，使用 : 指定变量的类型，: 的前后有没有空格都可以。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TypeScript 只会进行静态检查，如果发现有错误，编译的时候就会报错，但是还是会生成</a:t>
            </a:r>
            <a:r>
              <a:rPr lang="en-US" altLang="zh-CN">
                <a:solidFill>
                  <a:schemeClr val="bg1"/>
                </a:solidFill>
              </a:rPr>
              <a:t>js</a:t>
            </a:r>
            <a:r>
              <a:rPr lang="zh-CN" altLang="en-US">
                <a:solidFill>
                  <a:schemeClr val="bg1"/>
                </a:solidFill>
              </a:rPr>
              <a:t>文件，如果要在报错的时候终止</a:t>
            </a:r>
            <a:r>
              <a:rPr lang="en-US" altLang="zh-CN">
                <a:solidFill>
                  <a:schemeClr val="bg1"/>
                </a:solidFill>
              </a:rPr>
              <a:t>js</a:t>
            </a:r>
            <a:r>
              <a:rPr lang="zh-CN" altLang="en-US">
                <a:solidFill>
                  <a:schemeClr val="bg1"/>
                </a:solidFill>
              </a:rPr>
              <a:t>文件的生成，可以在</a:t>
            </a:r>
            <a:r>
              <a:rPr lang="en-US" altLang="zh-CN">
                <a:solidFill>
                  <a:schemeClr val="bg1"/>
                </a:solidFill>
              </a:rPr>
              <a:t>tsconfig.json</a:t>
            </a:r>
            <a:r>
              <a:rPr lang="zh-CN" altLang="en-US">
                <a:solidFill>
                  <a:schemeClr val="bg1"/>
                </a:solidFill>
              </a:rPr>
              <a:t>中配置</a:t>
            </a:r>
            <a:r>
              <a:rPr lang="en-US" altLang="zh-CN">
                <a:solidFill>
                  <a:schemeClr val="bg1"/>
                </a:solidFill>
              </a:rPr>
              <a:t>noEmitOnError</a:t>
            </a:r>
            <a:r>
              <a:rPr lang="zh-CN" altLang="en-US">
                <a:solidFill>
                  <a:schemeClr val="bg1"/>
                </a:solidFill>
              </a:rPr>
              <a:t>即可。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</a:rPr>
              <a:t>t</a:t>
            </a:r>
            <a:r>
              <a:rPr lang="zh-CN" altLang="en-US">
                <a:solidFill>
                  <a:schemeClr val="bg1"/>
                </a:solidFill>
              </a:rPr>
              <a:t>sconfig.json文件中指定了用来编译这个项目的根文件和编译选项。可以通过tsc --init命令创建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290830" y="381000"/>
            <a:ext cx="7113270" cy="892175"/>
          </a:xfrm>
        </p:spPr>
        <p:txBody>
          <a:bodyPr wrap="square"/>
          <a:p>
            <a:r>
              <a:rPr lang="en-US" sz="2800">
                <a:latin typeface="+mj-ea"/>
              </a:rPr>
              <a:t>3. </a:t>
            </a:r>
            <a:r>
              <a:rPr altLang="zh-CN" sz="2800">
                <a:latin typeface="+mj-ea"/>
              </a:rPr>
              <a:t>TypeScript中的数据类型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148590" y="1567180"/>
            <a:ext cx="876681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Undefined :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Number:数值类型；支持小数，值为</a:t>
            </a:r>
            <a:r>
              <a:rPr lang="en-US" altLang="zh-CN">
                <a:solidFill>
                  <a:schemeClr val="bg1"/>
                </a:solidFill>
              </a:rPr>
              <a:t>NaN</a:t>
            </a:r>
            <a:r>
              <a:rPr lang="zh-CN" altLang="en-US">
                <a:solidFill>
                  <a:schemeClr val="bg1"/>
                </a:solidFill>
              </a:rPr>
              <a:t>时不会报错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string : 字符串类型;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Boolean: 布尔类型；值只有</a:t>
            </a:r>
            <a:r>
              <a:rPr lang="en-US" altLang="zh-CN">
                <a:solidFill>
                  <a:schemeClr val="bg1"/>
                </a:solidFill>
              </a:rPr>
              <a:t>true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false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enum：枚举类型；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any : 任意类型；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声明一个函数时表示该函数没有返回值，</a:t>
            </a:r>
            <a:r>
              <a:rPr lang="zh-CN" altLang="en-US">
                <a:solidFill>
                  <a:schemeClr val="bg1"/>
                </a:solidFill>
              </a:rPr>
              <a:t>声明一个变量为任意值之后，对它的任何操作，返回的内容的类型都是任意值，未声明的变量按照任意值类型处理 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void：空类型；</a:t>
            </a:r>
            <a:r>
              <a:rPr lang="en-US" altLang="zh-CN">
                <a:solidFill>
                  <a:schemeClr val="bg1"/>
                </a:solidFill>
              </a:rPr>
              <a:t>void</a:t>
            </a:r>
            <a:r>
              <a:rPr lang="zh-CN" altLang="en-US">
                <a:solidFill>
                  <a:schemeClr val="bg1"/>
                </a:solidFill>
              </a:rPr>
              <a:t>类型变量只有两个值：</a:t>
            </a:r>
            <a:r>
              <a:rPr lang="en-US" altLang="zh-CN">
                <a:solidFill>
                  <a:schemeClr val="bg1"/>
                </a:solidFill>
              </a:rPr>
              <a:t>undefined</a:t>
            </a:r>
            <a:r>
              <a:rPr lang="zh-CN" altLang="zh-CN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null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Array : 数组类型; 下文详细介绍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Tuple : 元祖类型；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下文详细介绍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Null ：空类型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DCFE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3746</Words>
  <Application>WPS 演示</Application>
  <PresentationFormat>On-screen Show (4:3)</PresentationFormat>
  <Paragraphs>297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0" baseType="lpstr">
      <vt:lpstr>Arial</vt:lpstr>
      <vt:lpstr>宋体</vt:lpstr>
      <vt:lpstr>Wingdings</vt:lpstr>
      <vt:lpstr>Courier New</vt:lpstr>
      <vt:lpstr>Arial</vt:lpstr>
      <vt:lpstr>MS Gothic</vt:lpstr>
      <vt:lpstr>Times New Roman</vt:lpstr>
      <vt:lpstr>Wingdings</vt:lpstr>
      <vt:lpstr>MS PGothic</vt:lpstr>
      <vt:lpstr>Calibri</vt:lpstr>
      <vt:lpstr>微软雅黑</vt:lpstr>
      <vt:lpstr>Arial Unicode MS</vt:lpstr>
      <vt:lpstr>Consolas</vt:lpstr>
      <vt:lpstr>Office Theme</vt:lpstr>
      <vt:lpstr>TypeScript</vt:lpstr>
      <vt:lpstr>PowerPoint 演示文稿</vt:lpstr>
      <vt:lpstr>PowerPoint 演示文稿</vt:lpstr>
      <vt:lpstr>PowerPoint 演示文稿</vt:lpstr>
      <vt:lpstr>二、TypeScript 非常包容</vt:lpstr>
      <vt:lpstr>三、TypeScript 拥有活跃的社区</vt:lpstr>
      <vt:lpstr>PowerPoint 演示文稿</vt:lpstr>
      <vt:lpstr>Hello TypeScript </vt:lpstr>
      <vt:lpstr>TypeScript中的数据类型 </vt:lpstr>
      <vt:lpstr>3. TypeScript中的数据类型 </vt:lpstr>
      <vt:lpstr>联合类型 </vt:lpstr>
      <vt:lpstr>联合类型 </vt:lpstr>
      <vt:lpstr>PowerPoint 演示文稿</vt:lpstr>
      <vt:lpstr>3. TypeScript中的数据类型 </vt:lpstr>
      <vt:lpstr>4. TypeScript中的函数</vt:lpstr>
      <vt:lpstr>4. TypeScript中的函数</vt:lpstr>
      <vt:lpstr>4.1 重载</vt:lpstr>
      <vt:lpstr>事 件 修 饰 符</vt:lpstr>
      <vt:lpstr>键值 修饰符</vt:lpstr>
      <vt:lpstr>PowerPoint 演示文稿</vt:lpstr>
      <vt:lpstr>计算属性</vt:lpstr>
      <vt:lpstr>PowerPoint 演示文稿</vt:lpstr>
      <vt:lpstr>PowerPoint 演示文稿</vt:lpstr>
      <vt:lpstr>组件化应用构建</vt:lpstr>
      <vt:lpstr>Vuex是什么？</vt:lpstr>
      <vt:lpstr>“Vue组件也并没有想象中那么好用？”</vt:lpstr>
      <vt:lpstr>常规组件写法的痛点</vt:lpstr>
      <vt:lpstr>PowerPoint 演示文稿</vt:lpstr>
      <vt:lpstr>单文件组件格式</vt:lpstr>
      <vt:lpstr>导入组件</vt:lpstr>
      <vt:lpstr>使用单文件格式构建大型应用</vt:lpstr>
      <vt:lpstr>Vue技术栈</vt:lpstr>
      <vt:lpstr>vue-cli构建</vt:lpstr>
      <vt:lpstr>开发模式</vt:lpstr>
      <vt:lpstr>webpack构建生产环境代码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VUE</dc:title>
  <dc:creator/>
  <cp:lastModifiedBy>L.Rain</cp:lastModifiedBy>
  <cp:revision>100</cp:revision>
  <dcterms:created xsi:type="dcterms:W3CDTF">2017-10-22T06:01:00Z</dcterms:created>
  <dcterms:modified xsi:type="dcterms:W3CDTF">2019-08-09T10:44:56Z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2017-10-22T00:00:00Z</vt:filetime>
  </property>
  <property fmtid="{D5CDD505-2E9C-101B-9397-08002B2CF9AE}" pid="4" name="KSOProductBuildVer">
    <vt:lpwstr>2052-11.8.2.8053</vt:lpwstr>
  </property>
</Properties>
</file>