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05" r:id="rId2"/>
  </p:sldMasterIdLst>
  <p:notesMasterIdLst>
    <p:notesMasterId r:id="rId135"/>
  </p:notesMasterIdLst>
  <p:handoutMasterIdLst>
    <p:handoutMasterId r:id="rId136"/>
  </p:handoutMasterIdLst>
  <p:sldIdLst>
    <p:sldId id="279" r:id="rId3"/>
    <p:sldId id="281" r:id="rId4"/>
    <p:sldId id="463" r:id="rId5"/>
    <p:sldId id="560" r:id="rId6"/>
    <p:sldId id="415" r:id="rId7"/>
    <p:sldId id="416" r:id="rId8"/>
    <p:sldId id="607" r:id="rId9"/>
    <p:sldId id="283" r:id="rId10"/>
    <p:sldId id="289" r:id="rId11"/>
    <p:sldId id="468" r:id="rId12"/>
    <p:sldId id="562" r:id="rId13"/>
    <p:sldId id="561" r:id="rId14"/>
    <p:sldId id="567" r:id="rId15"/>
    <p:sldId id="527" r:id="rId16"/>
    <p:sldId id="609" r:id="rId17"/>
    <p:sldId id="611" r:id="rId18"/>
    <p:sldId id="563" r:id="rId19"/>
    <p:sldId id="465" r:id="rId20"/>
    <p:sldId id="610" r:id="rId21"/>
    <p:sldId id="485" r:id="rId22"/>
    <p:sldId id="605" r:id="rId23"/>
    <p:sldId id="544" r:id="rId24"/>
    <p:sldId id="612" r:id="rId25"/>
    <p:sldId id="464" r:id="rId26"/>
    <p:sldId id="608" r:id="rId27"/>
    <p:sldId id="565" r:id="rId28"/>
    <p:sldId id="550" r:id="rId29"/>
    <p:sldId id="484" r:id="rId30"/>
    <p:sldId id="551" r:id="rId31"/>
    <p:sldId id="588" r:id="rId32"/>
    <p:sldId id="487" r:id="rId33"/>
    <p:sldId id="367" r:id="rId34"/>
    <p:sldId id="351" r:id="rId35"/>
    <p:sldId id="546" r:id="rId36"/>
    <p:sldId id="350" r:id="rId37"/>
    <p:sldId id="613" r:id="rId38"/>
    <p:sldId id="469" r:id="rId39"/>
    <p:sldId id="306" r:id="rId40"/>
    <p:sldId id="614" r:id="rId41"/>
    <p:sldId id="503" r:id="rId42"/>
    <p:sldId id="491" r:id="rId43"/>
    <p:sldId id="615" r:id="rId44"/>
    <p:sldId id="616" r:id="rId45"/>
    <p:sldId id="353" r:id="rId46"/>
    <p:sldId id="617" r:id="rId47"/>
    <p:sldId id="308" r:id="rId48"/>
    <p:sldId id="618" r:id="rId49"/>
    <p:sldId id="492" r:id="rId50"/>
    <p:sldId id="606" r:id="rId51"/>
    <p:sldId id="620" r:id="rId52"/>
    <p:sldId id="493" r:id="rId53"/>
    <p:sldId id="619" r:id="rId54"/>
    <p:sldId id="393" r:id="rId55"/>
    <p:sldId id="494" r:id="rId56"/>
    <p:sldId id="504" r:id="rId57"/>
    <p:sldId id="310" r:id="rId58"/>
    <p:sldId id="394" r:id="rId59"/>
    <p:sldId id="499" r:id="rId60"/>
    <p:sldId id="569" r:id="rId61"/>
    <p:sldId id="572" r:id="rId62"/>
    <p:sldId id="571" r:id="rId63"/>
    <p:sldId id="589" r:id="rId64"/>
    <p:sldId id="507" r:id="rId65"/>
    <p:sldId id="590" r:id="rId66"/>
    <p:sldId id="591" r:id="rId67"/>
    <p:sldId id="592" r:id="rId68"/>
    <p:sldId id="593" r:id="rId69"/>
    <p:sldId id="594" r:id="rId70"/>
    <p:sldId id="595" r:id="rId71"/>
    <p:sldId id="596" r:id="rId72"/>
    <p:sldId id="597" r:id="rId73"/>
    <p:sldId id="598" r:id="rId74"/>
    <p:sldId id="510" r:id="rId75"/>
    <p:sldId id="586" r:id="rId76"/>
    <p:sldId id="508" r:id="rId77"/>
    <p:sldId id="529" r:id="rId78"/>
    <p:sldId id="623" r:id="rId79"/>
    <p:sldId id="545" r:id="rId80"/>
    <p:sldId id="395" r:id="rId81"/>
    <p:sldId id="621" r:id="rId82"/>
    <p:sldId id="312" r:id="rId83"/>
    <p:sldId id="531" r:id="rId84"/>
    <p:sldId id="622" r:id="rId85"/>
    <p:sldId id="354" r:id="rId86"/>
    <p:sldId id="410" r:id="rId87"/>
    <p:sldId id="624" r:id="rId88"/>
    <p:sldId id="505" r:id="rId89"/>
    <p:sldId id="317" r:id="rId90"/>
    <p:sldId id="599" r:id="rId91"/>
    <p:sldId id="356" r:id="rId92"/>
    <p:sldId id="373" r:id="rId93"/>
    <p:sldId id="374" r:id="rId94"/>
    <p:sldId id="357" r:id="rId95"/>
    <p:sldId id="397" r:id="rId96"/>
    <p:sldId id="559" r:id="rId97"/>
    <p:sldId id="558" r:id="rId98"/>
    <p:sldId id="554" r:id="rId99"/>
    <p:sldId id="555" r:id="rId100"/>
    <p:sldId id="557" r:id="rId101"/>
    <p:sldId id="556" r:id="rId102"/>
    <p:sldId id="600" r:id="rId103"/>
    <p:sldId id="398" r:id="rId104"/>
    <p:sldId id="506" r:id="rId105"/>
    <p:sldId id="358" r:id="rId106"/>
    <p:sldId id="601" r:id="rId107"/>
    <p:sldId id="579" r:id="rId108"/>
    <p:sldId id="580" r:id="rId109"/>
    <p:sldId id="578" r:id="rId110"/>
    <p:sldId id="602" r:id="rId111"/>
    <p:sldId id="577" r:id="rId112"/>
    <p:sldId id="401" r:id="rId113"/>
    <p:sldId id="553" r:id="rId114"/>
    <p:sldId id="576" r:id="rId115"/>
    <p:sldId id="528" r:id="rId116"/>
    <p:sldId id="473" r:id="rId117"/>
    <p:sldId id="334" r:id="rId118"/>
    <p:sldId id="533" r:id="rId119"/>
    <p:sldId id="406" r:id="rId120"/>
    <p:sldId id="534" r:id="rId121"/>
    <p:sldId id="512" r:id="rId122"/>
    <p:sldId id="603" r:id="rId123"/>
    <p:sldId id="474" r:id="rId124"/>
    <p:sldId id="524" r:id="rId125"/>
    <p:sldId id="426" r:id="rId126"/>
    <p:sldId id="425" r:id="rId127"/>
    <p:sldId id="430" r:id="rId128"/>
    <p:sldId id="428" r:id="rId129"/>
    <p:sldId id="431" r:id="rId130"/>
    <p:sldId id="475" r:id="rId131"/>
    <p:sldId id="476" r:id="rId132"/>
    <p:sldId id="409" r:id="rId133"/>
    <p:sldId id="604" r:id="rId134"/>
  </p:sldIdLst>
  <p:sldSz cx="12192000" cy="6858000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CC"/>
    <a:srgbClr val="00FFFF"/>
    <a:srgbClr val="33CC33"/>
    <a:srgbClr val="0033CC"/>
    <a:srgbClr val="CCFF33"/>
    <a:srgbClr val="FF3300"/>
    <a:srgbClr val="CCFFFF"/>
    <a:srgbClr val="FFFF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72" autoAdjust="0"/>
    <p:restoredTop sz="94660"/>
  </p:normalViewPr>
  <p:slideViewPr>
    <p:cSldViewPr>
      <p:cViewPr varScale="1">
        <p:scale>
          <a:sx n="69" d="100"/>
          <a:sy n="69" d="100"/>
        </p:scale>
        <p:origin x="228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2716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/>
            </a:lvl1pPr>
          </a:lstStyle>
          <a:p>
            <a:pPr>
              <a:defRPr/>
            </a:pPr>
            <a:fld id="{3E63BB5E-1E71-409D-95FD-9F6EB679E3B2}" type="datetimeFigureOut">
              <a:rPr lang="zh-TW" altLang="en-US"/>
              <a:pPr>
                <a:defRPr/>
              </a:pPr>
              <a:t>2023/9/5</a:t>
            </a:fld>
            <a:endParaRPr lang="en-US" altLang="zh-TW"/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/>
            </a:lvl1pPr>
          </a:lstStyle>
          <a:p>
            <a:pPr>
              <a:defRPr/>
            </a:pPr>
            <a:fld id="{95DD7AF9-3850-4D27-87AD-05B29018E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287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69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92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2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EB72F911-A8DE-4651-A4C0-E2FBDD24CD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0114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1488" cy="3838575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749" y="4862141"/>
            <a:ext cx="5679440" cy="4605227"/>
          </a:xfrm>
          <a:noFill/>
          <a:ln/>
        </p:spPr>
        <p:txBody>
          <a:bodyPr wrap="square" lIns="99038" tIns="49519" rIns="99038" bIns="49519" anchor="t"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51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6763"/>
            <a:ext cx="6821488" cy="383857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749" y="4862141"/>
            <a:ext cx="5679440" cy="4605227"/>
          </a:xfrm>
          <a:noFill/>
          <a:ln/>
        </p:spPr>
        <p:txBody>
          <a:bodyPr wrap="square" lIns="99038" tIns="49519" rIns="99038" bIns="49519" anchor="t"/>
          <a:lstStyle/>
          <a:p>
            <a:endParaRPr lang="zh-TW" altLang="zh-TW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283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圖像版面配置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備忘稿版面配置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20484" name="投影片編號版面配置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1169FFB-2DED-496D-9B76-B14BD7AF2B93}" type="slidenum">
              <a:rPr lang="zh-TW" altLang="en-US" smtClean="0"/>
              <a:pPr/>
              <a:t>69</a:t>
            </a:fld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8120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417F6-521E-48E2-ACCA-8C01A79B29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0734" y="0"/>
            <a:ext cx="2766484" cy="616585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27051" y="0"/>
            <a:ext cx="8100483" cy="61658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5DCB0-626D-4CFF-A48C-95AD28109B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0"/>
            <a:ext cx="109728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19CAA-295F-41C1-9BE8-5D25C28595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8435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CDC0AF2-2E83-4A9B-A8E0-3922B0B5A336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137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C2BB99-3FC1-4E9F-95F2-02FE5DDE3842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7029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8C260D-697D-46EC-BF5F-14DA2097F2ED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104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61983E-1AF5-4FB6-898E-0958774F8D04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91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001B0A-3B31-4AB9-8FB0-1DF161D6E6F8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212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4E9D68-75BD-4F04-A1A3-99C2985198EE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63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116632"/>
            <a:ext cx="109728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06792-2767-43F4-A335-D8A37CCA38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206B30-13F1-4917-8F8F-FD2819EAC015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619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095463-4D9F-4F31-9567-AA497318059A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374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1AC6D2-E30E-42E8-A9D9-B89B08FB1F73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214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1AC306-F1D0-498A-97E6-EF4D23536B6A}" type="slidenum">
              <a:rPr kumimoji="1" lang="en-US" altLang="zh-TW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07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90982-AB66-46A4-A1FF-EC3140B35B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27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5051" y="1412875"/>
            <a:ext cx="53848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8B244-3745-40D0-BE05-59D46F502F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314AB-8309-4AD6-9FFB-F7146D0BE6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E01AA-4B65-4798-BFD9-8B545C976B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01DFC-AF09-44D6-ABE0-8E54496024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644F4-34C4-4C48-9219-F64F8F4D0D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E7853-2D7D-4C18-8FA5-DDE0E7A7B9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412875"/>
            <a:ext cx="109728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EBCB6A0-5727-44B3-A5FA-EBD6BAD529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baseline="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3B6886-DD81-480A-9C3E-2A3C2726FE9E}" type="slidenum">
              <a:rPr kumimoji="1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標楷體" panose="03000509000000000000" pitchFamily="65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TW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標楷體" panose="03000509000000000000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63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 baseline="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9.e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sz="5400" smtClean="0"/>
              <a:t>Chapter 1:</a:t>
            </a:r>
            <a:br>
              <a:rPr lang="en-US" altLang="zh-TW" sz="5400" smtClean="0"/>
            </a:br>
            <a:r>
              <a:rPr lang="en-US" altLang="zh-TW" sz="5400" smtClean="0"/>
              <a:t> Introduction</a:t>
            </a:r>
            <a:endParaRPr lang="en-US" altLang="zh-TW" sz="54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1775521" y="3933826"/>
            <a:ext cx="88924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TW" sz="2800" b="1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kumimoji="0" lang="en-US" altLang="zh-TW" sz="2800" b="1" dirty="0">
                <a:solidFill>
                  <a:schemeClr val="hlink"/>
                </a:solidFill>
                <a:latin typeface="Calibri" pitchFamily="34" charset="0"/>
                <a:cs typeface="Calibri" pitchFamily="34" charset="0"/>
              </a:rPr>
            </a:br>
            <a:endParaRPr kumimoji="0" lang="en-US" altLang="zh-TW" sz="2800" b="1" dirty="0">
              <a:solidFill>
                <a:schemeClr val="hlink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What Operating Systems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Computer-System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Computer-System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Operating-System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Resource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Security and Protection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Distributed Systems</a:t>
            </a:r>
          </a:p>
          <a:p>
            <a:r>
              <a:rPr lang="en-US" altLang="zh-TW" sz="2800" dirty="0"/>
              <a:t>Kernel Data Structures</a:t>
            </a:r>
          </a:p>
          <a:p>
            <a:r>
              <a:rPr lang="en-US" altLang="zh-TW" sz="2800" dirty="0"/>
              <a:t>Computing Environments</a:t>
            </a:r>
          </a:p>
          <a:p>
            <a:r>
              <a:rPr lang="en-US" altLang="zh-TW" sz="2800" dirty="0"/>
              <a:t>Free and Open-Source Operating Systems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16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Dual-Mode Operation: </a:t>
            </a:r>
            <a:r>
              <a:rPr lang="en-US" altLang="zh-TW" sz="3600" dirty="0" smtClean="0">
                <a:solidFill>
                  <a:srgbClr val="0033CC"/>
                </a:solidFill>
              </a:rPr>
              <a:t>Trap (System Call)</a:t>
            </a:r>
            <a:endParaRPr lang="zh-TW" altLang="en-US" sz="3600" dirty="0">
              <a:solidFill>
                <a:srgbClr val="0033CC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312024" y="1484785"/>
            <a:ext cx="2260600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  <a:p>
            <a:pPr>
              <a:defRPr/>
            </a:pPr>
            <a:r>
              <a:rPr kumimoji="0" lang="en-US" altLang="zh-TW" sz="2000" b="1" i="1" dirty="0" err="1">
                <a:solidFill>
                  <a:srgbClr val="FF3300"/>
                </a:solidFill>
                <a:latin typeface="Calibri" panose="020F0502020204030204" pitchFamily="34" charset="0"/>
              </a:rPr>
              <a:t>int</a:t>
            </a:r>
            <a:r>
              <a:rPr kumimoji="0" lang="en-US" altLang="zh-TW" sz="2000" b="1" i="1" dirty="0">
                <a:solidFill>
                  <a:srgbClr val="FF3300"/>
                </a:solidFill>
                <a:latin typeface="Calibri" panose="020F0502020204030204" pitchFamily="34" charset="0"/>
              </a:rPr>
              <a:t> 0x 10;  // read(); </a:t>
            </a:r>
          </a:p>
          <a:p>
            <a:pPr>
              <a:defRPr/>
            </a:pPr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12024" y="4509122"/>
            <a:ext cx="2260600" cy="1931595"/>
          </a:xfrm>
          <a:prstGeom prst="rect">
            <a:avLst/>
          </a:prstGeom>
          <a:solidFill>
            <a:srgbClr val="66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OS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12024" y="2719859"/>
            <a:ext cx="2260600" cy="178926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…..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67609" y="2188803"/>
            <a:ext cx="1869455" cy="1274514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 sz="2400" b="1" dirty="0">
                <a:solidFill>
                  <a:srgbClr val="FF3300"/>
                </a:solidFill>
                <a:latin typeface="Calibri" panose="020F0502020204030204" pitchFamily="34" charset="0"/>
              </a:rPr>
              <a:t>CPU</a:t>
            </a:r>
          </a:p>
          <a:p>
            <a:pPr algn="ctr">
              <a:defRPr/>
            </a:pPr>
            <a:endParaRPr kumimoji="0" lang="en-US" altLang="zh-TW" sz="2400" b="1" dirty="0">
              <a:solidFill>
                <a:srgbClr val="FF3300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直線單箭頭接點 8"/>
          <p:cNvCxnSpPr>
            <a:stCxn id="3" idx="1"/>
            <a:endCxn id="7" idx="3"/>
          </p:cNvCxnSpPr>
          <p:nvPr/>
        </p:nvCxnSpPr>
        <p:spPr>
          <a:xfrm flipH="1">
            <a:off x="4437064" y="2102322"/>
            <a:ext cx="1874961" cy="72373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3"/>
            <a:endCxn id="5" idx="1"/>
          </p:cNvCxnSpPr>
          <p:nvPr/>
        </p:nvCxnSpPr>
        <p:spPr>
          <a:xfrm>
            <a:off x="4437064" y="2826061"/>
            <a:ext cx="1874961" cy="264885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488788" y="4005065"/>
            <a:ext cx="88575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trap</a:t>
            </a:r>
          </a:p>
        </p:txBody>
      </p:sp>
      <p:sp>
        <p:nvSpPr>
          <p:cNvPr id="11" name="矩形 10"/>
          <p:cNvSpPr/>
          <p:nvPr/>
        </p:nvSpPr>
        <p:spPr>
          <a:xfrm>
            <a:off x="2927648" y="2924944"/>
            <a:ext cx="1080120" cy="432048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Calibri" panose="020F0502020204030204" pitchFamily="34" charset="0"/>
              </a:rPr>
              <a:t>mode = 0;</a:t>
            </a:r>
            <a:endParaRPr lang="zh-TW" altLang="en-US" sz="1800" b="1" dirty="0">
              <a:latin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648" y="2924944"/>
            <a:ext cx="1080120" cy="432048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Calibri" panose="020F0502020204030204" pitchFamily="34" charset="0"/>
              </a:rPr>
              <a:t>mode = 1;</a:t>
            </a:r>
            <a:endParaRPr lang="zh-TW" altLang="en-US" sz="1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1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/>
              <a:t>Dual-Mode Operation: </a:t>
            </a:r>
            <a:r>
              <a:rPr lang="en-US" altLang="zh-TW" dirty="0">
                <a:solidFill>
                  <a:srgbClr val="0033CC"/>
                </a:solidFill>
              </a:rPr>
              <a:t>Trap (System Call)</a:t>
            </a:r>
            <a:endParaRPr lang="en-US" altLang="zh-TW" dirty="0" smtClean="0"/>
          </a:p>
        </p:txBody>
      </p:sp>
      <p:pic>
        <p:nvPicPr>
          <p:cNvPr id="50179" name="Picture 5"/>
          <p:cNvPicPr>
            <a:picLocks noChangeAspect="1" noChangeArrowheads="1"/>
          </p:cNvPicPr>
          <p:nvPr/>
        </p:nvPicPr>
        <p:blipFill>
          <a:blip r:embed="rId2" cstate="print"/>
          <a:srcRect l="417" t="30278" r="417" b="30000"/>
          <a:stretch>
            <a:fillRect/>
          </a:stretch>
        </p:blipFill>
        <p:spPr bwMode="auto">
          <a:xfrm>
            <a:off x="2209801" y="1844824"/>
            <a:ext cx="7915275" cy="40576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30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ffectLst/>
              </a:rPr>
              <a:t>Multi-Mode</a:t>
            </a:r>
            <a:endParaRPr lang="en-US" altLang="zh-TW" dirty="0" smtClean="0">
              <a:effectLst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mtClean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altLang="zh-TW" smtClean="0"/>
              <a:t>x86 CPU has four protection rings (modes)</a:t>
            </a:r>
          </a:p>
          <a:p>
            <a:pPr lvl="2">
              <a:lnSpc>
                <a:spcPct val="90000"/>
              </a:lnSpc>
            </a:pPr>
            <a:r>
              <a:rPr lang="en-US" altLang="zh-TW" smtClean="0"/>
              <a:t>Windows runs in the ring 0 (kernel mode)</a:t>
            </a:r>
          </a:p>
          <a:p>
            <a:pPr lvl="2">
              <a:lnSpc>
                <a:spcPct val="90000"/>
              </a:lnSpc>
            </a:pPr>
            <a:r>
              <a:rPr lang="en-US" altLang="zh-TW" smtClean="0"/>
              <a:t>User applications runs in the ring 3 (User mode)</a:t>
            </a:r>
          </a:p>
          <a:p>
            <a:pPr lvl="1">
              <a:lnSpc>
                <a:spcPct val="90000"/>
              </a:lnSpc>
            </a:pPr>
            <a:endParaRPr lang="en-US" altLang="zh-TW" smtClean="0"/>
          </a:p>
          <a:p>
            <a:pPr lvl="1">
              <a:lnSpc>
                <a:spcPct val="90000"/>
              </a:lnSpc>
            </a:pPr>
            <a:r>
              <a:rPr lang="en-US" altLang="zh-TW" smtClean="0"/>
              <a:t>ARM8 has seven modes</a:t>
            </a:r>
            <a:endParaRPr lang="en-US" altLang="zh-TW" dirty="0" smtClean="0"/>
          </a:p>
        </p:txBody>
      </p:sp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2065" y="3429001"/>
            <a:ext cx="3208337" cy="320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What Operating Systems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Operating-System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Multiprogramming and Multitasking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Dual-Mode and Multi-mode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</a:rPr>
              <a:t>Timers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Resource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Security and Protection</a:t>
            </a:r>
          </a:p>
          <a:p>
            <a:r>
              <a:rPr lang="en-US" altLang="zh-TW" sz="2800" dirty="0"/>
              <a:t>Virtualization</a:t>
            </a:r>
          </a:p>
          <a:p>
            <a:r>
              <a:rPr lang="en-US" altLang="zh-TW" sz="2800" dirty="0"/>
              <a:t>Distributed Systems</a:t>
            </a:r>
          </a:p>
          <a:p>
            <a:r>
              <a:rPr lang="en-US" altLang="zh-TW" sz="2800" dirty="0"/>
              <a:t>Kernel Data Structures</a:t>
            </a:r>
          </a:p>
          <a:p>
            <a:r>
              <a:rPr lang="en-US" altLang="zh-TW" sz="2800" dirty="0"/>
              <a:t>Computing Environments</a:t>
            </a:r>
          </a:p>
          <a:p>
            <a:r>
              <a:rPr lang="en-US" altLang="zh-TW" sz="2800" dirty="0"/>
              <a:t>Free and Open-Source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246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Timer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TW" dirty="0" smtClean="0"/>
              <a:t>Question: how to prevent a user program from getting the CPU forever ? </a:t>
            </a:r>
            <a:r>
              <a:rPr lang="en-US" altLang="zh-TW" sz="2200" dirty="0" smtClean="0"/>
              <a:t>(next slide)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dirty="0" smtClean="0"/>
              <a:t>That is, how to implement </a:t>
            </a:r>
            <a:r>
              <a:rPr lang="en-US" altLang="zh-TW" b="1" dirty="0" smtClean="0"/>
              <a:t>time sharing systems</a:t>
            </a:r>
            <a:r>
              <a:rPr lang="en-US" altLang="zh-TW" dirty="0" smtClean="0"/>
              <a:t>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dirty="0" smtClean="0"/>
              <a:t>See the following three slides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dirty="0" smtClean="0"/>
              <a:t>We must have a way to enter OS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dirty="0" smtClean="0"/>
              <a:t>System call traps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dirty="0" smtClean="0"/>
              <a:t>Error Traps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dirty="0" smtClean="0"/>
              <a:t>Interrupts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dirty="0" smtClean="0"/>
              <a:t>Your choice?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dirty="0" smtClean="0"/>
              <a:t>See the following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4000" dirty="0">
                <a:effectLst/>
              </a:rPr>
              <a:t>Problem</a:t>
            </a:r>
          </a:p>
        </p:txBody>
      </p:sp>
      <p:sp>
        <p:nvSpPr>
          <p:cNvPr id="43011" name="Line 5"/>
          <p:cNvSpPr>
            <a:spLocks noChangeShapeType="1"/>
          </p:cNvSpPr>
          <p:nvPr/>
        </p:nvSpPr>
        <p:spPr bwMode="auto">
          <a:xfrm>
            <a:off x="2927351" y="2492375"/>
            <a:ext cx="7273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3012" name="Line 6"/>
          <p:cNvSpPr>
            <a:spLocks noChangeShapeType="1"/>
          </p:cNvSpPr>
          <p:nvPr/>
        </p:nvSpPr>
        <p:spPr bwMode="auto">
          <a:xfrm>
            <a:off x="2925764" y="3500438"/>
            <a:ext cx="7273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3013" name="Rectangle 9"/>
          <p:cNvSpPr>
            <a:spLocks noChangeArrowheads="1"/>
          </p:cNvSpPr>
          <p:nvPr/>
        </p:nvSpPr>
        <p:spPr bwMode="auto">
          <a:xfrm>
            <a:off x="2927350" y="2133602"/>
            <a:ext cx="6841058" cy="3587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>
                <a:latin typeface="Calibri" panose="020F0502020204030204" pitchFamily="34" charset="0"/>
              </a:rPr>
              <a:t>RUN</a:t>
            </a:r>
          </a:p>
        </p:txBody>
      </p:sp>
      <p:sp>
        <p:nvSpPr>
          <p:cNvPr id="43014" name="Text Box 10"/>
          <p:cNvSpPr txBox="1">
            <a:spLocks noChangeArrowheads="1"/>
          </p:cNvSpPr>
          <p:nvPr/>
        </p:nvSpPr>
        <p:spPr bwMode="auto">
          <a:xfrm>
            <a:off x="1631950" y="2133601"/>
            <a:ext cx="1181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Calibri" panose="020F0502020204030204" pitchFamily="34" charset="0"/>
              </a:rPr>
              <a:t>program A</a:t>
            </a:r>
          </a:p>
        </p:txBody>
      </p:sp>
      <p:sp>
        <p:nvSpPr>
          <p:cNvPr id="43015" name="Text Box 11"/>
          <p:cNvSpPr txBox="1">
            <a:spLocks noChangeArrowheads="1"/>
          </p:cNvSpPr>
          <p:nvPr/>
        </p:nvSpPr>
        <p:spPr bwMode="auto">
          <a:xfrm>
            <a:off x="1631950" y="3141663"/>
            <a:ext cx="116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Calibri" panose="020F0502020204030204" pitchFamily="34" charset="0"/>
              </a:rPr>
              <a:t>program B</a:t>
            </a:r>
          </a:p>
          <a:p>
            <a:pPr algn="ctr"/>
            <a:r>
              <a:rPr lang="en-US" altLang="zh-TW" sz="1800">
                <a:latin typeface="Calibri" panose="020F0502020204030204" pitchFamily="34" charset="0"/>
              </a:rPr>
              <a:t>(word)</a:t>
            </a:r>
          </a:p>
        </p:txBody>
      </p:sp>
      <p:sp>
        <p:nvSpPr>
          <p:cNvPr id="43017" name="AutoShape 13"/>
          <p:cNvSpPr>
            <a:spLocks noChangeArrowheads="1"/>
          </p:cNvSpPr>
          <p:nvPr/>
        </p:nvSpPr>
        <p:spPr bwMode="auto">
          <a:xfrm>
            <a:off x="1992313" y="4508501"/>
            <a:ext cx="2374900" cy="504825"/>
          </a:xfrm>
          <a:prstGeom prst="wedgeRoundRectCallout">
            <a:avLst>
              <a:gd name="adj1" fmla="val -43986"/>
              <a:gd name="adj2" fmla="val -19371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1">
                <a:latin typeface="Calibri" panose="020F0502020204030204" pitchFamily="34" charset="0"/>
              </a:rPr>
              <a:t>interactive task</a:t>
            </a:r>
          </a:p>
        </p:txBody>
      </p:sp>
      <p:sp>
        <p:nvSpPr>
          <p:cNvPr id="43018" name="Text Box 14"/>
          <p:cNvSpPr txBox="1">
            <a:spLocks noChangeArrowheads="1"/>
          </p:cNvSpPr>
          <p:nvPr/>
        </p:nvSpPr>
        <p:spPr bwMode="auto">
          <a:xfrm>
            <a:off x="5087939" y="3068639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anose="020F0502020204030204" pitchFamily="34" charset="0"/>
              </a:rPr>
              <a:t>wait</a:t>
            </a:r>
          </a:p>
        </p:txBody>
      </p:sp>
      <p:sp>
        <p:nvSpPr>
          <p:cNvPr id="43020" name="AutoShape 16"/>
          <p:cNvSpPr>
            <a:spLocks noChangeArrowheads="1"/>
          </p:cNvSpPr>
          <p:nvPr/>
        </p:nvSpPr>
        <p:spPr bwMode="auto">
          <a:xfrm>
            <a:off x="4943476" y="4292601"/>
            <a:ext cx="3673475" cy="504825"/>
          </a:xfrm>
          <a:prstGeom prst="wedgeRoundRectCallout">
            <a:avLst>
              <a:gd name="adj1" fmla="val -38245"/>
              <a:gd name="adj2" fmla="val -193713"/>
              <a:gd name="adj3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1">
                <a:latin typeface="Calibri" panose="020F0502020204030204" pitchFamily="34" charset="0"/>
              </a:rPr>
              <a:t>Bad: long response time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9840416" y="184482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43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ffectLst/>
              </a:rPr>
              <a:t>Problem: Example</a:t>
            </a:r>
            <a:endParaRPr lang="zh-TW" altLang="en-US" dirty="0" smtClean="0">
              <a:effectLst/>
            </a:endParaRPr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 flipV="1">
            <a:off x="2035176" y="2925764"/>
            <a:ext cx="6799263" cy="396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5087939" y="1196976"/>
            <a:ext cx="1368425" cy="1235075"/>
          </a:xfrm>
          <a:prstGeom prst="rect">
            <a:avLst/>
          </a:prstGeom>
          <a:gradFill rotWithShape="1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…</a:t>
            </a:r>
          </a:p>
          <a:p>
            <a:pPr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for (;;)</a:t>
            </a:r>
          </a:p>
          <a:p>
            <a:pPr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    a=a+1</a:t>
            </a:r>
            <a:r>
              <a:rPr kumimoji="0" lang="en-US" altLang="zh-TW" sz="2000" i="1" dirty="0">
                <a:latin typeface="Calibri" panose="020F0502020204030204" pitchFamily="34" charset="0"/>
              </a:rPr>
              <a:t>;</a:t>
            </a:r>
          </a:p>
          <a:p>
            <a:pPr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3114676" y="5076826"/>
            <a:ext cx="5648325" cy="87312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en-US" altLang="zh-TW" sz="2000">
              <a:latin typeface="Calibri" panose="020F0502020204030204" pitchFamily="34" charset="0"/>
            </a:endParaRPr>
          </a:p>
          <a:p>
            <a:pPr algn="ctr" eaLnBrk="0" hangingPunct="0">
              <a:defRPr/>
            </a:pPr>
            <a:r>
              <a:rPr kumimoji="0" lang="en-US" altLang="zh-TW" sz="2000">
                <a:latin typeface="Calibri" panose="020F0502020204030204" pitchFamily="34" charset="0"/>
              </a:rPr>
              <a:t>Hardware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146426" y="3125788"/>
            <a:ext cx="5616575" cy="1706562"/>
          </a:xfrm>
          <a:prstGeom prst="rect">
            <a:avLst/>
          </a:prstGeom>
          <a:gradFill rotWithShape="1">
            <a:gsLst>
              <a:gs pos="0">
                <a:srgbClr val="66FF33"/>
              </a:gs>
              <a:gs pos="100000">
                <a:srgbClr val="2F7618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b="1" dirty="0">
                <a:solidFill>
                  <a:srgbClr val="FF3300"/>
                </a:solidFill>
                <a:latin typeface="Calibri" panose="020F0502020204030204" pitchFamily="34" charset="0"/>
              </a:rPr>
              <a:t>OS (or Kernel)</a:t>
            </a:r>
          </a:p>
        </p:txBody>
      </p:sp>
      <p:sp>
        <p:nvSpPr>
          <p:cNvPr id="56327" name="Text Box 7"/>
          <p:cNvSpPr txBox="1">
            <a:spLocks noChangeArrowheads="1"/>
          </p:cNvSpPr>
          <p:nvPr/>
        </p:nvSpPr>
        <p:spPr bwMode="auto">
          <a:xfrm>
            <a:off x="1838325" y="2279650"/>
            <a:ext cx="113823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1600" b="1">
                <a:latin typeface="Calibri" panose="020F0502020204030204" pitchFamily="34" charset="0"/>
              </a:rPr>
              <a:t>User Mode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703388" y="3255963"/>
            <a:ext cx="133191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1600" b="1">
                <a:latin typeface="Calibri" panose="020F0502020204030204" pitchFamily="34" charset="0"/>
              </a:rPr>
              <a:t>Kernel Mode</a:t>
            </a:r>
          </a:p>
        </p:txBody>
      </p:sp>
      <p:sp>
        <p:nvSpPr>
          <p:cNvPr id="56329" name="Text Box 15"/>
          <p:cNvSpPr txBox="1">
            <a:spLocks noChangeArrowheads="1"/>
          </p:cNvSpPr>
          <p:nvPr/>
        </p:nvSpPr>
        <p:spPr bwMode="auto">
          <a:xfrm>
            <a:off x="6436915" y="1516707"/>
            <a:ext cx="3960688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kumimoji="0" lang="en-US" altLang="zh-TW" sz="2000" b="1" i="1" dirty="0">
                <a:latin typeface="Calibri" panose="020F0502020204030204" pitchFamily="34" charset="0"/>
              </a:rPr>
              <a:t>Applications executes a infinite loop, occupying CPU</a:t>
            </a:r>
            <a:endParaRPr kumimoji="0" lang="en-US" altLang="zh-TW" sz="2000" i="1" dirty="0">
              <a:latin typeface="Calibri" panose="020F0502020204030204" pitchFamily="34" charset="0"/>
            </a:endParaRPr>
          </a:p>
        </p:txBody>
      </p:sp>
      <p:sp>
        <p:nvSpPr>
          <p:cNvPr id="56330" name="Rectangle 16"/>
          <p:cNvSpPr>
            <a:spLocks noChangeArrowheads="1"/>
          </p:cNvSpPr>
          <p:nvPr/>
        </p:nvSpPr>
        <p:spPr bwMode="auto">
          <a:xfrm>
            <a:off x="3359151" y="1196976"/>
            <a:ext cx="1368425" cy="123507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kumimoji="0" lang="en-US" altLang="zh-TW" sz="2000" i="1" dirty="0">
              <a:latin typeface="Calibri" panose="020F0502020204030204" pitchFamily="34" charset="0"/>
            </a:endParaRPr>
          </a:p>
          <a:p>
            <a:pPr algn="ctr"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User </a:t>
            </a:r>
          </a:p>
          <a:p>
            <a:pPr algn="ctr"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Applications</a:t>
            </a:r>
            <a:endParaRPr kumimoji="0" lang="en-US" altLang="zh-TW" sz="2000" i="1" dirty="0">
              <a:latin typeface="Calibri" panose="020F0502020204030204" pitchFamily="34" charset="0"/>
            </a:endParaRPr>
          </a:p>
          <a:p>
            <a:pPr algn="ctr" eaLnBrk="0" hangingPunct="0"/>
            <a:endParaRPr kumimoji="0" lang="en-US" altLang="zh-TW" sz="20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ffectLst/>
              </a:rPr>
              <a:t>Problem: Example </a:t>
            </a:r>
            <a:r>
              <a:rPr lang="en-US" altLang="zh-TW" dirty="0" smtClean="0">
                <a:effectLst/>
              </a:rPr>
              <a:t>(Cont.)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282627" name="Rectangle 4"/>
          <p:cNvSpPr>
            <a:spLocks noChangeArrowheads="1"/>
          </p:cNvSpPr>
          <p:nvPr/>
        </p:nvSpPr>
        <p:spPr bwMode="auto">
          <a:xfrm>
            <a:off x="6311900" y="1484314"/>
            <a:ext cx="2260600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lvl="0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for (;;)    a=a+1;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311900" y="4508500"/>
            <a:ext cx="2260600" cy="1931988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>
                <a:solidFill>
                  <a:srgbClr val="000000"/>
                </a:solidFill>
                <a:ea typeface="新細明體" panose="02020500000000000000" pitchFamily="18" charset="-120"/>
              </a:rPr>
              <a:t>OS</a:t>
            </a:r>
          </a:p>
        </p:txBody>
      </p:sp>
      <p:sp>
        <p:nvSpPr>
          <p:cNvPr id="282629" name="Rectangle 4"/>
          <p:cNvSpPr>
            <a:spLocks noChangeArrowheads="1"/>
          </p:cNvSpPr>
          <p:nvPr/>
        </p:nvSpPr>
        <p:spPr bwMode="auto">
          <a:xfrm>
            <a:off x="6311900" y="2719388"/>
            <a:ext cx="2260600" cy="17891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…..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2566989" y="2189163"/>
            <a:ext cx="1870075" cy="1274762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400" b="1">
                <a:solidFill>
                  <a:srgbClr val="FF3300"/>
                </a:solidFill>
                <a:ea typeface="新細明體" panose="02020500000000000000" pitchFamily="18" charset="-120"/>
              </a:rPr>
              <a:t>CPU</a:t>
            </a:r>
          </a:p>
        </p:txBody>
      </p:sp>
      <p:cxnSp>
        <p:nvCxnSpPr>
          <p:cNvPr id="9" name="直線單箭頭接點 8"/>
          <p:cNvCxnSpPr>
            <a:stCxn id="282627" idx="1"/>
            <a:endCxn id="282630" idx="3"/>
          </p:cNvCxnSpPr>
          <p:nvPr/>
        </p:nvCxnSpPr>
        <p:spPr>
          <a:xfrm flipH="1">
            <a:off x="4437064" y="2101850"/>
            <a:ext cx="1874837" cy="72390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311900" y="5735002"/>
            <a:ext cx="2260600" cy="705486"/>
          </a:xfrm>
          <a:prstGeom prst="rect">
            <a:avLst/>
          </a:prstGeom>
          <a:solidFill>
            <a:srgbClr val="66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Interrupt Service 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Routine (ISR)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307138" y="2710816"/>
            <a:ext cx="2260600" cy="1235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lvl="0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add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;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626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Your Choice?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187223" y="6550224"/>
            <a:ext cx="4600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>
                <a:latin typeface="Calibri" panose="020F0502020204030204" pitchFamily="34" charset="0"/>
              </a:rPr>
              <a:t>https://www.geeksforgeeks.org/dual-mode-operations-os/</a:t>
            </a:r>
            <a:endParaRPr lang="zh-TW" altLang="en-US" sz="1400" b="1" i="1" dirty="0">
              <a:latin typeface="Calibri" panose="020F0502020204030204" pitchFamily="34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398701" y="1700808"/>
            <a:ext cx="7416824" cy="3816424"/>
            <a:chOff x="899592" y="1988840"/>
            <a:chExt cx="7000875" cy="2857500"/>
          </a:xfrm>
        </p:grpSpPr>
        <p:grpSp>
          <p:nvGrpSpPr>
            <p:cNvPr id="7" name="群組 6"/>
            <p:cNvGrpSpPr/>
            <p:nvPr/>
          </p:nvGrpSpPr>
          <p:grpSpPr>
            <a:xfrm>
              <a:off x="899592" y="1988840"/>
              <a:ext cx="7000875" cy="2857500"/>
              <a:chOff x="899592" y="1988840"/>
              <a:chExt cx="7000875" cy="2857500"/>
            </a:xfrm>
          </p:grpSpPr>
          <p:pic>
            <p:nvPicPr>
              <p:cNvPr id="7170" name="Picture 2" descr="Dual Mode operations in OS - GeeksforGeeks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1988840"/>
                <a:ext cx="7000875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矩形 3"/>
              <p:cNvSpPr/>
              <p:nvPr/>
            </p:nvSpPr>
            <p:spPr>
              <a:xfrm>
                <a:off x="3779912" y="3246698"/>
                <a:ext cx="216024" cy="182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rgbClr val="33CC33"/>
                    </a:solidFill>
                    <a:latin typeface="Calibri" panose="020F0502020204030204" pitchFamily="34" charset="0"/>
                  </a:rPr>
                  <a:t>1</a:t>
                </a:r>
                <a:endParaRPr lang="zh-TW" altLang="en-US" sz="1400" b="1" dirty="0">
                  <a:solidFill>
                    <a:srgbClr val="33CC33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876256" y="3246698"/>
                <a:ext cx="216024" cy="1823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400" b="1" dirty="0">
                    <a:solidFill>
                      <a:srgbClr val="33CC33"/>
                    </a:solidFill>
                    <a:latin typeface="Calibri" panose="020F0502020204030204" pitchFamily="34" charset="0"/>
                  </a:rPr>
                  <a:t>0</a:t>
                </a:r>
                <a:endParaRPr lang="zh-TW" altLang="en-US" sz="1400" b="1" dirty="0">
                  <a:solidFill>
                    <a:srgbClr val="33CC33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2987824" y="2708920"/>
              <a:ext cx="1224136" cy="4320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?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709028" y="3462722"/>
              <a:ext cx="1224136" cy="3263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351206" y="3948522"/>
              <a:ext cx="1224136" cy="3263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851920" y="4114168"/>
              <a:ext cx="1656184" cy="500682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>
                  <a:solidFill>
                    <a:srgbClr val="FF0000"/>
                  </a:solidFill>
                </a:rPr>
                <a:t>OS</a:t>
              </a:r>
              <a:endParaRPr lang="zh-TW" alt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48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dirty="0"/>
              <a:t>We must have a way to enter OS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dirty="0"/>
              <a:t>System call traps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dirty="0"/>
              <a:t>Error Traps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b="1" dirty="0" smtClean="0">
                <a:solidFill>
                  <a:srgbClr val="FF0000"/>
                </a:solidFill>
              </a:rPr>
              <a:t>Interrupts</a:t>
            </a:r>
          </a:p>
          <a:p>
            <a:pPr marL="914400" lvl="2" indent="0" eaLnBrk="1" hangingPunct="1">
              <a:lnSpc>
                <a:spcPct val="120000"/>
              </a:lnSpc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5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學習作業系統為什麼要學習電腦組織與架構？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87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Timer (Cont.)</a:t>
            </a:r>
            <a:endParaRPr lang="en-US" altLang="zh-TW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Solution: </a:t>
            </a:r>
            <a:r>
              <a:rPr lang="en-US" altLang="zh-TW" b="1" dirty="0" smtClean="0">
                <a:solidFill>
                  <a:srgbClr val="FF3300"/>
                </a:solidFill>
              </a:rPr>
              <a:t>timer  </a:t>
            </a:r>
          </a:p>
          <a:p>
            <a:pPr lvl="1" eaLnBrk="1" hangingPunct="1"/>
            <a:r>
              <a:rPr lang="en-US" altLang="zh-TW" dirty="0" smtClean="0"/>
              <a:t>Cause </a:t>
            </a:r>
            <a:r>
              <a:rPr lang="en-US" altLang="zh-TW" b="1" dirty="0" smtClean="0"/>
              <a:t>timer interrupt periodically</a:t>
            </a:r>
            <a:endParaRPr lang="en-US" altLang="zh-TW" dirty="0" smtClean="0"/>
          </a:p>
          <a:p>
            <a:pPr lvl="1" eaLnBrk="1" hangingPunct="1"/>
            <a:endParaRPr lang="en-US" altLang="zh-TW" b="1" i="1" dirty="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en-US" altLang="zh-TW" b="1" i="1" dirty="0" smtClean="0">
                <a:solidFill>
                  <a:srgbClr val="FF3300"/>
                </a:solidFill>
              </a:rPr>
              <a:t>CPU is returned back to the OS</a:t>
            </a:r>
          </a:p>
          <a:p>
            <a:pPr lvl="2" eaLnBrk="1" hangingPunct="1"/>
            <a:r>
              <a:rPr lang="en-US" altLang="zh-TW" dirty="0" smtClean="0"/>
              <a:t>Run another task or still the same task</a:t>
            </a:r>
          </a:p>
          <a:p>
            <a:pPr lvl="2" eaLnBrk="1" hangingPunct="1"/>
            <a:r>
              <a:rPr lang="en-US" altLang="zh-TW" dirty="0" smtClean="0"/>
              <a:t>An so on…</a:t>
            </a:r>
            <a:r>
              <a:rPr lang="en-US" altLang="zh-TW" sz="1800" dirty="0" smtClean="0"/>
              <a:t>(see the following two slides)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Clearly, instructions that modify the content of the timer are </a:t>
            </a:r>
            <a:r>
              <a:rPr lang="en-US" altLang="zh-TW" b="1" dirty="0" smtClean="0"/>
              <a:t>privileged</a:t>
            </a:r>
          </a:p>
          <a:p>
            <a:pPr lvl="1"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6775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ffectLst/>
              </a:rPr>
              <a:t>With a Timer </a:t>
            </a:r>
            <a:endParaRPr lang="zh-TW" altLang="en-US" dirty="0" smtClean="0">
              <a:effectLst/>
            </a:endParaRP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 flipV="1">
            <a:off x="2035176" y="2925764"/>
            <a:ext cx="6799263" cy="396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3114676" y="5076826"/>
            <a:ext cx="5648325" cy="87312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en-US" altLang="zh-TW" sz="2000" dirty="0">
              <a:latin typeface="Calibri" panose="020F0502020204030204" pitchFamily="34" charset="0"/>
            </a:endParaRPr>
          </a:p>
          <a:p>
            <a:pPr algn="ctr" eaLnBrk="0" hangingPunct="0">
              <a:defRPr/>
            </a:pPr>
            <a:r>
              <a:rPr kumimoji="0" lang="en-US" altLang="zh-TW" sz="2000" dirty="0">
                <a:latin typeface="Calibri" panose="020F0502020204030204" pitchFamily="34" charset="0"/>
              </a:rPr>
              <a:t>Hardware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146426" y="3125788"/>
            <a:ext cx="5616575" cy="1706562"/>
          </a:xfrm>
          <a:prstGeom prst="rect">
            <a:avLst/>
          </a:prstGeom>
          <a:gradFill rotWithShape="1">
            <a:gsLst>
              <a:gs pos="0">
                <a:srgbClr val="66FF33"/>
              </a:gs>
              <a:gs pos="100000">
                <a:srgbClr val="2F7618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kumimoji="0" lang="en-US" altLang="zh-TW" sz="2000" b="1" i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838325" y="2279650"/>
            <a:ext cx="113823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1600" b="1">
                <a:latin typeface="Calibri" panose="020F0502020204030204" pitchFamily="34" charset="0"/>
              </a:rPr>
              <a:t>User Mode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703388" y="3255963"/>
            <a:ext cx="133191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1600" b="1">
                <a:latin typeface="Calibri" panose="020F0502020204030204" pitchFamily="34" charset="0"/>
              </a:rPr>
              <a:t>Kernel Mode</a:t>
            </a:r>
          </a:p>
        </p:txBody>
      </p:sp>
      <p:sp>
        <p:nvSpPr>
          <p:cNvPr id="57353" name="Text Box 10"/>
          <p:cNvSpPr txBox="1">
            <a:spLocks noChangeArrowheads="1"/>
          </p:cNvSpPr>
          <p:nvPr/>
        </p:nvSpPr>
        <p:spPr bwMode="auto">
          <a:xfrm>
            <a:off x="8735315" y="4615160"/>
            <a:ext cx="1906587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800" b="1" dirty="0">
                <a:latin typeface="Calibri" panose="020F0502020204030204" pitchFamily="34" charset="0"/>
              </a:rPr>
              <a:t>Interrupt</a:t>
            </a:r>
            <a:r>
              <a:rPr kumimoji="0" lang="en-US" altLang="zh-TW" sz="1800" dirty="0">
                <a:latin typeface="Calibri" panose="020F0502020204030204" pitchFamily="34" charset="0"/>
              </a:rPr>
              <a:t> cause</a:t>
            </a:r>
          </a:p>
          <a:p>
            <a:pPr eaLnBrk="0" hangingPunct="0"/>
            <a:r>
              <a:rPr kumimoji="0" lang="en-US" altLang="zh-TW" sz="1800" dirty="0">
                <a:latin typeface="Calibri" panose="020F0502020204030204" pitchFamily="34" charset="0"/>
              </a:rPr>
              <a:t>CPU just to the kernel</a:t>
            </a:r>
          </a:p>
        </p:txBody>
      </p:sp>
      <p:sp>
        <p:nvSpPr>
          <p:cNvPr id="57354" name="Rectangle 14"/>
          <p:cNvSpPr>
            <a:spLocks noChangeArrowheads="1"/>
          </p:cNvSpPr>
          <p:nvPr/>
        </p:nvSpPr>
        <p:spPr bwMode="auto">
          <a:xfrm>
            <a:off x="5232401" y="1268414"/>
            <a:ext cx="1368425" cy="12350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kumimoji="0" lang="en-US" altLang="zh-TW" sz="2000" i="1" dirty="0">
              <a:latin typeface="Calibri" panose="020F0502020204030204" pitchFamily="34" charset="0"/>
            </a:endParaRPr>
          </a:p>
          <a:p>
            <a:pPr algn="ctr"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User </a:t>
            </a:r>
          </a:p>
          <a:p>
            <a:pPr algn="ctr"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Applications</a:t>
            </a:r>
            <a:endParaRPr kumimoji="0" lang="en-US" altLang="zh-TW" sz="2000" i="1" dirty="0">
              <a:latin typeface="Calibri" panose="020F0502020204030204" pitchFamily="34" charset="0"/>
            </a:endParaRPr>
          </a:p>
          <a:p>
            <a:pPr algn="ctr" eaLnBrk="0" hangingPunct="0"/>
            <a:endParaRPr kumimoji="0" lang="en-US" altLang="zh-TW" sz="2000" i="1" dirty="0">
              <a:latin typeface="Calibri" panose="020F0502020204030204" pitchFamily="34" charset="0"/>
            </a:endParaRPr>
          </a:p>
        </p:txBody>
      </p:sp>
      <p:sp>
        <p:nvSpPr>
          <p:cNvPr id="57355" name="Line 15"/>
          <p:cNvSpPr>
            <a:spLocks noChangeShapeType="1"/>
          </p:cNvSpPr>
          <p:nvPr/>
        </p:nvSpPr>
        <p:spPr bwMode="auto">
          <a:xfrm flipV="1">
            <a:off x="5808663" y="4508500"/>
            <a:ext cx="0" cy="5794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57356" name="Rectangle 16"/>
          <p:cNvSpPr>
            <a:spLocks noChangeArrowheads="1"/>
          </p:cNvSpPr>
          <p:nvPr/>
        </p:nvSpPr>
        <p:spPr bwMode="auto">
          <a:xfrm>
            <a:off x="5303838" y="5157789"/>
            <a:ext cx="1008062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Timer</a:t>
            </a:r>
          </a:p>
        </p:txBody>
      </p:sp>
      <p:sp>
        <p:nvSpPr>
          <p:cNvPr id="57357" name="Text Box 18"/>
          <p:cNvSpPr txBox="1">
            <a:spLocks noChangeArrowheads="1"/>
          </p:cNvSpPr>
          <p:nvPr/>
        </p:nvSpPr>
        <p:spPr bwMode="auto">
          <a:xfrm>
            <a:off x="6600825" y="1766888"/>
            <a:ext cx="3995738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800" b="1" i="1" dirty="0">
                <a:latin typeface="Calibri" panose="020F0502020204030204" pitchFamily="34" charset="0"/>
              </a:rPr>
              <a:t>Change to execute another application</a:t>
            </a:r>
            <a:endParaRPr kumimoji="0" lang="en-US" altLang="zh-TW" sz="1800" i="1" dirty="0">
              <a:latin typeface="Calibri" panose="020F0502020204030204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477039" y="1299302"/>
            <a:ext cx="1368425" cy="1235075"/>
          </a:xfrm>
          <a:prstGeom prst="rect">
            <a:avLst/>
          </a:prstGeom>
          <a:gradFill rotWithShape="1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…</a:t>
            </a:r>
          </a:p>
          <a:p>
            <a:pPr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for (;;)</a:t>
            </a:r>
          </a:p>
          <a:p>
            <a:pPr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    a=a+1</a:t>
            </a:r>
            <a:r>
              <a:rPr kumimoji="0" lang="en-US" altLang="zh-TW" sz="2000" i="1" dirty="0">
                <a:latin typeface="Calibri" panose="020F0502020204030204" pitchFamily="34" charset="0"/>
              </a:rPr>
              <a:t>;</a:t>
            </a:r>
          </a:p>
          <a:p>
            <a:pPr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2" name="圓角矩形 1"/>
          <p:cNvSpPr/>
          <p:nvPr/>
        </p:nvSpPr>
        <p:spPr>
          <a:xfrm>
            <a:off x="3346549" y="3246066"/>
            <a:ext cx="5184576" cy="1515219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/>
            <a:r>
              <a:rPr kumimoji="0" lang="en-US" altLang="zh-TW" sz="1800" b="1" i="1" dirty="0" err="1">
                <a:solidFill>
                  <a:srgbClr val="FF0000"/>
                </a:solidFill>
                <a:latin typeface="Calibri" panose="020F0502020204030204" pitchFamily="34" charset="0"/>
              </a:rPr>
              <a:t>timer_interrupt_handler</a:t>
            </a:r>
            <a:r>
              <a:rPr kumimoji="0" lang="en-US" altLang="zh-TW" sz="1800" b="1" i="1" dirty="0">
                <a:solidFill>
                  <a:srgbClr val="FF0000"/>
                </a:solidFill>
                <a:latin typeface="Calibri" panose="020F0502020204030204" pitchFamily="34" charset="0"/>
              </a:rPr>
              <a:t>() </a:t>
            </a:r>
          </a:p>
          <a:p>
            <a:pPr eaLnBrk="0" hangingPunct="0"/>
            <a:r>
              <a:rPr kumimoji="0" lang="en-US" altLang="zh-TW" sz="1800" b="1" i="1" dirty="0">
                <a:solidFill>
                  <a:srgbClr val="FF0000"/>
                </a:solidFill>
                <a:latin typeface="Calibri" panose="020F0502020204030204" pitchFamily="34" charset="0"/>
              </a:rPr>
              <a:t>{</a:t>
            </a:r>
          </a:p>
          <a:p>
            <a:pPr lvl="1" eaLnBrk="0" hangingPunct="0"/>
            <a:r>
              <a:rPr kumimoji="0" lang="en-US" altLang="zh-TW" sz="1800" b="1" i="1" dirty="0">
                <a:solidFill>
                  <a:srgbClr val="FF0000"/>
                </a:solidFill>
                <a:latin typeface="Calibri" panose="020F0502020204030204" pitchFamily="34" charset="0"/>
              </a:rPr>
              <a:t>If (current process executes too long)</a:t>
            </a:r>
          </a:p>
          <a:p>
            <a:pPr lvl="1" eaLnBrk="0" hangingPunct="0"/>
            <a:r>
              <a:rPr kumimoji="0" lang="en-US" altLang="zh-TW" sz="1800" b="1" i="1" dirty="0">
                <a:solidFill>
                  <a:srgbClr val="FF0000"/>
                </a:solidFill>
                <a:latin typeface="Calibri" panose="020F0502020204030204" pitchFamily="34" charset="0"/>
              </a:rPr>
              <a:t>     change to execute another application</a:t>
            </a:r>
          </a:p>
          <a:p>
            <a:pPr eaLnBrk="0" hangingPunct="0"/>
            <a:r>
              <a:rPr kumimoji="0" lang="en-US" altLang="zh-TW" sz="1800" b="1" i="1" dirty="0">
                <a:solidFill>
                  <a:srgbClr val="FF0000"/>
                </a:solidFill>
                <a:latin typeface="Calibri" panose="020F0502020204030204" pitchFamily="34" charset="0"/>
              </a:rPr>
              <a:t>}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470623" y="1299302"/>
            <a:ext cx="1368425" cy="123507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TW" sz="2000">
                <a:latin typeface="Calibri" panose="020F0502020204030204" pitchFamily="34" charset="0"/>
              </a:rPr>
              <a:t>…</a:t>
            </a:r>
          </a:p>
          <a:p>
            <a:pPr eaLnBrk="0" hangingPunct="0"/>
            <a:r>
              <a:rPr kumimoji="0" lang="en-US" altLang="zh-TW" sz="2000">
                <a:latin typeface="Calibri" panose="020F0502020204030204" pitchFamily="34" charset="0"/>
              </a:rPr>
              <a:t>for (;;)</a:t>
            </a:r>
          </a:p>
          <a:p>
            <a:pPr eaLnBrk="0" hangingPunct="0"/>
            <a:r>
              <a:rPr kumimoji="0" lang="en-US" altLang="zh-TW" sz="2000">
                <a:latin typeface="Calibri" panose="020F0502020204030204" pitchFamily="34" charset="0"/>
              </a:rPr>
              <a:t>    a=a+1</a:t>
            </a:r>
            <a:r>
              <a:rPr kumimoji="0" lang="en-US" altLang="zh-TW" sz="2000" i="1">
                <a:latin typeface="Calibri" panose="020F0502020204030204" pitchFamily="34" charset="0"/>
              </a:rPr>
              <a:t>;</a:t>
            </a:r>
          </a:p>
          <a:p>
            <a:pPr eaLnBrk="0" hangingPunct="0"/>
            <a:r>
              <a:rPr kumimoji="0" lang="en-US" altLang="zh-TW" sz="2000">
                <a:latin typeface="Calibri" panose="020F0502020204030204" pitchFamily="34" charset="0"/>
              </a:rPr>
              <a:t>…</a:t>
            </a:r>
            <a:endParaRPr kumimoji="0" lang="en-US" altLang="zh-TW" sz="2000" dirty="0">
              <a:latin typeface="Calibri" panose="020F0502020204030204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232400" y="1284254"/>
            <a:ext cx="1368425" cy="1235075"/>
          </a:xfrm>
          <a:prstGeom prst="rect">
            <a:avLst/>
          </a:prstGeom>
          <a:gradFill rotWithShape="1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kumimoji="0" lang="en-US" altLang="zh-TW" sz="2000" i="1" dirty="0">
              <a:latin typeface="Calibri" panose="020F0502020204030204" pitchFamily="34" charset="0"/>
            </a:endParaRPr>
          </a:p>
          <a:p>
            <a:pPr algn="ctr"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User </a:t>
            </a:r>
          </a:p>
          <a:p>
            <a:pPr algn="ctr"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Applications</a:t>
            </a:r>
            <a:endParaRPr kumimoji="0" lang="en-US" altLang="zh-TW" sz="2000" i="1" dirty="0">
              <a:latin typeface="Calibri" panose="020F0502020204030204" pitchFamily="34" charset="0"/>
            </a:endParaRPr>
          </a:p>
          <a:p>
            <a:pPr algn="ctr" eaLnBrk="0" hangingPunct="0"/>
            <a:endParaRPr kumimoji="0" lang="en-US" altLang="zh-TW" sz="2000" i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3" grpId="0"/>
      <p:bldP spid="57355" grpId="0" animBg="1"/>
      <p:bldP spid="57357" grpId="0"/>
      <p:bldP spid="2" grpId="0" animBg="1"/>
      <p:bldP spid="16" grpId="0" animBg="1"/>
      <p:bldP spid="1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</a:rPr>
              <a:t>With a Timer (Cont.)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282627" name="Rectangle 4"/>
          <p:cNvSpPr>
            <a:spLocks noChangeArrowheads="1"/>
          </p:cNvSpPr>
          <p:nvPr/>
        </p:nvSpPr>
        <p:spPr bwMode="auto">
          <a:xfrm>
            <a:off x="6311900" y="1484314"/>
            <a:ext cx="2260600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lvl="0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for (;;)    a=a+1;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311900" y="4508500"/>
            <a:ext cx="2260600" cy="1931988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>
                <a:solidFill>
                  <a:srgbClr val="000000"/>
                </a:solidFill>
                <a:ea typeface="新細明體" panose="02020500000000000000" pitchFamily="18" charset="-120"/>
              </a:rPr>
              <a:t>OS</a:t>
            </a:r>
          </a:p>
        </p:txBody>
      </p:sp>
      <p:sp>
        <p:nvSpPr>
          <p:cNvPr id="282629" name="Rectangle 4"/>
          <p:cNvSpPr>
            <a:spLocks noChangeArrowheads="1"/>
          </p:cNvSpPr>
          <p:nvPr/>
        </p:nvSpPr>
        <p:spPr bwMode="auto">
          <a:xfrm>
            <a:off x="6311900" y="2719388"/>
            <a:ext cx="2260600" cy="17891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…..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2566989" y="2189163"/>
            <a:ext cx="1870075" cy="1274762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400" b="1">
                <a:solidFill>
                  <a:srgbClr val="FF3300"/>
                </a:solidFill>
                <a:ea typeface="新細明體" panose="02020500000000000000" pitchFamily="18" charset="-120"/>
              </a:rPr>
              <a:t>CPU</a:t>
            </a:r>
          </a:p>
        </p:txBody>
      </p:sp>
      <p:cxnSp>
        <p:nvCxnSpPr>
          <p:cNvPr id="9" name="直線單箭頭接點 8"/>
          <p:cNvCxnSpPr>
            <a:stCxn id="282627" idx="1"/>
            <a:endCxn id="282630" idx="3"/>
          </p:cNvCxnSpPr>
          <p:nvPr/>
        </p:nvCxnSpPr>
        <p:spPr>
          <a:xfrm flipH="1">
            <a:off x="4437064" y="2101850"/>
            <a:ext cx="1874837" cy="72390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11" idx="1"/>
          </p:cNvCxnSpPr>
          <p:nvPr/>
        </p:nvCxnSpPr>
        <p:spPr>
          <a:xfrm>
            <a:off x="4437062" y="2825751"/>
            <a:ext cx="1874838" cy="32619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311900" y="5735002"/>
            <a:ext cx="2260600" cy="705486"/>
          </a:xfrm>
          <a:prstGeom prst="rect">
            <a:avLst/>
          </a:prstGeom>
          <a:solidFill>
            <a:srgbClr val="66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Interrupt Service 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Routine (ISR)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359697" y="3463927"/>
            <a:ext cx="1" cy="686593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3392611" y="3687247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interrupt</a:t>
            </a:r>
            <a:endParaRPr lang="zh-TW" altLang="en-US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307138" y="2710816"/>
            <a:ext cx="2260600" cy="12350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lvl="0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add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;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3" name="圓角矩形 2"/>
          <p:cNvSpPr/>
          <p:nvPr/>
        </p:nvSpPr>
        <p:spPr>
          <a:xfrm>
            <a:off x="2783632" y="4150520"/>
            <a:ext cx="1224136" cy="57462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Calibri" panose="020F0502020204030204" pitchFamily="34" charset="0"/>
              </a:rPr>
              <a:t>Timer</a:t>
            </a:r>
            <a:endParaRPr lang="zh-TW" altLang="en-US" sz="2400" b="1" dirty="0">
              <a:latin typeface="Calibri" panose="020F0502020204030204" pitchFamily="34" charset="0"/>
            </a:endParaRPr>
          </a:p>
        </p:txBody>
      </p:sp>
      <p:cxnSp>
        <p:nvCxnSpPr>
          <p:cNvPr id="14" name="直線單箭頭接點 13"/>
          <p:cNvCxnSpPr>
            <a:endCxn id="282630" idx="3"/>
          </p:cNvCxnSpPr>
          <p:nvPr/>
        </p:nvCxnSpPr>
        <p:spPr>
          <a:xfrm flipH="1" flipV="1">
            <a:off x="4437064" y="2826544"/>
            <a:ext cx="1802953" cy="556736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弧形向右箭號 6"/>
          <p:cNvSpPr/>
          <p:nvPr/>
        </p:nvSpPr>
        <p:spPr>
          <a:xfrm flipH="1" flipV="1">
            <a:off x="8638549" y="3159521"/>
            <a:ext cx="576064" cy="286176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85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3" grpId="0" animBg="1"/>
      <p:bldP spid="7" grpId="0" animBg="1"/>
      <p:bldP spid="7" grpId="1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結論：作業系統的基本運作方法和</a:t>
            </a:r>
            <a:r>
              <a:rPr lang="en-US" altLang="zh-TW" dirty="0" smtClean="0"/>
              <a:t>CPU/</a:t>
            </a:r>
            <a:r>
              <a:rPr lang="zh-TW" altLang="en-US" dirty="0" smtClean="0"/>
              <a:t>硬體有密切關係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smtClean="0"/>
              <a:t>Time Sharing</a:t>
            </a:r>
          </a:p>
          <a:p>
            <a:r>
              <a:rPr lang="en-US" altLang="zh-TW" b="1" smtClean="0"/>
              <a:t>Dual-Mode Operation</a:t>
            </a:r>
          </a:p>
          <a:p>
            <a:r>
              <a:rPr lang="en-US" altLang="zh-TW" b="1" smtClean="0"/>
              <a:t>Timer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9961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Operating-System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Resource Management (SKIP!)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</a:rPr>
              <a:t>Process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</a:rPr>
              <a:t>Memory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</a:rPr>
              <a:t>File-System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</a:rPr>
              <a:t>Mass-Storage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</a:rPr>
              <a:t>Cache Management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</a:rPr>
              <a:t>I/O System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Security and Protection</a:t>
            </a:r>
          </a:p>
          <a:p>
            <a:r>
              <a:rPr lang="en-US" altLang="zh-TW" sz="2800" dirty="0"/>
              <a:t>Virtualization</a:t>
            </a:r>
          </a:p>
          <a:p>
            <a:r>
              <a:rPr lang="en-US" altLang="zh-TW" sz="2800" dirty="0"/>
              <a:t>Distributed Systems</a:t>
            </a:r>
          </a:p>
          <a:p>
            <a:r>
              <a:rPr lang="en-US" altLang="zh-TW" sz="2800" dirty="0"/>
              <a:t>Kernel Data Structures</a:t>
            </a:r>
          </a:p>
          <a:p>
            <a:r>
              <a:rPr lang="en-US" altLang="zh-TW" sz="2800" dirty="0"/>
              <a:t>Computing Environments</a:t>
            </a:r>
          </a:p>
          <a:p>
            <a:r>
              <a:rPr lang="en-US" altLang="zh-TW" sz="2800" dirty="0"/>
              <a:t>Free and Open-Source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8018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What Operating Systems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Operating-System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Resource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Security and Protection</a:t>
            </a:r>
          </a:p>
          <a:p>
            <a:r>
              <a:rPr lang="en-US" altLang="zh-TW" sz="2800" dirty="0"/>
              <a:t>Virtualization</a:t>
            </a:r>
          </a:p>
          <a:p>
            <a:r>
              <a:rPr lang="en-US" altLang="zh-TW" sz="2800" dirty="0"/>
              <a:t>Distributed Systems</a:t>
            </a:r>
          </a:p>
          <a:p>
            <a:r>
              <a:rPr lang="en-US" altLang="zh-TW" sz="2800" dirty="0"/>
              <a:t>Kernel Data Structures</a:t>
            </a:r>
          </a:p>
          <a:p>
            <a:r>
              <a:rPr lang="en-US" altLang="zh-TW" sz="2800" dirty="0"/>
              <a:t>Computing Environments</a:t>
            </a:r>
          </a:p>
          <a:p>
            <a:r>
              <a:rPr lang="en-US" altLang="zh-TW" sz="2800" dirty="0"/>
              <a:t>Free and Open-Source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22150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Protection and Security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Protection</a:t>
            </a:r>
            <a:r>
              <a:rPr lang="en-US" altLang="zh-TW" dirty="0" smtClean="0"/>
              <a:t> –</a:t>
            </a:r>
            <a:r>
              <a:rPr lang="en-US" altLang="zh-TW" b="1" i="1" dirty="0" smtClean="0">
                <a:solidFill>
                  <a:srgbClr val="FF3300"/>
                </a:solidFill>
              </a:rPr>
              <a:t>controlling</a:t>
            </a:r>
            <a:r>
              <a:rPr lang="en-US" altLang="zh-TW" dirty="0" smtClean="0"/>
              <a:t> access to resources</a:t>
            </a:r>
          </a:p>
          <a:p>
            <a:pPr lvl="1" eaLnBrk="1" hangingPunct="1"/>
            <a:r>
              <a:rPr lang="en-US" altLang="zh-TW" dirty="0" smtClean="0"/>
              <a:t>Distinguish between </a:t>
            </a:r>
            <a:r>
              <a:rPr lang="en-US" altLang="zh-TW" b="1" i="1" dirty="0" smtClean="0">
                <a:solidFill>
                  <a:srgbClr val="FF3300"/>
                </a:solidFill>
              </a:rPr>
              <a:t>authorized</a:t>
            </a:r>
            <a:r>
              <a:rPr lang="en-US" altLang="zh-TW" dirty="0" smtClean="0"/>
              <a:t> and </a:t>
            </a:r>
            <a:r>
              <a:rPr lang="en-US" altLang="zh-TW" b="1" i="1" dirty="0" smtClean="0">
                <a:solidFill>
                  <a:srgbClr val="FF3300"/>
                </a:solidFill>
              </a:rPr>
              <a:t>unauthorized</a:t>
            </a:r>
            <a:r>
              <a:rPr lang="en-US" altLang="zh-TW" dirty="0" smtClean="0"/>
              <a:t> usage</a:t>
            </a:r>
          </a:p>
          <a:p>
            <a:pPr eaLnBrk="1" hangingPunct="1"/>
            <a:endParaRPr lang="en-US" altLang="zh-TW" b="1" dirty="0" smtClean="0"/>
          </a:p>
          <a:p>
            <a:pPr eaLnBrk="1" hangingPunct="1"/>
            <a:r>
              <a:rPr lang="en-US" altLang="zh-TW" b="1" dirty="0" smtClean="0"/>
              <a:t>Security</a:t>
            </a:r>
            <a:r>
              <a:rPr lang="en-US" altLang="zh-TW" dirty="0" smtClean="0"/>
              <a:t> – </a:t>
            </a:r>
            <a:r>
              <a:rPr lang="en-US" altLang="zh-TW" b="1" i="1" dirty="0" smtClean="0">
                <a:solidFill>
                  <a:srgbClr val="FF3300"/>
                </a:solidFill>
              </a:rPr>
              <a:t>defense</a:t>
            </a:r>
            <a:r>
              <a:rPr lang="en-US" altLang="zh-TW" dirty="0" smtClean="0"/>
              <a:t> of the system against attacks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Protection and Security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achieve protection and security, systems must </a:t>
            </a:r>
            <a:r>
              <a:rPr lang="en-US" altLang="zh-TW" b="1" dirty="0" smtClean="0"/>
              <a:t>distinguish among users</a:t>
            </a:r>
          </a:p>
          <a:p>
            <a:pPr lvl="1"/>
            <a:r>
              <a:rPr lang="en-US" altLang="zh-TW" b="1" i="1" smtClean="0">
                <a:solidFill>
                  <a:srgbClr val="FF3300"/>
                </a:solidFill>
              </a:rPr>
              <a:t>User identifier </a:t>
            </a:r>
            <a:r>
              <a:rPr lang="en-US" altLang="zh-TW" smtClean="0"/>
              <a:t>(</a:t>
            </a:r>
            <a:r>
              <a:rPr lang="en-US" altLang="zh-TW" b="1" smtClean="0"/>
              <a:t>user </a:t>
            </a:r>
            <a:r>
              <a:rPr lang="en-US" altLang="zh-TW" b="1" dirty="0" smtClean="0"/>
              <a:t>IDs</a:t>
            </a:r>
            <a:r>
              <a:rPr lang="en-US" altLang="zh-TW" dirty="0" smtClean="0"/>
              <a:t>): unique, one per user</a:t>
            </a:r>
          </a:p>
          <a:p>
            <a:pPr lvl="2"/>
            <a:r>
              <a:rPr lang="en-US" altLang="zh-TW" dirty="0" smtClean="0"/>
              <a:t>User ID is associated with all of the user’s files and processes</a:t>
            </a:r>
          </a:p>
          <a:p>
            <a:pPr lvl="1"/>
            <a:endParaRPr lang="en-US" altLang="zh-TW" b="1" i="1" dirty="0" smtClean="0">
              <a:solidFill>
                <a:srgbClr val="FF3300"/>
              </a:solidFill>
            </a:endParaRPr>
          </a:p>
          <a:p>
            <a:pPr lvl="1"/>
            <a:r>
              <a:rPr lang="en-US" altLang="zh-TW" b="1" i="1" dirty="0" smtClean="0">
                <a:solidFill>
                  <a:srgbClr val="FF3300"/>
                </a:solidFill>
              </a:rPr>
              <a:t>Group identifier 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group ID</a:t>
            </a:r>
            <a:r>
              <a:rPr lang="en-US" altLang="zh-TW" dirty="0" smtClean="0"/>
              <a:t>):unique, one per group</a:t>
            </a:r>
          </a:p>
          <a:p>
            <a:pPr lvl="2"/>
            <a:r>
              <a:rPr lang="en-US" altLang="zh-TW" dirty="0" smtClean="0"/>
              <a:t>Also associated with each process and file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71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ffectLst/>
              </a:rPr>
              <a:t>User and Group IDs in Linux</a:t>
            </a:r>
            <a:endParaRPr lang="en-US" altLang="zh-TW" dirty="0" smtClean="0">
              <a:effectLst/>
            </a:endParaRP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5988" y="1341439"/>
            <a:ext cx="8482012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3632" y="3429000"/>
            <a:ext cx="669674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863975" y="2420938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3575050" y="2997201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user</a:t>
            </a: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4440238" y="2420938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4079875" y="2997201"/>
            <a:ext cx="76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/>
              <a:t>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Protection and Security (Cont.) (Skip!)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i="1" smtClean="0">
                <a:solidFill>
                  <a:srgbClr val="FF3300"/>
                </a:solidFill>
              </a:rPr>
              <a:t>Privilege escalation </a:t>
            </a:r>
            <a:r>
              <a:rPr lang="en-US" altLang="zh-TW" smtClean="0"/>
              <a:t>(</a:t>
            </a:r>
            <a:r>
              <a:rPr lang="zh-TW" altLang="en-US" smtClean="0"/>
              <a:t>上升） </a:t>
            </a:r>
          </a:p>
          <a:p>
            <a:pPr lvl="1"/>
            <a:r>
              <a:rPr lang="en-US" altLang="zh-TW" smtClean="0"/>
              <a:t>Allows user to change its effective ID with </a:t>
            </a:r>
            <a:r>
              <a:rPr lang="en-US" altLang="zh-TW" b="1" smtClean="0"/>
              <a:t>more right </a:t>
            </a:r>
            <a:r>
              <a:rPr lang="en-US" altLang="zh-TW" b="1" smtClean="0">
                <a:solidFill>
                  <a:srgbClr val="FF3300"/>
                </a:solidFill>
              </a:rPr>
              <a:t>temporary</a:t>
            </a:r>
          </a:p>
          <a:p>
            <a:pPr lvl="1"/>
            <a:endParaRPr lang="en-US" altLang="zh-TW" smtClean="0"/>
          </a:p>
          <a:p>
            <a:pPr lvl="1"/>
            <a:r>
              <a:rPr lang="en-US" altLang="zh-TW" smtClean="0"/>
              <a:t>Example: </a:t>
            </a:r>
            <a:r>
              <a:rPr lang="en-US" altLang="zh-TW" b="1" smtClean="0">
                <a:solidFill>
                  <a:srgbClr val="FF3300"/>
                </a:solidFill>
              </a:rPr>
              <a:t>setuid</a:t>
            </a:r>
            <a:r>
              <a:rPr lang="en-US" altLang="zh-TW" smtClean="0"/>
              <a:t> in UNIX</a:t>
            </a:r>
          </a:p>
          <a:p>
            <a:pPr lvl="2"/>
            <a:r>
              <a:rPr lang="en-US" altLang="zh-TW" smtClean="0"/>
              <a:t>Run as the </a:t>
            </a:r>
            <a:r>
              <a:rPr lang="en-US" altLang="zh-TW" smtClean="0">
                <a:solidFill>
                  <a:srgbClr val="0000CC"/>
                </a:solidFill>
              </a:rPr>
              <a:t>effective UID </a:t>
            </a:r>
            <a:r>
              <a:rPr lang="en-US" altLang="zh-TW" smtClean="0"/>
              <a:t>of </a:t>
            </a:r>
            <a:r>
              <a:rPr lang="en-US" altLang="zh-TW" b="1" smtClean="0"/>
              <a:t>the owner of the file</a:t>
            </a:r>
          </a:p>
          <a:p>
            <a:pPr lvl="3"/>
            <a:r>
              <a:rPr lang="en-US" altLang="zh-TW" smtClean="0"/>
              <a:t>This file must have the setuid attribute, “</a:t>
            </a:r>
            <a:r>
              <a:rPr lang="en-US" altLang="zh-TW" b="1" smtClean="0"/>
              <a:t>chmod u+s file</a:t>
            </a:r>
            <a:r>
              <a:rPr lang="en-US" altLang="zh-TW" smtClean="0"/>
              <a:t>”</a:t>
            </a:r>
          </a:p>
          <a:p>
            <a:pPr lvl="2"/>
            <a:r>
              <a:rPr lang="en-US" altLang="zh-TW" smtClean="0"/>
              <a:t>E.g., change your own password, which requires the root privilege to update the password file.</a:t>
            </a:r>
          </a:p>
          <a:p>
            <a:endParaRPr lang="en-US" altLang="zh-TW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351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What Operating Systems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Computer-System Organization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</a:rPr>
              <a:t>Interrupts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Storage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Computer-System </a:t>
            </a:r>
            <a:r>
              <a:rPr lang="en-US" altLang="zh-TW" sz="2800" dirty="0"/>
              <a:t>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Operating-System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Resource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Security and Protection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Distributed Systems</a:t>
            </a:r>
          </a:p>
          <a:p>
            <a:r>
              <a:rPr lang="en-US" altLang="zh-TW" sz="2800" dirty="0"/>
              <a:t>Kernel Data Structures</a:t>
            </a:r>
          </a:p>
          <a:p>
            <a:r>
              <a:rPr lang="en-US" altLang="zh-TW" sz="2800" dirty="0"/>
              <a:t>Computing Environments</a:t>
            </a:r>
          </a:p>
          <a:p>
            <a:r>
              <a:rPr lang="en-US" altLang="zh-TW" sz="2800" dirty="0"/>
              <a:t>Free and Open-Source Operating Systems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5351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err="1" smtClean="0">
                <a:effectLst/>
              </a:rPr>
              <a:t>Setuid</a:t>
            </a:r>
            <a:r>
              <a:rPr lang="en-US" altLang="zh-TW" dirty="0" smtClean="0">
                <a:effectLst/>
              </a:rPr>
              <a:t> in Linux </a:t>
            </a:r>
            <a:r>
              <a:rPr lang="en-US" altLang="zh-TW" dirty="0"/>
              <a:t>(Skip!)</a:t>
            </a:r>
            <a:endParaRPr lang="en-US" altLang="zh-TW" dirty="0" smtClean="0">
              <a:effectLst/>
            </a:endParaRPr>
          </a:p>
        </p:txBody>
      </p:sp>
      <p:pic>
        <p:nvPicPr>
          <p:cNvPr id="7680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9294" y="1400378"/>
            <a:ext cx="69119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4" name="Line 8"/>
          <p:cNvSpPr>
            <a:spLocks noChangeShapeType="1"/>
          </p:cNvSpPr>
          <p:nvPr/>
        </p:nvSpPr>
        <p:spPr bwMode="auto">
          <a:xfrm flipV="1">
            <a:off x="2711451" y="4445857"/>
            <a:ext cx="2156569" cy="130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6805" name="Line 9"/>
          <p:cNvSpPr>
            <a:spLocks noChangeShapeType="1"/>
          </p:cNvSpPr>
          <p:nvPr/>
        </p:nvSpPr>
        <p:spPr bwMode="auto">
          <a:xfrm flipV="1">
            <a:off x="4851116" y="3364367"/>
            <a:ext cx="2376783" cy="2107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6806" name="Line 10"/>
          <p:cNvSpPr>
            <a:spLocks noChangeShapeType="1"/>
          </p:cNvSpPr>
          <p:nvPr/>
        </p:nvSpPr>
        <p:spPr bwMode="auto">
          <a:xfrm>
            <a:off x="7227898" y="3385445"/>
            <a:ext cx="0" cy="10735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6808" name="Line 13"/>
          <p:cNvSpPr>
            <a:spLocks noChangeShapeType="1"/>
          </p:cNvSpPr>
          <p:nvPr/>
        </p:nvSpPr>
        <p:spPr bwMode="auto">
          <a:xfrm>
            <a:off x="7227899" y="4478255"/>
            <a:ext cx="221405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2673499" y="4589511"/>
            <a:ext cx="223247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i="1" dirty="0">
                <a:latin typeface="Calibri" panose="020F0502020204030204" pitchFamily="34" charset="0"/>
              </a:rPr>
              <a:t>user id = </a:t>
            </a:r>
            <a:r>
              <a:rPr lang="en-US" altLang="zh-TW" sz="2000" b="1" i="1" dirty="0" err="1">
                <a:latin typeface="Calibri" panose="020F0502020204030204" pitchFamily="34" charset="0"/>
              </a:rPr>
              <a:t>joe</a:t>
            </a:r>
            <a:endParaRPr lang="en-US" altLang="zh-TW" sz="2000" b="1" i="1" dirty="0">
              <a:latin typeface="Calibri" panose="020F0502020204030204" pitchFamily="34" charset="0"/>
            </a:endParaRPr>
          </a:p>
          <a:p>
            <a:r>
              <a:rPr lang="en-US" altLang="zh-TW" sz="2000" b="1" i="1" dirty="0">
                <a:latin typeface="Calibri" panose="020F0502020204030204" pitchFamily="34" charset="0"/>
              </a:rPr>
              <a:t>effective </a:t>
            </a:r>
            <a:r>
              <a:rPr lang="en-US" altLang="zh-TW" sz="2000" b="1" i="1" dirty="0" err="1">
                <a:latin typeface="Calibri" panose="020F0502020204030204" pitchFamily="34" charset="0"/>
              </a:rPr>
              <a:t>uid</a:t>
            </a:r>
            <a:r>
              <a:rPr lang="en-US" altLang="zh-TW" sz="2000" b="1" i="1" dirty="0">
                <a:latin typeface="Calibri" panose="020F0502020204030204" pitchFamily="34" charset="0"/>
              </a:rPr>
              <a:t>=</a:t>
            </a:r>
            <a:r>
              <a:rPr lang="en-US" altLang="zh-TW" sz="2000" b="1" i="1" dirty="0" err="1">
                <a:latin typeface="Calibri" panose="020F0502020204030204" pitchFamily="34" charset="0"/>
              </a:rPr>
              <a:t>joe</a:t>
            </a:r>
            <a:endParaRPr lang="en-US" altLang="zh-TW" sz="2000" b="1" i="1" dirty="0">
              <a:latin typeface="Calibri" panose="020F0502020204030204" pitchFamily="34" charset="0"/>
            </a:endParaRPr>
          </a:p>
          <a:p>
            <a:endParaRPr lang="en-US" altLang="zh-TW" sz="2000" b="1" i="1" dirty="0">
              <a:latin typeface="Calibri" panose="020F0502020204030204" pitchFamily="34" charset="0"/>
            </a:endParaRPr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2836781" y="3711494"/>
            <a:ext cx="2095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i="1" dirty="0">
                <a:latin typeface="Calibri" panose="020F0502020204030204" pitchFamily="34" charset="0"/>
              </a:rPr>
              <a:t>Execute “</a:t>
            </a:r>
            <a:r>
              <a:rPr lang="en-US" altLang="zh-TW" sz="2000" b="1" i="1" dirty="0" err="1">
                <a:latin typeface="Calibri" panose="020F0502020204030204" pitchFamily="34" charset="0"/>
              </a:rPr>
              <a:t>passwd</a:t>
            </a:r>
            <a:r>
              <a:rPr lang="en-US" altLang="zh-TW" sz="2000" b="1" i="1" dirty="0">
                <a:latin typeface="Calibri" panose="020F0502020204030204" pitchFamily="34" charset="0"/>
              </a:rPr>
              <a:t>”</a:t>
            </a:r>
          </a:p>
        </p:txBody>
      </p:sp>
      <p:sp>
        <p:nvSpPr>
          <p:cNvPr id="134160" name="Text Box 16"/>
          <p:cNvSpPr txBox="1">
            <a:spLocks noChangeArrowheads="1"/>
          </p:cNvSpPr>
          <p:nvPr/>
        </p:nvSpPr>
        <p:spPr bwMode="auto">
          <a:xfrm>
            <a:off x="5005505" y="2619748"/>
            <a:ext cx="20680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i="1" dirty="0">
                <a:latin typeface="Calibri" panose="020F0502020204030204" pitchFamily="34" charset="0"/>
              </a:rPr>
              <a:t>user id = </a:t>
            </a:r>
            <a:r>
              <a:rPr lang="en-US" altLang="zh-TW" sz="2000" b="1" i="1" dirty="0" err="1">
                <a:latin typeface="Calibri" panose="020F0502020204030204" pitchFamily="34" charset="0"/>
              </a:rPr>
              <a:t>joe</a:t>
            </a:r>
            <a:endParaRPr lang="en-US" altLang="zh-TW" sz="2000" b="1" i="1" dirty="0">
              <a:latin typeface="Calibri" panose="020F0502020204030204" pitchFamily="34" charset="0"/>
            </a:endParaRPr>
          </a:p>
          <a:p>
            <a:r>
              <a:rPr lang="en-US" altLang="zh-TW" sz="2000" b="1" i="1" dirty="0">
                <a:latin typeface="Calibri" panose="020F0502020204030204" pitchFamily="34" charset="0"/>
              </a:rPr>
              <a:t>effective </a:t>
            </a:r>
            <a:r>
              <a:rPr lang="en-US" altLang="zh-TW" sz="2000" b="1" i="1" dirty="0" err="1">
                <a:latin typeface="Calibri" panose="020F0502020204030204" pitchFamily="34" charset="0"/>
              </a:rPr>
              <a:t>uid</a:t>
            </a:r>
            <a:r>
              <a:rPr lang="en-US" altLang="zh-TW" sz="2000" b="1" i="1" dirty="0">
                <a:latin typeface="Calibri" panose="020F0502020204030204" pitchFamily="34" charset="0"/>
              </a:rPr>
              <a:t>=root</a:t>
            </a: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7360895" y="4635860"/>
            <a:ext cx="2251075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i="1" dirty="0">
                <a:latin typeface="Calibri" panose="020F0502020204030204" pitchFamily="34" charset="0"/>
              </a:rPr>
              <a:t>user id = </a:t>
            </a:r>
            <a:r>
              <a:rPr lang="en-US" altLang="zh-TW" sz="2000" b="1" i="1" dirty="0" err="1">
                <a:latin typeface="Calibri" panose="020F0502020204030204" pitchFamily="34" charset="0"/>
              </a:rPr>
              <a:t>joe</a:t>
            </a:r>
            <a:endParaRPr lang="en-US" altLang="zh-TW" sz="2000" b="1" i="1" dirty="0">
              <a:latin typeface="Calibri" panose="020F0502020204030204" pitchFamily="34" charset="0"/>
            </a:endParaRPr>
          </a:p>
          <a:p>
            <a:r>
              <a:rPr lang="en-US" altLang="zh-TW" sz="2000" b="1" i="1" dirty="0">
                <a:latin typeface="Calibri" panose="020F0502020204030204" pitchFamily="34" charset="0"/>
              </a:rPr>
              <a:t>effective </a:t>
            </a:r>
            <a:r>
              <a:rPr lang="en-US" altLang="zh-TW" sz="2000" b="1" i="1" dirty="0" err="1">
                <a:latin typeface="Calibri" panose="020F0502020204030204" pitchFamily="34" charset="0"/>
              </a:rPr>
              <a:t>uid</a:t>
            </a:r>
            <a:r>
              <a:rPr lang="en-US" altLang="zh-TW" sz="2000" b="1" i="1" dirty="0">
                <a:latin typeface="Calibri" panose="020F0502020204030204" pitchFamily="34" charset="0"/>
              </a:rPr>
              <a:t>=</a:t>
            </a:r>
            <a:r>
              <a:rPr lang="en-US" altLang="zh-TW" sz="2000" b="1" i="1" dirty="0" err="1">
                <a:latin typeface="Calibri" panose="020F0502020204030204" pitchFamily="34" charset="0"/>
              </a:rPr>
              <a:t>joe</a:t>
            </a:r>
            <a:endParaRPr lang="en-US" altLang="zh-TW" sz="2000" b="1" i="1" dirty="0">
              <a:latin typeface="Calibri" panose="020F0502020204030204" pitchFamily="34" charset="0"/>
            </a:endParaRPr>
          </a:p>
          <a:p>
            <a:endParaRPr lang="zh-TW" altLang="en-US" dirty="0">
              <a:latin typeface="Calibri" panose="020F0502020204030204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4868019" y="3385445"/>
            <a:ext cx="0" cy="11036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" name="圓角矩形 1"/>
          <p:cNvSpPr/>
          <p:nvPr/>
        </p:nvSpPr>
        <p:spPr>
          <a:xfrm>
            <a:off x="2567608" y="1340768"/>
            <a:ext cx="7128792" cy="127898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4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animBg="1"/>
      <p:bldP spid="76806" grpId="0" animBg="1"/>
      <p:bldP spid="76808" grpId="0" animBg="1"/>
      <p:bldP spid="134159" grpId="0"/>
      <p:bldP spid="134160" grpId="0"/>
      <p:bldP spid="134162" grpId="0"/>
      <p:bldP spid="1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r>
              <a:rPr lang="zh-TW" altLang="en-US" dirty="0" smtClean="0"/>
              <a:t>檔案 </a:t>
            </a:r>
            <a:r>
              <a:rPr lang="en-US" altLang="zh-TW" dirty="0"/>
              <a:t>(Skip!)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335360" y="1340768"/>
            <a:ext cx="8124825" cy="4863084"/>
            <a:chOff x="1847528" y="1412776"/>
            <a:chExt cx="8124825" cy="4863084"/>
          </a:xfrm>
        </p:grpSpPr>
        <p:pic>
          <p:nvPicPr>
            <p:cNvPr id="5122" name="Picture 2" descr="https://img-blog.csdn.net/20181021152509156?watermark/2/text/aHR0cHM6Ly9ibG9nLmNzZG4ubmV0L0ZseV9ocHM=/font/5a6L5L2T/fontsize/400/fill/I0JBQkFCMA==/dissolve/7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7528" y="1484784"/>
              <a:ext cx="8124825" cy="4791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圓角矩形 2"/>
            <p:cNvSpPr/>
            <p:nvPr/>
          </p:nvSpPr>
          <p:spPr>
            <a:xfrm>
              <a:off x="2999656" y="1412776"/>
              <a:ext cx="1368152" cy="288032"/>
            </a:xfrm>
            <a:prstGeom prst="roundRect">
              <a:avLst/>
            </a:prstGeom>
            <a:noFill/>
            <a:ln>
              <a:solidFill>
                <a:srgbClr val="00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7855202" y="6550942"/>
            <a:ext cx="4234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>
                <a:latin typeface="Calibri" panose="020F0502020204030204" pitchFamily="34" charset="0"/>
              </a:rPr>
              <a:t>https://www.itread01.com/content/1541164686.html</a:t>
            </a:r>
            <a:endParaRPr lang="zh-TW" altLang="en-US" sz="1400" b="1" i="1" dirty="0">
              <a:latin typeface="Calibri" panose="020F050202020403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1" y="1011974"/>
            <a:ext cx="6785591" cy="277094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5447928" y="2852936"/>
            <a:ext cx="496855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51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What Operating Systems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Operating-System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Resource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Security and Protection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Virtualization (Skip!)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Distributed Systems (Skip!)</a:t>
            </a:r>
          </a:p>
          <a:p>
            <a:r>
              <a:rPr lang="en-US" altLang="zh-TW" sz="2800" dirty="0"/>
              <a:t>Kernel Data Structures</a:t>
            </a:r>
          </a:p>
          <a:p>
            <a:r>
              <a:rPr lang="en-US" altLang="zh-TW" sz="2800" dirty="0"/>
              <a:t>Computing Environments</a:t>
            </a:r>
          </a:p>
          <a:p>
            <a:r>
              <a:rPr lang="en-US" altLang="zh-TW" sz="2800" dirty="0"/>
              <a:t>Free and Open-Source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50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What Operating Systems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Operating-System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Resource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Security and Protection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Virtualization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Distributed Systems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Kernel Data Structures (Skip!)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Computing Environments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Free and Open-Source Operating Systems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26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Kernel Data Structures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Lists, Stacks, and Queues</a:t>
            </a:r>
          </a:p>
          <a:p>
            <a:endParaRPr lang="en-US" altLang="zh-TW" smtClean="0"/>
          </a:p>
          <a:p>
            <a:r>
              <a:rPr lang="en-US" altLang="zh-TW" smtClean="0"/>
              <a:t>Trees</a:t>
            </a:r>
          </a:p>
          <a:p>
            <a:endParaRPr lang="en-US" altLang="zh-TW" smtClean="0"/>
          </a:p>
          <a:p>
            <a:r>
              <a:rPr lang="en-US" altLang="zh-TW" smtClean="0"/>
              <a:t>Hash Functions and Maps</a:t>
            </a:r>
          </a:p>
          <a:p>
            <a:pPr lvl="1"/>
            <a:endParaRPr lang="en-US" altLang="zh-TW" smtClean="0"/>
          </a:p>
          <a:p>
            <a:pPr lvl="1"/>
            <a:r>
              <a:rPr lang="en-US" altLang="zh-TW" smtClean="0"/>
              <a:t>Similar to standard programming data structures</a:t>
            </a:r>
          </a:p>
          <a:p>
            <a:endParaRPr lang="en-US" altLang="zh-TW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List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i="1" dirty="0" smtClean="0"/>
              <a:t>Singly linked list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b="1" i="1" dirty="0" smtClean="0"/>
              <a:t>Doubly linked list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b="1" i="1" dirty="0" smtClean="0"/>
              <a:t>Circular linked list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Font typeface="Monotype Sorts" pitchFamily="-84" charset="2"/>
              <a:buNone/>
            </a:pPr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45060" name="Picture 3" descr="1_13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4598" y="1329764"/>
            <a:ext cx="6932613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4" descr="1_14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7768" y="3172848"/>
            <a:ext cx="7026275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2" name="Picture 5" descr="1_15.pd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5041900"/>
            <a:ext cx="68421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Stack and Queue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/>
              <a:t>Stack</a:t>
            </a:r>
            <a:r>
              <a:rPr lang="en-US" altLang="zh-TW" smtClean="0"/>
              <a:t>: last in, first out (LIFO)</a:t>
            </a:r>
          </a:p>
          <a:p>
            <a:pPr lvl="1"/>
            <a:r>
              <a:rPr lang="en-US" altLang="zh-TW" smtClean="0"/>
              <a:t>Insert an item</a:t>
            </a:r>
            <a:r>
              <a:rPr lang="en-US" altLang="zh-TW" b="1" smtClean="0"/>
              <a:t>: push</a:t>
            </a:r>
          </a:p>
          <a:p>
            <a:pPr lvl="1"/>
            <a:r>
              <a:rPr lang="en-US" altLang="zh-TW" smtClean="0"/>
              <a:t>Remove an item: </a:t>
            </a:r>
            <a:r>
              <a:rPr lang="en-US" altLang="zh-TW" b="1" smtClean="0"/>
              <a:t>pop</a:t>
            </a:r>
          </a:p>
          <a:p>
            <a:endParaRPr lang="en-US" altLang="zh-TW" smtClean="0"/>
          </a:p>
          <a:p>
            <a:r>
              <a:rPr lang="en-US" altLang="zh-TW" b="1" smtClean="0"/>
              <a:t>Queue</a:t>
            </a:r>
            <a:r>
              <a:rPr lang="en-US" altLang="zh-TW" smtClean="0"/>
              <a:t>: first in, first out (LIFO)</a:t>
            </a:r>
            <a:endParaRPr lang="zh-TW" altLang="en-US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Tree</a:t>
            </a:r>
            <a:endParaRPr lang="en-US" altLang="zh-TW" dirty="0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smtClean="0">
                <a:solidFill>
                  <a:srgbClr val="3366FF"/>
                </a:solidFill>
              </a:rPr>
              <a:t>General tree</a:t>
            </a:r>
          </a:p>
          <a:p>
            <a:pPr lvl="1"/>
            <a:r>
              <a:rPr lang="en-US" altLang="zh-TW" b="1" smtClean="0"/>
              <a:t>A parent may have an unlimited number of children</a:t>
            </a:r>
          </a:p>
          <a:p>
            <a:r>
              <a:rPr lang="en-US" altLang="zh-TW" b="1" smtClean="0">
                <a:solidFill>
                  <a:srgbClr val="3366FF"/>
                </a:solidFill>
              </a:rPr>
              <a:t>Binary tree</a:t>
            </a:r>
          </a:p>
          <a:p>
            <a:pPr lvl="1"/>
            <a:r>
              <a:rPr lang="en-US" altLang="zh-TW" b="1" smtClean="0"/>
              <a:t>A parent may have at most two children</a:t>
            </a:r>
          </a:p>
          <a:p>
            <a:r>
              <a:rPr lang="en-US" altLang="zh-TW" b="1" smtClean="0">
                <a:solidFill>
                  <a:srgbClr val="3366FF"/>
                </a:solidFill>
              </a:rPr>
              <a:t>Binary search tree</a:t>
            </a:r>
          </a:p>
          <a:p>
            <a:pPr lvl="1"/>
            <a:r>
              <a:rPr lang="en-US" altLang="zh-TW" smtClean="0"/>
              <a:t>Two children and value(left_child) &lt;= value(right_child)</a:t>
            </a:r>
          </a:p>
          <a:p>
            <a:pPr lvl="1"/>
            <a:r>
              <a:rPr lang="en-US" altLang="zh-TW" smtClean="0"/>
              <a:t>Search performance is </a:t>
            </a:r>
            <a:r>
              <a:rPr lang="en-US" altLang="zh-TW" i="1" smtClean="0"/>
              <a:t>O(n)</a:t>
            </a:r>
          </a:p>
          <a:p>
            <a:r>
              <a:rPr lang="en-US" altLang="zh-TW" sz="3200" b="1" smtClean="0">
                <a:solidFill>
                  <a:srgbClr val="3366FF"/>
                </a:solidFill>
              </a:rPr>
              <a:t>Balanced binary search tree </a:t>
            </a:r>
          </a:p>
          <a:p>
            <a:pPr lvl="1"/>
            <a:r>
              <a:rPr lang="en-US" altLang="zh-TW" smtClean="0"/>
              <a:t>Search performance is </a:t>
            </a:r>
            <a:r>
              <a:rPr lang="en-US" altLang="zh-TW" i="1" smtClean="0"/>
              <a:t>O(lg n)</a:t>
            </a:r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>
              <a:buFont typeface="Monotype Sorts" pitchFamily="-84" charset="2"/>
              <a:buNone/>
            </a:pPr>
            <a:endParaRPr lang="en-US" altLang="zh-TW" smtClean="0"/>
          </a:p>
          <a:p>
            <a:endParaRPr lang="en-US" altLang="zh-TW" dirty="0" smtClean="0"/>
          </a:p>
        </p:txBody>
      </p:sp>
      <p:pic>
        <p:nvPicPr>
          <p:cNvPr id="5" name="Picture 7" descr="1_16.pdf"/>
          <p:cNvPicPr>
            <a:picLocks noGrp="1" noChangeAspect="1"/>
          </p:cNvPicPr>
          <p:nvPr>
            <p:ph sz="half" idx="4294967295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840416" y="2856318"/>
            <a:ext cx="18923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8544272" y="5805265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/>
              <a:t>Binary search tree</a:t>
            </a:r>
            <a:endParaRPr lang="zh-TW" altLang="en-US" sz="1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Hash Functions and Maps</a:t>
            </a:r>
            <a:endParaRPr lang="en-US" altLang="zh-TW" dirty="0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smtClean="0">
                <a:solidFill>
                  <a:srgbClr val="3366FF"/>
                </a:solidFill>
              </a:rPr>
              <a:t>Hash function </a:t>
            </a:r>
            <a:r>
              <a:rPr lang="en-US" altLang="zh-TW" smtClean="0"/>
              <a:t>can create a</a:t>
            </a:r>
            <a:r>
              <a:rPr lang="en-US" altLang="zh-TW" b="1" smtClean="0">
                <a:solidFill>
                  <a:srgbClr val="3366FF"/>
                </a:solidFill>
              </a:rPr>
              <a:t> hash map</a:t>
            </a:r>
          </a:p>
          <a:p>
            <a:endParaRPr lang="en-US" altLang="zh-TW" b="1" i="1" smtClean="0">
              <a:solidFill>
                <a:srgbClr val="3366FF"/>
              </a:solidFill>
            </a:endParaRPr>
          </a:p>
          <a:p>
            <a:endParaRPr lang="en-US" altLang="zh-TW" b="1" i="1" smtClean="0">
              <a:solidFill>
                <a:srgbClr val="3366FF"/>
              </a:solidFill>
            </a:endParaRPr>
          </a:p>
          <a:p>
            <a:endParaRPr lang="en-US" altLang="zh-TW" b="1" i="1" smtClean="0">
              <a:solidFill>
                <a:srgbClr val="3366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zh-TW" b="1" i="1" smtClean="0">
              <a:solidFill>
                <a:srgbClr val="3366FF"/>
              </a:solidFill>
            </a:endParaRPr>
          </a:p>
          <a:p>
            <a:endParaRPr lang="en-US" altLang="zh-TW" b="1" smtClean="0">
              <a:solidFill>
                <a:srgbClr val="3366FF"/>
              </a:solidFill>
            </a:endParaRPr>
          </a:p>
          <a:p>
            <a:r>
              <a:rPr lang="en-US" altLang="zh-TW" b="1" smtClean="0">
                <a:solidFill>
                  <a:srgbClr val="3366FF"/>
                </a:solidFill>
              </a:rPr>
              <a:t>Bitmap</a:t>
            </a:r>
            <a:r>
              <a:rPr lang="en-US" altLang="zh-TW" smtClean="0"/>
              <a:t> – string of </a:t>
            </a:r>
            <a:r>
              <a:rPr lang="en-US" altLang="zh-TW" i="1" smtClean="0"/>
              <a:t>n</a:t>
            </a:r>
            <a:r>
              <a:rPr lang="en-US" altLang="zh-TW" smtClean="0"/>
              <a:t> binary digits representing the status of </a:t>
            </a:r>
            <a:r>
              <a:rPr lang="en-US" altLang="zh-TW" i="1" smtClean="0"/>
              <a:t>n</a:t>
            </a:r>
            <a:r>
              <a:rPr lang="en-US" altLang="zh-TW" smtClean="0"/>
              <a:t> items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pPr>
              <a:buFont typeface="Monotype Sorts" pitchFamily="-84" charset="2"/>
              <a:buNone/>
            </a:pPr>
            <a:endParaRPr lang="en-US" altLang="zh-TW" smtClean="0"/>
          </a:p>
          <a:p>
            <a:endParaRPr lang="en-US" altLang="zh-TW" dirty="0" smtClean="0"/>
          </a:p>
        </p:txBody>
      </p:sp>
      <p:pic>
        <p:nvPicPr>
          <p:cNvPr id="47108" name="Picture 3" descr="1_17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6326" y="2020888"/>
            <a:ext cx="487362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What Operating Systems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Operating-System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Resource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Security and Protection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Distributed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Kernel Data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Computing Environments (Skip!)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Free and Open-Source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3634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/>
              <a:t>A Computer System</a:t>
            </a:r>
            <a:endParaRPr lang="en-US" altLang="zh-TW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dirty="0"/>
              <a:t>A computer system consists of </a:t>
            </a:r>
            <a:r>
              <a:rPr lang="en-US" altLang="zh-TW" sz="2800" b="1" dirty="0">
                <a:solidFill>
                  <a:srgbClr val="FF0000"/>
                </a:solidFill>
              </a:rPr>
              <a:t>CPU</a:t>
            </a:r>
            <a:r>
              <a:rPr lang="en-US" altLang="zh-TW" sz="2800" dirty="0"/>
              <a:t> and multiple </a:t>
            </a:r>
            <a:r>
              <a:rPr lang="en-US" altLang="zh-TW" sz="2800" b="1" dirty="0">
                <a:solidFill>
                  <a:srgbClr val="FF0000"/>
                </a:solidFill>
              </a:rPr>
              <a:t>device controllers</a:t>
            </a:r>
            <a:r>
              <a:rPr lang="en-US" altLang="zh-TW" sz="2800" dirty="0"/>
              <a:t>,</a:t>
            </a:r>
            <a:r>
              <a:rPr lang="en-US" altLang="zh-TW" sz="2800" b="1" i="1" dirty="0">
                <a:solidFill>
                  <a:srgbClr val="FF0000"/>
                </a:solidFill>
              </a:rPr>
              <a:t> </a:t>
            </a:r>
            <a:r>
              <a:rPr lang="en-US" altLang="zh-TW" sz="2800" dirty="0"/>
              <a:t>connect through a </a:t>
            </a:r>
            <a:r>
              <a:rPr lang="en-US" altLang="zh-TW" sz="2800" b="1" dirty="0" smtClean="0">
                <a:solidFill>
                  <a:srgbClr val="FF3300"/>
                </a:solidFill>
              </a:rPr>
              <a:t>bus</a:t>
            </a:r>
            <a:r>
              <a:rPr lang="en-US" altLang="zh-TW" sz="2000" dirty="0" smtClean="0"/>
              <a:t> (see the following slide)</a:t>
            </a:r>
            <a:endParaRPr lang="en-US" altLang="zh-TW" sz="2800" dirty="0"/>
          </a:p>
          <a:p>
            <a:pPr eaLnBrk="1" hangingPunct="1">
              <a:lnSpc>
                <a:spcPct val="110000"/>
              </a:lnSpc>
            </a:pPr>
            <a:endParaRPr lang="en-US" altLang="zh-TW" sz="2800" b="1" i="1" dirty="0"/>
          </a:p>
          <a:p>
            <a:pPr eaLnBrk="1" hangingPunct="1">
              <a:lnSpc>
                <a:spcPct val="110000"/>
              </a:lnSpc>
            </a:pPr>
            <a:r>
              <a:rPr lang="en-US" altLang="zh-TW" sz="2800" b="1" i="1" dirty="0"/>
              <a:t>Device controller: hardware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In charge of a specific device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Contains </a:t>
            </a:r>
            <a:r>
              <a:rPr lang="en-US" altLang="zh-TW" sz="2400" b="1" i="1" dirty="0">
                <a:solidFill>
                  <a:srgbClr val="FF3300"/>
                </a:solidFill>
              </a:rPr>
              <a:t>local buffer</a:t>
            </a:r>
            <a:r>
              <a:rPr lang="en-US" altLang="zh-TW" sz="2400" dirty="0"/>
              <a:t> and </a:t>
            </a:r>
            <a:r>
              <a:rPr lang="en-US" altLang="zh-TW" sz="2400" b="1" i="1" dirty="0">
                <a:solidFill>
                  <a:srgbClr val="FF3300"/>
                </a:solidFill>
              </a:rPr>
              <a:t>special-purpose registers</a:t>
            </a:r>
          </a:p>
          <a:p>
            <a:pPr eaLnBrk="1" hangingPunct="1">
              <a:lnSpc>
                <a:spcPct val="110000"/>
              </a:lnSpc>
            </a:pPr>
            <a:endParaRPr lang="en-US" altLang="zh-TW" sz="2800" b="1" i="1" dirty="0"/>
          </a:p>
          <a:p>
            <a:pPr eaLnBrk="1" hangingPunct="1">
              <a:lnSpc>
                <a:spcPct val="110000"/>
              </a:lnSpc>
            </a:pPr>
            <a:r>
              <a:rPr lang="en-US" altLang="zh-TW" sz="2800" b="1" i="1" dirty="0"/>
              <a:t>Device drivers: software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Part of an </a:t>
            </a:r>
            <a:r>
              <a:rPr lang="en-US" altLang="zh-TW" sz="2400" dirty="0" smtClean="0"/>
              <a:t>OS </a:t>
            </a:r>
            <a:r>
              <a:rPr lang="en-US" altLang="zh-TW" sz="1800" dirty="0"/>
              <a:t>(see the following slide)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/>
              <a:t>A device driver for each device controller</a:t>
            </a:r>
          </a:p>
        </p:txBody>
      </p:sp>
    </p:spTree>
    <p:extLst>
      <p:ext uri="{BB962C8B-B14F-4D97-AF65-F5344CB8AC3E}">
        <p14:creationId xmlns:p14="http://schemas.microsoft.com/office/powerpoint/2010/main" val="181953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What Operating Systems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Operating-System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Resource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Security and Protection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Distributed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Kernel Data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Computing Environments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Free and Open-Source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3643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ffectLst/>
              </a:rPr>
              <a:t>Open-Source Operating Systems</a:t>
            </a:r>
            <a:endParaRPr lang="zh-TW" altLang="en-US" smtClean="0">
              <a:effectLst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/>
              <a:t>Operating systems made available in source-code format </a:t>
            </a:r>
          </a:p>
          <a:p>
            <a:pPr lvl="1"/>
            <a:r>
              <a:rPr lang="en-US" altLang="zh-TW" sz="2400" smtClean="0"/>
              <a:t>Windows: just binary, </a:t>
            </a:r>
            <a:r>
              <a:rPr lang="en-US" altLang="zh-TW" sz="2400" smtClean="0">
                <a:solidFill>
                  <a:srgbClr val="3366FF"/>
                </a:solidFill>
              </a:rPr>
              <a:t>closed-source</a:t>
            </a:r>
          </a:p>
          <a:p>
            <a:endParaRPr lang="en-US" altLang="zh-TW" sz="2800" smtClean="0">
              <a:solidFill>
                <a:srgbClr val="000000"/>
              </a:solidFill>
            </a:endParaRPr>
          </a:p>
          <a:p>
            <a:r>
              <a:rPr lang="en-US" altLang="zh-TW" sz="2800" smtClean="0">
                <a:solidFill>
                  <a:srgbClr val="000000"/>
                </a:solidFill>
              </a:rPr>
              <a:t>Started by </a:t>
            </a:r>
            <a:r>
              <a:rPr lang="en-US" altLang="zh-TW" sz="2800" smtClean="0">
                <a:solidFill>
                  <a:srgbClr val="3366FF"/>
                </a:solidFill>
              </a:rPr>
              <a:t>Free Software Foundation (FSF)</a:t>
            </a:r>
            <a:r>
              <a:rPr lang="en-US" altLang="zh-TW" sz="2800" smtClean="0">
                <a:solidFill>
                  <a:srgbClr val="000000"/>
                </a:solidFill>
              </a:rPr>
              <a:t>, which has “</a:t>
            </a:r>
            <a:r>
              <a:rPr lang="en-US" altLang="zh-TW" sz="2800" b="1" smtClean="0">
                <a:solidFill>
                  <a:srgbClr val="000000"/>
                </a:solidFill>
              </a:rPr>
              <a:t>copyleft</a:t>
            </a:r>
            <a:r>
              <a:rPr lang="en-US" altLang="zh-TW" sz="2800" smtClean="0">
                <a:solidFill>
                  <a:srgbClr val="000000"/>
                </a:solidFill>
              </a:rPr>
              <a:t>” </a:t>
            </a:r>
            <a:r>
              <a:rPr lang="en-US" altLang="zh-TW" sz="2800" smtClean="0">
                <a:solidFill>
                  <a:srgbClr val="3366FF"/>
                </a:solidFill>
              </a:rPr>
              <a:t>GNU Public License (GPL)</a:t>
            </a:r>
          </a:p>
          <a:p>
            <a:endParaRPr lang="en-US" altLang="zh-TW" sz="2800" smtClean="0">
              <a:solidFill>
                <a:srgbClr val="000000"/>
              </a:solidFill>
            </a:endParaRPr>
          </a:p>
          <a:p>
            <a:r>
              <a:rPr lang="en-US" altLang="zh-TW" sz="2800" smtClean="0">
                <a:solidFill>
                  <a:srgbClr val="000000"/>
                </a:solidFill>
              </a:rPr>
              <a:t>Examples include </a:t>
            </a:r>
            <a:r>
              <a:rPr lang="en-US" altLang="zh-TW" sz="2800" smtClean="0">
                <a:solidFill>
                  <a:srgbClr val="3366FF"/>
                </a:solidFill>
              </a:rPr>
              <a:t>GNU/Linux, BSD UNIX</a:t>
            </a:r>
            <a:r>
              <a:rPr lang="en-US" altLang="zh-TW" sz="2800" smtClean="0">
                <a:solidFill>
                  <a:srgbClr val="000000"/>
                </a:solidFill>
              </a:rPr>
              <a:t>, and </a:t>
            </a:r>
            <a:r>
              <a:rPr lang="en-US" altLang="zh-TW" sz="2800" smtClean="0">
                <a:solidFill>
                  <a:srgbClr val="3366FF"/>
                </a:solidFill>
              </a:rPr>
              <a:t>Sun Solaris </a:t>
            </a:r>
          </a:p>
          <a:p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/>
              <a:t>Computer System </a:t>
            </a:r>
            <a:r>
              <a:rPr lang="en-US" altLang="zh-TW" dirty="0" smtClean="0"/>
              <a:t>Structure</a:t>
            </a:r>
          </a:p>
          <a:p>
            <a:pPr lvl="1"/>
            <a:r>
              <a:rPr lang="en-US" altLang="zh-TW" dirty="0" smtClean="0"/>
              <a:t>Hardware, operating system, system </a:t>
            </a:r>
            <a:r>
              <a:rPr lang="en-US" altLang="zh-TW" dirty="0"/>
              <a:t>and </a:t>
            </a:r>
            <a:r>
              <a:rPr lang="en-US" altLang="zh-TW" dirty="0" smtClean="0"/>
              <a:t>application programs, users</a:t>
            </a:r>
            <a:endParaRPr lang="en-US" altLang="zh-TW" dirty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Computer-System </a:t>
            </a:r>
            <a:r>
              <a:rPr lang="en-US" altLang="zh-TW" dirty="0"/>
              <a:t>Organization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Interrupts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Storage </a:t>
            </a:r>
            <a:r>
              <a:rPr lang="en-US" altLang="zh-TW" dirty="0" smtClean="0"/>
              <a:t>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Computer-System </a:t>
            </a:r>
            <a:r>
              <a:rPr lang="en-US" altLang="zh-TW" dirty="0"/>
              <a:t>Architecture</a:t>
            </a:r>
          </a:p>
          <a:p>
            <a:pPr lvl="1" eaLnBrk="1" hangingPunct="1"/>
            <a:r>
              <a:rPr lang="en-US" altLang="zh-TW" dirty="0"/>
              <a:t>Single-Processor Systems</a:t>
            </a:r>
          </a:p>
          <a:p>
            <a:pPr lvl="1" eaLnBrk="1" hangingPunct="1"/>
            <a:r>
              <a:rPr lang="en-US" altLang="zh-TW" dirty="0"/>
              <a:t>Multiprocessor Systems</a:t>
            </a:r>
          </a:p>
          <a:p>
            <a:pPr lvl="1" eaLnBrk="1" hangingPunct="1"/>
            <a:r>
              <a:rPr lang="en-US" altLang="zh-TW" dirty="0"/>
              <a:t>Clustered </a:t>
            </a:r>
            <a:r>
              <a:rPr lang="en-US" altLang="zh-TW" dirty="0" smtClean="0"/>
              <a:t>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Operating-System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Multiprogramming and Multitasking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Dual-Mode and Multi-mode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Timers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1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smtClean="0"/>
              <a:t>A Computer System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1517817" y="1700809"/>
            <a:ext cx="8607488" cy="4175745"/>
            <a:chOff x="162910" y="2852738"/>
            <a:chExt cx="7865078" cy="3671887"/>
          </a:xfrm>
        </p:grpSpPr>
        <p:pic>
          <p:nvPicPr>
            <p:cNvPr id="22532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l="427" t="17949" r="427" b="17664"/>
            <a:stretch>
              <a:fillRect/>
            </a:stretch>
          </p:blipFill>
          <p:spPr bwMode="auto">
            <a:xfrm>
              <a:off x="755650" y="2852738"/>
              <a:ext cx="7272338" cy="3671887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</p:spPr>
        </p:pic>
        <p:sp>
          <p:nvSpPr>
            <p:cNvPr id="22533" name="Rectangle 6"/>
            <p:cNvSpPr>
              <a:spLocks noChangeArrowheads="1"/>
            </p:cNvSpPr>
            <p:nvPr/>
          </p:nvSpPr>
          <p:spPr bwMode="auto">
            <a:xfrm>
              <a:off x="755649" y="4437064"/>
              <a:ext cx="207563" cy="5048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534" name="Rectangle 7"/>
            <p:cNvSpPr>
              <a:spLocks noChangeArrowheads="1"/>
            </p:cNvSpPr>
            <p:nvPr/>
          </p:nvSpPr>
          <p:spPr bwMode="auto">
            <a:xfrm>
              <a:off x="2339975" y="4421188"/>
              <a:ext cx="161050" cy="584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535" name="Rectangle 8"/>
            <p:cNvSpPr>
              <a:spLocks noChangeArrowheads="1"/>
            </p:cNvSpPr>
            <p:nvPr/>
          </p:nvSpPr>
          <p:spPr bwMode="auto">
            <a:xfrm>
              <a:off x="4249486" y="4429125"/>
              <a:ext cx="215900" cy="5762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536" name="Rectangle 9"/>
            <p:cNvSpPr>
              <a:spLocks noChangeArrowheads="1"/>
            </p:cNvSpPr>
            <p:nvPr/>
          </p:nvSpPr>
          <p:spPr bwMode="auto">
            <a:xfrm>
              <a:off x="6804025" y="4429125"/>
              <a:ext cx="215900" cy="5762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TW" altLang="en-US">
                <a:solidFill>
                  <a:srgbClr val="FF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537" name="Text Box 10"/>
            <p:cNvSpPr txBox="1">
              <a:spLocks noChangeArrowheads="1"/>
            </p:cNvSpPr>
            <p:nvPr/>
          </p:nvSpPr>
          <p:spPr bwMode="auto">
            <a:xfrm>
              <a:off x="684213" y="3860800"/>
              <a:ext cx="1452555" cy="351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 dirty="0">
                  <a:latin typeface="Calibri" panose="020F0502020204030204" pitchFamily="34" charset="0"/>
                </a:rPr>
                <a:t>CPU registers</a:t>
              </a:r>
            </a:p>
          </p:txBody>
        </p:sp>
        <p:sp>
          <p:nvSpPr>
            <p:cNvPr id="22538" name="Line 11"/>
            <p:cNvSpPr>
              <a:spLocks noChangeShapeType="1"/>
            </p:cNvSpPr>
            <p:nvPr/>
          </p:nvSpPr>
          <p:spPr bwMode="auto">
            <a:xfrm flipH="1">
              <a:off x="900113" y="4149725"/>
              <a:ext cx="431800" cy="21590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539" name="Line 13"/>
            <p:cNvSpPr>
              <a:spLocks noChangeShapeType="1"/>
            </p:cNvSpPr>
            <p:nvPr/>
          </p:nvSpPr>
          <p:spPr bwMode="auto">
            <a:xfrm flipV="1">
              <a:off x="2771774" y="5046508"/>
              <a:ext cx="913600" cy="83041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540" name="Text Box 14"/>
            <p:cNvSpPr txBox="1">
              <a:spLocks noChangeArrowheads="1"/>
            </p:cNvSpPr>
            <p:nvPr/>
          </p:nvSpPr>
          <p:spPr bwMode="auto">
            <a:xfrm>
              <a:off x="162910" y="5713979"/>
              <a:ext cx="1520050" cy="324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dirty="0">
                  <a:latin typeface="Calibri" panose="020F0502020204030204" pitchFamily="34" charset="0"/>
                </a:rPr>
                <a:t>device registers</a:t>
              </a:r>
            </a:p>
          </p:txBody>
        </p:sp>
        <p:sp>
          <p:nvSpPr>
            <p:cNvPr id="22543" name="Rectangle 18"/>
            <p:cNvSpPr>
              <a:spLocks noChangeArrowheads="1"/>
            </p:cNvSpPr>
            <p:nvPr/>
          </p:nvSpPr>
          <p:spPr bwMode="auto">
            <a:xfrm>
              <a:off x="3560602" y="4424319"/>
              <a:ext cx="215900" cy="57626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544" name="Rectangle 19"/>
            <p:cNvSpPr>
              <a:spLocks noChangeArrowheads="1"/>
            </p:cNvSpPr>
            <p:nvPr/>
          </p:nvSpPr>
          <p:spPr bwMode="auto">
            <a:xfrm>
              <a:off x="6373893" y="4421187"/>
              <a:ext cx="215900" cy="57626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545" name="Rectangle 20"/>
            <p:cNvSpPr>
              <a:spLocks noChangeArrowheads="1"/>
            </p:cNvSpPr>
            <p:nvPr/>
          </p:nvSpPr>
          <p:spPr bwMode="auto">
            <a:xfrm>
              <a:off x="7830596" y="4421187"/>
              <a:ext cx="196557" cy="5556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547" name="Line 22"/>
            <p:cNvSpPr>
              <a:spLocks noChangeShapeType="1"/>
            </p:cNvSpPr>
            <p:nvPr/>
          </p:nvSpPr>
          <p:spPr bwMode="auto">
            <a:xfrm flipV="1">
              <a:off x="1258888" y="5046508"/>
              <a:ext cx="1152525" cy="687541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>
                <a:latin typeface="Calibri" panose="020F0502020204030204" pitchFamily="34" charset="0"/>
              </a:endParaRPr>
            </a:p>
          </p:txBody>
        </p:sp>
        <p:sp>
          <p:nvSpPr>
            <p:cNvPr id="22548" name="Text Box 23"/>
            <p:cNvSpPr txBox="1">
              <a:spLocks noChangeArrowheads="1"/>
            </p:cNvSpPr>
            <p:nvPr/>
          </p:nvSpPr>
          <p:spPr bwMode="auto">
            <a:xfrm>
              <a:off x="2318724" y="5899589"/>
              <a:ext cx="1197924" cy="324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 dirty="0">
                  <a:latin typeface="Calibri" panose="020F0502020204030204" pitchFamily="34" charset="0"/>
                </a:rPr>
                <a:t>Local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48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smtClean="0"/>
              <a:t>A Computer System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1259632"/>
            <a:ext cx="8136904" cy="525658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7320136" y="6581001"/>
            <a:ext cx="4802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1" dirty="0">
                <a:latin typeface="Calibri" panose="020F0502020204030204" pitchFamily="34" charset="0"/>
              </a:rPr>
              <a:t>https://www.tutorialspoint.com/operating_system/os_io_software.htm</a:t>
            </a:r>
            <a:endParaRPr lang="zh-TW" altLang="en-US" sz="1200" b="1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6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Device </a:t>
            </a:r>
            <a:r>
              <a:rPr lang="en-US" altLang="zh-TW" dirty="0" smtClean="0"/>
              <a:t>Driver 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556792"/>
            <a:ext cx="7620000" cy="447675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719607" y="6561529"/>
            <a:ext cx="2383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1" dirty="0">
                <a:latin typeface="Calibri" panose="020F0502020204030204" pitchFamily="34" charset="0"/>
              </a:rPr>
              <a:t>https://itw01.com/F9NUEAQ.html</a:t>
            </a:r>
            <a:endParaRPr lang="zh-TW" altLang="en-US" sz="1200" b="1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3600" smtClean="0"/>
              <a:t>問題</a:t>
            </a:r>
            <a:r>
              <a:rPr lang="en-US" altLang="zh-TW" sz="3600" smtClean="0"/>
              <a:t> 1: CPU</a:t>
            </a:r>
            <a:r>
              <a:rPr lang="zh-TW" altLang="en-US" sz="3600" smtClean="0"/>
              <a:t>如何通知周邊裝置？</a:t>
            </a:r>
            <a:r>
              <a:rPr lang="en-US" altLang="zh-TW" sz="3600" smtClean="0"/>
              <a:t/>
            </a:r>
            <a:br>
              <a:rPr lang="en-US" altLang="zh-TW" sz="3600" smtClean="0"/>
            </a:br>
            <a:r>
              <a:rPr lang="zh-TW" altLang="en-US" sz="3600" smtClean="0"/>
              <a:t>問題 </a:t>
            </a:r>
            <a:r>
              <a:rPr lang="en-US" altLang="zh-TW" sz="3600" smtClean="0"/>
              <a:t>2:</a:t>
            </a:r>
            <a:r>
              <a:rPr lang="zh-TW" altLang="en-US" sz="3600" smtClean="0"/>
              <a:t>周邊裝置如何通知</a:t>
            </a:r>
            <a:r>
              <a:rPr lang="en-US" altLang="zh-TW" sz="3600" smtClean="0"/>
              <a:t>CPU</a:t>
            </a:r>
            <a:r>
              <a:rPr lang="zh-TW" altLang="en-US" sz="3600" smtClean="0"/>
              <a:t>？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b="1" dirty="0" smtClean="0"/>
              <a:t>Answer 1: </a:t>
            </a:r>
            <a:r>
              <a:rPr lang="zh-TW" altLang="en-US" b="1" dirty="0" smtClean="0"/>
              <a:t>藉由讀寫</a:t>
            </a:r>
            <a:r>
              <a:rPr lang="en-US" altLang="zh-TW" b="1" dirty="0" smtClean="0"/>
              <a:t>Device Controller</a:t>
            </a:r>
            <a:r>
              <a:rPr lang="zh-TW" altLang="en-US" b="1" dirty="0" smtClean="0"/>
              <a:t>的內部暫存器</a:t>
            </a:r>
            <a:endParaRPr lang="en-US" altLang="zh-TW" b="1" dirty="0" smtClean="0"/>
          </a:p>
          <a:p>
            <a:r>
              <a:rPr lang="en-US" altLang="zh-TW" b="1" dirty="0" smtClean="0"/>
              <a:t>Answer 2: Device controller informs CPU by causing an </a:t>
            </a:r>
            <a:r>
              <a:rPr lang="en-US" altLang="zh-TW" b="1" dirty="0" smtClean="0">
                <a:solidFill>
                  <a:srgbClr val="0000CC"/>
                </a:solidFill>
              </a:rPr>
              <a:t>interrupt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5860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en-US" altLang="zh-TW" dirty="0"/>
              <a:t>Starting an I/O operation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sz="3000" dirty="0"/>
              <a:t>Starting an I/O operation (e.g., read data from disks)</a:t>
            </a:r>
          </a:p>
          <a:p>
            <a:pPr lvl="1" eaLnBrk="1" hangingPunct="1"/>
            <a:r>
              <a:rPr lang="en-US" altLang="zh-TW" dirty="0" smtClean="0">
                <a:solidFill>
                  <a:srgbClr val="FF3300"/>
                </a:solidFill>
              </a:rPr>
              <a:t>Device driver</a:t>
            </a:r>
            <a:r>
              <a:rPr lang="en-US" altLang="zh-TW" dirty="0" smtClean="0"/>
              <a:t> loads the appropriate </a:t>
            </a:r>
            <a:r>
              <a:rPr lang="en-US" altLang="zh-TW" b="1" i="1" dirty="0" smtClean="0"/>
              <a:t>registers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within the device controller </a:t>
            </a:r>
            <a:r>
              <a:rPr lang="en-US" altLang="zh-TW" sz="2000" dirty="0" smtClean="0"/>
              <a:t>(see the following slide)</a:t>
            </a:r>
            <a:endParaRPr lang="en-US" altLang="zh-TW" dirty="0" smtClean="0"/>
          </a:p>
          <a:p>
            <a:pPr lvl="1" eaLnBrk="1" hangingPunct="1"/>
            <a:endParaRPr lang="en-US" altLang="zh-TW" dirty="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en-US" altLang="zh-TW" dirty="0" smtClean="0">
                <a:solidFill>
                  <a:srgbClr val="FF3300"/>
                </a:solidFill>
              </a:rPr>
              <a:t>Device controller</a:t>
            </a:r>
          </a:p>
          <a:p>
            <a:pPr marL="1085850" lvl="2" eaLnBrk="1" hangingPunct="1"/>
            <a:r>
              <a:rPr lang="en-US" altLang="zh-TW" dirty="0" smtClean="0"/>
              <a:t>Examines the contents of these </a:t>
            </a:r>
            <a:r>
              <a:rPr lang="en-US" altLang="zh-TW" b="1" dirty="0" smtClean="0"/>
              <a:t>registers</a:t>
            </a:r>
          </a:p>
          <a:p>
            <a:pPr marL="1428750" lvl="3" eaLnBrk="1" hangingPunct="1"/>
            <a:r>
              <a:rPr lang="en-US" altLang="zh-TW" dirty="0" smtClean="0"/>
              <a:t>Determine what action to take</a:t>
            </a:r>
          </a:p>
          <a:p>
            <a:pPr marL="1085850" lvl="2" eaLnBrk="1" hangingPunct="1"/>
            <a:r>
              <a:rPr lang="en-US" altLang="zh-TW" dirty="0" smtClean="0"/>
              <a:t>Start the actions</a:t>
            </a:r>
          </a:p>
          <a:p>
            <a:pPr marL="1428750" lvl="3" eaLnBrk="1" hangingPunct="1"/>
            <a:r>
              <a:rPr lang="en-US" altLang="zh-TW" dirty="0" smtClean="0"/>
              <a:t>Transfer of data from the device to its </a:t>
            </a:r>
            <a:r>
              <a:rPr lang="en-US" altLang="zh-TW" b="1" dirty="0" smtClean="0"/>
              <a:t>local buffer</a:t>
            </a:r>
          </a:p>
          <a:p>
            <a:pPr marL="1085850" lvl="2" eaLnBrk="1" hangingPunct="1"/>
            <a:r>
              <a:rPr lang="en-US" altLang="zh-TW" dirty="0" smtClean="0"/>
              <a:t>Once completed</a:t>
            </a:r>
          </a:p>
          <a:p>
            <a:pPr marL="1428750" lvl="3" eaLnBrk="1" hangingPunct="1"/>
            <a:r>
              <a:rPr lang="en-US" altLang="zh-TW" dirty="0" smtClean="0"/>
              <a:t>Device controller informs the CPU via an </a:t>
            </a:r>
            <a:r>
              <a:rPr lang="en-US" altLang="zh-TW" b="1" i="1" dirty="0" smtClean="0">
                <a:solidFill>
                  <a:srgbClr val="FF3300"/>
                </a:solidFill>
              </a:rPr>
              <a:t>interrupt</a:t>
            </a:r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469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smtClean="0"/>
              <a:t>A Computer System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1517817" y="1700809"/>
            <a:ext cx="8607488" cy="4175745"/>
            <a:chOff x="162910" y="2852738"/>
            <a:chExt cx="7865078" cy="3671887"/>
          </a:xfrm>
        </p:grpSpPr>
        <p:pic>
          <p:nvPicPr>
            <p:cNvPr id="22532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l="427" t="17949" r="427" b="17664"/>
            <a:stretch>
              <a:fillRect/>
            </a:stretch>
          </p:blipFill>
          <p:spPr bwMode="auto">
            <a:xfrm>
              <a:off x="755650" y="2852738"/>
              <a:ext cx="7272338" cy="3671887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</p:spPr>
        </p:pic>
        <p:sp>
          <p:nvSpPr>
            <p:cNvPr id="22533" name="Rectangle 6"/>
            <p:cNvSpPr>
              <a:spLocks noChangeArrowheads="1"/>
            </p:cNvSpPr>
            <p:nvPr/>
          </p:nvSpPr>
          <p:spPr bwMode="auto">
            <a:xfrm>
              <a:off x="755649" y="4437064"/>
              <a:ext cx="207563" cy="5048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34" name="Rectangle 7"/>
            <p:cNvSpPr>
              <a:spLocks noChangeArrowheads="1"/>
            </p:cNvSpPr>
            <p:nvPr/>
          </p:nvSpPr>
          <p:spPr bwMode="auto">
            <a:xfrm>
              <a:off x="2339975" y="4421188"/>
              <a:ext cx="161050" cy="584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35" name="Rectangle 8"/>
            <p:cNvSpPr>
              <a:spLocks noChangeArrowheads="1"/>
            </p:cNvSpPr>
            <p:nvPr/>
          </p:nvSpPr>
          <p:spPr bwMode="auto">
            <a:xfrm>
              <a:off x="4249486" y="4429125"/>
              <a:ext cx="215900" cy="5762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36" name="Rectangle 9"/>
            <p:cNvSpPr>
              <a:spLocks noChangeArrowheads="1"/>
            </p:cNvSpPr>
            <p:nvPr/>
          </p:nvSpPr>
          <p:spPr bwMode="auto">
            <a:xfrm>
              <a:off x="6804025" y="4429125"/>
              <a:ext cx="215900" cy="5762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37" name="Text Box 10"/>
            <p:cNvSpPr txBox="1">
              <a:spLocks noChangeArrowheads="1"/>
            </p:cNvSpPr>
            <p:nvPr/>
          </p:nvSpPr>
          <p:spPr bwMode="auto">
            <a:xfrm>
              <a:off x="684213" y="3860800"/>
              <a:ext cx="1452555" cy="351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itchFamily="18" charset="-120"/>
                  <a:cs typeface="+mn-cs"/>
                </a:rPr>
                <a:t>CPU registers</a:t>
              </a:r>
            </a:p>
          </p:txBody>
        </p:sp>
        <p:sp>
          <p:nvSpPr>
            <p:cNvPr id="22538" name="Line 11"/>
            <p:cNvSpPr>
              <a:spLocks noChangeShapeType="1"/>
            </p:cNvSpPr>
            <p:nvPr/>
          </p:nvSpPr>
          <p:spPr bwMode="auto">
            <a:xfrm flipH="1">
              <a:off x="900113" y="4149725"/>
              <a:ext cx="431800" cy="21590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39" name="Line 13"/>
            <p:cNvSpPr>
              <a:spLocks noChangeShapeType="1"/>
            </p:cNvSpPr>
            <p:nvPr/>
          </p:nvSpPr>
          <p:spPr bwMode="auto">
            <a:xfrm flipV="1">
              <a:off x="2771774" y="5046508"/>
              <a:ext cx="913600" cy="83041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40" name="Text Box 14"/>
            <p:cNvSpPr txBox="1">
              <a:spLocks noChangeArrowheads="1"/>
            </p:cNvSpPr>
            <p:nvPr/>
          </p:nvSpPr>
          <p:spPr bwMode="auto">
            <a:xfrm>
              <a:off x="162910" y="5713979"/>
              <a:ext cx="1520050" cy="324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itchFamily="18" charset="-120"/>
                  <a:cs typeface="+mn-cs"/>
                </a:rPr>
                <a:t>device registers</a:t>
              </a:r>
            </a:p>
          </p:txBody>
        </p:sp>
        <p:sp>
          <p:nvSpPr>
            <p:cNvPr id="22543" name="Rectangle 18"/>
            <p:cNvSpPr>
              <a:spLocks noChangeArrowheads="1"/>
            </p:cNvSpPr>
            <p:nvPr/>
          </p:nvSpPr>
          <p:spPr bwMode="auto">
            <a:xfrm>
              <a:off x="3560602" y="4424319"/>
              <a:ext cx="215900" cy="57626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44" name="Rectangle 19"/>
            <p:cNvSpPr>
              <a:spLocks noChangeArrowheads="1"/>
            </p:cNvSpPr>
            <p:nvPr/>
          </p:nvSpPr>
          <p:spPr bwMode="auto">
            <a:xfrm>
              <a:off x="6373893" y="4421187"/>
              <a:ext cx="215900" cy="57626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45" name="Rectangle 20"/>
            <p:cNvSpPr>
              <a:spLocks noChangeArrowheads="1"/>
            </p:cNvSpPr>
            <p:nvPr/>
          </p:nvSpPr>
          <p:spPr bwMode="auto">
            <a:xfrm>
              <a:off x="7830596" y="4421187"/>
              <a:ext cx="196557" cy="5556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47" name="Line 22"/>
            <p:cNvSpPr>
              <a:spLocks noChangeShapeType="1"/>
            </p:cNvSpPr>
            <p:nvPr/>
          </p:nvSpPr>
          <p:spPr bwMode="auto">
            <a:xfrm flipV="1">
              <a:off x="1258888" y="5046508"/>
              <a:ext cx="1152525" cy="687541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48" name="Text Box 23"/>
            <p:cNvSpPr txBox="1">
              <a:spLocks noChangeArrowheads="1"/>
            </p:cNvSpPr>
            <p:nvPr/>
          </p:nvSpPr>
          <p:spPr bwMode="auto">
            <a:xfrm>
              <a:off x="2318724" y="5899589"/>
              <a:ext cx="1197924" cy="324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itchFamily="18" charset="-120"/>
                  <a:cs typeface="+mn-cs"/>
                </a:rPr>
                <a:t>Local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92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What Operating Systems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Operating-System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Resource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Security and Protection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Virtualization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Distributed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Kernel Data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Computing Environments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Free and Open-Source Operating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Interrupts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FF3300"/>
                </a:solidFill>
              </a:rPr>
              <a:t>Interrupt</a:t>
            </a:r>
            <a:r>
              <a:rPr lang="en-US" altLang="zh-TW" dirty="0" smtClean="0"/>
              <a:t>: signals an occurrence of a hardware event. </a:t>
            </a:r>
          </a:p>
          <a:p>
            <a:pPr lvl="1"/>
            <a:r>
              <a:rPr lang="en-US" altLang="zh-TW" dirty="0" smtClean="0"/>
              <a:t>The completion of an I/O, a keypress, </a:t>
            </a:r>
          </a:p>
          <a:p>
            <a:r>
              <a:rPr lang="en-US" altLang="zh-TW" dirty="0" smtClean="0"/>
              <a:t>In general</a:t>
            </a:r>
          </a:p>
          <a:p>
            <a:pPr lvl="1"/>
            <a:r>
              <a:rPr lang="en-US" altLang="zh-TW" dirty="0" smtClean="0"/>
              <a:t>Device controller </a:t>
            </a:r>
            <a:r>
              <a:rPr lang="en-US" altLang="zh-TW" b="1" dirty="0" smtClean="0">
                <a:solidFill>
                  <a:srgbClr val="FF3300"/>
                </a:solidFill>
              </a:rPr>
              <a:t>raises</a:t>
            </a:r>
            <a:r>
              <a:rPr lang="en-US" altLang="zh-TW" dirty="0" smtClean="0"/>
              <a:t> an interrupt</a:t>
            </a:r>
          </a:p>
          <a:p>
            <a:pPr lvl="2"/>
            <a:r>
              <a:rPr lang="en-US" altLang="zh-TW" dirty="0" smtClean="0"/>
              <a:t>By asserting a signal on the </a:t>
            </a:r>
            <a:r>
              <a:rPr lang="en-US" altLang="zh-TW" b="1" dirty="0" smtClean="0"/>
              <a:t>interrupt-request line</a:t>
            </a:r>
          </a:p>
          <a:p>
            <a:pPr lvl="1"/>
            <a:r>
              <a:rPr lang="en-US" altLang="zh-TW" dirty="0" smtClean="0"/>
              <a:t>CPU </a:t>
            </a:r>
            <a:r>
              <a:rPr lang="en-US" altLang="zh-TW" b="1" dirty="0" smtClean="0">
                <a:solidFill>
                  <a:srgbClr val="FF3300"/>
                </a:solidFill>
              </a:rPr>
              <a:t>catches</a:t>
            </a:r>
            <a:r>
              <a:rPr lang="en-US" altLang="zh-TW" dirty="0" smtClean="0"/>
              <a:t> the interrupt</a:t>
            </a:r>
          </a:p>
          <a:p>
            <a:pPr lvl="1"/>
            <a:r>
              <a:rPr lang="en-US" altLang="zh-TW" dirty="0" smtClean="0"/>
              <a:t>CPU </a:t>
            </a:r>
            <a:r>
              <a:rPr lang="en-US" altLang="zh-TW" b="1" dirty="0" smtClean="0">
                <a:solidFill>
                  <a:srgbClr val="FF3300"/>
                </a:solidFill>
              </a:rPr>
              <a:t>dispatches</a:t>
            </a:r>
            <a:r>
              <a:rPr lang="en-US" altLang="zh-TW" dirty="0" smtClean="0"/>
              <a:t> it to the </a:t>
            </a:r>
            <a:r>
              <a:rPr lang="en-US" altLang="zh-TW" b="1" dirty="0" smtClean="0"/>
              <a:t>interrupt handler</a:t>
            </a:r>
          </a:p>
          <a:p>
            <a:pPr lvl="1"/>
            <a:r>
              <a:rPr lang="en-US" altLang="zh-TW" dirty="0" smtClean="0"/>
              <a:t>Interrupt handlers </a:t>
            </a:r>
            <a:r>
              <a:rPr lang="en-US" altLang="zh-TW" b="1" dirty="0" smtClean="0">
                <a:solidFill>
                  <a:srgbClr val="FF3300"/>
                </a:solidFill>
              </a:rPr>
              <a:t>serve</a:t>
            </a:r>
            <a:r>
              <a:rPr lang="en-US" altLang="zh-TW" dirty="0" smtClean="0"/>
              <a:t> the device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4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Interrupt Hardware Concepts</a:t>
            </a:r>
            <a:endParaRPr lang="zh-TW" altLang="en-US" dirty="0"/>
          </a:p>
        </p:txBody>
      </p:sp>
      <p:pic>
        <p:nvPicPr>
          <p:cNvPr id="8194" name="Picture 2" descr="../_images/ditaa-5db1739b80a83b12505e4ff749b5e69fccd01f1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705" y="1628800"/>
            <a:ext cx="7344816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151784" y="6590130"/>
            <a:ext cx="667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>
                <a:latin typeface="Calibri" panose="020F0502020204030204" pitchFamily="34" charset="0"/>
              </a:rPr>
              <a:t>https://www.renesas.com/eu/en/support/engineer-school/mcu-programming-peripherals-04-interrupts</a:t>
            </a:r>
            <a:endParaRPr lang="zh-TW" altLang="en-US" sz="1200" i="1" dirty="0">
              <a:latin typeface="Calibri" panose="020F0502020204030204" pitchFamily="34" charset="0"/>
            </a:endParaRPr>
          </a:p>
        </p:txBody>
      </p:sp>
      <p:sp>
        <p:nvSpPr>
          <p:cNvPr id="4" name="圓角矩形圖說文字 3"/>
          <p:cNvSpPr/>
          <p:nvPr/>
        </p:nvSpPr>
        <p:spPr>
          <a:xfrm>
            <a:off x="5951984" y="1844824"/>
            <a:ext cx="2664296" cy="936104"/>
          </a:xfrm>
          <a:prstGeom prst="wedgeRoundRectCallout">
            <a:avLst>
              <a:gd name="adj1" fmla="val -31427"/>
              <a:gd name="adj2" fmla="val 8718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Programmable Interrupt Controller</a:t>
            </a:r>
            <a:r>
              <a:rPr lang="en-US" altLang="zh-TW" sz="1800" dirty="0">
                <a:solidFill>
                  <a:srgbClr val="FF0000"/>
                </a:solidFill>
                <a:latin typeface="Calibri" panose="020F0502020204030204" pitchFamily="34" charset="0"/>
              </a:rPr>
              <a:t> 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788188" y="5024549"/>
            <a:ext cx="1656184" cy="85210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977321" y="5163186"/>
            <a:ext cx="1656184" cy="852109"/>
          </a:xfrm>
          <a:prstGeom prst="rect">
            <a:avLst/>
          </a:prstGeom>
        </p:spPr>
      </p:pic>
      <p:sp>
        <p:nvSpPr>
          <p:cNvPr id="10" name="圓角矩形圖說文字 9"/>
          <p:cNvSpPr/>
          <p:nvPr/>
        </p:nvSpPr>
        <p:spPr>
          <a:xfrm>
            <a:off x="7464485" y="6059025"/>
            <a:ext cx="2376264" cy="426054"/>
          </a:xfrm>
          <a:prstGeom prst="wedgeRoundRectCallout">
            <a:avLst>
              <a:gd name="adj1" fmla="val 2100"/>
              <a:gd name="adj2" fmla="val -8666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Raise an interrupt</a:t>
            </a:r>
            <a:endParaRPr lang="zh-TW" altLang="en-US" sz="1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圓角矩形圖說文字 12"/>
          <p:cNvSpPr/>
          <p:nvPr/>
        </p:nvSpPr>
        <p:spPr>
          <a:xfrm>
            <a:off x="1808187" y="6005151"/>
            <a:ext cx="2376264" cy="426054"/>
          </a:xfrm>
          <a:prstGeom prst="wedgeRoundRectCallout">
            <a:avLst>
              <a:gd name="adj1" fmla="val 17259"/>
              <a:gd name="adj2" fmla="val -26876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CPU catch an interrupt</a:t>
            </a:r>
            <a:endParaRPr lang="zh-TW" altLang="en-US" sz="1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4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CPU Dispatch an Interrupt to ISR</a:t>
            </a:r>
            <a:endParaRPr lang="en-US" altLang="zh-TW" dirty="0"/>
          </a:p>
        </p:txBody>
      </p:sp>
      <p:sp>
        <p:nvSpPr>
          <p:cNvPr id="282627" name="Rectangle 4"/>
          <p:cNvSpPr>
            <a:spLocks noChangeArrowheads="1"/>
          </p:cNvSpPr>
          <p:nvPr/>
        </p:nvSpPr>
        <p:spPr bwMode="auto">
          <a:xfrm>
            <a:off x="6311900" y="1484314"/>
            <a:ext cx="2260600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 err="1" smtClean="0">
                <a:solidFill>
                  <a:srgbClr val="FF3300"/>
                </a:solidFill>
                <a:ea typeface="新細明體" panose="02020500000000000000" pitchFamily="18" charset="-120"/>
              </a:rPr>
              <a:t>mov</a:t>
            </a:r>
            <a:r>
              <a:rPr kumimoji="0" lang="en-US" altLang="zh-TW" sz="2000" b="1" i="1" dirty="0" smtClean="0">
                <a:solidFill>
                  <a:srgbClr val="FF3300"/>
                </a:solidFill>
                <a:ea typeface="新細明體" panose="02020500000000000000" pitchFamily="18" charset="-120"/>
              </a:rPr>
              <a:t>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0x60; 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311900" y="4508500"/>
            <a:ext cx="2260600" cy="1931988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OS</a:t>
            </a:r>
          </a:p>
        </p:txBody>
      </p:sp>
      <p:sp>
        <p:nvSpPr>
          <p:cNvPr id="282629" name="Rectangle 4"/>
          <p:cNvSpPr>
            <a:spLocks noChangeArrowheads="1"/>
          </p:cNvSpPr>
          <p:nvPr/>
        </p:nvSpPr>
        <p:spPr bwMode="auto">
          <a:xfrm>
            <a:off x="6311900" y="2719388"/>
            <a:ext cx="2260600" cy="17891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…..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2566989" y="2189163"/>
            <a:ext cx="1870075" cy="1274762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400" b="1">
                <a:solidFill>
                  <a:srgbClr val="FF3300"/>
                </a:solidFill>
                <a:ea typeface="新細明體" panose="02020500000000000000" pitchFamily="18" charset="-120"/>
              </a:rPr>
              <a:t>CPU</a:t>
            </a:r>
          </a:p>
        </p:txBody>
      </p:sp>
      <p:cxnSp>
        <p:nvCxnSpPr>
          <p:cNvPr id="9" name="直線單箭頭接點 8"/>
          <p:cNvCxnSpPr>
            <a:stCxn id="282627" idx="1"/>
            <a:endCxn id="282630" idx="3"/>
          </p:cNvCxnSpPr>
          <p:nvPr/>
        </p:nvCxnSpPr>
        <p:spPr>
          <a:xfrm flipH="1">
            <a:off x="4437064" y="2101850"/>
            <a:ext cx="1874837" cy="72390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11" idx="1"/>
          </p:cNvCxnSpPr>
          <p:nvPr/>
        </p:nvCxnSpPr>
        <p:spPr>
          <a:xfrm>
            <a:off x="4437062" y="2825751"/>
            <a:ext cx="1874838" cy="32619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311900" y="5735002"/>
            <a:ext cx="2260600" cy="705486"/>
          </a:xfrm>
          <a:prstGeom prst="rect">
            <a:avLst/>
          </a:prstGeom>
          <a:solidFill>
            <a:srgbClr val="66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Interrupt Service 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Routine (ISR)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359697" y="3463927"/>
            <a:ext cx="1" cy="686593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3392611" y="3687247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>
                <a:latin typeface="Calibri" panose="020F0502020204030204" pitchFamily="34" charset="0"/>
              </a:rPr>
              <a:t>interrupt</a:t>
            </a:r>
            <a:endParaRPr lang="zh-TW" altLang="en-US" sz="1800" b="1" dirty="0">
              <a:latin typeface="Calibri" panose="020F0502020204030204" pitchFamily="34" charset="0"/>
            </a:endParaRPr>
          </a:p>
        </p:txBody>
      </p:sp>
      <p:sp>
        <p:nvSpPr>
          <p:cNvPr id="16" name="圓角矩形圖說文字 15"/>
          <p:cNvSpPr/>
          <p:nvPr/>
        </p:nvSpPr>
        <p:spPr>
          <a:xfrm>
            <a:off x="2423592" y="5229201"/>
            <a:ext cx="3193822" cy="1081867"/>
          </a:xfrm>
          <a:prstGeom prst="wedgeRoundRectCallout">
            <a:avLst>
              <a:gd name="adj1" fmla="val 34707"/>
              <a:gd name="adj2" fmla="val -14677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CPU dispatch an interrupt to ISR</a:t>
            </a:r>
            <a:endParaRPr lang="zh-TW" alt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572500" y="1933209"/>
            <a:ext cx="105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/>
              <a:t>0x1000</a:t>
            </a:r>
            <a:endParaRPr lang="zh-TW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7488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 Interrupt Processing Flow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 descr="Interrupts bas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5" y="1268761"/>
            <a:ext cx="7191375" cy="503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104112" y="6567001"/>
            <a:ext cx="3649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https://www.hackster.io/rafitc/interrupts-basics-f475d5</a:t>
            </a:r>
            <a:endParaRPr kumimoji="1" lang="zh-TW" altLang="en-US" sz="1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2564904"/>
            <a:ext cx="1381125" cy="533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343" y="4098677"/>
            <a:ext cx="1390650" cy="53340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9623580" y="2492896"/>
            <a:ext cx="1584176" cy="698748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594874" y="4026396"/>
            <a:ext cx="1584176" cy="698748"/>
          </a:xfrm>
          <a:prstGeom prst="roundRect">
            <a:avLst/>
          </a:pr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4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Interrupts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sz="2800" dirty="0" smtClean="0"/>
              <a:t>When an interrupt occurs, i.e., CPU is interrupted</a:t>
            </a:r>
            <a:endParaRPr lang="en-US" altLang="zh-TW" sz="2400" dirty="0" smtClean="0"/>
          </a:p>
          <a:p>
            <a:pPr lvl="1" eaLnBrk="1" hangingPunct="1"/>
            <a:r>
              <a:rPr lang="en-US" altLang="zh-TW" sz="2400" dirty="0" smtClean="0"/>
              <a:t>Stop what it is doing</a:t>
            </a:r>
          </a:p>
          <a:p>
            <a:pPr lvl="1" eaLnBrk="1" hangingPunct="1"/>
            <a:endParaRPr lang="en-US" altLang="zh-TW" sz="2400" dirty="0" smtClean="0"/>
          </a:p>
          <a:p>
            <a:pPr lvl="1" eaLnBrk="1" hangingPunct="1"/>
            <a:r>
              <a:rPr lang="en-US" altLang="zh-TW" sz="2400" dirty="0" smtClean="0"/>
              <a:t>Transfer execution to a </a:t>
            </a:r>
            <a:r>
              <a:rPr lang="en-US" altLang="zh-TW" sz="2400" i="1" dirty="0" smtClean="0">
                <a:solidFill>
                  <a:srgbClr val="FF3300"/>
                </a:solidFill>
              </a:rPr>
              <a:t>fixed address</a:t>
            </a:r>
          </a:p>
          <a:p>
            <a:pPr lvl="2" eaLnBrk="1" hangingPunct="1"/>
            <a:r>
              <a:rPr lang="en-US" altLang="zh-TW" sz="2000" dirty="0" smtClean="0"/>
              <a:t>Executes the </a:t>
            </a:r>
            <a:r>
              <a:rPr lang="en-US" altLang="zh-TW" sz="2000" i="1" dirty="0" smtClean="0">
                <a:solidFill>
                  <a:srgbClr val="FF3300"/>
                </a:solidFill>
              </a:rPr>
              <a:t>interrupt service routine (ISR)</a:t>
            </a:r>
            <a:r>
              <a:rPr lang="en-US" altLang="zh-TW" sz="2000" dirty="0" smtClean="0"/>
              <a:t> for the interrupt</a:t>
            </a:r>
          </a:p>
          <a:p>
            <a:pPr lvl="1" eaLnBrk="1" hangingPunct="1"/>
            <a:endParaRPr lang="en-US" altLang="zh-TW" sz="2200" b="1" smtClean="0"/>
          </a:p>
          <a:p>
            <a:pPr lvl="1" eaLnBrk="1" hangingPunct="1"/>
            <a:r>
              <a:rPr lang="en-US" altLang="zh-TW" sz="2200" b="1" smtClean="0"/>
              <a:t>Interrupt </a:t>
            </a:r>
            <a:r>
              <a:rPr lang="en-US" altLang="zh-TW" sz="2200" b="1" dirty="0" smtClean="0"/>
              <a:t>service routine</a:t>
            </a:r>
          </a:p>
          <a:p>
            <a:pPr lvl="2" eaLnBrk="1" hangingPunct="1"/>
            <a:r>
              <a:rPr lang="en-US" altLang="zh-TW" sz="2100" i="1" dirty="0" smtClean="0">
                <a:solidFill>
                  <a:srgbClr val="FF0000"/>
                </a:solidFill>
              </a:rPr>
              <a:t>Perform a </a:t>
            </a:r>
            <a:r>
              <a:rPr lang="en-US" altLang="zh-TW" sz="2100" b="1" i="1" dirty="0" smtClean="0">
                <a:solidFill>
                  <a:srgbClr val="0033CC"/>
                </a:solidFill>
              </a:rPr>
              <a:t>state save</a:t>
            </a:r>
            <a:endParaRPr lang="en-US" altLang="zh-TW" sz="2100" i="1" dirty="0" smtClean="0"/>
          </a:p>
          <a:p>
            <a:pPr lvl="2" eaLnBrk="1" hangingPunct="1"/>
            <a:r>
              <a:rPr lang="en-US" altLang="zh-TW" sz="2100" dirty="0" smtClean="0"/>
              <a:t>Service the interrupt</a:t>
            </a:r>
          </a:p>
          <a:p>
            <a:pPr lvl="2" eaLnBrk="1" hangingPunct="1"/>
            <a:r>
              <a:rPr lang="en-US" altLang="zh-TW" sz="2100" i="1" dirty="0" smtClean="0">
                <a:solidFill>
                  <a:srgbClr val="FF0000"/>
                </a:solidFill>
              </a:rPr>
              <a:t>Perform a </a:t>
            </a:r>
            <a:r>
              <a:rPr lang="en-US" altLang="zh-TW" sz="2100" b="1" i="1" dirty="0" smtClean="0">
                <a:solidFill>
                  <a:srgbClr val="0033CC"/>
                </a:solidFill>
              </a:rPr>
              <a:t>state restore</a:t>
            </a:r>
          </a:p>
          <a:p>
            <a:pPr lvl="2" eaLnBrk="1" hangingPunct="1"/>
            <a:r>
              <a:rPr lang="en-US" altLang="zh-TW" sz="2100" dirty="0" smtClean="0"/>
              <a:t>Executes a </a:t>
            </a:r>
            <a:r>
              <a:rPr lang="en-US" altLang="zh-TW" sz="2100" i="1" dirty="0" err="1" smtClean="0">
                <a:solidFill>
                  <a:srgbClr val="FF0000"/>
                </a:solidFill>
              </a:rPr>
              <a:t>retrun_from_interrupt</a:t>
            </a:r>
            <a:r>
              <a:rPr lang="en-US" altLang="zh-TW" sz="2100" dirty="0" smtClean="0">
                <a:solidFill>
                  <a:srgbClr val="FF0000"/>
                </a:solidFill>
              </a:rPr>
              <a:t> </a:t>
            </a:r>
            <a:r>
              <a:rPr lang="en-US" altLang="zh-TW" sz="2100" dirty="0" smtClean="0"/>
              <a:t>instruction</a:t>
            </a:r>
          </a:p>
          <a:p>
            <a:pPr lvl="3" eaLnBrk="1" hangingPunct="1"/>
            <a:r>
              <a:rPr lang="en-US" altLang="zh-TW" dirty="0" smtClean="0"/>
              <a:t>CPU resumes the </a:t>
            </a:r>
            <a:r>
              <a:rPr lang="en-US" altLang="zh-TW" i="1" dirty="0" smtClean="0">
                <a:solidFill>
                  <a:srgbClr val="FF3300"/>
                </a:solidFill>
              </a:rPr>
              <a:t>interrupted computation</a:t>
            </a:r>
          </a:p>
          <a:p>
            <a:pPr eaLnBrk="1" hangingPunct="1"/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0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問題</a:t>
            </a:r>
            <a:r>
              <a:rPr lang="en-US" altLang="zh-TW" dirty="0">
                <a:solidFill>
                  <a:schemeClr val="tx1"/>
                </a:solidFill>
              </a:rPr>
              <a:t>: What is a state?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13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>
                <a:solidFill>
                  <a:schemeClr val="tx1"/>
                </a:solidFill>
              </a:rPr>
              <a:t>問題</a:t>
            </a:r>
            <a:r>
              <a:rPr lang="en-US" altLang="zh-TW" smtClean="0">
                <a:solidFill>
                  <a:schemeClr val="tx1"/>
                </a:solidFill>
              </a:rPr>
              <a:t>: </a:t>
            </a:r>
            <a:r>
              <a:rPr lang="zh-TW" altLang="en-US" smtClean="0">
                <a:solidFill>
                  <a:schemeClr val="tx1"/>
                </a:solidFill>
              </a:rPr>
              <a:t>為什麼要儲存</a:t>
            </a:r>
            <a:r>
              <a:rPr lang="en-US" altLang="zh-TW" smtClean="0">
                <a:solidFill>
                  <a:schemeClr val="tx1"/>
                </a:solidFill>
              </a:rPr>
              <a:t>state?</a:t>
            </a:r>
            <a:r>
              <a:rPr lang="zh-TW" altLang="en-US" smtClean="0">
                <a:solidFill>
                  <a:schemeClr val="tx1"/>
                </a:solidFill>
              </a:rPr>
              <a:t>然後復原</a:t>
            </a:r>
            <a:r>
              <a:rPr lang="en-US" altLang="zh-TW" smtClean="0">
                <a:solidFill>
                  <a:schemeClr val="tx1"/>
                </a:solidFill>
              </a:rPr>
              <a:t>state?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81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effectLst/>
              </a:rPr>
              <a:t>Without State Save and Restore</a:t>
            </a:r>
            <a:endParaRPr lang="en-US" altLang="zh-TW" dirty="0"/>
          </a:p>
        </p:txBody>
      </p:sp>
      <p:sp>
        <p:nvSpPr>
          <p:cNvPr id="282627" name="Rectangle 4"/>
          <p:cNvSpPr>
            <a:spLocks noChangeArrowheads="1"/>
          </p:cNvSpPr>
          <p:nvPr/>
        </p:nvSpPr>
        <p:spPr bwMode="auto">
          <a:xfrm>
            <a:off x="6307138" y="1484314"/>
            <a:ext cx="2265362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 err="1" smtClean="0">
                <a:solidFill>
                  <a:srgbClr val="FF3300"/>
                </a:solidFill>
                <a:ea typeface="新細明體" panose="02020500000000000000" pitchFamily="18" charset="-120"/>
              </a:rPr>
              <a:t>mov</a:t>
            </a:r>
            <a:r>
              <a:rPr kumimoji="0" lang="en-US" altLang="zh-TW" sz="2000" b="1" i="1" dirty="0" smtClean="0">
                <a:solidFill>
                  <a:srgbClr val="FF3300"/>
                </a:solidFill>
                <a:ea typeface="新細明體" panose="02020500000000000000" pitchFamily="18" charset="-120"/>
              </a:rPr>
              <a:t>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0x60; 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add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;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311900" y="4508500"/>
            <a:ext cx="2260600" cy="1931988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>
                <a:solidFill>
                  <a:srgbClr val="000000"/>
                </a:solidFill>
                <a:ea typeface="新細明體" panose="02020500000000000000" pitchFamily="18" charset="-120"/>
              </a:rPr>
              <a:t>OS</a:t>
            </a:r>
          </a:p>
        </p:txBody>
      </p:sp>
      <p:sp>
        <p:nvSpPr>
          <p:cNvPr id="282629" name="Rectangle 4"/>
          <p:cNvSpPr>
            <a:spLocks noChangeArrowheads="1"/>
          </p:cNvSpPr>
          <p:nvPr/>
        </p:nvSpPr>
        <p:spPr bwMode="auto">
          <a:xfrm>
            <a:off x="6311900" y="2719388"/>
            <a:ext cx="2260600" cy="17891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…..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2566989" y="2189163"/>
            <a:ext cx="1870075" cy="1274762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400" b="1" dirty="0">
                <a:solidFill>
                  <a:srgbClr val="FF3300"/>
                </a:solidFill>
                <a:ea typeface="新細明體" panose="02020500000000000000" pitchFamily="18" charset="-120"/>
              </a:rPr>
              <a:t>CPU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>
              <a:solidFill>
                <a:srgbClr val="FF33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>
              <a:solidFill>
                <a:srgbClr val="FF33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9" name="直線單箭頭接點 8"/>
          <p:cNvCxnSpPr>
            <a:endCxn id="282630" idx="3"/>
          </p:cNvCxnSpPr>
          <p:nvPr/>
        </p:nvCxnSpPr>
        <p:spPr>
          <a:xfrm flipH="1">
            <a:off x="4437064" y="1988840"/>
            <a:ext cx="1772963" cy="837704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11" idx="1"/>
          </p:cNvCxnSpPr>
          <p:nvPr/>
        </p:nvCxnSpPr>
        <p:spPr>
          <a:xfrm>
            <a:off x="4437062" y="2825751"/>
            <a:ext cx="1874838" cy="32619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311900" y="5735002"/>
            <a:ext cx="2260600" cy="705486"/>
          </a:xfrm>
          <a:prstGeom prst="rect">
            <a:avLst/>
          </a:prstGeom>
          <a:solidFill>
            <a:srgbClr val="66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Interrupt Service 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Routine (ISR)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359697" y="3463927"/>
            <a:ext cx="1" cy="686593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3392611" y="3687247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interrupt</a:t>
            </a:r>
            <a:endParaRPr lang="zh-TW" altLang="en-US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09275"/>
              </p:ext>
            </p:extLst>
          </p:nvPr>
        </p:nvGraphicFramePr>
        <p:xfrm>
          <a:off x="2807494" y="2620745"/>
          <a:ext cx="13890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31">
                  <a:extLst>
                    <a:ext uri="{9D8B030D-6E8A-4147-A177-3AD203B41FA5}">
                      <a16:colId xmlns:a16="http://schemas.microsoft.com/office/drawing/2014/main" val="3511868256"/>
                    </a:ext>
                  </a:extLst>
                </a:gridCol>
                <a:gridCol w="694531">
                  <a:extLst>
                    <a:ext uri="{9D8B030D-6E8A-4147-A177-3AD203B41FA5}">
                      <a16:colId xmlns:a16="http://schemas.microsoft.com/office/drawing/2014/main" val="3895863104"/>
                    </a:ext>
                  </a:extLst>
                </a:gridCol>
              </a:tblGrid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eax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8373"/>
                  </a:ext>
                </a:extLst>
              </a:tr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ebx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58934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81590"/>
              </p:ext>
            </p:extLst>
          </p:nvPr>
        </p:nvGraphicFramePr>
        <p:xfrm>
          <a:off x="2812007" y="2620744"/>
          <a:ext cx="13890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31">
                  <a:extLst>
                    <a:ext uri="{9D8B030D-6E8A-4147-A177-3AD203B41FA5}">
                      <a16:colId xmlns:a16="http://schemas.microsoft.com/office/drawing/2014/main" val="3511868256"/>
                    </a:ext>
                  </a:extLst>
                </a:gridCol>
                <a:gridCol w="694531">
                  <a:extLst>
                    <a:ext uri="{9D8B030D-6E8A-4147-A177-3AD203B41FA5}">
                      <a16:colId xmlns:a16="http://schemas.microsoft.com/office/drawing/2014/main" val="3895863104"/>
                    </a:ext>
                  </a:extLst>
                </a:gridCol>
              </a:tblGrid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eax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59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8373"/>
                  </a:ext>
                </a:extLst>
              </a:tr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ebx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25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58934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flipH="1">
            <a:off x="4475712" y="2336205"/>
            <a:ext cx="1772963" cy="837704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箭號 (左彎) 7"/>
          <p:cNvSpPr/>
          <p:nvPr/>
        </p:nvSpPr>
        <p:spPr>
          <a:xfrm flipV="1">
            <a:off x="8673479" y="2188568"/>
            <a:ext cx="731520" cy="389917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乘號 2"/>
          <p:cNvSpPr/>
          <p:nvPr/>
        </p:nvSpPr>
        <p:spPr>
          <a:xfrm>
            <a:off x="3474635" y="2549525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31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8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ffectLst/>
              </a:rPr>
              <a:t>State Save and Restore</a:t>
            </a:r>
            <a:endParaRPr lang="zh-TW" altLang="en-US" dirty="0" smtClean="0">
              <a:effectLst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900833" y="5213915"/>
            <a:ext cx="2303462" cy="1511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</a:p>
          <a:p>
            <a:pPr algn="ctr"/>
            <a:r>
              <a:rPr lang="en-US" altLang="zh-TW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=10, </a:t>
            </a:r>
            <a:r>
              <a:rPr lang="en-US" altLang="zh-TW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=5,</a:t>
            </a:r>
          </a:p>
          <a:p>
            <a:pPr algn="ctr"/>
            <a:r>
              <a:rPr lang="en-US" altLang="zh-TW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=9, </a:t>
            </a:r>
            <a:r>
              <a:rPr lang="en-US" altLang="zh-TW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=11</a:t>
            </a:r>
          </a:p>
          <a:p>
            <a:pPr algn="ctr"/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pc= 0x1000</a:t>
            </a:r>
            <a:r>
              <a:rPr lang="en-US" altLang="zh-TW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群組 47"/>
          <p:cNvGrpSpPr>
            <a:grpSpLocks/>
          </p:cNvGrpSpPr>
          <p:nvPr/>
        </p:nvGrpSpPr>
        <p:grpSpPr bwMode="auto">
          <a:xfrm>
            <a:off x="5087938" y="1341438"/>
            <a:ext cx="1655762" cy="1727200"/>
            <a:chOff x="1547664" y="1340768"/>
            <a:chExt cx="1656184" cy="1728192"/>
          </a:xfrm>
        </p:grpSpPr>
        <p:sp>
          <p:nvSpPr>
            <p:cNvPr id="19" name="矩形 18"/>
            <p:cNvSpPr/>
            <p:nvPr/>
          </p:nvSpPr>
          <p:spPr>
            <a:xfrm>
              <a:off x="1547664" y="1340768"/>
              <a:ext cx="165618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PC=0x1000</a:t>
              </a:r>
              <a:endParaRPr lang="zh-TW" altLang="en-US" sz="16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547664" y="1772816"/>
              <a:ext cx="165618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b="1" dirty="0" err="1">
                  <a:solidFill>
                    <a:srgbClr val="FF0000"/>
                  </a:solidFill>
                  <a:latin typeface="Calibri" panose="020F0502020204030204" pitchFamily="34" charset="0"/>
                </a:rPr>
                <a:t>eax</a:t>
              </a:r>
              <a:r>
                <a:rPr lang="en-US" altLang="zh-TW" sz="16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=10, </a:t>
              </a:r>
              <a:r>
                <a:rPr lang="en-US" altLang="zh-TW" sz="1600" b="1" dirty="0" err="1">
                  <a:solidFill>
                    <a:srgbClr val="FF0000"/>
                  </a:solidFill>
                  <a:latin typeface="Calibri" panose="020F0502020204030204" pitchFamily="34" charset="0"/>
                </a:rPr>
                <a:t>ebx</a:t>
              </a:r>
              <a:r>
                <a:rPr lang="en-US" altLang="zh-TW" sz="16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=5</a:t>
              </a:r>
              <a:endParaRPr lang="zh-TW" altLang="en-US" sz="16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547664" y="2204864"/>
              <a:ext cx="165618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b="1" dirty="0" err="1">
                  <a:solidFill>
                    <a:srgbClr val="FF0000"/>
                  </a:solidFill>
                  <a:latin typeface="Calibri" panose="020F0502020204030204" pitchFamily="34" charset="0"/>
                </a:rPr>
                <a:t>ecx</a:t>
              </a:r>
              <a:r>
                <a:rPr lang="en-US" altLang="zh-TW" sz="16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 =9, </a:t>
              </a:r>
              <a:r>
                <a:rPr lang="en-US" altLang="zh-TW" sz="1600" b="1" dirty="0" err="1">
                  <a:solidFill>
                    <a:srgbClr val="FF0000"/>
                  </a:solidFill>
                  <a:latin typeface="Calibri" panose="020F0502020204030204" pitchFamily="34" charset="0"/>
                </a:rPr>
                <a:t>edx</a:t>
              </a:r>
              <a:r>
                <a:rPr lang="en-US" altLang="zh-TW" sz="16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 = 11</a:t>
              </a:r>
              <a:endParaRPr lang="zh-TW" altLang="en-US" sz="16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547664" y="2636912"/>
              <a:ext cx="165618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6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etc.</a:t>
              </a:r>
              <a:endParaRPr lang="zh-TW" altLang="en-US" sz="16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cxnSp>
        <p:nvCxnSpPr>
          <p:cNvPr id="27" name="直線單箭頭接點 26"/>
          <p:cNvCxnSpPr/>
          <p:nvPr/>
        </p:nvCxnSpPr>
        <p:spPr>
          <a:xfrm rot="5400000" flipH="1" flipV="1">
            <a:off x="4619626" y="4113214"/>
            <a:ext cx="2087563" cy="158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95" name="Rectangle 19"/>
          <p:cNvSpPr>
            <a:spLocks noChangeArrowheads="1"/>
          </p:cNvSpPr>
          <p:nvPr/>
        </p:nvSpPr>
        <p:spPr bwMode="auto">
          <a:xfrm>
            <a:off x="4295776" y="3860801"/>
            <a:ext cx="1223963" cy="720725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>
            <a:prstShdw prst="shdw17" dist="17961" dir="2700000">
              <a:srgbClr val="991F00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000" b="1" dirty="0">
                <a:latin typeface="Calibri" panose="020F0502020204030204" pitchFamily="34" charset="0"/>
              </a:rPr>
              <a:t>Interrupt </a:t>
            </a:r>
          </a:p>
          <a:p>
            <a:pPr algn="ctr">
              <a:defRPr/>
            </a:pPr>
            <a:r>
              <a:rPr lang="en-US" altLang="zh-TW" sz="2000" b="1" dirty="0">
                <a:latin typeface="Calibri" panose="020F0502020204030204" pitchFamily="34" charset="0"/>
              </a:rPr>
              <a:t>Start</a:t>
            </a:r>
            <a:endParaRPr lang="zh-TW" altLang="en-US" sz="2000" b="1" dirty="0">
              <a:latin typeface="Calibri" panose="020F0502020204030204" pitchFamily="34" charset="0"/>
            </a:endParaRPr>
          </a:p>
        </p:txBody>
      </p:sp>
      <p:grpSp>
        <p:nvGrpSpPr>
          <p:cNvPr id="3" name="群組 68"/>
          <p:cNvGrpSpPr>
            <a:grpSpLocks/>
          </p:cNvGrpSpPr>
          <p:nvPr/>
        </p:nvGrpSpPr>
        <p:grpSpPr bwMode="auto">
          <a:xfrm>
            <a:off x="2424113" y="4221163"/>
            <a:ext cx="1871662" cy="512762"/>
            <a:chOff x="899592" y="4221088"/>
            <a:chExt cx="1872208" cy="513348"/>
          </a:xfrm>
        </p:grpSpPr>
        <p:sp>
          <p:nvSpPr>
            <p:cNvPr id="11282" name="Text Box 4"/>
            <p:cNvSpPr txBox="1">
              <a:spLocks noChangeArrowheads="1"/>
            </p:cNvSpPr>
            <p:nvPr/>
          </p:nvSpPr>
          <p:spPr bwMode="auto">
            <a:xfrm>
              <a:off x="1115616" y="4365104"/>
              <a:ext cx="12256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latin typeface="Calibri" panose="020F0502020204030204" pitchFamily="34" charset="0"/>
                </a:rPr>
                <a:t>process P1</a:t>
              </a:r>
            </a:p>
          </p:txBody>
        </p:sp>
        <p:cxnSp>
          <p:nvCxnSpPr>
            <p:cNvPr id="34" name="直線單箭頭接點 33"/>
            <p:cNvCxnSpPr/>
            <p:nvPr/>
          </p:nvCxnSpPr>
          <p:spPr>
            <a:xfrm flipV="1">
              <a:off x="899592" y="4221088"/>
              <a:ext cx="187220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67"/>
          <p:cNvGrpSpPr>
            <a:grpSpLocks/>
          </p:cNvGrpSpPr>
          <p:nvPr/>
        </p:nvGrpSpPr>
        <p:grpSpPr bwMode="auto">
          <a:xfrm>
            <a:off x="8183563" y="4221163"/>
            <a:ext cx="1801812" cy="512762"/>
            <a:chOff x="6660232" y="4221088"/>
            <a:chExt cx="1800895" cy="513348"/>
          </a:xfrm>
        </p:grpSpPr>
        <p:sp>
          <p:nvSpPr>
            <p:cNvPr id="11280" name="Text Box 4"/>
            <p:cNvSpPr txBox="1">
              <a:spLocks noChangeArrowheads="1"/>
            </p:cNvSpPr>
            <p:nvPr/>
          </p:nvSpPr>
          <p:spPr bwMode="auto">
            <a:xfrm>
              <a:off x="6660232" y="4365104"/>
              <a:ext cx="12256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1800" b="1">
                  <a:latin typeface="Calibri" panose="020F0502020204030204" pitchFamily="34" charset="0"/>
                </a:rPr>
                <a:t>process P1</a:t>
              </a:r>
            </a:p>
          </p:txBody>
        </p:sp>
        <p:cxnSp>
          <p:nvCxnSpPr>
            <p:cNvPr id="38" name="直線單箭頭接點 37"/>
            <p:cNvCxnSpPr/>
            <p:nvPr/>
          </p:nvCxnSpPr>
          <p:spPr>
            <a:xfrm>
              <a:off x="6660232" y="4221088"/>
              <a:ext cx="180089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字方塊 42"/>
          <p:cNvSpPr txBox="1">
            <a:spLocks noChangeArrowheads="1"/>
          </p:cNvSpPr>
          <p:nvPr/>
        </p:nvSpPr>
        <p:spPr bwMode="auto">
          <a:xfrm>
            <a:off x="5591176" y="3789364"/>
            <a:ext cx="84189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latin typeface="Calibri" panose="020F0502020204030204" pitchFamily="34" charset="0"/>
              </a:rPr>
              <a:t>……</a:t>
            </a:r>
            <a:endParaRPr lang="zh-TW" altLang="en-US" b="1">
              <a:latin typeface="Calibri" panose="020F0502020204030204" pitchFamily="34" charset="0"/>
            </a:endParaRP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>
            <a:off x="6959601" y="3860801"/>
            <a:ext cx="1223963" cy="720725"/>
          </a:xfrm>
          <a:prstGeom prst="rect">
            <a:avLst/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ffectLst>
            <a:prstShdw prst="shdw17" dist="17961" dir="2700000">
              <a:srgbClr val="991F00"/>
            </a:prst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000" b="1" dirty="0">
                <a:latin typeface="Calibri" panose="020F0502020204030204" pitchFamily="34" charset="0"/>
              </a:rPr>
              <a:t>Interrupt </a:t>
            </a:r>
          </a:p>
          <a:p>
            <a:pPr algn="ctr">
              <a:defRPr/>
            </a:pPr>
            <a:r>
              <a:rPr lang="en-US" altLang="zh-TW" sz="2000" b="1" dirty="0">
                <a:latin typeface="Calibri" panose="020F0502020204030204" pitchFamily="34" charset="0"/>
              </a:rPr>
              <a:t>End</a:t>
            </a:r>
            <a:endParaRPr lang="zh-TW" altLang="en-US" sz="2000" b="1" dirty="0">
              <a:latin typeface="Calibri" panose="020F0502020204030204" pitchFamily="34" charset="0"/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rot="5400000" flipH="1" flipV="1">
            <a:off x="5303839" y="4148139"/>
            <a:ext cx="2160587" cy="1587"/>
          </a:xfrm>
          <a:prstGeom prst="straightConnector1">
            <a:avLst/>
          </a:prstGeom>
          <a:ln w="508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>
            <a:spLocks noChangeArrowheads="1"/>
          </p:cNvSpPr>
          <p:nvPr/>
        </p:nvSpPr>
        <p:spPr bwMode="auto">
          <a:xfrm>
            <a:off x="4872038" y="3213100"/>
            <a:ext cx="6595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anose="020F0502020204030204" pitchFamily="34" charset="0"/>
                <a:cs typeface="Arial" charset="0"/>
              </a:rPr>
              <a:t>save</a:t>
            </a:r>
            <a:endParaRPr lang="zh-TW" altLang="en-US" sz="2000" b="1"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58" name="文字方塊 57"/>
          <p:cNvSpPr txBox="1">
            <a:spLocks noChangeArrowheads="1"/>
          </p:cNvSpPr>
          <p:nvPr/>
        </p:nvSpPr>
        <p:spPr bwMode="auto">
          <a:xfrm>
            <a:off x="6456363" y="4652963"/>
            <a:ext cx="9445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dirty="0">
                <a:latin typeface="Calibri" panose="020F0502020204030204" pitchFamily="34" charset="0"/>
                <a:cs typeface="Arial" charset="0"/>
              </a:rPr>
              <a:t>restore</a:t>
            </a:r>
            <a:endParaRPr lang="zh-TW" altLang="en-US" sz="2000" b="1" dirty="0"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4907756" y="5209431"/>
            <a:ext cx="2303462" cy="1512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 dirty="0">
                <a:latin typeface="Calibri" panose="020F0502020204030204" pitchFamily="34" charset="0"/>
              </a:rPr>
              <a:t>CPU</a:t>
            </a:r>
          </a:p>
          <a:p>
            <a:pPr algn="ctr"/>
            <a:r>
              <a:rPr lang="en-US" altLang="zh-TW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=6, </a:t>
            </a:r>
            <a:r>
              <a:rPr lang="en-US" altLang="zh-TW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=9,</a:t>
            </a:r>
          </a:p>
          <a:p>
            <a:pPr algn="ctr"/>
            <a:r>
              <a:rPr lang="en-US" altLang="zh-TW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altLang="zh-TW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=32</a:t>
            </a:r>
          </a:p>
          <a:p>
            <a:pPr algn="ctr"/>
            <a:r>
              <a:rPr lang="en-US" altLang="zh-TW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pc= 0x58000…</a:t>
            </a:r>
            <a:endParaRPr lang="en-US" altLang="zh-TW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4907756" y="5202414"/>
            <a:ext cx="2303462" cy="1512888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b="1" kern="0" dirty="0">
                <a:solidFill>
                  <a:sysClr val="windowText" lastClr="000000"/>
                </a:solidFill>
                <a:latin typeface="Calibri" panose="020F0502020204030204" pitchFamily="34" charset="0"/>
              </a:rPr>
              <a:t>CPU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kumimoji="0" lang="en-US" altLang="zh-TW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=10, </a:t>
            </a:r>
            <a:r>
              <a:rPr kumimoji="0" lang="en-US" altLang="zh-TW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ebx</a:t>
            </a:r>
            <a:r>
              <a:rPr kumimoji="0" lang="en-US" altLang="zh-TW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kumimoji="0" lang="en-US" altLang="zh-TW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=9, </a:t>
            </a:r>
            <a:r>
              <a:rPr kumimoji="0" lang="en-US" altLang="zh-TW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kumimoji="0" lang="en-US" altLang="zh-TW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=11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pc= 0x1000…</a:t>
            </a:r>
            <a:endParaRPr kumimoji="0" lang="en-US" altLang="zh-TW" sz="1800" b="1" kern="0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826312" y="1722661"/>
            <a:ext cx="1261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</a:rPr>
              <a:t>memory</a:t>
            </a:r>
            <a:endParaRPr lang="zh-TW" altLang="en-US" sz="24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9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1395" grpId="0" animBg="1"/>
      <p:bldP spid="43" grpId="0"/>
      <p:bldP spid="46" grpId="0" animBg="1"/>
      <p:bldP spid="57" grpId="0"/>
      <p:bldP spid="58" grpId="0"/>
      <p:bldP spid="60" grpId="0" animBg="1"/>
      <p:bldP spid="67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effectLst/>
              </a:rPr>
              <a:t>With State Save and Restore</a:t>
            </a:r>
            <a:endParaRPr lang="en-US" altLang="zh-TW" dirty="0"/>
          </a:p>
        </p:txBody>
      </p:sp>
      <p:sp>
        <p:nvSpPr>
          <p:cNvPr id="282627" name="Rectangle 4"/>
          <p:cNvSpPr>
            <a:spLocks noChangeArrowheads="1"/>
          </p:cNvSpPr>
          <p:nvPr/>
        </p:nvSpPr>
        <p:spPr bwMode="auto">
          <a:xfrm>
            <a:off x="6307138" y="1484314"/>
            <a:ext cx="2265362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 err="1" smtClean="0">
                <a:solidFill>
                  <a:srgbClr val="FF3300"/>
                </a:solidFill>
                <a:ea typeface="新細明體" panose="02020500000000000000" pitchFamily="18" charset="-120"/>
              </a:rPr>
              <a:t>mov</a:t>
            </a:r>
            <a:r>
              <a:rPr kumimoji="0" lang="en-US" altLang="zh-TW" sz="2000" b="1" i="1" dirty="0" smtClean="0">
                <a:solidFill>
                  <a:srgbClr val="FF3300"/>
                </a:solidFill>
                <a:ea typeface="新細明體" panose="02020500000000000000" pitchFamily="18" charset="-120"/>
              </a:rPr>
              <a:t>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0x60; 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add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;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311900" y="4508500"/>
            <a:ext cx="2260600" cy="1931988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>
                <a:solidFill>
                  <a:srgbClr val="000000"/>
                </a:solidFill>
                <a:ea typeface="新細明體" panose="02020500000000000000" pitchFamily="18" charset="-120"/>
              </a:rPr>
              <a:t>OS</a:t>
            </a:r>
          </a:p>
        </p:txBody>
      </p:sp>
      <p:sp>
        <p:nvSpPr>
          <p:cNvPr id="282629" name="Rectangle 4"/>
          <p:cNvSpPr>
            <a:spLocks noChangeArrowheads="1"/>
          </p:cNvSpPr>
          <p:nvPr/>
        </p:nvSpPr>
        <p:spPr bwMode="auto">
          <a:xfrm>
            <a:off x="6311900" y="2719388"/>
            <a:ext cx="2260600" cy="17891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…..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2566989" y="2189163"/>
            <a:ext cx="1870075" cy="1274762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400" b="1" dirty="0">
                <a:solidFill>
                  <a:srgbClr val="FF3300"/>
                </a:solidFill>
                <a:ea typeface="新細明體" panose="02020500000000000000" pitchFamily="18" charset="-120"/>
              </a:rPr>
              <a:t>CPU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>
              <a:solidFill>
                <a:srgbClr val="FF3300"/>
              </a:solidFill>
              <a:ea typeface="新細明體" panose="02020500000000000000" pitchFamily="18" charset="-120"/>
            </a:endParaRP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>
              <a:solidFill>
                <a:srgbClr val="FF33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9" name="直線單箭頭接點 8"/>
          <p:cNvCxnSpPr>
            <a:endCxn id="282630" idx="3"/>
          </p:cNvCxnSpPr>
          <p:nvPr/>
        </p:nvCxnSpPr>
        <p:spPr>
          <a:xfrm flipH="1">
            <a:off x="4437064" y="1988840"/>
            <a:ext cx="1772963" cy="837704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11" idx="1"/>
          </p:cNvCxnSpPr>
          <p:nvPr/>
        </p:nvCxnSpPr>
        <p:spPr>
          <a:xfrm>
            <a:off x="4437062" y="2825751"/>
            <a:ext cx="1874838" cy="32619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311900" y="5735002"/>
            <a:ext cx="2260600" cy="705486"/>
          </a:xfrm>
          <a:prstGeom prst="rect">
            <a:avLst/>
          </a:prstGeom>
          <a:solidFill>
            <a:srgbClr val="66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Interrupt Service 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Routine (ISR)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359697" y="3463927"/>
            <a:ext cx="1" cy="686593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3392611" y="3687247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interrupt</a:t>
            </a:r>
            <a:endParaRPr lang="zh-TW" altLang="en-US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07494" y="2620745"/>
          <a:ext cx="13890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31">
                  <a:extLst>
                    <a:ext uri="{9D8B030D-6E8A-4147-A177-3AD203B41FA5}">
                      <a16:colId xmlns:a16="http://schemas.microsoft.com/office/drawing/2014/main" val="3511868256"/>
                    </a:ext>
                  </a:extLst>
                </a:gridCol>
                <a:gridCol w="694531">
                  <a:extLst>
                    <a:ext uri="{9D8B030D-6E8A-4147-A177-3AD203B41FA5}">
                      <a16:colId xmlns:a16="http://schemas.microsoft.com/office/drawing/2014/main" val="3895863104"/>
                    </a:ext>
                  </a:extLst>
                </a:gridCol>
              </a:tblGrid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eax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10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8373"/>
                  </a:ext>
                </a:extLst>
              </a:tr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ebx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5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58934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11904"/>
              </p:ext>
            </p:extLst>
          </p:nvPr>
        </p:nvGraphicFramePr>
        <p:xfrm>
          <a:off x="2816274" y="2620745"/>
          <a:ext cx="138906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531">
                  <a:extLst>
                    <a:ext uri="{9D8B030D-6E8A-4147-A177-3AD203B41FA5}">
                      <a16:colId xmlns:a16="http://schemas.microsoft.com/office/drawing/2014/main" val="3511868256"/>
                    </a:ext>
                  </a:extLst>
                </a:gridCol>
                <a:gridCol w="694531">
                  <a:extLst>
                    <a:ext uri="{9D8B030D-6E8A-4147-A177-3AD203B41FA5}">
                      <a16:colId xmlns:a16="http://schemas.microsoft.com/office/drawing/2014/main" val="3895863104"/>
                    </a:ext>
                  </a:extLst>
                </a:gridCol>
              </a:tblGrid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eax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59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68373"/>
                  </a:ext>
                </a:extLst>
              </a:tr>
              <a:tr h="214333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ebx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25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958934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flipH="1">
            <a:off x="4475712" y="2336205"/>
            <a:ext cx="1772963" cy="837704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箭號 (左彎) 7"/>
          <p:cNvSpPr/>
          <p:nvPr/>
        </p:nvSpPr>
        <p:spPr>
          <a:xfrm flipV="1">
            <a:off x="8673479" y="2188568"/>
            <a:ext cx="731520" cy="389917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316661" y="4501445"/>
            <a:ext cx="2260600" cy="705486"/>
          </a:xfrm>
          <a:prstGeom prst="rect">
            <a:avLst/>
          </a:prstGeom>
          <a:solidFill>
            <a:srgbClr val="00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=10; </a:t>
            </a:r>
            <a:r>
              <a:rPr kumimoji="0" lang="en-US" altLang="zh-TW" sz="2000" b="1" dirty="0" err="1">
                <a:solidFill>
                  <a:srgbClr val="000000"/>
                </a:solidFill>
                <a:ea typeface="新細明體" panose="02020500000000000000" pitchFamily="18" charset="-120"/>
              </a:rPr>
              <a:t>ebx</a:t>
            </a: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=5;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……</a:t>
            </a: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208080" y="3022324"/>
            <a:ext cx="2099059" cy="1774829"/>
          </a:xfrm>
          <a:prstGeom prst="straightConnector1">
            <a:avLst/>
          </a:prstGeom>
          <a:ln w="76200">
            <a:solidFill>
              <a:srgbClr val="0033C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4207717" y="3280272"/>
            <a:ext cx="2099422" cy="1754745"/>
          </a:xfrm>
          <a:prstGeom prst="straightConnector1">
            <a:avLst/>
          </a:prstGeom>
          <a:ln w="76200">
            <a:solidFill>
              <a:srgbClr val="0033C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  <p:bldP spid="8" grpId="0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What Operating Systems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Operating-System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Resource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Security and Protection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Distributed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Virtualization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Kernel Data Structures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Computing Environments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Free and Open-Source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6343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 Interrupt Processing Flow</a:t>
            </a:r>
            <a:endParaRPr lang="zh-TW" altLang="en-US" dirty="0"/>
          </a:p>
        </p:txBody>
      </p:sp>
      <p:pic>
        <p:nvPicPr>
          <p:cNvPr id="5122" name="Picture 2" descr="Figure 2: Interrupt Processing 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889" y="2060848"/>
            <a:ext cx="8172295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5087888" y="2564904"/>
            <a:ext cx="2880320" cy="288032"/>
          </a:xfrm>
          <a:prstGeom prst="roundRect">
            <a:avLst/>
          </a:prstGeom>
          <a:solidFill>
            <a:srgbClr val="33CC33"/>
          </a:solidFill>
          <a:ln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latin typeface="Calibri" panose="020F0502020204030204" pitchFamily="34" charset="0"/>
              </a:rPr>
              <a:t>Interrupt Service Routine</a:t>
            </a:r>
            <a:endParaRPr lang="zh-TW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151784" y="6590130"/>
            <a:ext cx="667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i="1" dirty="0">
                <a:latin typeface="Calibri" panose="020F0502020204030204" pitchFamily="34" charset="0"/>
              </a:rPr>
              <a:t>https://www.renesas.com/eu/en/support/engineer-school/mcu-programming-peripherals-04-interrupts</a:t>
            </a:r>
            <a:endParaRPr lang="zh-TW" altLang="en-US" sz="1200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6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What Operating Systems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Computer-System Organization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Interrupts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3300"/>
                </a:solidFill>
              </a:rPr>
              <a:t>Storage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Computer-System </a:t>
            </a:r>
            <a:r>
              <a:rPr lang="en-US" altLang="zh-TW" sz="2800" dirty="0"/>
              <a:t>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Operating-System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Resource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Security and Protection</a:t>
            </a:r>
          </a:p>
          <a:p>
            <a:r>
              <a:rPr lang="en-US" altLang="zh-TW" sz="2800" dirty="0"/>
              <a:t>Virtualization</a:t>
            </a:r>
          </a:p>
          <a:p>
            <a:r>
              <a:rPr lang="en-US" altLang="zh-TW" sz="2800" dirty="0"/>
              <a:t>Distributed Systems</a:t>
            </a:r>
          </a:p>
          <a:p>
            <a:r>
              <a:rPr lang="en-US" altLang="zh-TW" sz="2800" dirty="0"/>
              <a:t>Kernel Data Structures</a:t>
            </a:r>
          </a:p>
          <a:p>
            <a:r>
              <a:rPr lang="en-US" altLang="zh-TW" sz="2800" dirty="0"/>
              <a:t>Computing Environments</a:t>
            </a:r>
          </a:p>
          <a:p>
            <a:r>
              <a:rPr lang="en-US" altLang="zh-TW" sz="2800" dirty="0"/>
              <a:t>Free and Open-Source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44674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Storage Structure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There are many different storage media</a:t>
            </a:r>
          </a:p>
          <a:p>
            <a:pPr lvl="1" eaLnBrk="1" hangingPunct="1"/>
            <a:r>
              <a:rPr lang="en-US" altLang="zh-TW" dirty="0" smtClean="0"/>
              <a:t>Differ in </a:t>
            </a:r>
            <a:r>
              <a:rPr lang="en-US" altLang="zh-TW" i="1" dirty="0" smtClean="0">
                <a:solidFill>
                  <a:srgbClr val="FF3300"/>
                </a:solidFill>
              </a:rPr>
              <a:t>sizes</a:t>
            </a:r>
            <a:r>
              <a:rPr lang="en-US" altLang="zh-TW" dirty="0" smtClean="0"/>
              <a:t>, </a:t>
            </a:r>
            <a:r>
              <a:rPr lang="en-US" altLang="zh-TW" i="1" dirty="0" smtClean="0">
                <a:solidFill>
                  <a:srgbClr val="FF3300"/>
                </a:solidFill>
              </a:rPr>
              <a:t>speed</a:t>
            </a:r>
            <a:r>
              <a:rPr lang="en-US" altLang="zh-TW" dirty="0" smtClean="0"/>
              <a:t>, </a:t>
            </a:r>
            <a:r>
              <a:rPr lang="en-US" altLang="zh-TW" i="1" dirty="0" smtClean="0">
                <a:solidFill>
                  <a:srgbClr val="FF3300"/>
                </a:solidFill>
              </a:rPr>
              <a:t>cost</a:t>
            </a:r>
            <a:r>
              <a:rPr lang="en-US" altLang="zh-TW" dirty="0" smtClean="0"/>
              <a:t>, </a:t>
            </a:r>
            <a:r>
              <a:rPr lang="en-US" altLang="zh-TW" i="1" dirty="0" smtClean="0">
                <a:solidFill>
                  <a:srgbClr val="FF3300"/>
                </a:solidFill>
              </a:rPr>
              <a:t>volatility </a:t>
            </a:r>
            <a:r>
              <a:rPr lang="en-US" altLang="zh-TW" dirty="0" smtClean="0"/>
              <a:t>(</a:t>
            </a:r>
            <a:r>
              <a:rPr lang="zh-TW" altLang="en-US" dirty="0" smtClean="0"/>
              <a:t>揮發性</a:t>
            </a:r>
            <a:r>
              <a:rPr lang="en-US" altLang="zh-TW" dirty="0" smtClean="0"/>
              <a:t>)…</a:t>
            </a:r>
          </a:p>
          <a:p>
            <a:pPr eaLnBrk="1" hangingPunct="1">
              <a:lnSpc>
                <a:spcPct val="80000"/>
              </a:lnSpc>
            </a:pPr>
            <a:endParaRPr lang="en-US" altLang="zh-TW" dirty="0" smtClean="0"/>
          </a:p>
          <a:p>
            <a:pPr eaLnBrk="1" hangingPunct="1"/>
            <a:r>
              <a:rPr lang="en-US" altLang="zh-TW" dirty="0" smtClean="0"/>
              <a:t>So, current storage systems are organized in </a:t>
            </a:r>
            <a:r>
              <a:rPr lang="en-US" altLang="zh-TW" b="1" i="1" dirty="0" smtClean="0">
                <a:solidFill>
                  <a:srgbClr val="FF3300"/>
                </a:solidFill>
              </a:rPr>
              <a:t>hierarchy</a:t>
            </a:r>
            <a:r>
              <a:rPr lang="en-US" altLang="zh-TW" dirty="0" smtClean="0"/>
              <a:t>.</a:t>
            </a:r>
          </a:p>
          <a:p>
            <a:pPr lvl="1" eaLnBrk="1" hangingPunct="1"/>
            <a:r>
              <a:rPr lang="en-US" altLang="zh-TW" dirty="0" smtClean="0"/>
              <a:t>As shown in the following slide</a:t>
            </a: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The top four levels are constructed using</a:t>
            </a:r>
            <a:r>
              <a:rPr lang="en-US" altLang="zh-TW" i="1" dirty="0" smtClean="0">
                <a:solidFill>
                  <a:srgbClr val="FF3300"/>
                </a:solidFill>
              </a:rPr>
              <a:t> semi-conductor memory</a:t>
            </a:r>
            <a:endParaRPr lang="en-US" altLang="zh-TW" dirty="0" smtClean="0"/>
          </a:p>
          <a:p>
            <a:pPr lvl="3" eaLnBrk="1" hangingPunct="1">
              <a:lnSpc>
                <a:spcPct val="80000"/>
              </a:lnSpc>
            </a:pPr>
            <a:endParaRPr lang="en-US" altLang="zh-TW" i="1" dirty="0" smtClean="0">
              <a:solidFill>
                <a:srgbClr val="FF3300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zh-TW" dirty="0" smtClean="0"/>
          </a:p>
          <a:p>
            <a:pPr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Storage-Device Hierarchy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3482975" y="1069975"/>
            <a:ext cx="18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zh-TW"/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919288" y="1125539"/>
            <a:ext cx="8229600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zh-TW" altLang="zh-TW" sz="3200" i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1919288" y="981076"/>
            <a:ext cx="82296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zh-TW" altLang="zh-TW" sz="2400">
              <a:latin typeface="Times New Roman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3" y="1231900"/>
            <a:ext cx="8156575" cy="504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sz="4000" dirty="0"/>
              <a:t>Performance of Various Levels of Storage</a:t>
            </a:r>
          </a:p>
        </p:txBody>
      </p:sp>
      <p:pic>
        <p:nvPicPr>
          <p:cNvPr id="4" name="Picture 1" descr="1_11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8369" y="1628800"/>
            <a:ext cx="8064896" cy="449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圓角矩形 2"/>
          <p:cNvSpPr/>
          <p:nvPr/>
        </p:nvSpPr>
        <p:spPr>
          <a:xfrm>
            <a:off x="1991544" y="5085184"/>
            <a:ext cx="8136904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5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Storage Structure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sz="2800" b="1" dirty="0" smtClean="0"/>
              <a:t>Primary storage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 smtClean="0"/>
              <a:t>Main memory:</a:t>
            </a:r>
            <a:r>
              <a:rPr lang="en-US" altLang="zh-TW" sz="2400" dirty="0" smtClean="0">
                <a:solidFill>
                  <a:srgbClr val="FF3300"/>
                </a:solidFill>
              </a:rPr>
              <a:t> </a:t>
            </a:r>
            <a:r>
              <a:rPr lang="en-US" altLang="zh-TW" sz="2400" dirty="0" smtClean="0"/>
              <a:t>RAM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200" dirty="0" smtClean="0"/>
              <a:t>The only large storage media that the CPU can access </a:t>
            </a:r>
            <a:r>
              <a:rPr lang="en-US" altLang="zh-TW" sz="2200" b="1" i="1" dirty="0" smtClean="0">
                <a:solidFill>
                  <a:srgbClr val="FF3300"/>
                </a:solidFill>
              </a:rPr>
              <a:t>directly</a:t>
            </a:r>
            <a:r>
              <a:rPr lang="en-US" altLang="zh-TW" sz="2200" dirty="0" smtClean="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800" b="1" dirty="0" smtClean="0"/>
              <a:t>Secondary storage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 smtClean="0"/>
              <a:t>Extension of main memory to provide </a:t>
            </a:r>
            <a:r>
              <a:rPr lang="en-US" altLang="zh-TW" sz="2400" dirty="0" smtClean="0">
                <a:solidFill>
                  <a:srgbClr val="FF0000"/>
                </a:solidFill>
              </a:rPr>
              <a:t>large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FF3300"/>
                </a:solidFill>
              </a:rPr>
              <a:t>nonvolatile</a:t>
            </a:r>
            <a:r>
              <a:rPr lang="en-US" altLang="zh-TW" sz="2400" dirty="0" smtClean="0"/>
              <a:t> capacity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200" dirty="0" smtClean="0"/>
              <a:t>Main memory is usually </a:t>
            </a:r>
            <a:r>
              <a:rPr lang="en-US" altLang="zh-TW" sz="2200" i="1" dirty="0" smtClean="0">
                <a:solidFill>
                  <a:srgbClr val="FF3300"/>
                </a:solidFill>
              </a:rPr>
              <a:t>too small</a:t>
            </a:r>
            <a:r>
              <a:rPr lang="en-US" altLang="zh-TW" sz="2200" dirty="0" smtClean="0"/>
              <a:t> and</a:t>
            </a:r>
            <a:r>
              <a:rPr lang="en-US" altLang="zh-TW" sz="2200" i="1" dirty="0" smtClean="0">
                <a:solidFill>
                  <a:srgbClr val="FF3300"/>
                </a:solidFill>
              </a:rPr>
              <a:t> volatile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b="1" dirty="0" smtClean="0"/>
              <a:t>Electrical-based</a:t>
            </a:r>
            <a:r>
              <a:rPr lang="en-US" altLang="zh-TW" sz="2400" dirty="0" smtClean="0"/>
              <a:t>: Nonvolatile Memory (NVM)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200" b="1" i="1" dirty="0" smtClean="0">
                <a:solidFill>
                  <a:srgbClr val="FF3300"/>
                </a:solidFill>
              </a:rPr>
              <a:t>Flash memory </a:t>
            </a:r>
            <a:r>
              <a:rPr lang="en-US" altLang="zh-TW" sz="2200" b="1" dirty="0" smtClean="0">
                <a:solidFill>
                  <a:srgbClr val="FF3300"/>
                </a:solidFill>
              </a:rPr>
              <a:t>(SSD)</a:t>
            </a:r>
            <a:r>
              <a:rPr lang="en-US" altLang="zh-TW" sz="2200" b="1" i="1" dirty="0" smtClean="0">
                <a:solidFill>
                  <a:srgbClr val="FF3300"/>
                </a:solidFill>
              </a:rPr>
              <a:t>: </a:t>
            </a:r>
            <a:r>
              <a:rPr lang="en-US" altLang="zh-TW" sz="2200" dirty="0" smtClean="0"/>
              <a:t>the most common method</a:t>
            </a:r>
            <a:endParaRPr lang="en-US" altLang="zh-TW" sz="2200" b="1" i="1" dirty="0" smtClean="0">
              <a:solidFill>
                <a:srgbClr val="FF330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b="1" dirty="0" smtClean="0"/>
              <a:t>Mechanical-based</a:t>
            </a:r>
            <a:r>
              <a:rPr lang="en-US" altLang="zh-TW" sz="2400" dirty="0" smtClean="0"/>
              <a:t>: hard-disk drives (HDD) (or called magnetic disks)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z="2200" dirty="0" smtClean="0"/>
              <a:t>Most common secondary-storage device</a:t>
            </a:r>
          </a:p>
          <a:p>
            <a:pPr marL="342900" lvl="1" indent="-342900" eaLnBrk="1" hangingPunct="1">
              <a:lnSpc>
                <a:spcPct val="110000"/>
              </a:lnSpc>
              <a:buFontTx/>
              <a:buChar char="•"/>
            </a:pPr>
            <a:r>
              <a:rPr lang="en-US" altLang="zh-TW" b="1" dirty="0" smtClean="0"/>
              <a:t>Tertiary storage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 smtClean="0"/>
              <a:t>Usually for storing </a:t>
            </a:r>
            <a:r>
              <a:rPr lang="en-US" altLang="zh-TW" sz="2400" b="1" dirty="0" smtClean="0"/>
              <a:t>backup</a:t>
            </a:r>
            <a:r>
              <a:rPr lang="en-US" altLang="zh-TW" sz="2400" dirty="0" smtClean="0"/>
              <a:t> copies </a:t>
            </a:r>
          </a:p>
          <a:p>
            <a:pPr lvl="2" eaLnBrk="1" hangingPunct="1">
              <a:lnSpc>
                <a:spcPct val="110000"/>
              </a:lnSpc>
            </a:pPr>
            <a:endParaRPr lang="en-US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接下來介紹計算機系統架構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3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What Operating Systems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Computer-System Architecture</a:t>
            </a:r>
          </a:p>
          <a:p>
            <a:pPr lvl="1" eaLnBrk="1" hangingPunct="1"/>
            <a:r>
              <a:rPr lang="en-US" altLang="zh-TW" sz="2400" b="1" dirty="0">
                <a:solidFill>
                  <a:srgbClr val="FF0000"/>
                </a:solidFill>
              </a:rPr>
              <a:t>Single-Processor Systems</a:t>
            </a:r>
          </a:p>
          <a:p>
            <a:pPr lvl="1" eaLnBrk="1" hangingPunct="1"/>
            <a:r>
              <a:rPr lang="en-US" altLang="zh-TW" sz="2400" dirty="0"/>
              <a:t>Multiprocessor Systems</a:t>
            </a:r>
          </a:p>
          <a:p>
            <a:pPr lvl="1" eaLnBrk="1" hangingPunct="1"/>
            <a:r>
              <a:rPr lang="en-US" altLang="zh-TW" sz="2400" dirty="0"/>
              <a:t>Clustered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Operating-System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Resource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Security and Protection</a:t>
            </a:r>
          </a:p>
          <a:p>
            <a:r>
              <a:rPr lang="en-US" altLang="zh-TW" sz="2800" dirty="0"/>
              <a:t>Virtualization</a:t>
            </a:r>
          </a:p>
          <a:p>
            <a:r>
              <a:rPr lang="en-US" altLang="zh-TW" sz="2800" dirty="0"/>
              <a:t>Distributed Systems</a:t>
            </a:r>
          </a:p>
          <a:p>
            <a:r>
              <a:rPr lang="en-US" altLang="zh-TW" sz="2800" dirty="0"/>
              <a:t>Kernel Data Structures</a:t>
            </a:r>
          </a:p>
          <a:p>
            <a:r>
              <a:rPr lang="en-US" altLang="zh-TW" sz="2800" dirty="0"/>
              <a:t>Computing Environments</a:t>
            </a:r>
          </a:p>
          <a:p>
            <a:r>
              <a:rPr lang="en-US" altLang="zh-TW" sz="2800" dirty="0"/>
              <a:t>Free and Open-Source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40660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smtClean="0"/>
              <a:t>Single-Processor Systems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Only one </a:t>
            </a:r>
            <a:r>
              <a:rPr lang="en-US" altLang="zh-TW" b="1" dirty="0" smtClean="0"/>
              <a:t>general-purpose</a:t>
            </a:r>
            <a:r>
              <a:rPr lang="en-US" altLang="zh-TW" dirty="0" smtClean="0"/>
              <a:t> processor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But have other </a:t>
            </a:r>
            <a:r>
              <a:rPr lang="en-US" altLang="zh-TW" b="1" i="1" dirty="0" smtClean="0"/>
              <a:t>special-purpose</a:t>
            </a:r>
            <a:r>
              <a:rPr lang="en-US" altLang="zh-TW" i="1" dirty="0" smtClean="0"/>
              <a:t> processors</a:t>
            </a:r>
          </a:p>
          <a:p>
            <a:pPr lvl="1" eaLnBrk="1" hangingPunct="1"/>
            <a:r>
              <a:rPr lang="en-US" altLang="zh-TW" dirty="0" smtClean="0"/>
              <a:t>Disk controllers, USB controller, graphics </a:t>
            </a:r>
            <a:r>
              <a:rPr lang="en-US" altLang="zh-TW" dirty="0" err="1" smtClean="0"/>
              <a:t>adatpers</a:t>
            </a:r>
            <a:r>
              <a:rPr lang="en-US" altLang="zh-TW" dirty="0" smtClean="0"/>
              <a:t>…</a:t>
            </a:r>
          </a:p>
          <a:p>
            <a:pPr marL="1085850" lvl="2" eaLnBrk="1" hangingPunct="1"/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smtClean="0"/>
              <a:t>A Computer System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1517817" y="1700809"/>
            <a:ext cx="8607488" cy="4175745"/>
            <a:chOff x="162910" y="2852738"/>
            <a:chExt cx="7865078" cy="3671887"/>
          </a:xfrm>
        </p:grpSpPr>
        <p:pic>
          <p:nvPicPr>
            <p:cNvPr id="22532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 l="427" t="17949" r="427" b="17664"/>
            <a:stretch>
              <a:fillRect/>
            </a:stretch>
          </p:blipFill>
          <p:spPr bwMode="auto">
            <a:xfrm>
              <a:off x="755650" y="2852738"/>
              <a:ext cx="7272338" cy="3671887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</p:spPr>
        </p:pic>
        <p:sp>
          <p:nvSpPr>
            <p:cNvPr id="22533" name="Rectangle 6"/>
            <p:cNvSpPr>
              <a:spLocks noChangeArrowheads="1"/>
            </p:cNvSpPr>
            <p:nvPr/>
          </p:nvSpPr>
          <p:spPr bwMode="auto">
            <a:xfrm>
              <a:off x="755649" y="4437064"/>
              <a:ext cx="207563" cy="5048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34" name="Rectangle 7"/>
            <p:cNvSpPr>
              <a:spLocks noChangeArrowheads="1"/>
            </p:cNvSpPr>
            <p:nvPr/>
          </p:nvSpPr>
          <p:spPr bwMode="auto">
            <a:xfrm>
              <a:off x="2339975" y="4421188"/>
              <a:ext cx="161050" cy="584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35" name="Rectangle 8"/>
            <p:cNvSpPr>
              <a:spLocks noChangeArrowheads="1"/>
            </p:cNvSpPr>
            <p:nvPr/>
          </p:nvSpPr>
          <p:spPr bwMode="auto">
            <a:xfrm>
              <a:off x="4249486" y="4429125"/>
              <a:ext cx="215900" cy="5762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36" name="Rectangle 9"/>
            <p:cNvSpPr>
              <a:spLocks noChangeArrowheads="1"/>
            </p:cNvSpPr>
            <p:nvPr/>
          </p:nvSpPr>
          <p:spPr bwMode="auto">
            <a:xfrm>
              <a:off x="6804025" y="4429125"/>
              <a:ext cx="215900" cy="57626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37" name="Text Box 10"/>
            <p:cNvSpPr txBox="1">
              <a:spLocks noChangeArrowheads="1"/>
            </p:cNvSpPr>
            <p:nvPr/>
          </p:nvSpPr>
          <p:spPr bwMode="auto">
            <a:xfrm>
              <a:off x="684213" y="3860800"/>
              <a:ext cx="1452555" cy="351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itchFamily="18" charset="-120"/>
                  <a:cs typeface="+mn-cs"/>
                </a:rPr>
                <a:t>CPU registers</a:t>
              </a:r>
            </a:p>
          </p:txBody>
        </p:sp>
        <p:sp>
          <p:nvSpPr>
            <p:cNvPr id="22538" name="Line 11"/>
            <p:cNvSpPr>
              <a:spLocks noChangeShapeType="1"/>
            </p:cNvSpPr>
            <p:nvPr/>
          </p:nvSpPr>
          <p:spPr bwMode="auto">
            <a:xfrm flipH="1">
              <a:off x="900113" y="4149725"/>
              <a:ext cx="431800" cy="21590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39" name="Line 13"/>
            <p:cNvSpPr>
              <a:spLocks noChangeShapeType="1"/>
            </p:cNvSpPr>
            <p:nvPr/>
          </p:nvSpPr>
          <p:spPr bwMode="auto">
            <a:xfrm flipV="1">
              <a:off x="2771774" y="5046508"/>
              <a:ext cx="913600" cy="830415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40" name="Text Box 14"/>
            <p:cNvSpPr txBox="1">
              <a:spLocks noChangeArrowheads="1"/>
            </p:cNvSpPr>
            <p:nvPr/>
          </p:nvSpPr>
          <p:spPr bwMode="auto">
            <a:xfrm>
              <a:off x="162910" y="5713979"/>
              <a:ext cx="1520050" cy="324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itchFamily="18" charset="-120"/>
                  <a:cs typeface="+mn-cs"/>
                </a:rPr>
                <a:t>device registers</a:t>
              </a:r>
            </a:p>
          </p:txBody>
        </p:sp>
        <p:sp>
          <p:nvSpPr>
            <p:cNvPr id="22543" name="Rectangle 18"/>
            <p:cNvSpPr>
              <a:spLocks noChangeArrowheads="1"/>
            </p:cNvSpPr>
            <p:nvPr/>
          </p:nvSpPr>
          <p:spPr bwMode="auto">
            <a:xfrm>
              <a:off x="3560602" y="4424319"/>
              <a:ext cx="215900" cy="57626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44" name="Rectangle 19"/>
            <p:cNvSpPr>
              <a:spLocks noChangeArrowheads="1"/>
            </p:cNvSpPr>
            <p:nvPr/>
          </p:nvSpPr>
          <p:spPr bwMode="auto">
            <a:xfrm>
              <a:off x="6373893" y="4421187"/>
              <a:ext cx="215900" cy="576262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45" name="Rectangle 20"/>
            <p:cNvSpPr>
              <a:spLocks noChangeArrowheads="1"/>
            </p:cNvSpPr>
            <p:nvPr/>
          </p:nvSpPr>
          <p:spPr bwMode="auto">
            <a:xfrm>
              <a:off x="7830596" y="4421187"/>
              <a:ext cx="196557" cy="555625"/>
            </a:xfrm>
            <a:prstGeom prst="rect">
              <a:avLst/>
            </a:prstGeom>
            <a:solidFill>
              <a:srgbClr val="FF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47" name="Line 22"/>
            <p:cNvSpPr>
              <a:spLocks noChangeShapeType="1"/>
            </p:cNvSpPr>
            <p:nvPr/>
          </p:nvSpPr>
          <p:spPr bwMode="auto">
            <a:xfrm flipV="1">
              <a:off x="1258888" y="5046508"/>
              <a:ext cx="1152525" cy="687541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endParaRPr>
            </a:p>
          </p:txBody>
        </p:sp>
        <p:sp>
          <p:nvSpPr>
            <p:cNvPr id="22548" name="Text Box 23"/>
            <p:cNvSpPr txBox="1">
              <a:spLocks noChangeArrowheads="1"/>
            </p:cNvSpPr>
            <p:nvPr/>
          </p:nvSpPr>
          <p:spPr bwMode="auto">
            <a:xfrm>
              <a:off x="2318724" y="5899589"/>
              <a:ext cx="1197924" cy="324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新細明體" pitchFamily="18" charset="-120"/>
                  <a:cs typeface="+mn-cs"/>
                </a:rPr>
                <a:t>Local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77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什麼是作業系統？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6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What Operating Systems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Computer-System Architecture</a:t>
            </a:r>
          </a:p>
          <a:p>
            <a:pPr lvl="1" eaLnBrk="1" hangingPunct="1"/>
            <a:r>
              <a:rPr lang="en-US" altLang="zh-TW" sz="2400" dirty="0"/>
              <a:t>Single-Processor Systems</a:t>
            </a:r>
          </a:p>
          <a:p>
            <a:pPr lvl="1" eaLnBrk="1" hangingPunct="1"/>
            <a:r>
              <a:rPr lang="en-US" altLang="zh-TW" sz="2400" b="1" smtClean="0">
                <a:solidFill>
                  <a:srgbClr val="FF0000"/>
                </a:solidFill>
              </a:rPr>
              <a:t>Multiprocessor </a:t>
            </a:r>
            <a:r>
              <a:rPr lang="en-US" altLang="zh-TW" sz="2400" b="1" dirty="0">
                <a:solidFill>
                  <a:srgbClr val="FF0000"/>
                </a:solidFill>
              </a:rPr>
              <a:t>Systems</a:t>
            </a:r>
          </a:p>
          <a:p>
            <a:pPr lvl="1" eaLnBrk="1" hangingPunct="1"/>
            <a:r>
              <a:rPr lang="en-US" altLang="zh-TW" sz="2400" dirty="0"/>
              <a:t>Clustered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Operating-System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Resource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Security and Protection</a:t>
            </a:r>
          </a:p>
          <a:p>
            <a:r>
              <a:rPr lang="en-US" altLang="zh-TW" sz="2800" dirty="0"/>
              <a:t>Virtualization</a:t>
            </a:r>
          </a:p>
          <a:p>
            <a:r>
              <a:rPr lang="en-US" altLang="zh-TW" sz="2800" dirty="0"/>
              <a:t>Distributed Systems</a:t>
            </a:r>
          </a:p>
          <a:p>
            <a:r>
              <a:rPr lang="en-US" altLang="zh-TW" sz="2800" dirty="0"/>
              <a:t>Kernel Data Structures</a:t>
            </a:r>
          </a:p>
          <a:p>
            <a:r>
              <a:rPr lang="en-US" altLang="zh-TW" sz="2800" dirty="0"/>
              <a:t>Computing Environments</a:t>
            </a:r>
          </a:p>
          <a:p>
            <a:r>
              <a:rPr lang="en-US" altLang="zh-TW" sz="2800" dirty="0"/>
              <a:t>Free and Open-Source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8824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Multiprocessor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Advantages: </a:t>
            </a:r>
            <a:r>
              <a:rPr lang="en-US" altLang="zh-TW" b="1" i="1" dirty="0" smtClean="0">
                <a:solidFill>
                  <a:srgbClr val="FF3300"/>
                </a:solidFill>
              </a:rPr>
              <a:t>increased throughput</a:t>
            </a:r>
            <a:r>
              <a:rPr lang="en-US" altLang="zh-TW" dirty="0" smtClean="0"/>
              <a:t>: gets more jobs done</a:t>
            </a:r>
          </a:p>
          <a:p>
            <a:pPr lvl="1"/>
            <a:r>
              <a:rPr lang="en-US" altLang="zh-TW" b="1" dirty="0" smtClean="0"/>
              <a:t>Question: what is throughput?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Two management schemes</a:t>
            </a:r>
          </a:p>
          <a:p>
            <a:pPr lvl="1" eaLnBrk="1" hangingPunct="1"/>
            <a:r>
              <a:rPr lang="en-US" altLang="zh-TW" b="1" i="1" dirty="0">
                <a:solidFill>
                  <a:srgbClr val="FF3300"/>
                </a:solidFill>
              </a:rPr>
              <a:t>Asymmetric Multiprocessing:</a:t>
            </a:r>
          </a:p>
          <a:p>
            <a:pPr lvl="2" eaLnBrk="1" hangingPunct="1"/>
            <a:r>
              <a:rPr lang="en-US" altLang="zh-TW" dirty="0"/>
              <a:t>A master processor controls the system. </a:t>
            </a:r>
            <a:r>
              <a:rPr lang="en-US" altLang="zh-TW" dirty="0" smtClean="0"/>
              <a:t>Defines </a:t>
            </a:r>
            <a:r>
              <a:rPr lang="en-US" altLang="zh-TW" dirty="0"/>
              <a:t>a </a:t>
            </a:r>
            <a:r>
              <a:rPr lang="en-US" altLang="zh-TW" b="1" dirty="0"/>
              <a:t>master-slave </a:t>
            </a:r>
            <a:r>
              <a:rPr lang="en-US" altLang="zh-TW" dirty="0"/>
              <a:t>relationship.</a:t>
            </a:r>
          </a:p>
          <a:p>
            <a:pPr lvl="1" eaLnBrk="1" hangingPunct="1"/>
            <a:r>
              <a:rPr lang="en-US" altLang="zh-TW" b="1" i="1" dirty="0">
                <a:solidFill>
                  <a:srgbClr val="FF3300"/>
                </a:solidFill>
              </a:rPr>
              <a:t>Symmetric Multiprocessing (SMP):</a:t>
            </a:r>
          </a:p>
          <a:p>
            <a:pPr lvl="2" eaLnBrk="1" hangingPunct="1"/>
            <a:r>
              <a:rPr lang="en-US" altLang="zh-TW" dirty="0"/>
              <a:t>The </a:t>
            </a:r>
            <a:r>
              <a:rPr lang="en-US" altLang="zh-TW" b="1" dirty="0"/>
              <a:t>most common</a:t>
            </a:r>
            <a:r>
              <a:rPr lang="en-US" altLang="zh-TW" dirty="0"/>
              <a:t> </a:t>
            </a:r>
            <a:r>
              <a:rPr lang="en-US" altLang="zh-TW" dirty="0" smtClean="0"/>
              <a:t>system</a:t>
            </a:r>
          </a:p>
          <a:p>
            <a:pPr lvl="2" eaLnBrk="1" hangingPunct="1"/>
            <a:r>
              <a:rPr lang="en-US" altLang="zh-TW" dirty="0" smtClean="0"/>
              <a:t>Each processor is peer, no master-slave relationship exists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8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Multiprocessor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Approaches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Multi-processors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 each processor with a single-core CPU</a:t>
            </a:r>
          </a:p>
          <a:p>
            <a:pPr lvl="1"/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Multi-core systems</a:t>
            </a:r>
            <a:r>
              <a:rPr lang="en-US" altLang="zh-TW" dirty="0" smtClean="0"/>
              <a:t>: multiple cores on a single chip</a:t>
            </a:r>
          </a:p>
          <a:p>
            <a:pPr lvl="1"/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Non-uniform memory access (NUMA)</a:t>
            </a:r>
          </a:p>
          <a:p>
            <a:pPr lvl="1"/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Blade server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09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Multiprocessor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Approaches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Multi-processors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 each processor with a single-core CPU</a:t>
            </a:r>
          </a:p>
          <a:p>
            <a:pPr lvl="1"/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b="1" dirty="0" smtClean="0"/>
              <a:t>Multi-core systems</a:t>
            </a:r>
            <a:r>
              <a:rPr lang="en-US" altLang="zh-TW" dirty="0" smtClean="0"/>
              <a:t>: multiple cores on a single chip</a:t>
            </a:r>
          </a:p>
          <a:p>
            <a:pPr lvl="1"/>
            <a:endParaRPr lang="en-US" altLang="zh-TW" b="1" dirty="0" smtClean="0"/>
          </a:p>
          <a:p>
            <a:pPr lvl="1"/>
            <a:r>
              <a:rPr lang="en-US" altLang="zh-TW" b="1" dirty="0" smtClean="0"/>
              <a:t>Non-uniform memory access (NUMA)</a:t>
            </a:r>
          </a:p>
          <a:p>
            <a:pPr lvl="1"/>
            <a:endParaRPr lang="en-US" altLang="zh-TW" b="1" dirty="0" smtClean="0"/>
          </a:p>
          <a:p>
            <a:pPr lvl="1"/>
            <a:r>
              <a:rPr lang="en-US" altLang="zh-TW" b="1" dirty="0" smtClean="0"/>
              <a:t>Blade server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56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Multiprocessors Systems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2564904"/>
            <a:ext cx="6408712" cy="2457456"/>
          </a:xfrm>
          <a:prstGeom prst="rect">
            <a:avLst/>
          </a:prstGeom>
        </p:spPr>
      </p:pic>
      <p:grpSp>
        <p:nvGrpSpPr>
          <p:cNvPr id="4" name="群組 3"/>
          <p:cNvGrpSpPr/>
          <p:nvPr/>
        </p:nvGrpSpPr>
        <p:grpSpPr>
          <a:xfrm>
            <a:off x="8112224" y="2573852"/>
            <a:ext cx="2955872" cy="2457456"/>
            <a:chOff x="6020448" y="1453809"/>
            <a:chExt cx="2955872" cy="2457456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0448" y="1453809"/>
              <a:ext cx="2955872" cy="2457456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04098" y="1580753"/>
              <a:ext cx="1360054" cy="151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78676" y="1514203"/>
              <a:ext cx="1325635" cy="1582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矩形 2"/>
            <p:cNvSpPr/>
            <p:nvPr/>
          </p:nvSpPr>
          <p:spPr>
            <a:xfrm>
              <a:off x="6183450" y="3433336"/>
              <a:ext cx="2576845" cy="355704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>
                  <a:solidFill>
                    <a:schemeClr val="tx1"/>
                  </a:solidFill>
                  <a:latin typeface="Calibri" panose="020F0502020204030204" pitchFamily="34" charset="0"/>
                </a:rPr>
                <a:t>main memory</a:t>
              </a:r>
              <a:endParaRPr lang="zh-TW" altLang="en-US" sz="16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Multiprocessor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Approaches</a:t>
            </a:r>
          </a:p>
          <a:p>
            <a:pPr lvl="1"/>
            <a:r>
              <a:rPr lang="en-US" altLang="zh-TW" b="1" dirty="0" smtClean="0"/>
              <a:t>Multi-processors</a:t>
            </a:r>
            <a:r>
              <a:rPr lang="en-US" altLang="zh-TW" dirty="0" smtClean="0"/>
              <a:t>: each processor with a single-core CPU</a:t>
            </a:r>
          </a:p>
          <a:p>
            <a:pPr lvl="1"/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Multi-core systems</a:t>
            </a:r>
            <a:r>
              <a:rPr lang="en-US" altLang="zh-TW" dirty="0" smtClean="0"/>
              <a:t>: multiple cores on a single chip</a:t>
            </a:r>
          </a:p>
          <a:p>
            <a:pPr lvl="1"/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b="1" dirty="0" smtClean="0"/>
              <a:t>Non-uniform memory access (NUMA)</a:t>
            </a:r>
          </a:p>
          <a:p>
            <a:pPr lvl="1"/>
            <a:endParaRPr lang="en-US" altLang="zh-TW" b="1" dirty="0" smtClean="0"/>
          </a:p>
          <a:p>
            <a:pPr lvl="1"/>
            <a:r>
              <a:rPr lang="en-US" altLang="zh-TW" b="1" dirty="0" smtClean="0"/>
              <a:t>Blade server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3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527051" y="1412875"/>
            <a:ext cx="10972800" cy="180010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b="1" i="1" dirty="0">
                <a:solidFill>
                  <a:srgbClr val="FF3300"/>
                </a:solidFill>
              </a:rPr>
              <a:t>Multi-Core</a:t>
            </a:r>
            <a:r>
              <a:rPr lang="en-US" altLang="zh-TW" dirty="0"/>
              <a:t>: multiple </a:t>
            </a:r>
            <a:r>
              <a:rPr lang="en-US" altLang="zh-TW" b="1" i="1" dirty="0">
                <a:solidFill>
                  <a:srgbClr val="FF3300"/>
                </a:solidFill>
              </a:rPr>
              <a:t>compute</a:t>
            </a:r>
            <a:r>
              <a:rPr lang="en-US" altLang="zh-TW" dirty="0"/>
              <a:t> </a:t>
            </a:r>
            <a:r>
              <a:rPr lang="en-US" altLang="zh-TW" b="1" i="1" dirty="0">
                <a:solidFill>
                  <a:srgbClr val="FF3300"/>
                </a:solidFill>
              </a:rPr>
              <a:t>cores</a:t>
            </a:r>
            <a:r>
              <a:rPr lang="en-US" altLang="zh-TW" dirty="0"/>
              <a:t> on a single chip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More efficient than multiple single-core chips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b="1" dirty="0"/>
              <a:t>On-chip </a:t>
            </a:r>
            <a:r>
              <a:rPr lang="en-US" altLang="zh-TW" dirty="0"/>
              <a:t>communication is faster than </a:t>
            </a:r>
            <a:r>
              <a:rPr lang="en-US" altLang="zh-TW" b="1" dirty="0"/>
              <a:t>between-chip </a:t>
            </a:r>
            <a:r>
              <a:rPr lang="en-US" altLang="zh-TW" dirty="0"/>
              <a:t>communication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b="1" i="1" dirty="0">
              <a:solidFill>
                <a:srgbClr val="FF3300"/>
              </a:solidFill>
            </a:endParaRPr>
          </a:p>
        </p:txBody>
      </p:sp>
      <p:sp>
        <p:nvSpPr>
          <p:cNvPr id="293894" name="Rectangle 6"/>
          <p:cNvSpPr>
            <a:spLocks noChangeArrowheads="1"/>
          </p:cNvSpPr>
          <p:nvPr/>
        </p:nvSpPr>
        <p:spPr bwMode="auto">
          <a:xfrm>
            <a:off x="1991544" y="181591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zh-TW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Multi-Core Systems</a:t>
            </a:r>
          </a:p>
        </p:txBody>
      </p:sp>
      <p:sp>
        <p:nvSpPr>
          <p:cNvPr id="31752" name="Text Box 15"/>
          <p:cNvSpPr txBox="1">
            <a:spLocks noChangeArrowheads="1"/>
          </p:cNvSpPr>
          <p:nvPr/>
        </p:nvSpPr>
        <p:spPr bwMode="auto">
          <a:xfrm>
            <a:off x="3071664" y="6221759"/>
            <a:ext cx="6752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alibri" panose="020F0502020204030204" pitchFamily="34" charset="0"/>
              </a:rPr>
              <a:t>A dual-core design with two cores on the same chip</a:t>
            </a:r>
          </a:p>
        </p:txBody>
      </p:sp>
      <p:grpSp>
        <p:nvGrpSpPr>
          <p:cNvPr id="3" name="群組 2"/>
          <p:cNvGrpSpPr/>
          <p:nvPr/>
        </p:nvGrpSpPr>
        <p:grpSpPr>
          <a:xfrm>
            <a:off x="1703512" y="3356992"/>
            <a:ext cx="8020172" cy="2872903"/>
            <a:chOff x="2135560" y="3501008"/>
            <a:chExt cx="8020172" cy="2591817"/>
          </a:xfrm>
        </p:grpSpPr>
        <p:pic>
          <p:nvPicPr>
            <p:cNvPr id="31748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631732" y="4087019"/>
              <a:ext cx="1524000" cy="151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0" name="Line 12"/>
            <p:cNvSpPr>
              <a:spLocks noChangeShapeType="1"/>
            </p:cNvSpPr>
            <p:nvPr/>
          </p:nvSpPr>
          <p:spPr bwMode="auto">
            <a:xfrm flipH="1" flipV="1">
              <a:off x="7621857" y="3557857"/>
              <a:ext cx="978417" cy="6630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5560" y="3501008"/>
              <a:ext cx="5472608" cy="2591817"/>
            </a:xfrm>
            <a:prstGeom prst="rect">
              <a:avLst/>
            </a:prstGeom>
          </p:spPr>
        </p:pic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H="1" flipV="1">
              <a:off x="7580702" y="5420244"/>
              <a:ext cx="1019571" cy="2410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Multiprocessor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Approaches</a:t>
            </a:r>
          </a:p>
          <a:p>
            <a:pPr lvl="1"/>
            <a:r>
              <a:rPr lang="en-US" altLang="zh-TW" b="1" dirty="0" smtClean="0"/>
              <a:t>Multi-processors</a:t>
            </a:r>
            <a:r>
              <a:rPr lang="en-US" altLang="zh-TW" dirty="0" smtClean="0"/>
              <a:t>: each processor with a single-core CPU</a:t>
            </a:r>
          </a:p>
          <a:p>
            <a:pPr lvl="1"/>
            <a:endParaRPr lang="en-US" altLang="zh-TW" b="1" dirty="0" smtClean="0"/>
          </a:p>
          <a:p>
            <a:pPr lvl="1"/>
            <a:r>
              <a:rPr lang="en-US" altLang="zh-TW" b="1" dirty="0" smtClean="0"/>
              <a:t>Multi-core systems</a:t>
            </a:r>
            <a:r>
              <a:rPr lang="en-US" altLang="zh-TW" dirty="0" smtClean="0"/>
              <a:t>: multiple cores on a single chip</a:t>
            </a:r>
          </a:p>
          <a:p>
            <a:pPr lvl="1"/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Non-uniform memory access (NUMA)</a:t>
            </a:r>
          </a:p>
          <a:p>
            <a:pPr lvl="1"/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Blade server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432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Non-Uniform Memory Access (NUMA)</a:t>
            </a:r>
            <a:endParaRPr lang="en-US" altLang="zh-TW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Adding too many CPUs on multiprocessor systems</a:t>
            </a:r>
          </a:p>
          <a:p>
            <a:pPr lvl="1"/>
            <a:r>
              <a:rPr lang="en-US" altLang="zh-TW" dirty="0" smtClean="0"/>
              <a:t>Contention for </a:t>
            </a:r>
            <a:r>
              <a:rPr lang="en-US" altLang="zh-TW" b="1" dirty="0" smtClean="0">
                <a:solidFill>
                  <a:srgbClr val="FF0000"/>
                </a:solidFill>
              </a:rPr>
              <a:t>system bus</a:t>
            </a:r>
            <a:r>
              <a:rPr lang="en-US" altLang="zh-TW" dirty="0" smtClean="0"/>
              <a:t> becomes a bottleneck</a:t>
            </a:r>
          </a:p>
          <a:p>
            <a:pPr lvl="1"/>
            <a:r>
              <a:rPr lang="en-US" altLang="zh-TW" dirty="0" smtClean="0"/>
              <a:t>Performance begins to degrade</a:t>
            </a:r>
          </a:p>
          <a:p>
            <a:pPr lvl="1"/>
            <a:r>
              <a:rPr lang="en-US" altLang="zh-TW" dirty="0" smtClean="0"/>
              <a:t>See the following slide</a:t>
            </a:r>
          </a:p>
        </p:txBody>
      </p:sp>
      <p:pic>
        <p:nvPicPr>
          <p:cNvPr id="8" name="Picture 2" descr="https://upload.wikimedia.org/wikipedia/commons/thumb/f/f2/Shared_memory.svg/350px-Shared_memory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07" y="3778134"/>
            <a:ext cx="7992888" cy="294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835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Non-Uniform Memory Access (NUMA</a:t>
            </a:r>
            <a:r>
              <a:rPr lang="en-US" altLang="zh-TW" dirty="0" smtClean="0"/>
              <a:t>) (Cont.)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Alternative approach: </a:t>
            </a:r>
            <a:r>
              <a:rPr lang="en-US" altLang="zh-TW" b="1" dirty="0">
                <a:solidFill>
                  <a:srgbClr val="FF0000"/>
                </a:solidFill>
              </a:rPr>
              <a:t>NUMA</a:t>
            </a:r>
          </a:p>
          <a:p>
            <a:pPr lvl="1"/>
            <a:r>
              <a:rPr lang="en-US" altLang="zh-TW" dirty="0"/>
              <a:t>Provide each CPU with its local memory</a:t>
            </a:r>
          </a:p>
          <a:p>
            <a:pPr lvl="2"/>
            <a:r>
              <a:rPr lang="en-US" altLang="zh-TW" dirty="0"/>
              <a:t>Accessed via a local </a:t>
            </a:r>
            <a:r>
              <a:rPr lang="en-US" altLang="zh-TW" dirty="0" smtClean="0"/>
              <a:t>bus</a:t>
            </a:r>
            <a:endParaRPr lang="en-US" altLang="zh-TW" dirty="0"/>
          </a:p>
          <a:p>
            <a:pPr lvl="1"/>
            <a:r>
              <a:rPr lang="en-US" altLang="zh-TW" dirty="0" smtClean="0"/>
              <a:t>Increasing </a:t>
            </a:r>
            <a:r>
              <a:rPr lang="en-US" altLang="zh-TW" dirty="0"/>
              <a:t>popular on servers and high-end computing systems	 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11" y="3717032"/>
            <a:ext cx="972108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Computer System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Computer system can be divided into four components: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Hardware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CPU, memory, I/O devices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Operating system</a:t>
            </a:r>
          </a:p>
          <a:p>
            <a:pPr lvl="2"/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System and Application programs </a:t>
            </a:r>
            <a:r>
              <a:rPr lang="en-US" altLang="zh-TW" dirty="0" smtClean="0"/>
              <a:t>– </a:t>
            </a:r>
          </a:p>
          <a:p>
            <a:pPr lvl="2"/>
            <a:r>
              <a:rPr lang="en-US" altLang="zh-TW" dirty="0" smtClean="0"/>
              <a:t>Compilers, </a:t>
            </a:r>
            <a:r>
              <a:rPr lang="en-US" altLang="zh-TW" dirty="0"/>
              <a:t>assembler, </a:t>
            </a:r>
            <a:r>
              <a:rPr lang="en-US" altLang="zh-TW" dirty="0" smtClean="0"/>
              <a:t>word processors, your first hello world program…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Users</a:t>
            </a:r>
          </a:p>
          <a:p>
            <a:pPr lvl="2"/>
            <a:r>
              <a:rPr lang="en-US" altLang="zh-TW" dirty="0" smtClean="0"/>
              <a:t>People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Non-Uniform Memory Access (NUMA) (Cont.)</a:t>
            </a:r>
            <a:endParaRPr lang="zh-TW" altLang="en-US" dirty="0"/>
          </a:p>
        </p:txBody>
      </p:sp>
      <p:pic>
        <p:nvPicPr>
          <p:cNvPr id="4" name="Picture 2" descr="https://lh3.googleusercontent.com/0ImFR9-SQ74BH59Svjil2mQ8KAHkbuG27IUOAK0ldJziStYNtufxEwGbpYbYVXOH0qLn86MFIaGbPo9lDpCvZ2Oz71u4ZDD2tngoPuTe4V3FAExASNNAWU4BH8T6CM5FZPN347X2BZRpNtPXmFTRsXg5wQ_2CXM7kCJM9VBO5FlbXHghJnHsEUSi9NGz1pC0DiEVqATt2mzO-w_0ma0wrSy10UnjmYR7J5dRFqbQsR9_R0ik8Uu9MVn57L2wWiuZpoZgULSDbmQG3Cx6HWG6oupSR8-38Mak0Njux0wJQkEJPB5vMr8xn4VfZnzfepHu4pP0-v3POG-aKRAXHZt3XCCuSIxx-reZKrokOHcLdrLtzfSAciSRCgCvhvloMa5lf6GfjJ8ODNIzSkLvro8azDjIR3hmvby3NwnE93xSSoY8dp5wN7HZG1JOp-dCGDY46pdssCaU5zxT6HIldDnT59ZyHbPMNd_-9v0MfXjXpcRS3LikAi9C9LqjPXCmyc5bKj1NrV5ePe0nmdlZBFsQHam1lf-9n8GYmKG_2jgtrmOOQ3l4oA_cDVNG5pgXdwqqj0QWllI4QyKfRqtPzbaNfuzmFPXYv_ZSqrbrOrHkxkUyRvGqsANSKRXa6LL7l4IZJEmWdUuQ-ELwOxMkDqcQ2AOZ8EauVmMzush66ZTOZw=w500-h417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413" y="1556792"/>
            <a:ext cx="7272808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968208" y="6550223"/>
            <a:ext cx="4112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i="1" dirty="0">
                <a:latin typeface="Calibri" panose="020F0502020204030204" pitchFamily="34" charset="0"/>
              </a:rPr>
              <a:t>https://blog.programster.org/kvm-numa-declaration</a:t>
            </a:r>
            <a:endParaRPr lang="zh-TW" altLang="en-US" sz="1400" b="1" i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64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Non-Uniform Memory Access (NUMA) (Cont.)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Problem: memory access time is not the same</a:t>
            </a:r>
          </a:p>
          <a:p>
            <a:pPr lvl="1"/>
            <a:r>
              <a:rPr lang="en-US" altLang="zh-TW" dirty="0" smtClean="0"/>
              <a:t>Accessing local memory speed </a:t>
            </a:r>
            <a:r>
              <a:rPr lang="en-US" altLang="zh-TW" b="1" dirty="0" smtClean="0"/>
              <a:t>&gt;&gt;</a:t>
            </a:r>
            <a:r>
              <a:rPr lang="en-US" altLang="zh-TW" dirty="0" smtClean="0"/>
              <a:t> accessing remote memory speed </a:t>
            </a:r>
          </a:p>
          <a:p>
            <a:pPr lvl="1"/>
            <a:r>
              <a:rPr lang="en-US" altLang="zh-TW" dirty="0" smtClean="0"/>
              <a:t>OS need to manage memory carefully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3645024"/>
            <a:ext cx="6912768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Multiprocessor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Approaches</a:t>
            </a:r>
          </a:p>
          <a:p>
            <a:pPr lvl="1"/>
            <a:r>
              <a:rPr lang="en-US" altLang="zh-TW" b="1" dirty="0" smtClean="0"/>
              <a:t>Multi-processors</a:t>
            </a:r>
            <a:r>
              <a:rPr lang="en-US" altLang="zh-TW" dirty="0" smtClean="0"/>
              <a:t>: each processor with a single-core CPU</a:t>
            </a:r>
          </a:p>
          <a:p>
            <a:pPr lvl="1"/>
            <a:endParaRPr lang="en-US" altLang="zh-TW" b="1" dirty="0" smtClean="0"/>
          </a:p>
          <a:p>
            <a:pPr lvl="1"/>
            <a:r>
              <a:rPr lang="en-US" altLang="zh-TW" b="1" dirty="0" smtClean="0"/>
              <a:t>Multi-core systems</a:t>
            </a:r>
            <a:r>
              <a:rPr lang="en-US" altLang="zh-TW" dirty="0" smtClean="0"/>
              <a:t>: multiple cores on a single chip</a:t>
            </a:r>
          </a:p>
          <a:p>
            <a:pPr lvl="1"/>
            <a:endParaRPr lang="en-US" altLang="zh-TW" b="1" dirty="0" smtClean="0"/>
          </a:p>
          <a:p>
            <a:pPr lvl="1"/>
            <a:r>
              <a:rPr lang="en-US" altLang="zh-TW" b="1" dirty="0" smtClean="0"/>
              <a:t>Non-uniform memory access (NUMA)</a:t>
            </a:r>
          </a:p>
          <a:p>
            <a:pPr lvl="1"/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Blade server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63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Blade Servers</a:t>
            </a:r>
            <a:endParaRPr lang="zh-TW" altLang="en-US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527051" y="1412875"/>
            <a:ext cx="10972800" cy="1872109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Multiple </a:t>
            </a:r>
            <a:r>
              <a:rPr lang="en-US" altLang="zh-TW" b="1" i="1" dirty="0" smtClean="0">
                <a:solidFill>
                  <a:srgbClr val="FF3300"/>
                </a:solidFill>
              </a:rPr>
              <a:t>processor boards </a:t>
            </a:r>
            <a:r>
              <a:rPr lang="en-US" altLang="zh-TW" dirty="0" smtClean="0"/>
              <a:t>are placed in the same box</a:t>
            </a:r>
          </a:p>
          <a:p>
            <a:pPr eaLnBrk="1" hangingPunct="1"/>
            <a:r>
              <a:rPr lang="en-US" altLang="zh-TW" dirty="0" smtClean="0"/>
              <a:t>Difference between previous approaches:</a:t>
            </a:r>
          </a:p>
          <a:p>
            <a:pPr lvl="1" eaLnBrk="1" hangingPunct="1"/>
            <a:r>
              <a:rPr lang="en-US" altLang="zh-TW" dirty="0" smtClean="0"/>
              <a:t>Each processor board boots independently and runs its own OS</a:t>
            </a:r>
          </a:p>
          <a:p>
            <a:endParaRPr lang="zh-TW" altLang="en-US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1992314" y="3438227"/>
            <a:ext cx="8156574" cy="3000674"/>
            <a:chOff x="1992314" y="4221089"/>
            <a:chExt cx="8156574" cy="2217812"/>
          </a:xfrm>
        </p:grpSpPr>
        <p:pic>
          <p:nvPicPr>
            <p:cNvPr id="32772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92314" y="4221089"/>
              <a:ext cx="3941762" cy="221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170" name="Picture 2" descr="ãBlade Serversãçåçæå°çµæ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9953" y="4247353"/>
              <a:ext cx="4018935" cy="2191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Blade Servers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3757742" y="6506830"/>
            <a:ext cx="6941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>
                <a:latin typeface="Calibri" panose="020F0502020204030204" pitchFamily="34" charset="0"/>
              </a:rPr>
              <a:t>http://www.fiberopticshare.com/wp-content/uploads/2019/05/blade-servers.jpg</a:t>
            </a:r>
            <a:endParaRPr lang="zh-TW" altLang="en-US" sz="1600" i="1" dirty="0">
              <a:latin typeface="Calibri" panose="020F0502020204030204" pitchFamily="34" charset="0"/>
            </a:endParaRPr>
          </a:p>
        </p:txBody>
      </p:sp>
      <p:pic>
        <p:nvPicPr>
          <p:cNvPr id="8196" name="Picture 4" descr="http://www.fiberopticshare.com/wp-content/uploads/2019/05/blade-serv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1139552"/>
            <a:ext cx="7704856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13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What Operating Systems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Computer-System Architecture</a:t>
            </a:r>
          </a:p>
          <a:p>
            <a:pPr lvl="1" eaLnBrk="1" hangingPunct="1"/>
            <a:r>
              <a:rPr lang="en-US" altLang="zh-TW" sz="2400" dirty="0"/>
              <a:t>Single-Processor Systems</a:t>
            </a:r>
          </a:p>
          <a:p>
            <a:pPr lvl="1" eaLnBrk="1" hangingPunct="1"/>
            <a:r>
              <a:rPr lang="en-US" altLang="zh-TW" sz="2400" dirty="0"/>
              <a:t>Multiprocessor Systems</a:t>
            </a:r>
          </a:p>
          <a:p>
            <a:pPr lvl="1" eaLnBrk="1" hangingPunct="1"/>
            <a:r>
              <a:rPr lang="en-US" altLang="zh-TW" sz="2400" b="1" dirty="0">
                <a:solidFill>
                  <a:srgbClr val="FF0000"/>
                </a:solidFill>
              </a:rPr>
              <a:t>Clustered Systems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Operating-System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Resource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Security and Protection</a:t>
            </a:r>
          </a:p>
          <a:p>
            <a:r>
              <a:rPr lang="en-US" altLang="zh-TW" sz="2800" dirty="0"/>
              <a:t>Virtualization</a:t>
            </a:r>
          </a:p>
          <a:p>
            <a:r>
              <a:rPr lang="en-US" altLang="zh-TW" sz="2800" dirty="0"/>
              <a:t>Distributed Systems</a:t>
            </a:r>
          </a:p>
          <a:p>
            <a:r>
              <a:rPr lang="en-US" altLang="zh-TW" sz="2800" dirty="0"/>
              <a:t>Kernel Data Structures</a:t>
            </a:r>
          </a:p>
          <a:p>
            <a:r>
              <a:rPr lang="en-US" altLang="zh-TW" sz="2800" dirty="0"/>
              <a:t>Computing Environments</a:t>
            </a:r>
          </a:p>
          <a:p>
            <a:r>
              <a:rPr lang="en-US" altLang="zh-TW" sz="2800" dirty="0"/>
              <a:t>Free and Open-Source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2100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Clustered Systems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3000" dirty="0"/>
              <a:t>A </a:t>
            </a:r>
            <a:r>
              <a:rPr lang="en-US" altLang="zh-TW" sz="3000" b="1" i="1" dirty="0">
                <a:solidFill>
                  <a:srgbClr val="FF3300"/>
                </a:solidFill>
              </a:rPr>
              <a:t>clustered system</a:t>
            </a:r>
            <a:r>
              <a:rPr lang="en-US" altLang="zh-TW" sz="3000" dirty="0"/>
              <a:t> </a:t>
            </a:r>
          </a:p>
          <a:p>
            <a:pPr lvl="1" eaLnBrk="1" hangingPunct="1"/>
            <a:r>
              <a:rPr lang="en-US" altLang="zh-TW" sz="2600" dirty="0"/>
              <a:t>Multiple </a:t>
            </a:r>
            <a:r>
              <a:rPr lang="en-US" altLang="zh-TW" sz="2600" b="1" dirty="0"/>
              <a:t>computers</a:t>
            </a:r>
            <a:r>
              <a:rPr lang="en-US" altLang="zh-TW" sz="2600" dirty="0"/>
              <a:t> that are connected via a </a:t>
            </a:r>
            <a:r>
              <a:rPr lang="en-US" altLang="zh-TW" sz="2600" i="1" dirty="0">
                <a:solidFill>
                  <a:srgbClr val="FF3300"/>
                </a:solidFill>
              </a:rPr>
              <a:t>local area network (LAN</a:t>
            </a:r>
            <a:r>
              <a:rPr lang="en-US" altLang="zh-TW" sz="2600" i="1" dirty="0" smtClean="0">
                <a:solidFill>
                  <a:srgbClr val="FF3300"/>
                </a:solidFill>
              </a:rPr>
              <a:t>)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endParaRPr lang="en-US" altLang="zh-TW" sz="3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3000" dirty="0"/>
              <a:t>The key of a clustered system is </a:t>
            </a:r>
            <a:r>
              <a:rPr lang="en-US" altLang="zh-TW" sz="3000" b="1" i="1" dirty="0">
                <a:solidFill>
                  <a:srgbClr val="FF3300"/>
                </a:solidFill>
              </a:rPr>
              <a:t>high availability</a:t>
            </a:r>
          </a:p>
          <a:p>
            <a:pPr lvl="1" eaLnBrk="1" hangingPunct="1"/>
            <a:r>
              <a:rPr lang="en-US" altLang="zh-TW" b="1" i="1" dirty="0" smtClean="0">
                <a:solidFill>
                  <a:schemeClr val="accent2"/>
                </a:solidFill>
              </a:rPr>
              <a:t>Graceful </a:t>
            </a:r>
            <a:r>
              <a:rPr lang="en-US" altLang="zh-TW" b="1" i="1" dirty="0">
                <a:solidFill>
                  <a:schemeClr val="accent2"/>
                </a:solidFill>
              </a:rPr>
              <a:t>degradation</a:t>
            </a:r>
            <a:r>
              <a:rPr lang="en-US" altLang="zh-TW" dirty="0"/>
              <a:t>: continue providing service </a:t>
            </a:r>
            <a:r>
              <a:rPr lang="en-US" altLang="zh-TW" i="1" dirty="0"/>
              <a:t>proportional</a:t>
            </a:r>
            <a:r>
              <a:rPr lang="en-US" altLang="zh-TW" dirty="0"/>
              <a:t> to the level of surviving hardware</a:t>
            </a:r>
          </a:p>
          <a:p>
            <a:pPr lvl="1" eaLnBrk="1" hangingPunct="1"/>
            <a:endParaRPr lang="en-US" altLang="zh-TW" b="1" i="1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zh-TW" b="1" i="1" dirty="0" smtClean="0">
                <a:solidFill>
                  <a:schemeClr val="accent2"/>
                </a:solidFill>
              </a:rPr>
              <a:t>Fault </a:t>
            </a:r>
            <a:r>
              <a:rPr lang="en-US" altLang="zh-TW" b="1" i="1" dirty="0">
                <a:solidFill>
                  <a:schemeClr val="accent2"/>
                </a:solidFill>
              </a:rPr>
              <a:t>tolerant</a:t>
            </a:r>
            <a:r>
              <a:rPr lang="en-US" altLang="zh-TW" dirty="0"/>
              <a:t>: continue providing service even </a:t>
            </a:r>
            <a:r>
              <a:rPr lang="en-US" altLang="zh-TW" dirty="0" smtClean="0"/>
              <a:t>any </a:t>
            </a:r>
            <a:r>
              <a:rPr lang="en-US" altLang="zh-TW" dirty="0"/>
              <a:t>single </a:t>
            </a:r>
            <a:r>
              <a:rPr lang="en-US" altLang="zh-TW" dirty="0" smtClean="0"/>
              <a:t>component is failed </a:t>
            </a:r>
            <a:endParaRPr lang="en-US" altLang="zh-TW" dirty="0"/>
          </a:p>
          <a:p>
            <a:pPr lvl="1" eaLnBrk="1" hangingPunct="1">
              <a:lnSpc>
                <a:spcPct val="80000"/>
              </a:lnSpc>
            </a:pPr>
            <a:endParaRPr lang="en-US" altLang="zh-TW" sz="2400" b="1" i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4000" smtClean="0">
                <a:effectLst/>
              </a:rPr>
              <a:t>General Structure of a Clustered System</a:t>
            </a:r>
            <a:endParaRPr lang="en-US" altLang="zh-TW" sz="4000" dirty="0">
              <a:effectLst/>
            </a:endParaRPr>
          </a:p>
        </p:txBody>
      </p:sp>
      <p:pic>
        <p:nvPicPr>
          <p:cNvPr id="36867" name="Picture 5" descr="fg1_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7408" y="1484313"/>
            <a:ext cx="5039669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484314"/>
            <a:ext cx="54006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1019140" y="6157978"/>
            <a:ext cx="964886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1" eaLnBrk="1" hangingPunct="1">
              <a:lnSpc>
                <a:spcPct val="80000"/>
              </a:lnSpc>
            </a:pPr>
            <a:r>
              <a:rPr lang="en-US" altLang="zh-TW" sz="1800" i="1" dirty="0">
                <a:solidFill>
                  <a:srgbClr val="FF0000"/>
                </a:solidFill>
              </a:rPr>
              <a:t>Now, some clusters support </a:t>
            </a:r>
            <a:r>
              <a:rPr lang="en-US" altLang="zh-TW" sz="1800" b="1" i="1" dirty="0">
                <a:solidFill>
                  <a:srgbClr val="FF0000"/>
                </a:solidFill>
              </a:rPr>
              <a:t>thousands</a:t>
            </a:r>
            <a:r>
              <a:rPr lang="en-US" altLang="zh-TW" sz="1800" i="1" dirty="0">
                <a:solidFill>
                  <a:srgbClr val="FF0000"/>
                </a:solidFill>
              </a:rPr>
              <a:t> of systems as well as nodes separated by </a:t>
            </a:r>
            <a:r>
              <a:rPr lang="en-US" altLang="zh-TW" sz="1800" b="1" i="1" dirty="0">
                <a:solidFill>
                  <a:srgbClr val="FF0000"/>
                </a:solidFill>
              </a:rPr>
              <a:t>miles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708390" y="6519446"/>
            <a:ext cx="3959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/>
              <a:t>http://www.win.tue.nl/hashclash/rogue-ca/</a:t>
            </a:r>
            <a:endParaRPr lang="zh-TW" alt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ffectLst/>
              </a:rPr>
              <a:t>Graceful Degradation</a:t>
            </a:r>
          </a:p>
        </p:txBody>
      </p:sp>
      <p:sp>
        <p:nvSpPr>
          <p:cNvPr id="34819" name="Line 8"/>
          <p:cNvSpPr>
            <a:spLocks noChangeShapeType="1"/>
          </p:cNvSpPr>
          <p:nvPr/>
        </p:nvSpPr>
        <p:spPr bwMode="auto">
          <a:xfrm flipV="1">
            <a:off x="3432175" y="1773239"/>
            <a:ext cx="0" cy="3449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4820" name="Line 9"/>
          <p:cNvSpPr>
            <a:spLocks noChangeShapeType="1"/>
          </p:cNvSpPr>
          <p:nvPr/>
        </p:nvSpPr>
        <p:spPr bwMode="auto">
          <a:xfrm flipV="1">
            <a:off x="3432176" y="5200651"/>
            <a:ext cx="4645025" cy="28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4821" name="Line 10"/>
          <p:cNvSpPr>
            <a:spLocks noChangeShapeType="1"/>
          </p:cNvSpPr>
          <p:nvPr/>
        </p:nvSpPr>
        <p:spPr bwMode="auto">
          <a:xfrm>
            <a:off x="3432175" y="5084764"/>
            <a:ext cx="0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4822" name="Line 11"/>
          <p:cNvSpPr>
            <a:spLocks noChangeShapeType="1"/>
          </p:cNvSpPr>
          <p:nvPr/>
        </p:nvSpPr>
        <p:spPr bwMode="auto">
          <a:xfrm>
            <a:off x="4554538" y="5072064"/>
            <a:ext cx="0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4823" name="Line 12"/>
          <p:cNvSpPr>
            <a:spLocks noChangeShapeType="1"/>
          </p:cNvSpPr>
          <p:nvPr/>
        </p:nvSpPr>
        <p:spPr bwMode="auto">
          <a:xfrm>
            <a:off x="5521325" y="5072064"/>
            <a:ext cx="0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4824" name="Line 13"/>
          <p:cNvSpPr>
            <a:spLocks noChangeShapeType="1"/>
          </p:cNvSpPr>
          <p:nvPr/>
        </p:nvSpPr>
        <p:spPr bwMode="auto">
          <a:xfrm>
            <a:off x="6559550" y="5072064"/>
            <a:ext cx="0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4825" name="Line 14"/>
          <p:cNvSpPr>
            <a:spLocks noChangeShapeType="1"/>
          </p:cNvSpPr>
          <p:nvPr/>
        </p:nvSpPr>
        <p:spPr bwMode="auto">
          <a:xfrm>
            <a:off x="7596188" y="4945063"/>
            <a:ext cx="0" cy="12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4826" name="Text Box 15"/>
          <p:cNvSpPr txBox="1">
            <a:spLocks noChangeArrowheads="1"/>
          </p:cNvSpPr>
          <p:nvPr/>
        </p:nvSpPr>
        <p:spPr bwMode="auto">
          <a:xfrm>
            <a:off x="3287713" y="522922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4827" name="Text Box 16"/>
          <p:cNvSpPr txBox="1">
            <a:spLocks noChangeArrowheads="1"/>
          </p:cNvSpPr>
          <p:nvPr/>
        </p:nvSpPr>
        <p:spPr bwMode="auto">
          <a:xfrm>
            <a:off x="4416425" y="519430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34828" name="Text Box 17"/>
          <p:cNvSpPr txBox="1">
            <a:spLocks noChangeArrowheads="1"/>
          </p:cNvSpPr>
          <p:nvPr/>
        </p:nvSpPr>
        <p:spPr bwMode="auto">
          <a:xfrm>
            <a:off x="5384800" y="519430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34829" name="Text Box 18"/>
          <p:cNvSpPr txBox="1">
            <a:spLocks noChangeArrowheads="1"/>
          </p:cNvSpPr>
          <p:nvPr/>
        </p:nvSpPr>
        <p:spPr bwMode="auto">
          <a:xfrm>
            <a:off x="6410325" y="519430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34830" name="Text Box 19"/>
          <p:cNvSpPr txBox="1">
            <a:spLocks noChangeArrowheads="1"/>
          </p:cNvSpPr>
          <p:nvPr/>
        </p:nvSpPr>
        <p:spPr bwMode="auto">
          <a:xfrm>
            <a:off x="7516813" y="519430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b="1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4831" name="Line 21"/>
          <p:cNvSpPr>
            <a:spLocks noChangeShapeType="1"/>
          </p:cNvSpPr>
          <p:nvPr/>
        </p:nvSpPr>
        <p:spPr bwMode="auto">
          <a:xfrm>
            <a:off x="4484688" y="2390776"/>
            <a:ext cx="0" cy="70167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4832" name="Line 22"/>
          <p:cNvSpPr>
            <a:spLocks noChangeShapeType="1"/>
          </p:cNvSpPr>
          <p:nvPr/>
        </p:nvSpPr>
        <p:spPr bwMode="auto">
          <a:xfrm>
            <a:off x="4484689" y="3092450"/>
            <a:ext cx="1036637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4833" name="Line 23"/>
          <p:cNvSpPr>
            <a:spLocks noChangeShapeType="1"/>
          </p:cNvSpPr>
          <p:nvPr/>
        </p:nvSpPr>
        <p:spPr bwMode="auto">
          <a:xfrm>
            <a:off x="5521325" y="3092451"/>
            <a:ext cx="0" cy="70326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4834" name="Line 24"/>
          <p:cNvSpPr>
            <a:spLocks noChangeShapeType="1"/>
          </p:cNvSpPr>
          <p:nvPr/>
        </p:nvSpPr>
        <p:spPr bwMode="auto">
          <a:xfrm>
            <a:off x="5521325" y="3795713"/>
            <a:ext cx="1036638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4835" name="Line 25"/>
          <p:cNvSpPr>
            <a:spLocks noChangeShapeType="1"/>
          </p:cNvSpPr>
          <p:nvPr/>
        </p:nvSpPr>
        <p:spPr bwMode="auto">
          <a:xfrm>
            <a:off x="6559550" y="3795714"/>
            <a:ext cx="0" cy="70167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4836" name="Line 26"/>
          <p:cNvSpPr>
            <a:spLocks noChangeShapeType="1"/>
          </p:cNvSpPr>
          <p:nvPr/>
        </p:nvSpPr>
        <p:spPr bwMode="auto">
          <a:xfrm>
            <a:off x="6559550" y="4497388"/>
            <a:ext cx="1036638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4837" name="Line 27"/>
          <p:cNvSpPr>
            <a:spLocks noChangeShapeType="1"/>
          </p:cNvSpPr>
          <p:nvPr/>
        </p:nvSpPr>
        <p:spPr bwMode="auto">
          <a:xfrm>
            <a:off x="7596188" y="4497388"/>
            <a:ext cx="0" cy="703262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34838" name="Text Box 28"/>
          <p:cNvSpPr txBox="1">
            <a:spLocks noChangeArrowheads="1"/>
          </p:cNvSpPr>
          <p:nvPr/>
        </p:nvSpPr>
        <p:spPr bwMode="auto">
          <a:xfrm>
            <a:off x="2711451" y="1341439"/>
            <a:ext cx="1579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i="1" dirty="0">
                <a:latin typeface="Calibri" panose="020F0502020204030204" pitchFamily="34" charset="0"/>
              </a:rPr>
              <a:t>performance</a:t>
            </a:r>
          </a:p>
        </p:txBody>
      </p:sp>
      <p:sp>
        <p:nvSpPr>
          <p:cNvPr id="34839" name="Text Box 29"/>
          <p:cNvSpPr txBox="1">
            <a:spLocks noChangeArrowheads="1"/>
          </p:cNvSpPr>
          <p:nvPr/>
        </p:nvSpPr>
        <p:spPr bwMode="auto">
          <a:xfrm>
            <a:off x="7874001" y="5264151"/>
            <a:ext cx="25244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 i="1" dirty="0">
                <a:latin typeface="Calibri" panose="020F0502020204030204" pitchFamily="34" charset="0"/>
              </a:rPr>
              <a:t>Number of </a:t>
            </a:r>
            <a:r>
              <a:rPr lang="en-US" altLang="zh-TW" sz="2000" b="1" i="1" dirty="0" smtClean="0">
                <a:latin typeface="Calibri" panose="020F0502020204030204" pitchFamily="34" charset="0"/>
              </a:rPr>
              <a:t>Computers</a:t>
            </a:r>
            <a:endParaRPr lang="en-US" altLang="zh-TW" sz="2000" b="1" i="1" dirty="0">
              <a:latin typeface="Calibri" panose="020F0502020204030204" pitchFamily="34" charset="0"/>
            </a:endParaRPr>
          </a:p>
        </p:txBody>
      </p:sp>
      <p:sp>
        <p:nvSpPr>
          <p:cNvPr id="34841" name="Line 32"/>
          <p:cNvSpPr>
            <a:spLocks noChangeShapeType="1"/>
          </p:cNvSpPr>
          <p:nvPr/>
        </p:nvSpPr>
        <p:spPr bwMode="auto">
          <a:xfrm>
            <a:off x="3432175" y="2420938"/>
            <a:ext cx="1036638" cy="0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44417" name="Line 33"/>
          <p:cNvSpPr>
            <a:spLocks noChangeShapeType="1"/>
          </p:cNvSpPr>
          <p:nvPr/>
        </p:nvSpPr>
        <p:spPr bwMode="auto">
          <a:xfrm>
            <a:off x="3648075" y="2852739"/>
            <a:ext cx="3384550" cy="2016125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144418" name="AutoShape 34"/>
          <p:cNvSpPr>
            <a:spLocks noChangeArrowheads="1"/>
          </p:cNvSpPr>
          <p:nvPr/>
        </p:nvSpPr>
        <p:spPr bwMode="auto">
          <a:xfrm>
            <a:off x="5664201" y="2276475"/>
            <a:ext cx="3527425" cy="609600"/>
          </a:xfrm>
          <a:prstGeom prst="wedgeRoundRectCallout">
            <a:avLst>
              <a:gd name="adj1" fmla="val -75338"/>
              <a:gd name="adj2" fmla="val 14609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1" i="1" dirty="0">
                <a:latin typeface="Calibri" panose="020F0502020204030204" pitchFamily="34" charset="0"/>
              </a:rPr>
              <a:t>graceful degradation</a:t>
            </a:r>
          </a:p>
        </p:txBody>
      </p:sp>
    </p:spTree>
    <p:extLst>
      <p:ext uri="{BB962C8B-B14F-4D97-AF65-F5344CB8AC3E}">
        <p14:creationId xmlns:p14="http://schemas.microsoft.com/office/powerpoint/2010/main" val="51373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7" grpId="0" animBg="1"/>
      <p:bldP spid="1444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What Operating Systems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Operating-System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Resource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Security and Protection</a:t>
            </a:r>
          </a:p>
          <a:p>
            <a:r>
              <a:rPr lang="en-US" altLang="zh-TW" sz="2800" dirty="0"/>
              <a:t>Virtualization</a:t>
            </a:r>
          </a:p>
          <a:p>
            <a:r>
              <a:rPr lang="en-US" altLang="zh-TW" sz="2800" dirty="0"/>
              <a:t>Distributed Systems</a:t>
            </a:r>
          </a:p>
          <a:p>
            <a:r>
              <a:rPr lang="en-US" altLang="zh-TW" sz="2800" dirty="0"/>
              <a:t>Kernel Data Structures</a:t>
            </a:r>
          </a:p>
          <a:p>
            <a:r>
              <a:rPr lang="en-US" altLang="zh-TW" sz="2800" dirty="0"/>
              <a:t>Computing Environments</a:t>
            </a:r>
          </a:p>
          <a:p>
            <a:r>
              <a:rPr lang="en-US" altLang="zh-TW" sz="2800" dirty="0"/>
              <a:t>Free and Open-Source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1869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Four Components of a Computer System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9576" y="1533526"/>
            <a:ext cx="7632848" cy="5063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看過電腦組織與架構，接下來介紹作業系統的基本運作方法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46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What Operating Systems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Operating-System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Multiprogramming and Multitasking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Dual-Mode and Multi-mode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Timers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Resource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Security and Protection</a:t>
            </a:r>
          </a:p>
          <a:p>
            <a:r>
              <a:rPr lang="en-US" altLang="zh-TW" sz="2800" dirty="0"/>
              <a:t>Virtualization</a:t>
            </a:r>
          </a:p>
          <a:p>
            <a:r>
              <a:rPr lang="en-US" altLang="zh-TW" sz="2800" dirty="0"/>
              <a:t>Distributed Systems</a:t>
            </a:r>
          </a:p>
          <a:p>
            <a:r>
              <a:rPr lang="en-US" altLang="zh-TW" sz="2800" dirty="0"/>
              <a:t>Kernel Data Structures</a:t>
            </a:r>
          </a:p>
          <a:p>
            <a:r>
              <a:rPr lang="en-US" altLang="zh-TW" sz="2800" dirty="0"/>
              <a:t>Computing Environments</a:t>
            </a:r>
          </a:p>
          <a:p>
            <a:r>
              <a:rPr lang="en-US" altLang="zh-TW" sz="2800" dirty="0"/>
              <a:t>Free and Open-Source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3396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052736"/>
            <a:ext cx="10363200" cy="1470025"/>
          </a:xfrm>
        </p:spPr>
        <p:txBody>
          <a:bodyPr/>
          <a:lstStyle/>
          <a:p>
            <a:r>
              <a:rPr lang="zh-TW" altLang="en-US" dirty="0" smtClean="0"/>
              <a:t>基本問題：作業系統何時被執行？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2135560" y="2924944"/>
            <a:ext cx="7920880" cy="3384376"/>
            <a:chOff x="3640506" y="1624266"/>
            <a:chExt cx="5653624" cy="2998534"/>
          </a:xfrm>
        </p:grpSpPr>
        <p:cxnSp>
          <p:nvCxnSpPr>
            <p:cNvPr id="5" name="直線接點 4"/>
            <p:cNvCxnSpPr/>
            <p:nvPr/>
          </p:nvCxnSpPr>
          <p:spPr>
            <a:xfrm>
              <a:off x="4042976" y="2357380"/>
              <a:ext cx="4197600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sp>
          <p:nvSpPr>
            <p:cNvPr id="6" name="圓角矩形 5"/>
            <p:cNvSpPr/>
            <p:nvPr/>
          </p:nvSpPr>
          <p:spPr>
            <a:xfrm>
              <a:off x="4367809" y="1633857"/>
              <a:ext cx="1463759" cy="422975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600" b="1" kern="0" dirty="0">
                  <a:solidFill>
                    <a:sysClr val="windowText" lastClr="000000"/>
                  </a:solidFill>
                  <a:latin typeface="Calibri" panose="020F0502020204030204"/>
                  <a:ea typeface="微軟正黑體" pitchFamily="34" charset="-120"/>
                </a:rPr>
                <a:t>Program 1</a:t>
              </a:r>
              <a:endParaRPr kumimoji="0" lang="zh-TW" altLang="en-US" sz="1600" b="1" kern="0" dirty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6168008" y="1624266"/>
              <a:ext cx="1371018" cy="422975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600" b="1" kern="0" dirty="0">
                  <a:solidFill>
                    <a:sysClr val="windowText" lastClr="000000"/>
                  </a:solidFill>
                  <a:latin typeface="Calibri" panose="020F0502020204030204"/>
                  <a:ea typeface="微軟正黑體" pitchFamily="34" charset="-120"/>
                </a:rPr>
                <a:t>Program</a:t>
              </a:r>
              <a:r>
                <a:rPr kumimoji="0" lang="zh-TW" altLang="en-US" sz="1600" b="1" kern="0" dirty="0">
                  <a:solidFill>
                    <a:sysClr val="windowText" lastClr="000000"/>
                  </a:solidFill>
                  <a:latin typeface="Calibri" panose="020F0502020204030204"/>
                  <a:ea typeface="微軟正黑體" pitchFamily="34" charset="-120"/>
                </a:rPr>
                <a:t> </a:t>
              </a:r>
              <a:r>
                <a:rPr kumimoji="0" lang="en-US" altLang="zh-TW" sz="1600" b="1" kern="0" dirty="0">
                  <a:solidFill>
                    <a:sysClr val="windowText" lastClr="000000"/>
                  </a:solidFill>
                  <a:latin typeface="Calibri" panose="020F0502020204030204"/>
                  <a:ea typeface="微軟正黑體" pitchFamily="34" charset="-120"/>
                </a:rPr>
                <a:t>2</a:t>
              </a:r>
              <a:endParaRPr kumimoji="0" lang="zh-TW" altLang="en-US" sz="1600" b="1" kern="0" dirty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endParaRPr>
            </a:p>
          </p:txBody>
        </p:sp>
        <p:cxnSp>
          <p:nvCxnSpPr>
            <p:cNvPr id="9" name="直線接點 8"/>
            <p:cNvCxnSpPr/>
            <p:nvPr/>
          </p:nvCxnSpPr>
          <p:spPr>
            <a:xfrm>
              <a:off x="7866424" y="1851500"/>
              <a:ext cx="317809" cy="0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10" name="直線接點 9"/>
            <p:cNvCxnSpPr/>
            <p:nvPr/>
          </p:nvCxnSpPr>
          <p:spPr>
            <a:xfrm>
              <a:off x="4123103" y="3838028"/>
              <a:ext cx="4197600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sp>
          <p:nvSpPr>
            <p:cNvPr id="11" name="圓角矩形 10"/>
            <p:cNvSpPr/>
            <p:nvPr/>
          </p:nvSpPr>
          <p:spPr>
            <a:xfrm>
              <a:off x="4661531" y="2622376"/>
              <a:ext cx="2578567" cy="979928"/>
            </a:xfrm>
            <a:prstGeom prst="roundRect">
              <a:avLst/>
            </a:prstGeom>
            <a:solidFill>
              <a:srgbClr val="9FFDFF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b="1" kern="0" dirty="0">
                  <a:solidFill>
                    <a:sysClr val="windowText" lastClr="000000"/>
                  </a:solidFill>
                  <a:latin typeface="Calibri" panose="020F0502020204030204"/>
                  <a:ea typeface="微軟正黑體" pitchFamily="34" charset="-120"/>
                </a:rPr>
                <a:t>OS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640506" y="4174377"/>
              <a:ext cx="1512044" cy="448423"/>
            </a:xfrm>
            <a:prstGeom prst="rect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b="1" kern="0" dirty="0">
                  <a:solidFill>
                    <a:prstClr val="white"/>
                  </a:solidFill>
                  <a:latin typeface="Calibri" panose="020F0502020204030204"/>
                </a:rPr>
                <a:t>Device 1</a:t>
              </a:r>
              <a:endParaRPr kumimoji="0" lang="zh-TW" altLang="en-US" sz="18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411986" y="4168328"/>
              <a:ext cx="1512044" cy="454472"/>
            </a:xfrm>
            <a:prstGeom prst="rect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b="1" kern="0" dirty="0">
                  <a:solidFill>
                    <a:prstClr val="white"/>
                  </a:solidFill>
                  <a:latin typeface="Calibri" panose="020F0502020204030204"/>
                </a:rPr>
                <a:t>Device 2</a:t>
              </a:r>
              <a:endParaRPr kumimoji="0" lang="zh-TW" altLang="en-US" sz="18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40098" y="4168328"/>
              <a:ext cx="1512044" cy="454472"/>
            </a:xfrm>
            <a:prstGeom prst="rect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b="1" kern="0" dirty="0">
                  <a:solidFill>
                    <a:prstClr val="white"/>
                  </a:solidFill>
                  <a:latin typeface="Calibri" panose="020F0502020204030204"/>
                </a:rPr>
                <a:t>Device 3</a:t>
              </a:r>
              <a:endParaRPr kumimoji="0" lang="zh-TW" altLang="en-US" sz="18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8976321" y="4456360"/>
              <a:ext cx="317809" cy="0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925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Event-Driven OS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OS is </a:t>
            </a:r>
            <a:r>
              <a:rPr lang="en-US" altLang="zh-TW" b="1" dirty="0" smtClean="0">
                <a:solidFill>
                  <a:srgbClr val="0033CC"/>
                </a:solidFill>
              </a:rPr>
              <a:t>event-driven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dirty="0" smtClean="0"/>
              <a:t>Event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dirty="0" smtClean="0">
                <a:solidFill>
                  <a:srgbClr val="FF3300"/>
                </a:solidFill>
              </a:rPr>
              <a:t>Interrupt</a:t>
            </a:r>
            <a:r>
              <a:rPr lang="en-US" altLang="zh-TW" dirty="0" smtClean="0"/>
              <a:t>: driven by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b="1" i="1" dirty="0" smtClean="0">
                <a:solidFill>
                  <a:srgbClr val="FF3300"/>
                </a:solidFill>
              </a:rPr>
              <a:t>Trap</a:t>
            </a:r>
            <a:r>
              <a:rPr lang="en-US" altLang="zh-TW" dirty="0" smtClean="0"/>
              <a:t> (or </a:t>
            </a:r>
            <a:r>
              <a:rPr lang="en-US" altLang="zh-TW" b="1" i="1" dirty="0" smtClean="0">
                <a:solidFill>
                  <a:srgbClr val="FF3300"/>
                </a:solidFill>
              </a:rPr>
              <a:t>exception</a:t>
            </a:r>
            <a:r>
              <a:rPr lang="en-US" altLang="zh-TW" dirty="0" smtClean="0"/>
              <a:t>): a software-generated interrupt, caused by 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altLang="zh-TW" i="1" dirty="0" smtClean="0"/>
              <a:t>Error:  </a:t>
            </a:r>
            <a:r>
              <a:rPr lang="en-US" altLang="zh-TW" dirty="0" smtClean="0"/>
              <a:t>Division </a:t>
            </a:r>
            <a:r>
              <a:rPr lang="en-US" altLang="zh-TW" dirty="0" smtClean="0"/>
              <a:t>by zero, illegal instructions </a:t>
            </a:r>
          </a:p>
          <a:p>
            <a:pPr marL="1085850" lvl="2" eaLnBrk="1" hangingPunct="1">
              <a:lnSpc>
                <a:spcPct val="90000"/>
              </a:lnSpc>
            </a:pPr>
            <a:endParaRPr lang="en-US" altLang="zh-TW" i="1" dirty="0" smtClean="0"/>
          </a:p>
          <a:p>
            <a:pPr marL="971550" lvl="2" eaLnBrk="1" hangingPunct="1">
              <a:lnSpc>
                <a:spcPct val="90000"/>
              </a:lnSpc>
            </a:pPr>
            <a:r>
              <a:rPr lang="en-US" altLang="zh-TW" b="1" i="1" dirty="0" smtClean="0">
                <a:solidFill>
                  <a:srgbClr val="FF3300"/>
                </a:solidFill>
              </a:rPr>
              <a:t>System calls</a:t>
            </a:r>
            <a:r>
              <a:rPr lang="en-US" altLang="zh-TW" i="1" dirty="0" smtClean="0"/>
              <a:t> or </a:t>
            </a:r>
            <a:r>
              <a:rPr lang="en-US" altLang="zh-TW" b="1" i="1" dirty="0" smtClean="0">
                <a:solidFill>
                  <a:srgbClr val="FF3300"/>
                </a:solidFill>
              </a:rPr>
              <a:t>monitor calls</a:t>
            </a:r>
          </a:p>
          <a:p>
            <a:pPr marL="1428750" lvl="3" eaLnBrk="1" hangingPunct="1">
              <a:lnSpc>
                <a:spcPct val="90000"/>
              </a:lnSpc>
            </a:pPr>
            <a:r>
              <a:rPr lang="en-US" altLang="zh-TW" b="1" i="1" dirty="0" smtClean="0">
                <a:solidFill>
                  <a:srgbClr val="FF3300"/>
                </a:solidFill>
              </a:rPr>
              <a:t>Functions provided by OS to provide service to applications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i="1" dirty="0" smtClean="0"/>
              <a:t>read(), write(), open()……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863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Event-Driven OS: </a:t>
            </a:r>
            <a:r>
              <a:rPr lang="en-US" altLang="zh-TW" smtClean="0">
                <a:solidFill>
                  <a:srgbClr val="0033CC"/>
                </a:solidFill>
              </a:rPr>
              <a:t>Interrupt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282627" name="Rectangle 4"/>
          <p:cNvSpPr>
            <a:spLocks noChangeArrowheads="1"/>
          </p:cNvSpPr>
          <p:nvPr/>
        </p:nvSpPr>
        <p:spPr bwMode="auto">
          <a:xfrm>
            <a:off x="6311900" y="1484314"/>
            <a:ext cx="2260600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 dirty="0" err="1" smtClean="0">
                <a:solidFill>
                  <a:srgbClr val="FF3300"/>
                </a:solidFill>
                <a:ea typeface="新細明體" panose="02020500000000000000" pitchFamily="18" charset="-120"/>
              </a:rPr>
              <a:t>mov</a:t>
            </a:r>
            <a:r>
              <a:rPr kumimoji="0" lang="en-US" altLang="zh-TW" sz="2000" b="1" i="1" dirty="0" smtClean="0">
                <a:solidFill>
                  <a:srgbClr val="FF3300"/>
                </a:solidFill>
                <a:ea typeface="新細明體" panose="02020500000000000000" pitchFamily="18" charset="-120"/>
              </a:rPr>
              <a:t> </a:t>
            </a:r>
            <a:r>
              <a:rPr kumimoji="0" lang="en-US" altLang="zh-TW" sz="2000" b="1" i="1" dirty="0" err="1">
                <a:solidFill>
                  <a:srgbClr val="FF3300"/>
                </a:solidFill>
                <a:ea typeface="新細明體" panose="02020500000000000000" pitchFamily="18" charset="-120"/>
              </a:rPr>
              <a:t>eax</a:t>
            </a:r>
            <a:r>
              <a:rPr kumimoji="0" lang="en-US" altLang="zh-TW" sz="2000" b="1" i="1" dirty="0">
                <a:solidFill>
                  <a:srgbClr val="FF3300"/>
                </a:solidFill>
                <a:ea typeface="新細明體" panose="02020500000000000000" pitchFamily="18" charset="-120"/>
              </a:rPr>
              <a:t>, 0x60; 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dirty="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311900" y="4508500"/>
            <a:ext cx="2260600" cy="1931988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>
                <a:solidFill>
                  <a:srgbClr val="000000"/>
                </a:solidFill>
                <a:ea typeface="新細明體" panose="02020500000000000000" pitchFamily="18" charset="-120"/>
              </a:rPr>
              <a:t>OS</a:t>
            </a:r>
          </a:p>
        </p:txBody>
      </p:sp>
      <p:sp>
        <p:nvSpPr>
          <p:cNvPr id="282629" name="Rectangle 4"/>
          <p:cNvSpPr>
            <a:spLocks noChangeArrowheads="1"/>
          </p:cNvSpPr>
          <p:nvPr/>
        </p:nvSpPr>
        <p:spPr bwMode="auto">
          <a:xfrm>
            <a:off x="6311900" y="2719388"/>
            <a:ext cx="2260600" cy="17891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…..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2566989" y="2189163"/>
            <a:ext cx="1870075" cy="1274762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400" b="1">
                <a:solidFill>
                  <a:srgbClr val="FF3300"/>
                </a:solidFill>
                <a:ea typeface="新細明體" panose="02020500000000000000" pitchFamily="18" charset="-120"/>
              </a:rPr>
              <a:t>CPU</a:t>
            </a:r>
          </a:p>
        </p:txBody>
      </p:sp>
      <p:cxnSp>
        <p:nvCxnSpPr>
          <p:cNvPr id="9" name="直線單箭頭接點 8"/>
          <p:cNvCxnSpPr>
            <a:stCxn id="282627" idx="1"/>
            <a:endCxn id="282630" idx="3"/>
          </p:cNvCxnSpPr>
          <p:nvPr/>
        </p:nvCxnSpPr>
        <p:spPr>
          <a:xfrm flipH="1">
            <a:off x="4437064" y="2101850"/>
            <a:ext cx="1874837" cy="72390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11" idx="1"/>
          </p:cNvCxnSpPr>
          <p:nvPr/>
        </p:nvCxnSpPr>
        <p:spPr>
          <a:xfrm>
            <a:off x="4437062" y="2825751"/>
            <a:ext cx="1874838" cy="32619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311900" y="5735002"/>
            <a:ext cx="2260600" cy="705486"/>
          </a:xfrm>
          <a:prstGeom prst="rect">
            <a:avLst/>
          </a:prstGeom>
          <a:solidFill>
            <a:srgbClr val="66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Interrupt Service 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Routine (ISR)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359697" y="3463927"/>
            <a:ext cx="1" cy="686593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3392611" y="3687247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interrupt</a:t>
            </a:r>
            <a:endParaRPr lang="zh-TW" altLang="en-US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5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Interrupts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en-US" smtClean="0"/>
              <a:t>A</a:t>
            </a:r>
            <a:r>
              <a:rPr lang="en-US" altLang="en-US" smtClean="0">
                <a:solidFill>
                  <a:srgbClr val="000000"/>
                </a:solidFill>
              </a:rPr>
              <a:t>s shown in the figure, a </a:t>
            </a:r>
            <a:r>
              <a:rPr lang="en-US" altLang="en-US" b="1" smtClean="0">
                <a:solidFill>
                  <a:srgbClr val="000000"/>
                </a:solidFill>
              </a:rPr>
              <a:t>quiet</a:t>
            </a:r>
            <a:r>
              <a:rPr lang="en-US" altLang="en-US" smtClean="0">
                <a:solidFill>
                  <a:srgbClr val="000000"/>
                </a:solidFill>
              </a:rPr>
              <a:t> macOS desktop generated 23,000 interrupts over 10 seconds</a:t>
            </a:r>
          </a:p>
          <a:p>
            <a:pPr>
              <a:lnSpc>
                <a:spcPct val="120000"/>
              </a:lnSpc>
              <a:defRPr/>
            </a:pPr>
            <a:endParaRPr lang="zh-TW" altLang="en-US" dirty="0"/>
          </a:p>
        </p:txBody>
      </p:sp>
      <p:pic>
        <p:nvPicPr>
          <p:cNvPr id="158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2781301"/>
            <a:ext cx="74168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7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Event-Driven OS: </a:t>
            </a:r>
            <a:r>
              <a:rPr lang="en-US" altLang="zh-TW" smtClean="0">
                <a:solidFill>
                  <a:srgbClr val="0033CC"/>
                </a:solidFill>
              </a:rPr>
              <a:t>Trap (Error)</a:t>
            </a:r>
            <a:endParaRPr lang="zh-TW" altLang="en-US" dirty="0">
              <a:solidFill>
                <a:srgbClr val="0033CC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312024" y="1484785"/>
            <a:ext cx="2260600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  <a:p>
            <a:pPr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latin typeface="Calibri" panose="020F0502020204030204" pitchFamily="34" charset="0"/>
              </a:rPr>
              <a:t>a = b/0; </a:t>
            </a:r>
          </a:p>
          <a:p>
            <a:pPr>
              <a:defRPr/>
            </a:pPr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12024" y="4509122"/>
            <a:ext cx="2260600" cy="1931595"/>
          </a:xfrm>
          <a:prstGeom prst="rect">
            <a:avLst/>
          </a:prstGeom>
          <a:solidFill>
            <a:srgbClr val="66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OS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12024" y="2719859"/>
            <a:ext cx="2260600" cy="178926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…..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67609" y="2188803"/>
            <a:ext cx="1869455" cy="1274514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 sz="2400" b="1" dirty="0">
                <a:solidFill>
                  <a:srgbClr val="FF3300"/>
                </a:solidFill>
                <a:latin typeface="Calibri" panose="020F0502020204030204" pitchFamily="34" charset="0"/>
              </a:rPr>
              <a:t>CPU</a:t>
            </a:r>
          </a:p>
        </p:txBody>
      </p:sp>
      <p:cxnSp>
        <p:nvCxnSpPr>
          <p:cNvPr id="9" name="直線單箭頭接點 8"/>
          <p:cNvCxnSpPr>
            <a:stCxn id="3" idx="1"/>
            <a:endCxn id="7" idx="3"/>
          </p:cNvCxnSpPr>
          <p:nvPr/>
        </p:nvCxnSpPr>
        <p:spPr>
          <a:xfrm flipH="1">
            <a:off x="4437064" y="2102322"/>
            <a:ext cx="1874961" cy="72373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3"/>
            <a:endCxn id="5" idx="1"/>
          </p:cNvCxnSpPr>
          <p:nvPr/>
        </p:nvCxnSpPr>
        <p:spPr>
          <a:xfrm>
            <a:off x="4437064" y="2826061"/>
            <a:ext cx="1874961" cy="264885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488788" y="4005065"/>
            <a:ext cx="88575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trap</a:t>
            </a:r>
          </a:p>
        </p:txBody>
      </p:sp>
    </p:spTree>
    <p:extLst>
      <p:ext uri="{BB962C8B-B14F-4D97-AF65-F5344CB8AC3E}">
        <p14:creationId xmlns:p14="http://schemas.microsoft.com/office/powerpoint/2010/main" val="256678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Event-Driven OS: </a:t>
            </a:r>
            <a:r>
              <a:rPr lang="en-US" altLang="zh-TW" sz="4000" smtClean="0">
                <a:solidFill>
                  <a:srgbClr val="0033CC"/>
                </a:solidFill>
              </a:rPr>
              <a:t>Trap (System Call)</a:t>
            </a:r>
            <a:endParaRPr lang="zh-TW" altLang="en-US" sz="4000" dirty="0">
              <a:solidFill>
                <a:srgbClr val="0033CC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312024" y="1484785"/>
            <a:ext cx="2260600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  <a:p>
            <a:pPr>
              <a:defRPr/>
            </a:pPr>
            <a:r>
              <a:rPr kumimoji="0" lang="en-US" altLang="zh-TW" sz="2000" b="1" i="1" dirty="0" err="1">
                <a:solidFill>
                  <a:srgbClr val="FF3300"/>
                </a:solidFill>
                <a:latin typeface="Calibri" panose="020F0502020204030204" pitchFamily="34" charset="0"/>
              </a:rPr>
              <a:t>int</a:t>
            </a:r>
            <a:r>
              <a:rPr kumimoji="0" lang="en-US" altLang="zh-TW" sz="2000" b="1" i="1" dirty="0">
                <a:solidFill>
                  <a:srgbClr val="FF3300"/>
                </a:solidFill>
                <a:latin typeface="Calibri" panose="020F0502020204030204" pitchFamily="34" charset="0"/>
              </a:rPr>
              <a:t> </a:t>
            </a:r>
            <a:r>
              <a:rPr kumimoji="0" lang="en-US" altLang="zh-TW" sz="2000" b="1" i="1" dirty="0" smtClean="0">
                <a:solidFill>
                  <a:srgbClr val="FF3300"/>
                </a:solidFill>
                <a:latin typeface="Calibri" panose="020F0502020204030204" pitchFamily="34" charset="0"/>
              </a:rPr>
              <a:t>0x10</a:t>
            </a:r>
            <a:r>
              <a:rPr kumimoji="0" lang="en-US" altLang="zh-TW" sz="2000" b="1" i="1" dirty="0">
                <a:solidFill>
                  <a:srgbClr val="FF3300"/>
                </a:solidFill>
                <a:latin typeface="Calibri" panose="020F0502020204030204" pitchFamily="34" charset="0"/>
              </a:rPr>
              <a:t>;  // read(); </a:t>
            </a:r>
          </a:p>
          <a:p>
            <a:pPr>
              <a:defRPr/>
            </a:pPr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12024" y="4509122"/>
            <a:ext cx="2260600" cy="1931595"/>
          </a:xfrm>
          <a:prstGeom prst="rect">
            <a:avLst/>
          </a:prstGeom>
          <a:solidFill>
            <a:srgbClr val="66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OS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12024" y="2719859"/>
            <a:ext cx="2260600" cy="178926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…..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67609" y="2188803"/>
            <a:ext cx="1869455" cy="1274514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 sz="2400" b="1" dirty="0">
                <a:solidFill>
                  <a:srgbClr val="FF3300"/>
                </a:solidFill>
                <a:latin typeface="Calibri" panose="020F0502020204030204" pitchFamily="34" charset="0"/>
              </a:rPr>
              <a:t>CPU</a:t>
            </a:r>
          </a:p>
        </p:txBody>
      </p:sp>
      <p:cxnSp>
        <p:nvCxnSpPr>
          <p:cNvPr id="9" name="直線單箭頭接點 8"/>
          <p:cNvCxnSpPr>
            <a:stCxn id="3" idx="1"/>
            <a:endCxn id="7" idx="3"/>
          </p:cNvCxnSpPr>
          <p:nvPr/>
        </p:nvCxnSpPr>
        <p:spPr>
          <a:xfrm flipH="1">
            <a:off x="4437064" y="2102322"/>
            <a:ext cx="1874961" cy="72373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3"/>
            <a:endCxn id="5" idx="1"/>
          </p:cNvCxnSpPr>
          <p:nvPr/>
        </p:nvCxnSpPr>
        <p:spPr>
          <a:xfrm>
            <a:off x="4437064" y="2826061"/>
            <a:ext cx="1874961" cy="264885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488788" y="4005065"/>
            <a:ext cx="88575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trap</a:t>
            </a:r>
          </a:p>
        </p:txBody>
      </p:sp>
    </p:spTree>
    <p:extLst>
      <p:ext uri="{BB962C8B-B14F-4D97-AF65-F5344CB8AC3E}">
        <p14:creationId xmlns:p14="http://schemas.microsoft.com/office/powerpoint/2010/main" val="280767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補充：何謂</a:t>
            </a:r>
            <a:r>
              <a:rPr lang="en-US" altLang="zh-TW" dirty="0" smtClean="0"/>
              <a:t>System Calls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31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3D5FC1-28F5-4BBB-9883-76CB36CD41E3}" type="slidenum">
              <a:rPr kumimoji="0" lang="en-US" altLang="zh-TW" sz="1200">
                <a:latin typeface="Arial Black" panose="020B0A040201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kumimoji="0" lang="en-US" altLang="zh-TW" sz="1200">
              <a:latin typeface="Arial Black" panose="020B0A040201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600"/>
              <a:t>Example</a:t>
            </a:r>
          </a:p>
        </p:txBody>
      </p:sp>
      <p:sp>
        <p:nvSpPr>
          <p:cNvPr id="19460" name="內容版面配置區 2"/>
          <p:cNvSpPr>
            <a:spLocks noGrp="1"/>
          </p:cNvSpPr>
          <p:nvPr/>
        </p:nvSpPr>
        <p:spPr bwMode="auto">
          <a:xfrm>
            <a:off x="1981200" y="1323975"/>
            <a:ext cx="7570788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#include&lt;</a:t>
            </a:r>
            <a:r>
              <a:rPr lang="en-US" altLang="zh-TW" sz="180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stdio.h</a:t>
            </a: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&gt;  #include&lt;sys/</a:t>
            </a:r>
            <a:r>
              <a:rPr lang="en-US" altLang="zh-TW" sz="180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types.h</a:t>
            </a: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&gt;  #include&lt;sys/</a:t>
            </a:r>
            <a:r>
              <a:rPr lang="en-US" altLang="zh-TW" sz="180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stat.h</a:t>
            </a: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&gt;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#include&lt;</a:t>
            </a:r>
            <a:r>
              <a:rPr lang="en-US" altLang="zh-TW" sz="180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fcntl.h</a:t>
            </a: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&gt;   #include&lt;</a:t>
            </a:r>
            <a:r>
              <a:rPr lang="en-US" altLang="zh-TW" sz="180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unistd.h</a:t>
            </a: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&gt;  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#include&lt;</a:t>
            </a:r>
            <a:r>
              <a:rPr lang="en-US" altLang="zh-TW" sz="180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stdlib.h</a:t>
            </a: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&gt;	//for exit()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#include &lt;</a:t>
            </a:r>
            <a:r>
              <a:rPr lang="en-US" altLang="zh-TW" sz="180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string.h</a:t>
            </a: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&gt;	//for </a:t>
            </a:r>
            <a:r>
              <a:rPr lang="en-US" altLang="zh-TW" sz="1800" dirty="0" err="1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strlen</a:t>
            </a:r>
            <a:r>
              <a:rPr lang="en-US" altLang="zh-TW" sz="1800" dirty="0">
                <a:solidFill>
                  <a:srgbClr val="0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TW" sz="1800" dirty="0">
              <a:solidFill>
                <a:srgbClr val="0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 main(){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fd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fd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 = open("myfile.txt", O_CREAT | O_WRONLY, 0600);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if (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fd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 &lt; 0){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	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printf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("Failed to open the 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fild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.\n");exit(1);	}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int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 size;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size = write(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fd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, "e", 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strlen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("e") 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close(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fd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);	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TW" sz="1800" dirty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printf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("length of write data=%d \n", 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strlen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("e"));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printf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("Number of bytes written on success=%d \n\n", size);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TW" sz="1800" dirty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	exit(0);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}</a:t>
            </a:r>
            <a:endParaRPr lang="zh-TW" altLang="en-US" sz="180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" name="圓角矩形 1"/>
          <p:cNvSpPr/>
          <p:nvPr/>
        </p:nvSpPr>
        <p:spPr>
          <a:xfrm>
            <a:off x="2927648" y="3284984"/>
            <a:ext cx="5688632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圓角矩形 2"/>
          <p:cNvSpPr/>
          <p:nvPr/>
        </p:nvSpPr>
        <p:spPr>
          <a:xfrm>
            <a:off x="2927648" y="4365104"/>
            <a:ext cx="5760640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952349" y="6015139"/>
            <a:ext cx="5760640" cy="288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04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74999"/>
            <a:ext cx="10363200" cy="1470025"/>
          </a:xfrm>
        </p:spPr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如果沒有作業系統會發生什麼事</a:t>
            </a:r>
            <a:r>
              <a:rPr lang="en-US" altLang="zh-TW" dirty="0" smtClean="0">
                <a:solidFill>
                  <a:srgbClr val="FF0000"/>
                </a:solidFill>
              </a:rPr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按照程式執行的規則，當呼叫</a:t>
            </a:r>
            <a:r>
              <a:rPr lang="en-US" altLang="zh-TW" dirty="0" smtClean="0"/>
              <a:t>open()</a:t>
            </a:r>
            <a:r>
              <a:rPr lang="zh-TW" altLang="en-US" dirty="0" smtClean="0"/>
              <a:t>時，程式應該會跳到對應的</a:t>
            </a:r>
            <a:r>
              <a:rPr lang="en-US" altLang="zh-TW" dirty="0" smtClean="0"/>
              <a:t>open() function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這個例子：</a:t>
            </a:r>
            <a:r>
              <a:rPr lang="en-US" altLang="zh-TW" dirty="0" smtClean="0"/>
              <a:t>open()</a:t>
            </a:r>
            <a:r>
              <a:rPr lang="zh-TW" altLang="en-US" dirty="0" smtClean="0"/>
              <a:t>就是一個</a:t>
            </a:r>
            <a:r>
              <a:rPr lang="en-US" altLang="zh-TW" dirty="0" smtClean="0"/>
              <a:t>system call</a:t>
            </a:r>
          </a:p>
          <a:p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問題：</a:t>
            </a:r>
            <a:r>
              <a:rPr lang="en-US" altLang="zh-TW" dirty="0" smtClean="0">
                <a:solidFill>
                  <a:srgbClr val="FF0000"/>
                </a:solidFill>
              </a:rPr>
              <a:t>open() function</a:t>
            </a:r>
            <a:r>
              <a:rPr lang="zh-TW" altLang="en-US" dirty="0" smtClean="0">
                <a:solidFill>
                  <a:srgbClr val="FF0000"/>
                </a:solidFill>
              </a:rPr>
              <a:t>在哪裡？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2063552" y="1401345"/>
            <a:ext cx="77974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9146397" y="1124745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itchFamily="18" charset="-120"/>
                <a:cs typeface="+mn-cs"/>
              </a:rPr>
              <a:t>User Mode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itchFamily="18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152860" y="1368491"/>
            <a:ext cx="101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itchFamily="18" charset="-120"/>
                <a:cs typeface="+mn-cs"/>
              </a:rPr>
              <a:t>Kernel Mode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itchFamily="18" charset="-120"/>
              <a:cs typeface="+mn-cs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762107" y="630279"/>
            <a:ext cx="1463759" cy="4229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Program </a:t>
            </a: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dirty="0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read()…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2946228" y="620688"/>
            <a:ext cx="1371018" cy="4229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Program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 </a:t>
            </a:r>
            <a:r>
              <a:rPr kumimoji="0" lang="en-US" altLang="zh-TW" sz="1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dirty="0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open()…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7146344" y="847922"/>
            <a:ext cx="317809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utoShape 284"/>
          <p:cNvSpPr>
            <a:spLocks noChangeArrowheads="1"/>
          </p:cNvSpPr>
          <p:nvPr/>
        </p:nvSpPr>
        <p:spPr bwMode="auto">
          <a:xfrm>
            <a:off x="3783762" y="5374221"/>
            <a:ext cx="4616494" cy="1059185"/>
          </a:xfrm>
          <a:prstGeom prst="flowChartMagneticDisk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itchFamily="18" charset="-120"/>
                <a:cs typeface="Times New Roman" panose="02020603050405020304" pitchFamily="18" charset="0"/>
              </a:rPr>
              <a:t>Storage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itchFamily="18" charset="-120"/>
              <a:cs typeface="+mn-cs"/>
            </a:endParaRPr>
          </a:p>
        </p:txBody>
      </p:sp>
      <p:cxnSp>
        <p:nvCxnSpPr>
          <p:cNvPr id="171" name="直線接點 170"/>
          <p:cNvCxnSpPr/>
          <p:nvPr/>
        </p:nvCxnSpPr>
        <p:spPr>
          <a:xfrm>
            <a:off x="2413378" y="5013176"/>
            <a:ext cx="77974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6140564" y="1473289"/>
            <a:ext cx="150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itchFamily="18" charset="-120"/>
                <a:cs typeface="+mn-cs"/>
              </a:rPr>
              <a:t>open(), read()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itchFamily="18" charset="-120"/>
              <a:cs typeface="+mn-cs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2423592" y="1993582"/>
            <a:ext cx="7398372" cy="2775450"/>
          </a:xfrm>
          <a:prstGeom prst="roundRect">
            <a:avLst/>
          </a:prstGeom>
          <a:solidFill>
            <a:srgbClr val="9FFD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open()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{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	….</a:t>
            </a:r>
            <a:endParaRPr kumimoji="1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}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read()                                               OS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 smtClean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{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軟正黑體" pitchFamily="34" charset="-120"/>
                <a:cs typeface="+mn-cs"/>
              </a:rPr>
              <a:t>	…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1" dirty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rPr>
              <a:t>}</a:t>
            </a:r>
            <a:endParaRPr kumimoji="1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軟正黑體" pitchFamily="34" charset="-120"/>
              <a:cs typeface="+mn-cs"/>
            </a:endParaRPr>
          </a:p>
        </p:txBody>
      </p:sp>
      <p:cxnSp>
        <p:nvCxnSpPr>
          <p:cNvPr id="65" name="直線接點 23"/>
          <p:cNvCxnSpPr/>
          <p:nvPr/>
        </p:nvCxnSpPr>
        <p:spPr>
          <a:xfrm flipV="1">
            <a:off x="6106244" y="1124744"/>
            <a:ext cx="83" cy="826517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23"/>
          <p:cNvCxnSpPr/>
          <p:nvPr/>
        </p:nvCxnSpPr>
        <p:spPr>
          <a:xfrm flipV="1">
            <a:off x="6106244" y="4631047"/>
            <a:ext cx="83" cy="742169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7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補充結束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05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dirty="0" smtClean="0">
                <a:effectLst/>
              </a:rPr>
              <a:t>Summary: Interrupts and Traps</a:t>
            </a:r>
            <a:endParaRPr lang="zh-TW" altLang="en-US" dirty="0" smtClean="0">
              <a:effectLst/>
            </a:endParaRP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 flipV="1">
            <a:off x="1775521" y="3134737"/>
            <a:ext cx="7004751" cy="45441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2887646" y="1484314"/>
            <a:ext cx="1143199" cy="1414129"/>
          </a:xfrm>
          <a:prstGeom prst="rect">
            <a:avLst/>
          </a:prstGeom>
          <a:gradFill rotWithShape="1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  <a:p>
            <a:pPr algn="ctr" eaLnBrk="0" hangingPunct="0"/>
            <a:r>
              <a:rPr kumimoji="0" lang="en-US" altLang="zh-TW" sz="1800" b="1" i="1" dirty="0" smtClean="0">
                <a:solidFill>
                  <a:srgbClr val="00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open</a:t>
            </a:r>
            <a:r>
              <a:rPr kumimoji="0" lang="en-US" altLang="zh-TW" sz="1800" b="1" i="1" dirty="0">
                <a:solidFill>
                  <a:srgbClr val="00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()</a:t>
            </a:r>
          </a:p>
          <a:p>
            <a:pPr algn="ctr" eaLnBrk="0" hangingPunct="0"/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2887646" y="5597646"/>
            <a:ext cx="5819029" cy="999706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en-US" altLang="zh-TW" sz="200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 eaLnBrk="0" hangingPunct="0">
              <a:defRPr/>
            </a:pPr>
            <a:r>
              <a:rPr kumimoji="0" lang="en-US" altLang="zh-TW" sz="2000">
                <a:solidFill>
                  <a:srgbClr val="000000"/>
                </a:solidFill>
                <a:latin typeface="Calibri" panose="020F0502020204030204" pitchFamily="34" charset="0"/>
              </a:rPr>
              <a:t>Hardware</a:t>
            </a:r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2920354" y="3363760"/>
            <a:ext cx="5786320" cy="1953969"/>
          </a:xfrm>
          <a:prstGeom prst="rect">
            <a:avLst/>
          </a:prstGeom>
          <a:gradFill rotWithShape="1">
            <a:gsLst>
              <a:gs pos="0">
                <a:srgbClr val="66FF33"/>
              </a:gs>
              <a:gs pos="100000">
                <a:srgbClr val="2F7618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b="1">
                <a:solidFill>
                  <a:srgbClr val="FF3300"/>
                </a:solidFill>
                <a:latin typeface="Calibri" panose="020F0502020204030204" pitchFamily="34" charset="0"/>
              </a:rPr>
              <a:t>OS (or Kernel)</a:t>
            </a:r>
          </a:p>
        </p:txBody>
      </p:sp>
      <p:sp>
        <p:nvSpPr>
          <p:cNvPr id="47112" name="Text Box 10"/>
          <p:cNvSpPr txBox="1">
            <a:spLocks noChangeArrowheads="1"/>
          </p:cNvSpPr>
          <p:nvPr/>
        </p:nvSpPr>
        <p:spPr bwMode="auto">
          <a:xfrm>
            <a:off x="3955613" y="2474931"/>
            <a:ext cx="3338009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Trap</a:t>
            </a:r>
            <a:r>
              <a:rPr kumimoji="0" lang="en-US" altLang="zh-TW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kumimoji="0" lang="en-US" altLang="zh-TW" sz="1800" dirty="0">
                <a:solidFill>
                  <a:srgbClr val="000000"/>
                </a:solidFill>
                <a:latin typeface="Calibri" panose="020F0502020204030204" pitchFamily="34" charset="0"/>
              </a:rPr>
              <a:t>caused by</a:t>
            </a:r>
            <a:r>
              <a:rPr kumimoji="0" lang="en-US" altLang="zh-TW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kumimoji="0"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System Call</a:t>
            </a:r>
            <a:r>
              <a:rPr kumimoji="0" lang="en-US" altLang="zh-TW" sz="1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kumimoji="0" lang="en-US" altLang="zh-TW" sz="1800" dirty="0">
                <a:solidFill>
                  <a:srgbClr val="000000"/>
                </a:solidFill>
                <a:latin typeface="Calibri" panose="020F0502020204030204" pitchFamily="34" charset="0"/>
              </a:rPr>
              <a:t>to </a:t>
            </a:r>
          </a:p>
          <a:p>
            <a:pPr eaLnBrk="0" hangingPunct="0"/>
            <a:r>
              <a:rPr kumimoji="0" lang="en-US" altLang="zh-TW" sz="1800" dirty="0">
                <a:solidFill>
                  <a:srgbClr val="000000"/>
                </a:solidFill>
                <a:latin typeface="Calibri" panose="020F0502020204030204" pitchFamily="34" charset="0"/>
              </a:rPr>
              <a:t>ask the kernel provide services</a:t>
            </a:r>
          </a:p>
        </p:txBody>
      </p:sp>
      <p:sp>
        <p:nvSpPr>
          <p:cNvPr id="47113" name="Text Box 12"/>
          <p:cNvSpPr txBox="1">
            <a:spLocks noChangeArrowheads="1"/>
          </p:cNvSpPr>
          <p:nvPr/>
        </p:nvSpPr>
        <p:spPr bwMode="auto">
          <a:xfrm>
            <a:off x="8662517" y="4946929"/>
            <a:ext cx="1964208" cy="92333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800" b="1">
                <a:solidFill>
                  <a:srgbClr val="000000"/>
                </a:solidFill>
                <a:latin typeface="Calibri" panose="020F0502020204030204" pitchFamily="34" charset="0"/>
              </a:rPr>
              <a:t>Interrupt</a:t>
            </a:r>
            <a:r>
              <a:rPr kumimoji="0" lang="en-US" altLang="zh-TW" sz="1800">
                <a:solidFill>
                  <a:srgbClr val="000000"/>
                </a:solidFill>
                <a:latin typeface="Calibri" panose="020F0502020204030204" pitchFamily="34" charset="0"/>
              </a:rPr>
              <a:t> cause</a:t>
            </a:r>
          </a:p>
          <a:p>
            <a:pPr eaLnBrk="0" hangingPunct="0"/>
            <a:r>
              <a:rPr kumimoji="0" lang="en-US" altLang="zh-TW" sz="1800">
                <a:solidFill>
                  <a:srgbClr val="000000"/>
                </a:solidFill>
                <a:latin typeface="Calibri" panose="020F0502020204030204" pitchFamily="34" charset="0"/>
              </a:rPr>
              <a:t>kernel to service I/O devices</a:t>
            </a:r>
          </a:p>
        </p:txBody>
      </p:sp>
      <p:sp>
        <p:nvSpPr>
          <p:cNvPr id="47114" name="Line 13"/>
          <p:cNvSpPr>
            <a:spLocks noChangeShapeType="1"/>
          </p:cNvSpPr>
          <p:nvPr/>
        </p:nvSpPr>
        <p:spPr bwMode="auto">
          <a:xfrm flipV="1">
            <a:off x="3514033" y="4866954"/>
            <a:ext cx="0" cy="745235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115" name="Line 14"/>
          <p:cNvSpPr>
            <a:spLocks noChangeShapeType="1"/>
          </p:cNvSpPr>
          <p:nvPr/>
        </p:nvSpPr>
        <p:spPr bwMode="auto">
          <a:xfrm>
            <a:off x="7773068" y="2805741"/>
            <a:ext cx="0" cy="68161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116" name="Line 16"/>
          <p:cNvSpPr>
            <a:spLocks noChangeShapeType="1"/>
          </p:cNvSpPr>
          <p:nvPr/>
        </p:nvSpPr>
        <p:spPr bwMode="auto">
          <a:xfrm>
            <a:off x="3510762" y="2885718"/>
            <a:ext cx="0" cy="68161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117" name="Text Box 17"/>
          <p:cNvSpPr txBox="1">
            <a:spLocks noChangeArrowheads="1"/>
          </p:cNvSpPr>
          <p:nvPr/>
        </p:nvSpPr>
        <p:spPr bwMode="auto">
          <a:xfrm>
            <a:off x="5438990" y="1649719"/>
            <a:ext cx="5036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47118" name="Line 18"/>
          <p:cNvSpPr>
            <a:spLocks noChangeShapeType="1"/>
          </p:cNvSpPr>
          <p:nvPr/>
        </p:nvSpPr>
        <p:spPr bwMode="auto">
          <a:xfrm flipV="1">
            <a:off x="8188228" y="4866954"/>
            <a:ext cx="0" cy="745235"/>
          </a:xfrm>
          <a:prstGeom prst="line">
            <a:avLst/>
          </a:prstGeom>
          <a:ln>
            <a:headEnd type="none" w="sm" len="sm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TW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119" name="Rectangle 19"/>
          <p:cNvSpPr>
            <a:spLocks noChangeArrowheads="1"/>
          </p:cNvSpPr>
          <p:nvPr/>
        </p:nvSpPr>
        <p:spPr bwMode="auto">
          <a:xfrm>
            <a:off x="3218011" y="5773960"/>
            <a:ext cx="520082" cy="3289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</a:rPr>
              <a:t>NIC</a:t>
            </a:r>
          </a:p>
        </p:txBody>
      </p:sp>
      <p:sp>
        <p:nvSpPr>
          <p:cNvPr id="47120" name="Rectangle 20"/>
          <p:cNvSpPr>
            <a:spLocks noChangeArrowheads="1"/>
          </p:cNvSpPr>
          <p:nvPr/>
        </p:nvSpPr>
        <p:spPr bwMode="auto">
          <a:xfrm>
            <a:off x="7519318" y="5773960"/>
            <a:ext cx="1038529" cy="3289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47121" name="Text Box 21"/>
          <p:cNvSpPr txBox="1">
            <a:spLocks noChangeArrowheads="1"/>
          </p:cNvSpPr>
          <p:nvPr/>
        </p:nvSpPr>
        <p:spPr bwMode="auto">
          <a:xfrm>
            <a:off x="5442261" y="5443148"/>
            <a:ext cx="5036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47122" name="Text Box 22"/>
          <p:cNvSpPr txBox="1">
            <a:spLocks noChangeArrowheads="1"/>
          </p:cNvSpPr>
          <p:nvPr/>
        </p:nvSpPr>
        <p:spPr bwMode="auto">
          <a:xfrm>
            <a:off x="8363476" y="2391319"/>
            <a:ext cx="170253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Trap</a:t>
            </a:r>
            <a:r>
              <a:rPr kumimoji="0" lang="en-US" altLang="zh-TW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kumimoji="0" lang="en-US" altLang="zh-TW" sz="1800" dirty="0">
                <a:solidFill>
                  <a:srgbClr val="000000"/>
                </a:solidFill>
                <a:latin typeface="Calibri" panose="020F0502020204030204" pitchFamily="34" charset="0"/>
              </a:rPr>
              <a:t>caused by </a:t>
            </a:r>
            <a:r>
              <a:rPr kumimoji="0" lang="en-US" altLang="zh-TW" sz="1800" dirty="0">
                <a:solidFill>
                  <a:srgbClr val="FF0000"/>
                </a:solidFill>
                <a:latin typeface="Calibri" panose="020F0502020204030204" pitchFamily="34" charset="0"/>
              </a:rPr>
              <a:t>software error</a:t>
            </a:r>
          </a:p>
        </p:txBody>
      </p:sp>
      <p:sp>
        <p:nvSpPr>
          <p:cNvPr id="47123" name="Rectangle 23"/>
          <p:cNvSpPr>
            <a:spLocks noChangeArrowheads="1"/>
          </p:cNvSpPr>
          <p:nvPr/>
        </p:nvSpPr>
        <p:spPr bwMode="auto">
          <a:xfrm>
            <a:off x="7176120" y="1484314"/>
            <a:ext cx="1143198" cy="1414129"/>
          </a:xfrm>
          <a:prstGeom prst="rect">
            <a:avLst/>
          </a:prstGeom>
          <a:gradFill rotWithShape="1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  <a:p>
            <a:pPr eaLnBrk="0" hangingPunct="0"/>
            <a:r>
              <a:rPr kumimoji="0" lang="en-US" altLang="zh-TW" sz="1800" b="1" i="1" dirty="0">
                <a:solidFill>
                  <a:srgbClr val="00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a=0;</a:t>
            </a:r>
          </a:p>
          <a:p>
            <a:pPr eaLnBrk="0" hangingPunct="0"/>
            <a:r>
              <a:rPr kumimoji="0" lang="en-US" altLang="zh-TW" sz="1800" b="1" i="1" dirty="0">
                <a:solidFill>
                  <a:srgbClr val="00000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b=10/a;</a:t>
            </a:r>
          </a:p>
          <a:p>
            <a:pPr eaLnBrk="0" hangingPunct="0"/>
            <a:r>
              <a:rPr kumimoji="0" lang="en-US" altLang="zh-TW" sz="280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1925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1919536" y="2357380"/>
            <a:ext cx="77974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9002381" y="2080780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solidFill>
                  <a:prstClr val="black"/>
                </a:solidFill>
                <a:latin typeface="Calibri" panose="020F0502020204030204" pitchFamily="34" charset="0"/>
              </a:rPr>
              <a:t>User Mode</a:t>
            </a:r>
            <a:endParaRPr kumimoji="0" lang="zh-TW" altLang="en-US" sz="12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008844" y="2324526"/>
            <a:ext cx="101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200" b="1" dirty="0">
                <a:solidFill>
                  <a:prstClr val="black"/>
                </a:solidFill>
                <a:latin typeface="Calibri" panose="020F0502020204030204" pitchFamily="34" charset="0"/>
              </a:rPr>
              <a:t>Kernel Mode</a:t>
            </a:r>
            <a:endParaRPr kumimoji="0" lang="zh-TW" altLang="en-US" sz="12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367809" y="1513789"/>
            <a:ext cx="1463759" cy="4229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微軟正黑體" pitchFamily="34" charset="-120"/>
              </a:rPr>
              <a:t>Program 1</a:t>
            </a:r>
            <a:endParaRPr kumimoji="0" lang="zh-TW" altLang="en-US" sz="1600" b="1" dirty="0">
              <a:solidFill>
                <a:sysClr val="windowText" lastClr="000000"/>
              </a:solidFill>
              <a:latin typeface="Calibri" panose="020F0502020204030204" pitchFamily="34" charset="0"/>
              <a:ea typeface="微軟正黑體" pitchFamily="34" charset="-120"/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6168008" y="1504198"/>
            <a:ext cx="1371018" cy="4229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6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微軟正黑體" pitchFamily="34" charset="-120"/>
              </a:rPr>
              <a:t>Program</a:t>
            </a:r>
            <a:r>
              <a:rPr kumimoji="0" lang="zh-TW" altLang="en-US" sz="16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微軟正黑體" pitchFamily="34" charset="-120"/>
              </a:rPr>
              <a:t> </a:t>
            </a:r>
            <a:r>
              <a:rPr kumimoji="0" lang="en-US" altLang="zh-TW" sz="16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微軟正黑體" pitchFamily="34" charset="-120"/>
              </a:rPr>
              <a:t>2</a:t>
            </a:r>
            <a:endParaRPr kumimoji="0" lang="zh-TW" altLang="en-US" sz="1600" b="1" dirty="0">
              <a:solidFill>
                <a:sysClr val="windowText" lastClr="000000"/>
              </a:solidFill>
              <a:latin typeface="Calibri" panose="020F0502020204030204" pitchFamily="34" charset="0"/>
              <a:ea typeface="微軟正黑體" pitchFamily="34" charset="-120"/>
            </a:endParaRPr>
          </a:p>
        </p:txBody>
      </p:sp>
      <p:cxnSp>
        <p:nvCxnSpPr>
          <p:cNvPr id="18" name="直線接點 17"/>
          <p:cNvCxnSpPr/>
          <p:nvPr/>
        </p:nvCxnSpPr>
        <p:spPr>
          <a:xfrm>
            <a:off x="7866424" y="1731432"/>
            <a:ext cx="317809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/>
          <p:cNvCxnSpPr/>
          <p:nvPr/>
        </p:nvCxnSpPr>
        <p:spPr>
          <a:xfrm>
            <a:off x="2269362" y="4817083"/>
            <a:ext cx="779742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3640506" y="2335972"/>
            <a:ext cx="15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read(), write()</a:t>
            </a:r>
            <a:endParaRPr kumimoji="0" lang="zh-TW" altLang="en-US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4674280" y="2914004"/>
            <a:ext cx="2578567" cy="979928"/>
          </a:xfrm>
          <a:prstGeom prst="roundRect">
            <a:avLst/>
          </a:prstGeom>
          <a:solidFill>
            <a:srgbClr val="9FFD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微軟正黑體" pitchFamily="34" charset="-120"/>
              </a:rPr>
              <a:t>OS</a:t>
            </a:r>
          </a:p>
        </p:txBody>
      </p:sp>
      <p:cxnSp>
        <p:nvCxnSpPr>
          <p:cNvPr id="65" name="直線接點 23"/>
          <p:cNvCxnSpPr/>
          <p:nvPr/>
        </p:nvCxnSpPr>
        <p:spPr>
          <a:xfrm flipV="1">
            <a:off x="5152551" y="2046351"/>
            <a:ext cx="83" cy="826517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23"/>
          <p:cNvCxnSpPr/>
          <p:nvPr/>
        </p:nvCxnSpPr>
        <p:spPr>
          <a:xfrm flipV="1">
            <a:off x="5962228" y="4002907"/>
            <a:ext cx="83" cy="742169"/>
          </a:xfrm>
          <a:prstGeom prst="straightConnector1">
            <a:avLst/>
          </a:prstGeom>
          <a:ln w="508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968288" y="4231727"/>
            <a:ext cx="1135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interrupts</a:t>
            </a:r>
            <a:endParaRPr kumimoji="0" lang="zh-TW" altLang="en-US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19" name="直線接點 23"/>
          <p:cNvCxnSpPr/>
          <p:nvPr/>
        </p:nvCxnSpPr>
        <p:spPr>
          <a:xfrm flipV="1">
            <a:off x="6672065" y="2046351"/>
            <a:ext cx="83" cy="826517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736850" y="2324511"/>
            <a:ext cx="120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800" b="1" dirty="0">
                <a:solidFill>
                  <a:prstClr val="black"/>
                </a:solidFill>
                <a:latin typeface="Calibri" panose="020F0502020204030204" pitchFamily="34" charset="0"/>
              </a:rPr>
              <a:t>exceptions</a:t>
            </a:r>
            <a:endParaRPr kumimoji="0" lang="zh-TW" altLang="en-US" sz="1800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1992313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 baseline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標楷體" panose="03000509000000000000" pitchFamily="65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kern="0" dirty="0">
                <a:solidFill>
                  <a:srgbClr val="000000"/>
                </a:solidFill>
              </a:rPr>
              <a:t>OS is Event-Driven</a:t>
            </a:r>
          </a:p>
        </p:txBody>
      </p:sp>
      <p:sp>
        <p:nvSpPr>
          <p:cNvPr id="3" name="矩形 2"/>
          <p:cNvSpPr/>
          <p:nvPr/>
        </p:nvSpPr>
        <p:spPr>
          <a:xfrm>
            <a:off x="3640506" y="5301208"/>
            <a:ext cx="1512044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latin typeface="Calibri" panose="020F0502020204030204" pitchFamily="34" charset="0"/>
              </a:rPr>
              <a:t>Device 1</a:t>
            </a:r>
            <a:endParaRPr lang="zh-TW" altLang="en-US" sz="1800" dirty="0">
              <a:latin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11986" y="5295159"/>
            <a:ext cx="1512044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latin typeface="Calibri" panose="020F0502020204030204" pitchFamily="34" charset="0"/>
              </a:rPr>
              <a:t>Device 2</a:t>
            </a:r>
            <a:endParaRPr lang="zh-TW" altLang="en-US" sz="1800" dirty="0">
              <a:latin typeface="Calibri" panose="020F050202020403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240098" y="5295159"/>
            <a:ext cx="1512044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</a:rPr>
              <a:t>Device 3</a:t>
            </a:r>
            <a:endParaRPr lang="zh-TW" altLang="en-US" sz="2000" dirty="0">
              <a:latin typeface="Calibri" panose="020F0502020204030204" pitchFamily="34" charset="0"/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8976321" y="5583191"/>
            <a:ext cx="317809" cy="0"/>
          </a:xfrm>
          <a:prstGeom prst="line">
            <a:avLst/>
          </a:prstGeom>
          <a:ln w="381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1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What Operating Systems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Operating-System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</a:rPr>
              <a:t>Multiprogramming and Multitasking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Dual-Mode and Multi-mode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Timers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Resource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Security and Protection</a:t>
            </a:r>
          </a:p>
          <a:p>
            <a:r>
              <a:rPr lang="en-US" altLang="zh-TW" sz="2800" dirty="0"/>
              <a:t>Virtualization</a:t>
            </a:r>
          </a:p>
          <a:p>
            <a:r>
              <a:rPr lang="en-US" altLang="zh-TW" sz="2800" dirty="0"/>
              <a:t>Distributed Systems</a:t>
            </a:r>
          </a:p>
          <a:p>
            <a:r>
              <a:rPr lang="en-US" altLang="zh-TW" sz="2800" dirty="0"/>
              <a:t>Kernel Data Structures</a:t>
            </a:r>
          </a:p>
          <a:p>
            <a:r>
              <a:rPr lang="en-US" altLang="zh-TW" sz="2800" dirty="0"/>
              <a:t>Computing Environments</a:t>
            </a:r>
          </a:p>
          <a:p>
            <a:r>
              <a:rPr lang="en-US" altLang="zh-TW" sz="2800" dirty="0"/>
              <a:t>Free and Open-Source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6381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Operating-System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TW" sz="2800" dirty="0" smtClean="0"/>
              <a:t>Single-programming systems</a:t>
            </a:r>
          </a:p>
          <a:p>
            <a:pPr eaLnBrk="1" hangingPunct="1">
              <a:lnSpc>
                <a:spcPct val="12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TW" sz="2800" dirty="0" smtClean="0"/>
              <a:t>Multi-programmed systems</a:t>
            </a:r>
          </a:p>
          <a:p>
            <a:pPr eaLnBrk="1" hangingPunct="1">
              <a:lnSpc>
                <a:spcPct val="12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TW" sz="2800" dirty="0" smtClean="0"/>
              <a:t>Time-sharing (or multitasking) systems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54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Operating-System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TW" sz="2800" b="1" dirty="0" smtClean="0">
                <a:solidFill>
                  <a:srgbClr val="FF3300"/>
                </a:solidFill>
              </a:rPr>
              <a:t>Single-programming systems</a:t>
            </a:r>
          </a:p>
          <a:p>
            <a:pPr eaLnBrk="1" hangingPunct="1">
              <a:lnSpc>
                <a:spcPct val="120000"/>
              </a:lnSpc>
            </a:pPr>
            <a:endParaRPr lang="en-US" altLang="zh-TW" sz="2800" b="1" i="1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TW" sz="2800" dirty="0" smtClean="0"/>
              <a:t>Multi-programmed systems</a:t>
            </a:r>
          </a:p>
          <a:p>
            <a:pPr eaLnBrk="1" hangingPunct="1">
              <a:lnSpc>
                <a:spcPct val="120000"/>
              </a:lnSpc>
            </a:pPr>
            <a:endParaRPr lang="en-US" altLang="zh-TW" sz="28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TW" sz="2800" dirty="0" smtClean="0"/>
              <a:t>Time-sharing (or multitasking) systems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46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Operating-System Structure: </a:t>
            </a:r>
            <a:br>
              <a:rPr lang="en-US" altLang="zh-TW" smtClean="0"/>
            </a:br>
            <a:r>
              <a:rPr lang="en-US" altLang="zh-TW" i="1" smtClean="0">
                <a:solidFill>
                  <a:srgbClr val="FF3300"/>
                </a:solidFill>
              </a:rPr>
              <a:t>Single-programming 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smtClean="0">
                <a:solidFill>
                  <a:srgbClr val="0033CC"/>
                </a:solidFill>
              </a:rPr>
              <a:t>Single-programming systems</a:t>
            </a:r>
          </a:p>
          <a:p>
            <a:pPr lvl="1"/>
            <a:r>
              <a:rPr lang="en-US" altLang="zh-TW" smtClean="0"/>
              <a:t>One job at a time</a:t>
            </a:r>
          </a:p>
          <a:p>
            <a:pPr lvl="2"/>
            <a:r>
              <a:rPr lang="en-US" altLang="zh-TW" smtClean="0"/>
              <a:t>After a job is finished, then the next job</a:t>
            </a:r>
          </a:p>
          <a:p>
            <a:endParaRPr lang="en-US" altLang="zh-TW" smtClean="0"/>
          </a:p>
          <a:p>
            <a:pPr lvl="1"/>
            <a:r>
              <a:rPr lang="en-US" altLang="zh-TW" smtClean="0"/>
              <a:t>Very </a:t>
            </a:r>
            <a:r>
              <a:rPr lang="en-US" altLang="zh-TW" b="1" i="1" smtClean="0"/>
              <a:t>inefficient </a:t>
            </a:r>
          </a:p>
          <a:p>
            <a:pPr lvl="2"/>
            <a:r>
              <a:rPr lang="en-US" altLang="zh-TW" smtClean="0"/>
              <a:t>CPU is idle when the running program is doing I/O (next slide)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10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7" name="Rectangle 9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err="1" smtClean="0"/>
              <a:t>Uni</a:t>
            </a:r>
            <a:r>
              <a:rPr lang="en-US" altLang="zh-TW" dirty="0" smtClean="0"/>
              <a:t>- vs. Multi-Programming</a:t>
            </a:r>
          </a:p>
        </p:txBody>
      </p:sp>
      <p:graphicFrame>
        <p:nvGraphicFramePr>
          <p:cNvPr id="2050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064195"/>
              </p:ext>
            </p:extLst>
          </p:nvPr>
        </p:nvGraphicFramePr>
        <p:xfrm>
          <a:off x="2929483" y="1276648"/>
          <a:ext cx="50387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8" name="Artwork" r:id="rId3" imgW="5038095" imgH="1257476" progId="">
                  <p:embed/>
                </p:oleObj>
              </mc:Choice>
              <mc:Fallback>
                <p:oleObj name="Artwork" r:id="rId3" imgW="5038095" imgH="1257476" progId="">
                  <p:embed/>
                  <p:pic>
                    <p:nvPicPr>
                      <p:cNvPr id="0" name="Picture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483" y="1276648"/>
                        <a:ext cx="5038725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5451505"/>
              </p:ext>
            </p:extLst>
          </p:nvPr>
        </p:nvGraphicFramePr>
        <p:xfrm>
          <a:off x="1991544" y="3183086"/>
          <a:ext cx="7431088" cy="327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9" name="Artwork" r:id="rId5" imgW="6249272" imgH="3315163" progId="">
                  <p:embed/>
                </p:oleObj>
              </mc:Choice>
              <mc:Fallback>
                <p:oleObj name="Artwork" r:id="rId5" imgW="6249272" imgH="3315163" progId="">
                  <p:embed/>
                  <p:pic>
                    <p:nvPicPr>
                      <p:cNvPr id="0" name="Picture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3183086"/>
                        <a:ext cx="7431088" cy="327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4799857" y="2339427"/>
            <a:ext cx="2383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(a) </a:t>
            </a:r>
            <a:r>
              <a:rPr lang="en-US" altLang="zh-TW" sz="20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uni</a:t>
            </a:r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-programming</a:t>
            </a:r>
            <a:endParaRPr lang="zh-TW" altLang="en-US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683638" y="6237312"/>
            <a:ext cx="2615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(b) multi-programming</a:t>
            </a:r>
            <a:endParaRPr lang="zh-TW" altLang="en-US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What Operating Systems Do?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zh-TW" dirty="0" smtClean="0"/>
              <a:t>A </a:t>
            </a:r>
            <a:r>
              <a:rPr lang="en-US" altLang="zh-TW" b="1" dirty="0" smtClean="0"/>
              <a:t>software</a:t>
            </a:r>
            <a:r>
              <a:rPr lang="en-US" altLang="zh-TW" dirty="0" smtClean="0"/>
              <a:t> that acts between a </a:t>
            </a:r>
            <a:r>
              <a:rPr lang="en-US" altLang="zh-TW" b="1" i="1" dirty="0" smtClean="0">
                <a:solidFill>
                  <a:srgbClr val="FF3300"/>
                </a:solidFill>
              </a:rPr>
              <a:t>users/applications</a:t>
            </a:r>
            <a:r>
              <a:rPr lang="en-US" altLang="zh-TW" dirty="0" smtClean="0"/>
              <a:t> and the </a:t>
            </a:r>
            <a:r>
              <a:rPr lang="en-US" altLang="zh-TW" b="1" i="1" dirty="0" smtClean="0">
                <a:solidFill>
                  <a:srgbClr val="FF3300"/>
                </a:solidFill>
              </a:rPr>
              <a:t>computer hardware</a:t>
            </a:r>
            <a:r>
              <a:rPr lang="en-US" altLang="zh-TW" dirty="0" smtClean="0"/>
              <a:t>.</a:t>
            </a:r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b="1" dirty="0" smtClean="0"/>
              <a:t>Goal</a:t>
            </a:r>
          </a:p>
          <a:p>
            <a:pPr lvl="1" eaLnBrk="1" hangingPunct="1"/>
            <a:r>
              <a:rPr lang="en-US" altLang="zh-TW" dirty="0" smtClean="0">
                <a:solidFill>
                  <a:srgbClr val="0000CC"/>
                </a:solidFill>
              </a:rPr>
              <a:t>Manages the computer hardware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0000CC"/>
                </a:solidFill>
              </a:rPr>
              <a:t>provides an environment for application programs to run</a:t>
            </a:r>
          </a:p>
          <a:p>
            <a:endParaRPr lang="en-US" altLang="zh-TW" dirty="0" smtClean="0"/>
          </a:p>
        </p:txBody>
      </p:sp>
      <p:grpSp>
        <p:nvGrpSpPr>
          <p:cNvPr id="27" name="群組 26"/>
          <p:cNvGrpSpPr/>
          <p:nvPr/>
        </p:nvGrpSpPr>
        <p:grpSpPr>
          <a:xfrm>
            <a:off x="3503712" y="2708920"/>
            <a:ext cx="5653624" cy="1872208"/>
            <a:chOff x="3640506" y="1624266"/>
            <a:chExt cx="5653624" cy="2998534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4042976" y="2357380"/>
              <a:ext cx="4197600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sp>
          <p:nvSpPr>
            <p:cNvPr id="29" name="圓角矩形 28"/>
            <p:cNvSpPr/>
            <p:nvPr/>
          </p:nvSpPr>
          <p:spPr>
            <a:xfrm>
              <a:off x="4367809" y="1633857"/>
              <a:ext cx="1463759" cy="422975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600" b="1" kern="0" dirty="0">
                  <a:solidFill>
                    <a:sysClr val="windowText" lastClr="000000"/>
                  </a:solidFill>
                  <a:latin typeface="Calibri" panose="020F0502020204030204"/>
                  <a:ea typeface="微軟正黑體" pitchFamily="34" charset="-120"/>
                </a:rPr>
                <a:t>Program 1</a:t>
              </a:r>
              <a:endParaRPr kumimoji="0" lang="zh-TW" altLang="en-US" sz="1600" b="1" kern="0" dirty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6168008" y="1624266"/>
              <a:ext cx="1371018" cy="422975"/>
            </a:xfrm>
            <a:prstGeom prst="roundRect">
              <a:avLst/>
            </a:prstGeom>
            <a:solidFill>
              <a:srgbClr val="5B9BD5">
                <a:lumMod val="40000"/>
                <a:lumOff val="6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600" b="1" kern="0" dirty="0">
                  <a:solidFill>
                    <a:sysClr val="windowText" lastClr="000000"/>
                  </a:solidFill>
                  <a:latin typeface="Calibri" panose="020F0502020204030204"/>
                  <a:ea typeface="微軟正黑體" pitchFamily="34" charset="-120"/>
                </a:rPr>
                <a:t>Program</a:t>
              </a:r>
              <a:r>
                <a:rPr kumimoji="0" lang="zh-TW" altLang="en-US" sz="1600" b="1" kern="0" dirty="0">
                  <a:solidFill>
                    <a:sysClr val="windowText" lastClr="000000"/>
                  </a:solidFill>
                  <a:latin typeface="Calibri" panose="020F0502020204030204"/>
                  <a:ea typeface="微軟正黑體" pitchFamily="34" charset="-120"/>
                </a:rPr>
                <a:t> </a:t>
              </a:r>
              <a:r>
                <a:rPr kumimoji="0" lang="en-US" altLang="zh-TW" sz="1600" b="1" kern="0" dirty="0">
                  <a:solidFill>
                    <a:sysClr val="windowText" lastClr="000000"/>
                  </a:solidFill>
                  <a:latin typeface="Calibri" panose="020F0502020204030204"/>
                  <a:ea typeface="微軟正黑體" pitchFamily="34" charset="-120"/>
                </a:rPr>
                <a:t>2</a:t>
              </a:r>
              <a:endParaRPr kumimoji="0" lang="zh-TW" altLang="en-US" sz="1600" b="1" kern="0" dirty="0">
                <a:solidFill>
                  <a:sysClr val="windowText" lastClr="000000"/>
                </a:solidFill>
                <a:latin typeface="Calibri" panose="020F0502020204030204"/>
                <a:ea typeface="微軟正黑體" pitchFamily="34" charset="-120"/>
              </a:endParaRPr>
            </a:p>
          </p:txBody>
        </p:sp>
        <p:cxnSp>
          <p:nvCxnSpPr>
            <p:cNvPr id="31" name="直線接點 30"/>
            <p:cNvCxnSpPr/>
            <p:nvPr/>
          </p:nvCxnSpPr>
          <p:spPr>
            <a:xfrm>
              <a:off x="7866424" y="1851500"/>
              <a:ext cx="317809" cy="0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cxnSp>
          <p:nvCxnSpPr>
            <p:cNvPr id="32" name="直線接點 31"/>
            <p:cNvCxnSpPr/>
            <p:nvPr/>
          </p:nvCxnSpPr>
          <p:spPr>
            <a:xfrm>
              <a:off x="4123103" y="3838028"/>
              <a:ext cx="4197600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  <p:sp>
          <p:nvSpPr>
            <p:cNvPr id="33" name="圓角矩形 32"/>
            <p:cNvSpPr/>
            <p:nvPr/>
          </p:nvSpPr>
          <p:spPr>
            <a:xfrm>
              <a:off x="4661531" y="2622376"/>
              <a:ext cx="2578567" cy="979928"/>
            </a:xfrm>
            <a:prstGeom prst="roundRect">
              <a:avLst/>
            </a:prstGeom>
            <a:solidFill>
              <a:srgbClr val="9FFDFF"/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2000" b="1" kern="0" dirty="0">
                  <a:solidFill>
                    <a:sysClr val="windowText" lastClr="000000"/>
                  </a:solidFill>
                  <a:latin typeface="Calibri" panose="020F0502020204030204"/>
                  <a:ea typeface="微軟正黑體" pitchFamily="34" charset="-120"/>
                </a:rPr>
                <a:t>OS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3640506" y="4174377"/>
              <a:ext cx="1512044" cy="448423"/>
            </a:xfrm>
            <a:prstGeom prst="rect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b="1" kern="0" dirty="0">
                  <a:solidFill>
                    <a:prstClr val="white"/>
                  </a:solidFill>
                  <a:latin typeface="Calibri" panose="020F0502020204030204"/>
                </a:rPr>
                <a:t>Device 1</a:t>
              </a:r>
              <a:endParaRPr kumimoji="0" lang="zh-TW" altLang="en-US" sz="18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411986" y="4168328"/>
              <a:ext cx="1512044" cy="454472"/>
            </a:xfrm>
            <a:prstGeom prst="rect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b="1" kern="0" dirty="0">
                  <a:solidFill>
                    <a:prstClr val="white"/>
                  </a:solidFill>
                  <a:latin typeface="Calibri" panose="020F0502020204030204"/>
                </a:rPr>
                <a:t>Device 2</a:t>
              </a:r>
              <a:endParaRPr kumimoji="0" lang="zh-TW" altLang="en-US" sz="18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240098" y="4168328"/>
              <a:ext cx="1512044" cy="454472"/>
            </a:xfrm>
            <a:prstGeom prst="rect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TW" sz="1800" b="1" kern="0" dirty="0">
                  <a:solidFill>
                    <a:prstClr val="white"/>
                  </a:solidFill>
                  <a:latin typeface="Calibri" panose="020F0502020204030204"/>
                </a:rPr>
                <a:t>Device 3</a:t>
              </a:r>
              <a:endParaRPr kumimoji="0" lang="zh-TW" altLang="en-US" sz="1800" b="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37" name="直線接點 36"/>
            <p:cNvCxnSpPr/>
            <p:nvPr/>
          </p:nvCxnSpPr>
          <p:spPr>
            <a:xfrm>
              <a:off x="8976321" y="4456360"/>
              <a:ext cx="317809" cy="0"/>
            </a:xfrm>
            <a:prstGeom prst="line">
              <a:avLst/>
            </a:prstGeom>
            <a:noFill/>
            <a:ln w="38100" cap="rnd" cmpd="sng" algn="ctr">
              <a:solidFill>
                <a:sysClr val="windowText" lastClr="000000"/>
              </a:solidFill>
              <a:prstDash val="sysDot"/>
              <a:miter lim="800000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Operating-System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TW" sz="2800" dirty="0" smtClean="0"/>
              <a:t>Single-programming systems</a:t>
            </a:r>
          </a:p>
          <a:p>
            <a:pPr eaLnBrk="1" hangingPunct="1">
              <a:lnSpc>
                <a:spcPct val="120000"/>
              </a:lnSpc>
            </a:pPr>
            <a:endParaRPr lang="en-US" altLang="zh-TW" sz="2800" b="1" i="1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TW" sz="2800" b="1" dirty="0" smtClean="0">
                <a:solidFill>
                  <a:srgbClr val="FF3300"/>
                </a:solidFill>
              </a:rPr>
              <a:t>Multi-programmed systems</a:t>
            </a:r>
          </a:p>
          <a:p>
            <a:pPr eaLnBrk="1" hangingPunct="1">
              <a:lnSpc>
                <a:spcPct val="120000"/>
              </a:lnSpc>
            </a:pPr>
            <a:endParaRPr lang="en-US" altLang="zh-TW" sz="2800" b="1" i="1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TW" sz="2800" dirty="0" smtClean="0"/>
              <a:t>Time-sharing (or multitasking) systems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54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sz="3600" dirty="0"/>
              <a:t>Operating-System Structure: </a:t>
            </a:r>
            <a:br>
              <a:rPr lang="en-US" altLang="zh-TW" sz="3600" dirty="0"/>
            </a:br>
            <a:r>
              <a:rPr lang="en-US" altLang="zh-TW" sz="3600" dirty="0">
                <a:solidFill>
                  <a:srgbClr val="FF3300"/>
                </a:solidFill>
              </a:rPr>
              <a:t>Multiprogramming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TW" dirty="0"/>
              <a:t>Why use multiprogramming? </a:t>
            </a:r>
            <a:r>
              <a:rPr lang="en-US" altLang="zh-TW" dirty="0" smtClean="0"/>
              <a:t>for </a:t>
            </a:r>
            <a:r>
              <a:rPr lang="en-US" altLang="zh-TW" b="1" i="1" dirty="0" smtClean="0">
                <a:solidFill>
                  <a:srgbClr val="FF3300"/>
                </a:solidFill>
              </a:rPr>
              <a:t>efficiency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Run </a:t>
            </a:r>
            <a:r>
              <a:rPr lang="en-US" altLang="zh-TW" dirty="0"/>
              <a:t>multiple </a:t>
            </a:r>
            <a:r>
              <a:rPr lang="en-US" altLang="zh-TW" dirty="0" smtClean="0"/>
              <a:t>programs </a:t>
            </a:r>
            <a:r>
              <a:rPr lang="en-US" altLang="zh-TW" dirty="0"/>
              <a:t>keep either the </a:t>
            </a:r>
            <a:r>
              <a:rPr lang="en-US" altLang="zh-TW" b="1" dirty="0"/>
              <a:t>CPU</a:t>
            </a:r>
            <a:r>
              <a:rPr lang="en-US" altLang="zh-TW" dirty="0"/>
              <a:t> or the I/O devices busy at all </a:t>
            </a:r>
            <a:r>
              <a:rPr lang="en-US" altLang="zh-TW" dirty="0" smtClean="0"/>
              <a:t>times</a:t>
            </a:r>
          </a:p>
          <a:p>
            <a:pPr lvl="1" eaLnBrk="1" hangingPunct="1"/>
            <a:endParaRPr lang="en-US" altLang="zh-TW" dirty="0"/>
          </a:p>
          <a:p>
            <a:pPr lvl="1" eaLnBrk="1" hangingPunct="1"/>
            <a:r>
              <a:rPr lang="en-US" altLang="zh-TW" dirty="0" smtClean="0"/>
              <a:t>Give an example in your usual life: </a:t>
            </a:r>
            <a:r>
              <a:rPr lang="zh-TW" altLang="en-US" dirty="0" smtClean="0"/>
              <a:t>小朋友玩遊戲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en-US" altLang="zh-TW" b="1" i="1" dirty="0" smtClean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Memory Layout for a Multiprogramming System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altLang="zh-TW" dirty="0" smtClean="0"/>
              <a:t>A set of jobs is kept in </a:t>
            </a:r>
            <a:r>
              <a:rPr lang="en-US" altLang="zh-TW" b="1" i="1" dirty="0" smtClean="0">
                <a:solidFill>
                  <a:srgbClr val="FF3300"/>
                </a:solidFill>
              </a:rPr>
              <a:t>memory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26549" t="885" r="26328" b="1476"/>
          <a:stretch>
            <a:fillRect/>
          </a:stretch>
        </p:blipFill>
        <p:spPr bwMode="auto">
          <a:xfrm>
            <a:off x="4457701" y="2204864"/>
            <a:ext cx="3111500" cy="426018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067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Operating-System Structure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TW" sz="2800" dirty="0" smtClean="0"/>
              <a:t>Single-programming systems</a:t>
            </a:r>
          </a:p>
          <a:p>
            <a:pPr eaLnBrk="1" hangingPunct="1">
              <a:lnSpc>
                <a:spcPct val="120000"/>
              </a:lnSpc>
            </a:pPr>
            <a:endParaRPr lang="en-US" altLang="zh-TW" sz="2800" b="1" i="1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TW" sz="2800" dirty="0" smtClean="0"/>
              <a:t>Multi-programmed systems</a:t>
            </a:r>
          </a:p>
          <a:p>
            <a:pPr eaLnBrk="1" hangingPunct="1">
              <a:lnSpc>
                <a:spcPct val="120000"/>
              </a:lnSpc>
            </a:pPr>
            <a:endParaRPr lang="en-US" altLang="zh-TW" sz="2800" b="1" i="1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TW" sz="2800" b="1" dirty="0" smtClean="0">
                <a:solidFill>
                  <a:srgbClr val="FF3300"/>
                </a:solidFill>
              </a:rPr>
              <a:t>Time-sharing (or multitasking) systems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737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600" dirty="0" smtClean="0"/>
              <a:t>Operating-System Structure: </a:t>
            </a:r>
            <a:br>
              <a:rPr lang="en-US" altLang="zh-TW" sz="3600" dirty="0" smtClean="0"/>
            </a:br>
            <a:r>
              <a:rPr lang="en-US" altLang="zh-TW" sz="3600" dirty="0" smtClean="0">
                <a:solidFill>
                  <a:srgbClr val="FF3300"/>
                </a:solidFill>
              </a:rPr>
              <a:t>Timesharing (Multitasking)</a:t>
            </a:r>
            <a:endParaRPr lang="en-US" altLang="zh-TW" sz="3600" dirty="0">
              <a:solidFill>
                <a:srgbClr val="FF3300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TW" b="1" dirty="0" smtClean="0"/>
              <a:t>Problem</a:t>
            </a:r>
            <a:r>
              <a:rPr lang="en-US" altLang="zh-TW" dirty="0" smtClean="0"/>
              <a:t> of Multi-programming systems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dirty="0" smtClean="0"/>
              <a:t>Does </a:t>
            </a:r>
            <a:r>
              <a:rPr lang="en-US" altLang="zh-TW" dirty="0"/>
              <a:t>not provide </a:t>
            </a:r>
            <a:r>
              <a:rPr lang="en-US" altLang="zh-TW" b="1" i="1" dirty="0"/>
              <a:t>user </a:t>
            </a:r>
            <a:r>
              <a:rPr lang="en-US" altLang="zh-TW" b="1" i="1" dirty="0" smtClean="0"/>
              <a:t>interaction</a:t>
            </a:r>
            <a:r>
              <a:rPr lang="en-US" altLang="zh-TW" dirty="0" smtClean="0"/>
              <a:t>: s</a:t>
            </a:r>
            <a:r>
              <a:rPr lang="en-US" altLang="zh-TW" i="1" dirty="0" smtClean="0"/>
              <a:t>ee </a:t>
            </a:r>
            <a:r>
              <a:rPr lang="en-US" altLang="zh-TW" i="1" dirty="0"/>
              <a:t>the following </a:t>
            </a:r>
            <a:r>
              <a:rPr lang="en-US" altLang="zh-TW" i="1" dirty="0" smtClean="0"/>
              <a:t>slide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dirty="0" smtClean="0"/>
              <a:t>Solutions</a:t>
            </a:r>
            <a:r>
              <a:rPr lang="en-US" altLang="zh-TW" dirty="0"/>
              <a:t>: </a:t>
            </a:r>
            <a:r>
              <a:rPr lang="en-US" altLang="zh-TW" b="1" dirty="0">
                <a:solidFill>
                  <a:srgbClr val="FF0000"/>
                </a:solidFill>
              </a:rPr>
              <a:t>Timesharing (Multitasking)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dirty="0" smtClean="0"/>
              <a:t>Logical extension of multiprogramming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dirty="0" smtClean="0"/>
              <a:t>CPU switches jobs so </a:t>
            </a:r>
            <a:r>
              <a:rPr lang="en-US" altLang="zh-TW" b="1" dirty="0" smtClean="0"/>
              <a:t>frequently</a:t>
            </a:r>
            <a:r>
              <a:rPr lang="en-US" altLang="zh-TW" dirty="0" smtClean="0"/>
              <a:t> (not until jobs doing I/O)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dirty="0" smtClean="0"/>
              <a:t>Users can </a:t>
            </a:r>
            <a:r>
              <a:rPr lang="en-US" altLang="zh-TW" b="1" dirty="0" smtClean="0"/>
              <a:t>interact</a:t>
            </a:r>
            <a:r>
              <a:rPr lang="en-US" altLang="zh-TW" dirty="0" smtClean="0"/>
              <a:t> with each job frequently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dirty="0" smtClean="0"/>
              <a:t>Create an </a:t>
            </a:r>
            <a:r>
              <a:rPr lang="en-US" altLang="zh-TW" sz="3200" b="1" dirty="0" smtClean="0">
                <a:solidFill>
                  <a:srgbClr val="3366FF"/>
                </a:solidFill>
              </a:rPr>
              <a:t>interactive</a:t>
            </a:r>
            <a:r>
              <a:rPr lang="en-US" altLang="zh-TW" dirty="0" smtClean="0"/>
              <a:t> computing </a:t>
            </a:r>
            <a:r>
              <a:rPr lang="en-US" altLang="zh-TW" dirty="0"/>
              <a:t>environment </a:t>
            </a:r>
            <a:r>
              <a:rPr lang="en-US" altLang="zh-TW" dirty="0" smtClean="0"/>
              <a:t>(e.g</a:t>
            </a:r>
            <a:r>
              <a:rPr lang="en-US" altLang="zh-TW" dirty="0"/>
              <a:t>., using keyboards or mouse)</a:t>
            </a:r>
            <a:endParaRPr lang="en-US" altLang="zh-TW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TW" b="1" dirty="0" smtClean="0">
                <a:solidFill>
                  <a:srgbClr val="FF3300"/>
                </a:solidFill>
              </a:rPr>
              <a:t>Response time</a:t>
            </a:r>
            <a:r>
              <a:rPr lang="en-US" altLang="zh-TW" dirty="0" smtClean="0"/>
              <a:t> is short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4000" smtClean="0">
                <a:effectLst/>
              </a:rPr>
              <a:t>Problems of Multiprogramming Systems</a:t>
            </a:r>
            <a:endParaRPr lang="en-US" altLang="zh-TW" sz="4000">
              <a:effectLst/>
            </a:endParaRPr>
          </a:p>
        </p:txBody>
      </p:sp>
      <p:sp>
        <p:nvSpPr>
          <p:cNvPr id="43011" name="Line 5"/>
          <p:cNvSpPr>
            <a:spLocks noChangeShapeType="1"/>
          </p:cNvSpPr>
          <p:nvPr/>
        </p:nvSpPr>
        <p:spPr bwMode="auto">
          <a:xfrm>
            <a:off x="2927351" y="2492375"/>
            <a:ext cx="7273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3012" name="Line 6"/>
          <p:cNvSpPr>
            <a:spLocks noChangeShapeType="1"/>
          </p:cNvSpPr>
          <p:nvPr/>
        </p:nvSpPr>
        <p:spPr bwMode="auto">
          <a:xfrm>
            <a:off x="2925764" y="3500438"/>
            <a:ext cx="7273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3013" name="Rectangle 9"/>
          <p:cNvSpPr>
            <a:spLocks noChangeArrowheads="1"/>
          </p:cNvSpPr>
          <p:nvPr/>
        </p:nvSpPr>
        <p:spPr bwMode="auto">
          <a:xfrm>
            <a:off x="2927350" y="2133601"/>
            <a:ext cx="4897438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>
                <a:latin typeface="Calibri" panose="020F0502020204030204" pitchFamily="34" charset="0"/>
              </a:rPr>
              <a:t>RUN</a:t>
            </a:r>
          </a:p>
        </p:txBody>
      </p:sp>
      <p:sp>
        <p:nvSpPr>
          <p:cNvPr id="43014" name="Text Box 10"/>
          <p:cNvSpPr txBox="1">
            <a:spLocks noChangeArrowheads="1"/>
          </p:cNvSpPr>
          <p:nvPr/>
        </p:nvSpPr>
        <p:spPr bwMode="auto">
          <a:xfrm>
            <a:off x="1631950" y="2133601"/>
            <a:ext cx="1181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Calibri" panose="020F0502020204030204" pitchFamily="34" charset="0"/>
              </a:rPr>
              <a:t>program A</a:t>
            </a:r>
          </a:p>
        </p:txBody>
      </p:sp>
      <p:sp>
        <p:nvSpPr>
          <p:cNvPr id="43015" name="Text Box 11"/>
          <p:cNvSpPr txBox="1">
            <a:spLocks noChangeArrowheads="1"/>
          </p:cNvSpPr>
          <p:nvPr/>
        </p:nvSpPr>
        <p:spPr bwMode="auto">
          <a:xfrm>
            <a:off x="1631950" y="3141663"/>
            <a:ext cx="116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Calibri" panose="020F0502020204030204" pitchFamily="34" charset="0"/>
              </a:rPr>
              <a:t>program B</a:t>
            </a:r>
          </a:p>
          <a:p>
            <a:pPr algn="ctr"/>
            <a:r>
              <a:rPr lang="en-US" altLang="zh-TW" sz="1800">
                <a:latin typeface="Calibri" panose="020F0502020204030204" pitchFamily="34" charset="0"/>
              </a:rPr>
              <a:t>(word)</a:t>
            </a:r>
          </a:p>
        </p:txBody>
      </p:sp>
      <p:sp>
        <p:nvSpPr>
          <p:cNvPr id="43016" name="Rectangle 12"/>
          <p:cNvSpPr>
            <a:spLocks noChangeArrowheads="1"/>
          </p:cNvSpPr>
          <p:nvPr/>
        </p:nvSpPr>
        <p:spPr bwMode="auto">
          <a:xfrm>
            <a:off x="7824788" y="3141664"/>
            <a:ext cx="12954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>
                <a:latin typeface="Calibri" panose="020F0502020204030204" pitchFamily="34" charset="0"/>
              </a:rPr>
              <a:t>RUN</a:t>
            </a:r>
          </a:p>
        </p:txBody>
      </p:sp>
      <p:sp>
        <p:nvSpPr>
          <p:cNvPr id="43017" name="AutoShape 13"/>
          <p:cNvSpPr>
            <a:spLocks noChangeArrowheads="1"/>
          </p:cNvSpPr>
          <p:nvPr/>
        </p:nvSpPr>
        <p:spPr bwMode="auto">
          <a:xfrm>
            <a:off x="1992313" y="4508501"/>
            <a:ext cx="2374900" cy="504825"/>
          </a:xfrm>
          <a:prstGeom prst="wedgeRoundRectCallout">
            <a:avLst>
              <a:gd name="adj1" fmla="val -43986"/>
              <a:gd name="adj2" fmla="val -193713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1">
                <a:latin typeface="Calibri" panose="020F0502020204030204" pitchFamily="34" charset="0"/>
              </a:rPr>
              <a:t>interactive task</a:t>
            </a:r>
          </a:p>
        </p:txBody>
      </p:sp>
      <p:sp>
        <p:nvSpPr>
          <p:cNvPr id="43018" name="Text Box 14"/>
          <p:cNvSpPr txBox="1">
            <a:spLocks noChangeArrowheads="1"/>
          </p:cNvSpPr>
          <p:nvPr/>
        </p:nvSpPr>
        <p:spPr bwMode="auto">
          <a:xfrm>
            <a:off x="5087939" y="3068639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anose="020F0502020204030204" pitchFamily="34" charset="0"/>
              </a:rPr>
              <a:t>wait</a:t>
            </a:r>
          </a:p>
        </p:txBody>
      </p:sp>
      <p:sp>
        <p:nvSpPr>
          <p:cNvPr id="43019" name="Text Box 15"/>
          <p:cNvSpPr txBox="1">
            <a:spLocks noChangeArrowheads="1"/>
          </p:cNvSpPr>
          <p:nvPr/>
        </p:nvSpPr>
        <p:spPr bwMode="auto">
          <a:xfrm>
            <a:off x="8112125" y="2060576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anose="020F0502020204030204" pitchFamily="34" charset="0"/>
              </a:rPr>
              <a:t>wait</a:t>
            </a:r>
          </a:p>
        </p:txBody>
      </p:sp>
      <p:sp>
        <p:nvSpPr>
          <p:cNvPr id="43020" name="AutoShape 16"/>
          <p:cNvSpPr>
            <a:spLocks noChangeArrowheads="1"/>
          </p:cNvSpPr>
          <p:nvPr/>
        </p:nvSpPr>
        <p:spPr bwMode="auto">
          <a:xfrm>
            <a:off x="4943476" y="4292601"/>
            <a:ext cx="3673475" cy="504825"/>
          </a:xfrm>
          <a:prstGeom prst="wedgeRoundRectCallout">
            <a:avLst>
              <a:gd name="adj1" fmla="val -38245"/>
              <a:gd name="adj2" fmla="val -193713"/>
              <a:gd name="adj3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1">
                <a:latin typeface="Calibri" panose="020F0502020204030204" pitchFamily="34" charset="0"/>
              </a:rPr>
              <a:t>Bad: long response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z="4000" dirty="0">
                <a:effectLst/>
              </a:rPr>
              <a:t>Timesharing (Multitasking)</a:t>
            </a:r>
            <a:endParaRPr lang="en-US" altLang="zh-TW" sz="4000" dirty="0">
              <a:effectLst/>
            </a:endParaRPr>
          </a:p>
        </p:txBody>
      </p:sp>
      <p:sp>
        <p:nvSpPr>
          <p:cNvPr id="43011" name="Line 5"/>
          <p:cNvSpPr>
            <a:spLocks noChangeShapeType="1"/>
          </p:cNvSpPr>
          <p:nvPr/>
        </p:nvSpPr>
        <p:spPr bwMode="auto">
          <a:xfrm>
            <a:off x="2927351" y="2492375"/>
            <a:ext cx="7273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3012" name="Line 6"/>
          <p:cNvSpPr>
            <a:spLocks noChangeShapeType="1"/>
          </p:cNvSpPr>
          <p:nvPr/>
        </p:nvSpPr>
        <p:spPr bwMode="auto">
          <a:xfrm>
            <a:off x="2925764" y="3500438"/>
            <a:ext cx="7273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43013" name="Rectangle 9"/>
          <p:cNvSpPr>
            <a:spLocks noChangeArrowheads="1"/>
          </p:cNvSpPr>
          <p:nvPr/>
        </p:nvSpPr>
        <p:spPr bwMode="auto">
          <a:xfrm>
            <a:off x="2927350" y="2133602"/>
            <a:ext cx="1656482" cy="3587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>
                <a:latin typeface="Calibri" panose="020F0502020204030204" pitchFamily="34" charset="0"/>
              </a:rPr>
              <a:t>RUN</a:t>
            </a:r>
          </a:p>
        </p:txBody>
      </p:sp>
      <p:sp>
        <p:nvSpPr>
          <p:cNvPr id="43014" name="Text Box 10"/>
          <p:cNvSpPr txBox="1">
            <a:spLocks noChangeArrowheads="1"/>
          </p:cNvSpPr>
          <p:nvPr/>
        </p:nvSpPr>
        <p:spPr bwMode="auto">
          <a:xfrm>
            <a:off x="1631950" y="2133601"/>
            <a:ext cx="1181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Calibri" panose="020F0502020204030204" pitchFamily="34" charset="0"/>
              </a:rPr>
              <a:t>program A</a:t>
            </a:r>
          </a:p>
        </p:txBody>
      </p:sp>
      <p:sp>
        <p:nvSpPr>
          <p:cNvPr id="43015" name="Text Box 11"/>
          <p:cNvSpPr txBox="1">
            <a:spLocks noChangeArrowheads="1"/>
          </p:cNvSpPr>
          <p:nvPr/>
        </p:nvSpPr>
        <p:spPr bwMode="auto">
          <a:xfrm>
            <a:off x="1631950" y="3141663"/>
            <a:ext cx="1168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800">
                <a:latin typeface="Calibri" panose="020F0502020204030204" pitchFamily="34" charset="0"/>
              </a:rPr>
              <a:t>program B</a:t>
            </a:r>
          </a:p>
          <a:p>
            <a:pPr algn="ctr"/>
            <a:r>
              <a:rPr lang="en-US" altLang="zh-TW" sz="1800">
                <a:latin typeface="Calibri" panose="020F0502020204030204" pitchFamily="34" charset="0"/>
              </a:rPr>
              <a:t>(word)</a:t>
            </a:r>
          </a:p>
        </p:txBody>
      </p:sp>
      <p:sp>
        <p:nvSpPr>
          <p:cNvPr id="43016" name="Rectangle 12"/>
          <p:cNvSpPr>
            <a:spLocks noChangeArrowheads="1"/>
          </p:cNvSpPr>
          <p:nvPr/>
        </p:nvSpPr>
        <p:spPr bwMode="auto">
          <a:xfrm>
            <a:off x="4585893" y="3141663"/>
            <a:ext cx="1295400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 dirty="0">
                <a:latin typeface="Calibri" panose="020F0502020204030204" pitchFamily="34" charset="0"/>
              </a:rPr>
              <a:t>RUN</a:t>
            </a:r>
          </a:p>
        </p:txBody>
      </p:sp>
      <p:sp>
        <p:nvSpPr>
          <p:cNvPr id="43017" name="AutoShape 13"/>
          <p:cNvSpPr>
            <a:spLocks noChangeArrowheads="1"/>
          </p:cNvSpPr>
          <p:nvPr/>
        </p:nvSpPr>
        <p:spPr bwMode="auto">
          <a:xfrm>
            <a:off x="425450" y="4581128"/>
            <a:ext cx="2374900" cy="504825"/>
          </a:xfrm>
          <a:prstGeom prst="wedgeRoundRectCallout">
            <a:avLst>
              <a:gd name="adj1" fmla="val 31464"/>
              <a:gd name="adj2" fmla="val -210179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1">
                <a:latin typeface="Calibri" panose="020F0502020204030204" pitchFamily="34" charset="0"/>
              </a:rPr>
              <a:t>interactive task</a:t>
            </a:r>
          </a:p>
        </p:txBody>
      </p:sp>
      <p:sp>
        <p:nvSpPr>
          <p:cNvPr id="43018" name="Text Box 14"/>
          <p:cNvSpPr txBox="1">
            <a:spLocks noChangeArrowheads="1"/>
          </p:cNvSpPr>
          <p:nvPr/>
        </p:nvSpPr>
        <p:spPr bwMode="auto">
          <a:xfrm>
            <a:off x="3575720" y="3019426"/>
            <a:ext cx="649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anose="020F0502020204030204" pitchFamily="34" charset="0"/>
              </a:rPr>
              <a:t>wait</a:t>
            </a:r>
          </a:p>
        </p:txBody>
      </p:sp>
      <p:sp>
        <p:nvSpPr>
          <p:cNvPr id="43019" name="Text Box 15"/>
          <p:cNvSpPr txBox="1">
            <a:spLocks noChangeArrowheads="1"/>
          </p:cNvSpPr>
          <p:nvPr/>
        </p:nvSpPr>
        <p:spPr bwMode="auto">
          <a:xfrm>
            <a:off x="4908949" y="2095500"/>
            <a:ext cx="649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b="1">
                <a:latin typeface="Calibri" panose="020F0502020204030204" pitchFamily="34" charset="0"/>
              </a:rPr>
              <a:t>wait</a:t>
            </a:r>
          </a:p>
        </p:txBody>
      </p:sp>
      <p:sp>
        <p:nvSpPr>
          <p:cNvPr id="43020" name="AutoShape 16"/>
          <p:cNvSpPr>
            <a:spLocks noChangeArrowheads="1"/>
          </p:cNvSpPr>
          <p:nvPr/>
        </p:nvSpPr>
        <p:spPr bwMode="auto">
          <a:xfrm>
            <a:off x="4151784" y="4199516"/>
            <a:ext cx="3673475" cy="504825"/>
          </a:xfrm>
          <a:prstGeom prst="wedgeRoundRectCallout">
            <a:avLst>
              <a:gd name="adj1" fmla="val -51571"/>
              <a:gd name="adj2" fmla="val -190054"/>
              <a:gd name="adj3" fmla="val 16667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1" dirty="0" smtClean="0">
                <a:latin typeface="Calibri" panose="020F0502020204030204" pitchFamily="34" charset="0"/>
              </a:rPr>
              <a:t>Good: short </a:t>
            </a:r>
            <a:r>
              <a:rPr lang="en-US" altLang="zh-TW" sz="2400" b="1" dirty="0">
                <a:latin typeface="Calibri" panose="020F0502020204030204" pitchFamily="34" charset="0"/>
              </a:rPr>
              <a:t>response time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887654" y="2141540"/>
            <a:ext cx="1656482" cy="3587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000" b="1">
                <a:latin typeface="Calibri" panose="020F0502020204030204" pitchFamily="34" charset="0"/>
              </a:rPr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323667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What Operating Systems Do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Organization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Computer-System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Operating-System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Multiprogramming and Multitasking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0000"/>
                </a:solidFill>
              </a:rPr>
              <a:t>Dual-Mode and Multi-mode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Timers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Resource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Security and Protection</a:t>
            </a:r>
          </a:p>
          <a:p>
            <a:r>
              <a:rPr lang="en-US" altLang="zh-TW" sz="2800" dirty="0"/>
              <a:t>Virtualization</a:t>
            </a:r>
          </a:p>
          <a:p>
            <a:r>
              <a:rPr lang="en-US" altLang="zh-TW" sz="2800" dirty="0"/>
              <a:t>Distributed Systems</a:t>
            </a:r>
          </a:p>
          <a:p>
            <a:r>
              <a:rPr lang="en-US" altLang="zh-TW" sz="2800" dirty="0"/>
              <a:t>Kernel Data Structures</a:t>
            </a:r>
          </a:p>
          <a:p>
            <a:r>
              <a:rPr lang="en-US" altLang="zh-TW" sz="2800" dirty="0"/>
              <a:t>Computing Environments</a:t>
            </a:r>
          </a:p>
          <a:p>
            <a:r>
              <a:rPr lang="en-US" altLang="zh-TW" sz="2800" dirty="0"/>
              <a:t>Free and Open-Source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81406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/>
              <a:t>Dual-Mode and Multimode Operations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To ensure proper execution of the system</a:t>
            </a:r>
          </a:p>
          <a:p>
            <a:pPr lvl="1" eaLnBrk="1" hangingPunct="1"/>
            <a:r>
              <a:rPr lang="en-US" altLang="zh-TW" dirty="0" smtClean="0"/>
              <a:t>Must distinguish between the execution of </a:t>
            </a:r>
            <a:r>
              <a:rPr lang="en-US" altLang="zh-TW" b="1" dirty="0" smtClean="0"/>
              <a:t>OS code</a:t>
            </a:r>
            <a:r>
              <a:rPr lang="en-US" altLang="zh-TW" dirty="0" smtClean="0"/>
              <a:t> and </a:t>
            </a:r>
            <a:r>
              <a:rPr lang="en-US" altLang="zh-TW" b="1" dirty="0" smtClean="0"/>
              <a:t>user program code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0000"/>
                </a:solidFill>
              </a:rPr>
              <a:t>Why? </a:t>
            </a:r>
            <a:r>
              <a:rPr lang="en-US" altLang="zh-TW" sz="1800" dirty="0" smtClean="0"/>
              <a:t>(see the following slide)</a:t>
            </a:r>
            <a:endParaRPr lang="en-US" altLang="zh-TW" dirty="0" smtClean="0"/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 smtClean="0"/>
              <a:t>Solution: </a:t>
            </a:r>
            <a:r>
              <a:rPr lang="en-US" altLang="zh-TW" b="1" dirty="0" smtClean="0">
                <a:solidFill>
                  <a:srgbClr val="FF3300"/>
                </a:solidFill>
              </a:rPr>
              <a:t>CPU </a:t>
            </a:r>
            <a:r>
              <a:rPr lang="en-US" altLang="zh-TW" dirty="0" smtClean="0"/>
              <a:t>supports dual-mode or multimode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Distinguish Between the Execution Of OS Code And User Program Code</a:t>
            </a:r>
            <a:endParaRPr lang="en-US" altLang="zh-TW" sz="40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312024" y="1484785"/>
            <a:ext cx="2260600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cli;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12024" y="4509122"/>
            <a:ext cx="2260600" cy="1931595"/>
          </a:xfrm>
          <a:prstGeom prst="rect">
            <a:avLst/>
          </a:prstGeom>
          <a:solidFill>
            <a:srgbClr val="66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lvl="0">
              <a:defRPr/>
            </a:pPr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  <a:p>
            <a:pPr lvl="0"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latin typeface="Calibri" panose="020F0502020204030204" pitchFamily="34" charset="0"/>
              </a:rPr>
              <a:t>cli; </a:t>
            </a:r>
          </a:p>
          <a:p>
            <a:pPr lvl="0">
              <a:defRPr/>
            </a:pPr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OS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12024" y="2719859"/>
            <a:ext cx="2260600" cy="178926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…..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67609" y="2188803"/>
            <a:ext cx="1869455" cy="1274514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 pitchFamily="34" charset="0"/>
                <a:ea typeface="新細明體" pitchFamily="18" charset="-120"/>
                <a:cs typeface="+mn-cs"/>
              </a:rPr>
              <a:t>CPU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 panose="020F0502020204030204" pitchFamily="34" charset="0"/>
              <a:ea typeface="新細明體" pitchFamily="18" charset="-120"/>
              <a:cs typeface="+mn-cs"/>
            </a:endParaRPr>
          </a:p>
        </p:txBody>
      </p:sp>
      <p:cxnSp>
        <p:nvCxnSpPr>
          <p:cNvPr id="9" name="直線單箭頭接點 8"/>
          <p:cNvCxnSpPr>
            <a:stCxn id="3" idx="1"/>
            <a:endCxn id="7" idx="3"/>
          </p:cNvCxnSpPr>
          <p:nvPr/>
        </p:nvCxnSpPr>
        <p:spPr>
          <a:xfrm flipH="1">
            <a:off x="4437064" y="2102322"/>
            <a:ext cx="1874961" cy="72373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乘號 7"/>
          <p:cNvSpPr/>
          <p:nvPr/>
        </p:nvSpPr>
        <p:spPr>
          <a:xfrm>
            <a:off x="4961138" y="2006991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>
            <a:endCxn id="7" idx="3"/>
          </p:cNvCxnSpPr>
          <p:nvPr/>
        </p:nvCxnSpPr>
        <p:spPr>
          <a:xfrm flipH="1" flipV="1">
            <a:off x="4437064" y="2826060"/>
            <a:ext cx="1869455" cy="2331132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991086" y="3991626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V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0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en-US" altLang="zh-TW" dirty="0" smtClean="0"/>
              <a:t>Defining Operating System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i="1" dirty="0" smtClean="0"/>
              <a:t>No </a:t>
            </a:r>
            <a:r>
              <a:rPr lang="en-US" altLang="zh-TW" dirty="0" smtClean="0"/>
              <a:t>universal accepted</a:t>
            </a:r>
            <a:r>
              <a:rPr lang="en-US" altLang="zh-TW" sz="3600" dirty="0"/>
              <a:t> </a:t>
            </a:r>
            <a:r>
              <a:rPr lang="en-US" altLang="zh-TW" dirty="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Because of myriad designs and uses of </a:t>
            </a:r>
            <a:r>
              <a:rPr lang="en-US" altLang="zh-TW" dirty="0" err="1"/>
              <a:t>OSes</a:t>
            </a:r>
            <a:endParaRPr lang="en-US" altLang="zh-TW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dirty="0"/>
              <a:t>Present in </a:t>
            </a:r>
            <a:r>
              <a:rPr lang="en-US" altLang="zh-TW" dirty="0" smtClean="0"/>
              <a:t>toasters (</a:t>
            </a:r>
            <a:r>
              <a:rPr lang="zh-TW" altLang="en-US" dirty="0" smtClean="0"/>
              <a:t>烤麵包機</a:t>
            </a:r>
            <a:r>
              <a:rPr lang="en-US" altLang="zh-TW" dirty="0" smtClean="0"/>
              <a:t>), </a:t>
            </a:r>
            <a:r>
              <a:rPr lang="en-US" altLang="zh-TW" dirty="0"/>
              <a:t>spacecraft, game machines, TVs and industrial control systems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/>
              <a:t>A more common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The OS is the one program </a:t>
            </a:r>
            <a:r>
              <a:rPr lang="en-US" altLang="zh-TW" b="1" i="1" dirty="0" smtClean="0">
                <a:solidFill>
                  <a:srgbClr val="FF3300"/>
                </a:solidFill>
              </a:rPr>
              <a:t>running at all times</a:t>
            </a:r>
            <a:r>
              <a:rPr lang="en-US" altLang="zh-TW" dirty="0" smtClean="0"/>
              <a:t> on the computer</a:t>
            </a:r>
          </a:p>
          <a:p>
            <a:pPr marL="1085850" lvl="2" eaLnBrk="1" hangingPunct="1">
              <a:lnSpc>
                <a:spcPct val="90000"/>
              </a:lnSpc>
            </a:pPr>
            <a:r>
              <a:rPr lang="en-US" altLang="zh-TW" dirty="0" smtClean="0"/>
              <a:t>Usually called the </a:t>
            </a:r>
            <a:r>
              <a:rPr lang="en-US" altLang="zh-TW" b="1" dirty="0" smtClean="0">
                <a:solidFill>
                  <a:srgbClr val="FF0000"/>
                </a:solidFill>
              </a:rPr>
              <a:t>kernel</a:t>
            </a:r>
            <a:endParaRPr lang="en-US" altLang="zh-TW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Dual-Mode Operation</a:t>
            </a:r>
            <a:endParaRPr lang="en-US" altLang="zh-TW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Modern </a:t>
            </a:r>
            <a:r>
              <a:rPr lang="en-US" altLang="zh-TW" b="1" dirty="0" smtClean="0">
                <a:solidFill>
                  <a:srgbClr val="FF3300"/>
                </a:solidFill>
              </a:rPr>
              <a:t>CPUs</a:t>
            </a:r>
            <a:r>
              <a:rPr lang="en-US" altLang="zh-TW" dirty="0" smtClean="0"/>
              <a:t> have </a:t>
            </a:r>
            <a:r>
              <a:rPr lang="en-US" altLang="zh-TW" b="1" dirty="0" smtClean="0"/>
              <a:t>at least </a:t>
            </a:r>
            <a:r>
              <a:rPr lang="en-US" altLang="zh-TW" dirty="0" smtClean="0"/>
              <a:t>two execution modes:</a:t>
            </a:r>
            <a:endParaRPr lang="en-US" altLang="zh-TW" b="1" i="1" dirty="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en-US" altLang="zh-TW" b="1" i="1" dirty="0" smtClean="0">
                <a:solidFill>
                  <a:srgbClr val="FF3300"/>
                </a:solidFill>
              </a:rPr>
              <a:t>User mode</a:t>
            </a:r>
            <a:r>
              <a:rPr lang="en-US" altLang="zh-TW" dirty="0" smtClean="0"/>
              <a:t> – execution done on behalf of a user</a:t>
            </a:r>
          </a:p>
          <a:p>
            <a:pPr lvl="1" eaLnBrk="1" hangingPunct="1"/>
            <a:endParaRPr lang="en-US" altLang="zh-TW" b="1" i="1" dirty="0" smtClean="0">
              <a:solidFill>
                <a:srgbClr val="FF3300"/>
              </a:solidFill>
            </a:endParaRPr>
          </a:p>
          <a:p>
            <a:pPr lvl="1" eaLnBrk="1" hangingPunct="1"/>
            <a:r>
              <a:rPr lang="en-US" altLang="zh-TW" b="1" i="1" dirty="0" smtClean="0">
                <a:solidFill>
                  <a:srgbClr val="FF3300"/>
                </a:solidFill>
              </a:rPr>
              <a:t>Monitor mode</a:t>
            </a:r>
            <a:r>
              <a:rPr lang="en-US" altLang="zh-TW" dirty="0" smtClean="0"/>
              <a:t>– execution done on behalf of operating system</a:t>
            </a:r>
          </a:p>
          <a:p>
            <a:pPr lvl="2" eaLnBrk="1" hangingPunct="1"/>
            <a:r>
              <a:rPr lang="en-US" altLang="zh-TW" dirty="0" smtClean="0"/>
              <a:t>Also called </a:t>
            </a:r>
            <a:r>
              <a:rPr lang="en-US" altLang="zh-TW" i="1" dirty="0" smtClean="0"/>
              <a:t>supervisor mode, system mode, or privileged mode</a:t>
            </a:r>
          </a:p>
          <a:p>
            <a:pPr lvl="2" eaLnBrk="1" hangingPunct="1"/>
            <a:r>
              <a:rPr lang="en-US" altLang="zh-TW" i="1" dirty="0" smtClean="0"/>
              <a:t>Can executed all of the instructions, including </a:t>
            </a:r>
            <a:r>
              <a:rPr lang="en-US" altLang="zh-TW" b="1" i="1" dirty="0" smtClean="0">
                <a:solidFill>
                  <a:srgbClr val="CC3300"/>
                </a:solidFill>
              </a:rPr>
              <a:t>privileged instructions</a:t>
            </a:r>
            <a:endParaRPr lang="en-US" altLang="zh-TW" b="1" dirty="0" smtClean="0">
              <a:solidFill>
                <a:srgbClr val="CC3300"/>
              </a:solidFill>
            </a:endParaRPr>
          </a:p>
          <a:p>
            <a:pPr lvl="1" eaLnBrk="1" hangingPunct="1"/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Controlled by a </a:t>
            </a:r>
            <a:r>
              <a:rPr lang="en-US" altLang="zh-TW" b="1" i="1" dirty="0" smtClean="0">
                <a:solidFill>
                  <a:srgbClr val="0000CC"/>
                </a:solidFill>
              </a:rPr>
              <a:t>mode bit</a:t>
            </a:r>
            <a:r>
              <a:rPr lang="en-US" altLang="zh-TW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1.3.1 SIC Machine Architecture (Cont.)</a:t>
            </a:r>
            <a:endParaRPr lang="en-US" altLang="zh-TW" sz="4000"/>
          </a:p>
        </p:txBody>
      </p:sp>
      <p:graphicFrame>
        <p:nvGraphicFramePr>
          <p:cNvPr id="370718" name="Group 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178281"/>
              </p:ext>
            </p:extLst>
          </p:nvPr>
        </p:nvGraphicFramePr>
        <p:xfrm>
          <a:off x="551384" y="3068960"/>
          <a:ext cx="10972801" cy="3200402"/>
        </p:xfrm>
        <a:graphic>
          <a:graphicData uri="http://schemas.openxmlformats.org/drawingml/2006/table">
            <a:tbl>
              <a:tblPr/>
              <a:tblGrid>
                <a:gridCol w="3226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3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Mnemonic</a:t>
                      </a:r>
                    </a:p>
                  </a:txBody>
                  <a:tcPr marL="130048" marR="130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130048" marR="130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Special use</a:t>
                      </a:r>
                    </a:p>
                  </a:txBody>
                  <a:tcPr marL="130048" marR="130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130048" marR="130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30048" marR="130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  Accumulator</a:t>
                      </a:r>
                    </a:p>
                  </a:txBody>
                  <a:tcPr marL="130048" marR="130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</a:p>
                  </a:txBody>
                  <a:tcPr marL="130048" marR="130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30048" marR="130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  Index register</a:t>
                      </a:r>
                    </a:p>
                  </a:txBody>
                  <a:tcPr marL="130048" marR="130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</a:t>
                      </a:r>
                    </a:p>
                  </a:txBody>
                  <a:tcPr marL="130048" marR="130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130048" marR="130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  Linkage register</a:t>
                      </a:r>
                    </a:p>
                  </a:txBody>
                  <a:tcPr marL="130048" marR="130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PC</a:t>
                      </a:r>
                    </a:p>
                  </a:txBody>
                  <a:tcPr marL="130048" marR="130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130048" marR="130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  Program counter</a:t>
                      </a:r>
                    </a:p>
                  </a:txBody>
                  <a:tcPr marL="130048" marR="130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SW</a:t>
                      </a:r>
                    </a:p>
                  </a:txBody>
                  <a:tcPr marL="130048" marR="130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130048" marR="130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     Status word</a:t>
                      </a:r>
                    </a:p>
                  </a:txBody>
                  <a:tcPr marL="130048" marR="13004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1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8637" y="1412776"/>
            <a:ext cx="7859713" cy="1768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Five registers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Each register is 24 bits in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4000" smtClean="0"/>
              <a:t>1.3.1 SIC Machine Architecture (Cont.)</a:t>
            </a:r>
            <a:endParaRPr lang="en-US" altLang="zh-TW" sz="4000"/>
          </a:p>
        </p:txBody>
      </p:sp>
      <p:graphicFrame>
        <p:nvGraphicFramePr>
          <p:cNvPr id="307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449564"/>
              </p:ext>
            </p:extLst>
          </p:nvPr>
        </p:nvGraphicFramePr>
        <p:xfrm>
          <a:off x="1847528" y="2443362"/>
          <a:ext cx="8712967" cy="4081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" name="Worksheet" r:id="rId3" imgW="3825360" imgH="1676520" progId="Excel.Sheet.8">
                  <p:embed/>
                </p:oleObj>
              </mc:Choice>
              <mc:Fallback>
                <p:oleObj name="Worksheet" r:id="rId3" imgW="3825360" imgH="1676520" progId="Excel.Sheet.8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2443362"/>
                        <a:ext cx="8712967" cy="40819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1384" y="1709937"/>
            <a:ext cx="7643813" cy="733425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FF3300"/>
                </a:solidFill>
              </a:rPr>
              <a:t>Status Word </a:t>
            </a:r>
            <a:r>
              <a:rPr lang="en-US" altLang="zh-TW" dirty="0" smtClean="0"/>
              <a:t>register contents</a:t>
            </a:r>
          </a:p>
        </p:txBody>
      </p:sp>
      <p:sp>
        <p:nvSpPr>
          <p:cNvPr id="2" name="圓角矩形 1"/>
          <p:cNvSpPr/>
          <p:nvPr/>
        </p:nvSpPr>
        <p:spPr>
          <a:xfrm>
            <a:off x="1860228" y="2996952"/>
            <a:ext cx="8628260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Dual-Mode Operation (Cont.)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27051" y="1412875"/>
            <a:ext cx="10972800" cy="525648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b="1" i="1" dirty="0" smtClean="0">
                <a:solidFill>
                  <a:srgbClr val="FF3300"/>
                </a:solidFill>
              </a:rPr>
              <a:t>Privileged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Instructions that may </a:t>
            </a:r>
            <a:r>
              <a:rPr lang="en-US" altLang="zh-TW" sz="2400" i="1" dirty="0" smtClean="0">
                <a:solidFill>
                  <a:srgbClr val="0000CC"/>
                </a:solidFill>
              </a:rPr>
              <a:t>cause harm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Can only be </a:t>
            </a:r>
            <a:r>
              <a:rPr lang="en-US" altLang="zh-TW" sz="2400" dirty="0" smtClean="0"/>
              <a:t>executed </a:t>
            </a:r>
            <a:r>
              <a:rPr lang="en-US" altLang="zh-TW" sz="2400" dirty="0" smtClean="0"/>
              <a:t>in the </a:t>
            </a:r>
            <a:r>
              <a:rPr lang="en-US" altLang="zh-TW" sz="2400" i="1" dirty="0" smtClean="0">
                <a:solidFill>
                  <a:srgbClr val="0000CC"/>
                </a:solidFill>
              </a:rPr>
              <a:t>supervisor mode</a:t>
            </a:r>
            <a:r>
              <a:rPr lang="en-US" altLang="zh-TW" sz="2400" dirty="0" smtClean="0"/>
              <a:t>.</a:t>
            </a:r>
            <a:endParaRPr lang="en-US" altLang="zh-TW" sz="24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Example: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I/O control, timer management, interrupt management</a:t>
            </a:r>
            <a:endParaRPr lang="en-US" altLang="zh-TW" sz="2000" b="1" dirty="0" smtClean="0"/>
          </a:p>
          <a:p>
            <a:pPr eaLnBrk="1" hangingPunct="1">
              <a:lnSpc>
                <a:spcPct val="90000"/>
              </a:lnSpc>
            </a:pPr>
            <a:endParaRPr lang="en-US" altLang="zh-TW" sz="2800" b="1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800" b="1" dirty="0" smtClean="0"/>
              <a:t>Why uses Dual-mode</a:t>
            </a:r>
            <a:r>
              <a:rPr lang="en-US" altLang="zh-TW" sz="2800" dirty="0" smtClean="0"/>
              <a:t> operation?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For protection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b="1" dirty="0" smtClean="0"/>
              <a:t>Privileged instruction</a:t>
            </a:r>
            <a:r>
              <a:rPr lang="en-US" altLang="zh-TW" sz="2400" dirty="0" smtClean="0"/>
              <a:t> can only execute in kernel mode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If executed in user mode, hardware will cause a </a:t>
            </a:r>
            <a:r>
              <a:rPr lang="en-US" altLang="zh-TW" sz="2000" b="1" i="1" dirty="0" smtClean="0"/>
              <a:t>trap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/>
              <a:t>Trap cause CPU jump to the OS, that terminates the application (next slide)</a:t>
            </a:r>
            <a:endParaRPr lang="en-US" altLang="zh-TW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Dual-Mode Operation</a:t>
            </a:r>
            <a:endParaRPr lang="zh-TW" altLang="en-US" smtClean="0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 flipV="1">
            <a:off x="2035176" y="3141118"/>
            <a:ext cx="6799263" cy="396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4583113" y="1412330"/>
            <a:ext cx="2260600" cy="1235075"/>
          </a:xfrm>
          <a:prstGeom prst="rect">
            <a:avLst/>
          </a:prstGeom>
          <a:gradFill rotWithShape="1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…</a:t>
            </a:r>
          </a:p>
          <a:p>
            <a:pPr eaLnBrk="0" hangingPunct="0"/>
            <a:r>
              <a:rPr kumimoji="0" lang="en-US" altLang="zh-TW" sz="2000" i="1" dirty="0" err="1">
                <a:latin typeface="Calibri" panose="020F0502020204030204" pitchFamily="34" charset="0"/>
              </a:rPr>
              <a:t>mov</a:t>
            </a:r>
            <a:r>
              <a:rPr kumimoji="0" lang="en-US" altLang="zh-TW" sz="2000" i="1" dirty="0">
                <a:latin typeface="Calibri" panose="020F0502020204030204" pitchFamily="34" charset="0"/>
              </a:rPr>
              <a:t> eax,10</a:t>
            </a:r>
          </a:p>
          <a:p>
            <a:pPr eaLnBrk="0" hangingPunct="0"/>
            <a:r>
              <a:rPr kumimoji="0" lang="en-US" altLang="zh-TW" sz="2000" b="1" i="1" dirty="0">
                <a:solidFill>
                  <a:srgbClr val="FF3300"/>
                </a:solidFill>
                <a:latin typeface="Calibri" panose="020F0502020204030204" pitchFamily="34" charset="0"/>
              </a:rPr>
              <a:t>cli;  //clear interrupt</a:t>
            </a:r>
          </a:p>
          <a:p>
            <a:pPr eaLnBrk="0" hangingPunct="0"/>
            <a:r>
              <a:rPr kumimoji="0" lang="en-US" altLang="zh-TW" sz="2000" dirty="0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114676" y="5292180"/>
            <a:ext cx="5648325" cy="87312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kumimoji="0" lang="en-US" altLang="zh-TW" sz="2000">
              <a:latin typeface="Calibri" panose="020F0502020204030204" pitchFamily="34" charset="0"/>
            </a:endParaRPr>
          </a:p>
          <a:p>
            <a:pPr algn="ctr" eaLnBrk="0" hangingPunct="0">
              <a:defRPr/>
            </a:pPr>
            <a:r>
              <a:rPr kumimoji="0" lang="en-US" altLang="zh-TW" sz="2000">
                <a:latin typeface="Calibri" panose="020F0502020204030204" pitchFamily="34" charset="0"/>
              </a:rPr>
              <a:t>Hardware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146426" y="3341142"/>
            <a:ext cx="5616575" cy="1706562"/>
          </a:xfrm>
          <a:prstGeom prst="rect">
            <a:avLst/>
          </a:prstGeom>
          <a:gradFill rotWithShape="1">
            <a:gsLst>
              <a:gs pos="0">
                <a:srgbClr val="66FF33"/>
              </a:gs>
              <a:gs pos="100000">
                <a:srgbClr val="2F7618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kumimoji="0" lang="en-US" altLang="zh-TW" sz="2400" b="1">
                <a:solidFill>
                  <a:srgbClr val="FF3300"/>
                </a:solidFill>
                <a:latin typeface="Calibri" panose="020F0502020204030204" pitchFamily="34" charset="0"/>
              </a:rPr>
              <a:t>OS (or Kernel)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838325" y="2495004"/>
            <a:ext cx="1138238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1600" b="1">
                <a:latin typeface="Calibri" panose="020F0502020204030204" pitchFamily="34" charset="0"/>
              </a:rPr>
              <a:t>User Mode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1703388" y="3471317"/>
            <a:ext cx="1331912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en-US" altLang="zh-TW" sz="1600" b="1">
                <a:latin typeface="Calibri" panose="020F0502020204030204" pitchFamily="34" charset="0"/>
              </a:rPr>
              <a:t>Kernel Mode</a:t>
            </a:r>
          </a:p>
        </p:txBody>
      </p:sp>
      <p:sp>
        <p:nvSpPr>
          <p:cNvPr id="52233" name="Text Box 10"/>
          <p:cNvSpPr txBox="1">
            <a:spLocks noChangeArrowheads="1"/>
          </p:cNvSpPr>
          <p:nvPr/>
        </p:nvSpPr>
        <p:spPr bwMode="auto">
          <a:xfrm>
            <a:off x="6888164" y="2564854"/>
            <a:ext cx="3240087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kumimoji="0" lang="en-US" altLang="zh-TW" sz="1800" b="1" i="1">
                <a:latin typeface="Calibri" panose="020F0502020204030204" pitchFamily="34" charset="0"/>
              </a:rPr>
              <a:t>Executing </a:t>
            </a:r>
            <a:r>
              <a:rPr kumimoji="0" lang="en-US" altLang="zh-TW" sz="1800" b="1" i="1">
                <a:solidFill>
                  <a:srgbClr val="FF3300"/>
                </a:solidFill>
                <a:latin typeface="Calibri" panose="020F0502020204030204" pitchFamily="34" charset="0"/>
              </a:rPr>
              <a:t>privilege instruction</a:t>
            </a:r>
            <a:r>
              <a:rPr kumimoji="0" lang="en-US" altLang="zh-TW" sz="1800" b="1" i="1">
                <a:latin typeface="Calibri" panose="020F0502020204030204" pitchFamily="34" charset="0"/>
              </a:rPr>
              <a:t> cause a </a:t>
            </a:r>
            <a:r>
              <a:rPr kumimoji="0" lang="en-US" altLang="zh-TW" sz="1800" b="1" i="1">
                <a:solidFill>
                  <a:srgbClr val="FF3300"/>
                </a:solidFill>
                <a:latin typeface="Calibri" panose="020F0502020204030204" pitchFamily="34" charset="0"/>
              </a:rPr>
              <a:t>trap</a:t>
            </a:r>
            <a:r>
              <a:rPr kumimoji="0" lang="en-US" altLang="zh-TW" sz="1800" b="1" i="1">
                <a:latin typeface="Calibri" panose="020F0502020204030204" pitchFamily="34" charset="0"/>
              </a:rPr>
              <a:t> to the OS</a:t>
            </a:r>
            <a:endParaRPr kumimoji="0" lang="en-US" altLang="zh-TW" sz="1800" i="1">
              <a:latin typeface="Calibri" panose="020F0502020204030204" pitchFamily="34" charset="0"/>
            </a:endParaRPr>
          </a:p>
        </p:txBody>
      </p:sp>
      <p:sp>
        <p:nvSpPr>
          <p:cNvPr id="52234" name="Line 14"/>
          <p:cNvSpPr>
            <a:spLocks noChangeShapeType="1"/>
          </p:cNvSpPr>
          <p:nvPr/>
        </p:nvSpPr>
        <p:spPr bwMode="auto">
          <a:xfrm>
            <a:off x="5735638" y="2707730"/>
            <a:ext cx="0" cy="7397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52235" name="Rectangle 17"/>
          <p:cNvSpPr>
            <a:spLocks noChangeArrowheads="1"/>
          </p:cNvSpPr>
          <p:nvPr/>
        </p:nvSpPr>
        <p:spPr bwMode="auto">
          <a:xfrm>
            <a:off x="3435351" y="5446168"/>
            <a:ext cx="504825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>
                <a:latin typeface="Calibri" panose="020F0502020204030204" pitchFamily="34" charset="0"/>
              </a:rPr>
              <a:t>NIC</a:t>
            </a:r>
          </a:p>
        </p:txBody>
      </p:sp>
      <p:sp>
        <p:nvSpPr>
          <p:cNvPr id="52236" name="Rectangle 18"/>
          <p:cNvSpPr>
            <a:spLocks noChangeArrowheads="1"/>
          </p:cNvSpPr>
          <p:nvPr/>
        </p:nvSpPr>
        <p:spPr bwMode="auto">
          <a:xfrm>
            <a:off x="7610476" y="5446168"/>
            <a:ext cx="10080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800">
                <a:latin typeface="Calibri" panose="020F0502020204030204" pitchFamily="34" charset="0"/>
              </a:rPr>
              <a:t>Keyboard</a:t>
            </a:r>
          </a:p>
        </p:txBody>
      </p:sp>
      <p:sp>
        <p:nvSpPr>
          <p:cNvPr id="52237" name="Text Box 19"/>
          <p:cNvSpPr txBox="1">
            <a:spLocks noChangeArrowheads="1"/>
          </p:cNvSpPr>
          <p:nvPr/>
        </p:nvSpPr>
        <p:spPr bwMode="auto">
          <a:xfrm>
            <a:off x="5594350" y="5157243"/>
            <a:ext cx="5036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52238" name="Text Box 22"/>
          <p:cNvSpPr txBox="1">
            <a:spLocks noChangeArrowheads="1"/>
          </p:cNvSpPr>
          <p:nvPr/>
        </p:nvSpPr>
        <p:spPr bwMode="auto">
          <a:xfrm>
            <a:off x="5745163" y="2796630"/>
            <a:ext cx="620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Calibri" panose="020F0502020204030204" pitchFamily="34" charset="0"/>
              </a:rPr>
              <a:t>trap</a:t>
            </a:r>
          </a:p>
        </p:txBody>
      </p:sp>
      <p:sp>
        <p:nvSpPr>
          <p:cNvPr id="52239" name="Line 23"/>
          <p:cNvSpPr>
            <a:spLocks noChangeShapeType="1"/>
          </p:cNvSpPr>
          <p:nvPr/>
        </p:nvSpPr>
        <p:spPr bwMode="auto">
          <a:xfrm flipV="1">
            <a:off x="8259763" y="4654005"/>
            <a:ext cx="0" cy="6508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  <p:sp>
        <p:nvSpPr>
          <p:cNvPr id="52240" name="Line 24"/>
          <p:cNvSpPr>
            <a:spLocks noChangeShapeType="1"/>
          </p:cNvSpPr>
          <p:nvPr/>
        </p:nvSpPr>
        <p:spPr bwMode="auto">
          <a:xfrm flipV="1">
            <a:off x="3648075" y="4652418"/>
            <a:ext cx="0" cy="6508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TW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Dual-Mode Operation</a:t>
            </a:r>
            <a:endParaRPr lang="zh-TW" altLang="en-US" sz="40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312024" y="1484785"/>
            <a:ext cx="2260600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  <a:p>
            <a:r>
              <a:rPr kumimoji="0" lang="en-US" altLang="zh-TW" sz="2000" b="1" i="1" dirty="0">
                <a:solidFill>
                  <a:srgbClr val="FF3300"/>
                </a:solidFill>
                <a:latin typeface="Calibri" panose="020F0502020204030204" pitchFamily="34" charset="0"/>
              </a:rPr>
              <a:t>cli; </a:t>
            </a:r>
          </a:p>
          <a:p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12024" y="4509122"/>
            <a:ext cx="2260600" cy="1931595"/>
          </a:xfrm>
          <a:prstGeom prst="rect">
            <a:avLst/>
          </a:prstGeom>
          <a:solidFill>
            <a:srgbClr val="66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0" lang="en-US" altLang="zh-TW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OS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12024" y="2719859"/>
            <a:ext cx="2260600" cy="178926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…..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67609" y="2188803"/>
            <a:ext cx="1869455" cy="1274514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0" lang="en-US" altLang="zh-TW" sz="2400" b="1" dirty="0">
                <a:solidFill>
                  <a:srgbClr val="FF3300"/>
                </a:solidFill>
                <a:latin typeface="Calibri" panose="020F0502020204030204" pitchFamily="34" charset="0"/>
              </a:rPr>
              <a:t>CPU</a:t>
            </a:r>
          </a:p>
          <a:p>
            <a:pPr algn="ctr"/>
            <a:endParaRPr kumimoji="0" lang="en-US" altLang="zh-TW" sz="2400" b="1" dirty="0">
              <a:solidFill>
                <a:srgbClr val="FF3300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直線單箭頭接點 8"/>
          <p:cNvCxnSpPr>
            <a:stCxn id="3" idx="1"/>
            <a:endCxn id="7" idx="3"/>
          </p:cNvCxnSpPr>
          <p:nvPr/>
        </p:nvCxnSpPr>
        <p:spPr>
          <a:xfrm flipH="1">
            <a:off x="4437064" y="2102322"/>
            <a:ext cx="1874961" cy="72373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3"/>
            <a:endCxn id="5" idx="1"/>
          </p:cNvCxnSpPr>
          <p:nvPr/>
        </p:nvCxnSpPr>
        <p:spPr>
          <a:xfrm>
            <a:off x="4437064" y="2826061"/>
            <a:ext cx="1874961" cy="264885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488788" y="4005065"/>
            <a:ext cx="88575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trap</a:t>
            </a:r>
          </a:p>
        </p:txBody>
      </p:sp>
      <p:sp>
        <p:nvSpPr>
          <p:cNvPr id="4" name="矩形 3"/>
          <p:cNvSpPr/>
          <p:nvPr/>
        </p:nvSpPr>
        <p:spPr>
          <a:xfrm>
            <a:off x="2927648" y="2924944"/>
            <a:ext cx="1080120" cy="432048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Calibri" panose="020F0502020204030204" pitchFamily="34" charset="0"/>
              </a:rPr>
              <a:t>mode = 0;</a:t>
            </a:r>
            <a:endParaRPr lang="zh-TW" altLang="en-US" sz="1800" b="1" dirty="0">
              <a:latin typeface="Calibri" panose="020F0502020204030204" pitchFamily="34" charset="0"/>
            </a:endParaRPr>
          </a:p>
        </p:txBody>
      </p:sp>
      <p:sp>
        <p:nvSpPr>
          <p:cNvPr id="12" name="乘號 11"/>
          <p:cNvSpPr/>
          <p:nvPr/>
        </p:nvSpPr>
        <p:spPr>
          <a:xfrm>
            <a:off x="4961138" y="2006991"/>
            <a:ext cx="914400" cy="914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mtClean="0"/>
              <a:t>Dual-Mode Operation (Cont.)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/>
              <a:t>Entering Monitor </a:t>
            </a:r>
            <a:r>
              <a:rPr lang="en-US" altLang="zh-TW" dirty="0" smtClean="0"/>
              <a:t>Mode (the same as entering OS)</a:t>
            </a:r>
            <a:endParaRPr lang="en-US" altLang="zh-TW" dirty="0" smtClean="0"/>
          </a:p>
          <a:p>
            <a:pPr lvl="1" eaLnBrk="1" hangingPunct="1"/>
            <a:r>
              <a:rPr lang="en-US" altLang="zh-TW" b="1" dirty="0" smtClean="0">
                <a:solidFill>
                  <a:srgbClr val="FF3300"/>
                </a:solidFill>
              </a:rPr>
              <a:t>As the result of an interrupt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3300"/>
                </a:solidFill>
              </a:rPr>
              <a:t>Through a system call trap</a:t>
            </a:r>
          </a:p>
          <a:p>
            <a:pPr lvl="1" eaLnBrk="1" hangingPunct="1"/>
            <a:r>
              <a:rPr lang="en-US" altLang="zh-TW" b="1" dirty="0" smtClean="0">
                <a:solidFill>
                  <a:srgbClr val="FF3300"/>
                </a:solidFill>
              </a:rPr>
              <a:t>As a result of an error trap</a:t>
            </a:r>
          </a:p>
        </p:txBody>
      </p:sp>
      <p:grpSp>
        <p:nvGrpSpPr>
          <p:cNvPr id="53252" name="Group 19"/>
          <p:cNvGrpSpPr>
            <a:grpSpLocks/>
          </p:cNvGrpSpPr>
          <p:nvPr/>
        </p:nvGrpSpPr>
        <p:grpSpPr bwMode="auto">
          <a:xfrm>
            <a:off x="2162175" y="3716339"/>
            <a:ext cx="7696200" cy="2384425"/>
            <a:chOff x="240" y="1785"/>
            <a:chExt cx="4848" cy="1872"/>
          </a:xfrm>
        </p:grpSpPr>
        <p:sp>
          <p:nvSpPr>
            <p:cNvPr id="53253" name="Oval 4"/>
            <p:cNvSpPr>
              <a:spLocks noChangeArrowheads="1"/>
            </p:cNvSpPr>
            <p:nvPr/>
          </p:nvSpPr>
          <p:spPr bwMode="auto">
            <a:xfrm>
              <a:off x="2208" y="1785"/>
              <a:ext cx="864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800">
                  <a:solidFill>
                    <a:srgbClr val="000000"/>
                  </a:solidFill>
                  <a:ea typeface="標楷體" pitchFamily="65" charset="-120"/>
                </a:rPr>
                <a:t>User</a:t>
              </a:r>
            </a:p>
            <a:p>
              <a:pPr algn="ctr">
                <a:defRPr/>
              </a:pPr>
              <a:r>
                <a:rPr lang="en-US" altLang="zh-TW" sz="1800">
                  <a:solidFill>
                    <a:srgbClr val="000000"/>
                  </a:solidFill>
                  <a:ea typeface="標楷體" pitchFamily="65" charset="-120"/>
                </a:rPr>
                <a:t>Process</a:t>
              </a:r>
            </a:p>
          </p:txBody>
        </p:sp>
        <p:sp>
          <p:nvSpPr>
            <p:cNvPr id="53254" name="Rectangle 5"/>
            <p:cNvSpPr>
              <a:spLocks noChangeArrowheads="1"/>
            </p:cNvSpPr>
            <p:nvPr/>
          </p:nvSpPr>
          <p:spPr bwMode="auto">
            <a:xfrm>
              <a:off x="1440" y="2505"/>
              <a:ext cx="2400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800">
                  <a:solidFill>
                    <a:srgbClr val="000000"/>
                  </a:solidFill>
                  <a:ea typeface="標楷體" pitchFamily="65" charset="-120"/>
                </a:rPr>
                <a:t>System Call Interface</a:t>
              </a:r>
            </a:p>
          </p:txBody>
        </p:sp>
        <p:sp>
          <p:nvSpPr>
            <p:cNvPr id="53255" name="Arc 6"/>
            <p:cNvSpPr>
              <a:spLocks/>
            </p:cNvSpPr>
            <p:nvPr/>
          </p:nvSpPr>
          <p:spPr bwMode="auto">
            <a:xfrm>
              <a:off x="3072" y="2073"/>
              <a:ext cx="432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56" name="Arc 7"/>
            <p:cNvSpPr>
              <a:spLocks/>
            </p:cNvSpPr>
            <p:nvPr/>
          </p:nvSpPr>
          <p:spPr bwMode="auto">
            <a:xfrm flipH="1">
              <a:off x="1680" y="2073"/>
              <a:ext cx="432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57" name="Arc 8"/>
            <p:cNvSpPr>
              <a:spLocks/>
            </p:cNvSpPr>
            <p:nvPr/>
          </p:nvSpPr>
          <p:spPr bwMode="auto">
            <a:xfrm flipV="1">
              <a:off x="3072" y="2745"/>
              <a:ext cx="432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58" name="Arc 9"/>
            <p:cNvSpPr>
              <a:spLocks/>
            </p:cNvSpPr>
            <p:nvPr/>
          </p:nvSpPr>
          <p:spPr bwMode="auto">
            <a:xfrm flipH="1" flipV="1">
              <a:off x="1680" y="2745"/>
              <a:ext cx="432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59" name="Text Box 10"/>
            <p:cNvSpPr txBox="1">
              <a:spLocks noChangeArrowheads="1"/>
            </p:cNvSpPr>
            <p:nvPr/>
          </p:nvSpPr>
          <p:spPr bwMode="auto">
            <a:xfrm>
              <a:off x="1200" y="2073"/>
              <a:ext cx="8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800">
                  <a:solidFill>
                    <a:srgbClr val="000000"/>
                  </a:solidFill>
                  <a:ea typeface="標楷體" pitchFamily="65" charset="-120"/>
                </a:rPr>
                <a:t>read(), trap</a:t>
              </a:r>
            </a:p>
          </p:txBody>
        </p:sp>
        <p:sp>
          <p:nvSpPr>
            <p:cNvPr id="53260" name="Rectangle 11"/>
            <p:cNvSpPr>
              <a:spLocks noChangeArrowheads="1"/>
            </p:cNvSpPr>
            <p:nvPr/>
          </p:nvSpPr>
          <p:spPr bwMode="auto">
            <a:xfrm>
              <a:off x="960" y="3465"/>
              <a:ext cx="369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TW" sz="1800">
                  <a:solidFill>
                    <a:srgbClr val="000000"/>
                  </a:solidFill>
                  <a:ea typeface="標楷體" pitchFamily="65" charset="-120"/>
                </a:rPr>
                <a:t>Hardware</a:t>
              </a:r>
            </a:p>
          </p:txBody>
        </p:sp>
        <p:sp>
          <p:nvSpPr>
            <p:cNvPr id="53261" name="Line 12"/>
            <p:cNvSpPr>
              <a:spLocks noChangeShapeType="1"/>
            </p:cNvSpPr>
            <p:nvPr/>
          </p:nvSpPr>
          <p:spPr bwMode="auto">
            <a:xfrm>
              <a:off x="2640" y="3225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62" name="Text Box 13"/>
            <p:cNvSpPr txBox="1">
              <a:spLocks noChangeArrowheads="1"/>
            </p:cNvSpPr>
            <p:nvPr/>
          </p:nvSpPr>
          <p:spPr bwMode="auto">
            <a:xfrm>
              <a:off x="2736" y="3225"/>
              <a:ext cx="884" cy="2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800">
                  <a:solidFill>
                    <a:srgbClr val="000000"/>
                  </a:solidFill>
                  <a:ea typeface="標楷體" pitchFamily="65" charset="-120"/>
                </a:rPr>
                <a:t>I/O interrupt</a:t>
              </a:r>
            </a:p>
          </p:txBody>
        </p:sp>
        <p:sp>
          <p:nvSpPr>
            <p:cNvPr id="53263" name="Text Box 14"/>
            <p:cNvSpPr txBox="1">
              <a:spLocks noChangeArrowheads="1"/>
            </p:cNvSpPr>
            <p:nvPr/>
          </p:nvSpPr>
          <p:spPr bwMode="auto">
            <a:xfrm>
              <a:off x="2208" y="3008"/>
              <a:ext cx="86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800">
                  <a:solidFill>
                    <a:srgbClr val="000000"/>
                  </a:solidFill>
                  <a:ea typeface="標楷體" pitchFamily="65" charset="-120"/>
                </a:rPr>
                <a:t>File System</a:t>
              </a:r>
            </a:p>
          </p:txBody>
        </p:sp>
        <p:sp>
          <p:nvSpPr>
            <p:cNvPr id="53264" name="Line 15"/>
            <p:cNvSpPr>
              <a:spLocks noChangeShapeType="1"/>
            </p:cNvSpPr>
            <p:nvPr/>
          </p:nvSpPr>
          <p:spPr bwMode="auto">
            <a:xfrm>
              <a:off x="240" y="260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65" name="Line 16"/>
            <p:cNvSpPr>
              <a:spLocks noChangeShapeType="1"/>
            </p:cNvSpPr>
            <p:nvPr/>
          </p:nvSpPr>
          <p:spPr bwMode="auto">
            <a:xfrm>
              <a:off x="3936" y="2601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solidFill>
                  <a:srgbClr val="000000"/>
                </a:solidFill>
              </a:endParaRPr>
            </a:p>
          </p:txBody>
        </p:sp>
        <p:sp>
          <p:nvSpPr>
            <p:cNvPr id="53266" name="Text Box 17"/>
            <p:cNvSpPr txBox="1">
              <a:spLocks noChangeArrowheads="1"/>
            </p:cNvSpPr>
            <p:nvPr/>
          </p:nvSpPr>
          <p:spPr bwMode="auto">
            <a:xfrm>
              <a:off x="4118" y="2336"/>
              <a:ext cx="82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800">
                  <a:solidFill>
                    <a:srgbClr val="000000"/>
                  </a:solidFill>
                  <a:ea typeface="標楷體" pitchFamily="65" charset="-120"/>
                </a:rPr>
                <a:t>User Mode</a:t>
              </a:r>
            </a:p>
          </p:txBody>
        </p:sp>
        <p:sp>
          <p:nvSpPr>
            <p:cNvPr id="53267" name="Text Box 18"/>
            <p:cNvSpPr txBox="1">
              <a:spLocks noChangeArrowheads="1"/>
            </p:cNvSpPr>
            <p:nvPr/>
          </p:nvSpPr>
          <p:spPr bwMode="auto">
            <a:xfrm>
              <a:off x="4118" y="2649"/>
              <a:ext cx="93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TW" sz="1800">
                  <a:solidFill>
                    <a:srgbClr val="000000"/>
                  </a:solidFill>
                  <a:ea typeface="標楷體" pitchFamily="65" charset="-120"/>
                </a:rPr>
                <a:t>Kernel Mode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70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Mode Bit Change: </a:t>
            </a:r>
            <a:r>
              <a:rPr lang="en-US" altLang="zh-TW" smtClean="0">
                <a:solidFill>
                  <a:srgbClr val="0033CC"/>
                </a:solidFill>
              </a:rPr>
              <a:t>Interrupt</a:t>
            </a:r>
            <a:endParaRPr lang="en-US" altLang="zh-TW" dirty="0">
              <a:solidFill>
                <a:srgbClr val="0033CC"/>
              </a:solidFill>
            </a:endParaRPr>
          </a:p>
        </p:txBody>
      </p:sp>
      <p:sp>
        <p:nvSpPr>
          <p:cNvPr id="282627" name="Rectangle 4"/>
          <p:cNvSpPr>
            <a:spLocks noChangeArrowheads="1"/>
          </p:cNvSpPr>
          <p:nvPr/>
        </p:nvSpPr>
        <p:spPr bwMode="auto">
          <a:xfrm>
            <a:off x="6311900" y="1484314"/>
            <a:ext cx="2260600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i="1">
                <a:solidFill>
                  <a:srgbClr val="FF3300"/>
                </a:solidFill>
                <a:ea typeface="新細明體" panose="02020500000000000000" pitchFamily="18" charset="-120"/>
              </a:rPr>
              <a:t>out eax, 0x60; </a:t>
            </a:r>
          </a:p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…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6311900" y="4508500"/>
            <a:ext cx="2260600" cy="1931988"/>
          </a:xfrm>
          <a:prstGeom prst="rect">
            <a:avLst/>
          </a:prstGeom>
          <a:solidFill>
            <a:srgbClr val="CCFF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>
                <a:solidFill>
                  <a:srgbClr val="000000"/>
                </a:solidFill>
                <a:ea typeface="新細明體" panose="02020500000000000000" pitchFamily="18" charset="-120"/>
              </a:rPr>
              <a:t>OS</a:t>
            </a:r>
          </a:p>
        </p:txBody>
      </p:sp>
      <p:sp>
        <p:nvSpPr>
          <p:cNvPr id="282629" name="Rectangle 4"/>
          <p:cNvSpPr>
            <a:spLocks noChangeArrowheads="1"/>
          </p:cNvSpPr>
          <p:nvPr/>
        </p:nvSpPr>
        <p:spPr bwMode="auto">
          <a:xfrm>
            <a:off x="6311900" y="2719388"/>
            <a:ext cx="2260600" cy="178911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>
                <a:solidFill>
                  <a:srgbClr val="000000"/>
                </a:solidFill>
                <a:ea typeface="新細明體" panose="02020500000000000000" pitchFamily="18" charset="-120"/>
              </a:rPr>
              <a:t>…..</a:t>
            </a:r>
          </a:p>
        </p:txBody>
      </p:sp>
      <p:sp>
        <p:nvSpPr>
          <p:cNvPr id="282630" name="Rectangle 6"/>
          <p:cNvSpPr>
            <a:spLocks noChangeArrowheads="1"/>
          </p:cNvSpPr>
          <p:nvPr/>
        </p:nvSpPr>
        <p:spPr bwMode="auto">
          <a:xfrm>
            <a:off x="2566989" y="2189163"/>
            <a:ext cx="1870075" cy="1274762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400" b="1" dirty="0">
                <a:solidFill>
                  <a:srgbClr val="FF3300"/>
                </a:solidFill>
                <a:ea typeface="新細明體" panose="02020500000000000000" pitchFamily="18" charset="-120"/>
              </a:rPr>
              <a:t>CPU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endParaRPr kumimoji="0" lang="en-US" altLang="zh-TW" sz="2400" b="1" dirty="0">
              <a:solidFill>
                <a:srgbClr val="FF33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9" name="直線單箭頭接點 8"/>
          <p:cNvCxnSpPr>
            <a:stCxn id="282627" idx="1"/>
            <a:endCxn id="282630" idx="3"/>
          </p:cNvCxnSpPr>
          <p:nvPr/>
        </p:nvCxnSpPr>
        <p:spPr>
          <a:xfrm flipH="1">
            <a:off x="4437064" y="2101850"/>
            <a:ext cx="1874837" cy="72390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endCxn id="11" idx="1"/>
          </p:cNvCxnSpPr>
          <p:nvPr/>
        </p:nvCxnSpPr>
        <p:spPr>
          <a:xfrm>
            <a:off x="4437062" y="2825751"/>
            <a:ext cx="1874838" cy="32619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311900" y="5735002"/>
            <a:ext cx="2260600" cy="705486"/>
          </a:xfrm>
          <a:prstGeom prst="rect">
            <a:avLst/>
          </a:prstGeom>
          <a:solidFill>
            <a:srgbClr val="66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9pPr>
          </a:lstStyle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Interrupt Service </a:t>
            </a:r>
          </a:p>
          <a:p>
            <a:pPr algn="ctr" eaLnBrk="0" hangingPunct="0">
              <a:spcBef>
                <a:spcPct val="0"/>
              </a:spcBef>
              <a:buNone/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ea typeface="新細明體" panose="02020500000000000000" pitchFamily="18" charset="-120"/>
              </a:rPr>
              <a:t>Routine (ISR)</a:t>
            </a: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359697" y="3463927"/>
            <a:ext cx="1" cy="686593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3392611" y="3687247"/>
            <a:ext cx="104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interrupt</a:t>
            </a:r>
            <a:endParaRPr lang="zh-TW" altLang="en-US" sz="18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27648" y="2924944"/>
            <a:ext cx="1080120" cy="432048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Calibri" panose="020F0502020204030204" pitchFamily="34" charset="0"/>
              </a:rPr>
              <a:t>mode = 0;</a:t>
            </a:r>
            <a:endParaRPr lang="zh-TW" altLang="en-US" sz="1800" b="1" dirty="0">
              <a:latin typeface="Calibri" panose="020F050202020403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27648" y="2908408"/>
            <a:ext cx="1080120" cy="432048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Calibri" panose="020F0502020204030204" pitchFamily="34" charset="0"/>
              </a:rPr>
              <a:t>mode = 1;</a:t>
            </a:r>
            <a:endParaRPr lang="zh-TW" altLang="en-US" sz="1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3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Mode Bit Change : </a:t>
            </a:r>
            <a:r>
              <a:rPr lang="en-US" altLang="zh-TW" sz="4000" smtClean="0">
                <a:solidFill>
                  <a:srgbClr val="0033CC"/>
                </a:solidFill>
              </a:rPr>
              <a:t>Trap (Error)</a:t>
            </a:r>
            <a:endParaRPr lang="zh-TW" altLang="en-US" sz="4000" dirty="0">
              <a:solidFill>
                <a:srgbClr val="0033CC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312024" y="1484785"/>
            <a:ext cx="2260600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  <a:p>
            <a:pPr>
              <a:defRPr/>
            </a:pPr>
            <a:r>
              <a:rPr kumimoji="0" lang="en-US" altLang="zh-TW" sz="2000" b="1" i="1" dirty="0">
                <a:solidFill>
                  <a:srgbClr val="FF3300"/>
                </a:solidFill>
                <a:latin typeface="Calibri" panose="020F0502020204030204" pitchFamily="34" charset="0"/>
              </a:rPr>
              <a:t>a = b/0; </a:t>
            </a:r>
          </a:p>
          <a:p>
            <a:pPr>
              <a:defRPr/>
            </a:pPr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12024" y="4509122"/>
            <a:ext cx="2260600" cy="1931595"/>
          </a:xfrm>
          <a:prstGeom prst="rect">
            <a:avLst/>
          </a:prstGeom>
          <a:solidFill>
            <a:srgbClr val="66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OS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12024" y="2719859"/>
            <a:ext cx="2260600" cy="178926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…..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67609" y="2188803"/>
            <a:ext cx="1869455" cy="1274514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defRPr/>
            </a:pPr>
            <a:r>
              <a:rPr kumimoji="0" lang="en-US" altLang="zh-TW" sz="2400" b="1" dirty="0">
                <a:solidFill>
                  <a:srgbClr val="FF3300"/>
                </a:solidFill>
                <a:latin typeface="Calibri" panose="020F0502020204030204" pitchFamily="34" charset="0"/>
              </a:rPr>
              <a:t>CPU</a:t>
            </a:r>
          </a:p>
          <a:p>
            <a:pPr algn="ctr">
              <a:defRPr/>
            </a:pPr>
            <a:endParaRPr kumimoji="0" lang="en-US" altLang="zh-TW" sz="2400" b="1" dirty="0">
              <a:solidFill>
                <a:srgbClr val="FF3300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直線單箭頭接點 8"/>
          <p:cNvCxnSpPr>
            <a:stCxn id="3" idx="1"/>
            <a:endCxn id="7" idx="3"/>
          </p:cNvCxnSpPr>
          <p:nvPr/>
        </p:nvCxnSpPr>
        <p:spPr>
          <a:xfrm flipH="1">
            <a:off x="4437064" y="2102322"/>
            <a:ext cx="1874961" cy="72373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3"/>
            <a:endCxn id="5" idx="1"/>
          </p:cNvCxnSpPr>
          <p:nvPr/>
        </p:nvCxnSpPr>
        <p:spPr>
          <a:xfrm>
            <a:off x="4437064" y="2826061"/>
            <a:ext cx="1874961" cy="264885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488788" y="4005065"/>
            <a:ext cx="88575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0"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trap</a:t>
            </a:r>
          </a:p>
        </p:txBody>
      </p:sp>
      <p:sp>
        <p:nvSpPr>
          <p:cNvPr id="11" name="矩形 10"/>
          <p:cNvSpPr/>
          <p:nvPr/>
        </p:nvSpPr>
        <p:spPr>
          <a:xfrm>
            <a:off x="2927648" y="2924944"/>
            <a:ext cx="1080120" cy="432048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Calibri" panose="020F0502020204030204" pitchFamily="34" charset="0"/>
              </a:rPr>
              <a:t>mode = 0;</a:t>
            </a:r>
            <a:endParaRPr lang="zh-TW" altLang="en-US" sz="1800" b="1" dirty="0">
              <a:latin typeface="Calibri" panose="020F050202020403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648" y="2924944"/>
            <a:ext cx="1080120" cy="432048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Calibri" panose="020F0502020204030204" pitchFamily="34" charset="0"/>
              </a:rPr>
              <a:t>mode = 1;</a:t>
            </a:r>
            <a:endParaRPr lang="zh-TW" altLang="en-US" sz="1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15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Mode Bit Change : </a:t>
            </a:r>
            <a:r>
              <a:rPr lang="en-US" altLang="zh-TW" sz="4000" dirty="0" smtClean="0">
                <a:solidFill>
                  <a:srgbClr val="0033CC"/>
                </a:solidFill>
              </a:rPr>
              <a:t>Trap (Error) (Cont.)</a:t>
            </a:r>
            <a:endParaRPr lang="zh-TW" altLang="en-US" sz="40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312024" y="1484785"/>
            <a:ext cx="2260600" cy="1235075"/>
          </a:xfrm>
          <a:prstGeom prst="rect">
            <a:avLst/>
          </a:prstGeom>
          <a:solidFill>
            <a:srgbClr val="99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  <a:p>
            <a:r>
              <a:rPr kumimoji="0" lang="en-US" altLang="zh-TW" sz="2000" b="1" i="1" dirty="0">
                <a:solidFill>
                  <a:srgbClr val="FF3300"/>
                </a:solidFill>
                <a:latin typeface="Calibri" panose="020F0502020204030204" pitchFamily="34" charset="0"/>
              </a:rPr>
              <a:t>cli; </a:t>
            </a:r>
          </a:p>
          <a:p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12024" y="4509122"/>
            <a:ext cx="2260600" cy="1931595"/>
          </a:xfrm>
          <a:prstGeom prst="rect">
            <a:avLst/>
          </a:prstGeom>
          <a:solidFill>
            <a:srgbClr val="66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0" lang="en-US" altLang="zh-TW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OS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312024" y="2719859"/>
            <a:ext cx="2260600" cy="178926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kumimoji="0" lang="en-US" altLang="zh-TW" sz="2000" dirty="0">
                <a:solidFill>
                  <a:srgbClr val="000000"/>
                </a:solidFill>
                <a:latin typeface="Calibri" panose="020F0502020204030204" pitchFamily="34" charset="0"/>
              </a:rPr>
              <a:t>…..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67609" y="2188803"/>
            <a:ext cx="1869455" cy="1274514"/>
          </a:xfrm>
          <a:prstGeom prst="rect">
            <a:avLst/>
          </a:prstGeom>
          <a:solidFill>
            <a:srgbClr val="5B9BD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kumimoji="0" lang="en-US" altLang="zh-TW" sz="2400" b="1" dirty="0">
                <a:solidFill>
                  <a:srgbClr val="FF3300"/>
                </a:solidFill>
                <a:latin typeface="Calibri" panose="020F0502020204030204" pitchFamily="34" charset="0"/>
              </a:rPr>
              <a:t>CPU</a:t>
            </a:r>
          </a:p>
          <a:p>
            <a:pPr algn="ctr"/>
            <a:endParaRPr kumimoji="0" lang="en-US" altLang="zh-TW" sz="2400" b="1" dirty="0">
              <a:solidFill>
                <a:srgbClr val="FF3300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直線單箭頭接點 8"/>
          <p:cNvCxnSpPr>
            <a:stCxn id="3" idx="1"/>
            <a:endCxn id="7" idx="3"/>
          </p:cNvCxnSpPr>
          <p:nvPr/>
        </p:nvCxnSpPr>
        <p:spPr>
          <a:xfrm flipH="1">
            <a:off x="4437064" y="2102322"/>
            <a:ext cx="1874961" cy="72373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7" idx="3"/>
            <a:endCxn id="5" idx="1"/>
          </p:cNvCxnSpPr>
          <p:nvPr/>
        </p:nvCxnSpPr>
        <p:spPr>
          <a:xfrm>
            <a:off x="4437064" y="2826061"/>
            <a:ext cx="1874961" cy="2648859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488788" y="4005065"/>
            <a:ext cx="885756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TW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trap</a:t>
            </a:r>
          </a:p>
        </p:txBody>
      </p:sp>
      <p:sp>
        <p:nvSpPr>
          <p:cNvPr id="4" name="矩形 3"/>
          <p:cNvSpPr/>
          <p:nvPr/>
        </p:nvSpPr>
        <p:spPr>
          <a:xfrm>
            <a:off x="2927648" y="2924944"/>
            <a:ext cx="1080120" cy="432048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Calibri" panose="020F0502020204030204" pitchFamily="34" charset="0"/>
              </a:rPr>
              <a:t>mode = 0;</a:t>
            </a:r>
            <a:endParaRPr lang="zh-TW" altLang="en-US" sz="1800" b="1" dirty="0">
              <a:latin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27648" y="2924944"/>
            <a:ext cx="1080120" cy="432048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latin typeface="Calibri" panose="020F0502020204030204" pitchFamily="34" charset="0"/>
              </a:rPr>
              <a:t>mode = 1;</a:t>
            </a:r>
            <a:endParaRPr lang="zh-TW" altLang="en-US" sz="1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4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snetppt">
  <a:themeElements>
    <a:clrScheme name="osnetp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snetppt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snet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net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net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snetppt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8151</TotalTime>
  <Words>3742</Words>
  <Application>Microsoft Office PowerPoint</Application>
  <PresentationFormat>寬螢幕</PresentationFormat>
  <Paragraphs>1148</Paragraphs>
  <Slides>132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132</vt:i4>
      </vt:variant>
    </vt:vector>
  </HeadingPairs>
  <TitlesOfParts>
    <vt:vector size="146" baseType="lpstr">
      <vt:lpstr>Monotype Sorts</vt:lpstr>
      <vt:lpstr>微軟正黑體</vt:lpstr>
      <vt:lpstr>新細明體</vt:lpstr>
      <vt:lpstr>標楷體</vt:lpstr>
      <vt:lpstr>Arial</vt:lpstr>
      <vt:lpstr>Arial Black</vt:lpstr>
      <vt:lpstr>Calibri</vt:lpstr>
      <vt:lpstr>Courier New</vt:lpstr>
      <vt:lpstr>Times New Roman</vt:lpstr>
      <vt:lpstr>Wingdings</vt:lpstr>
      <vt:lpstr>osnetppt</vt:lpstr>
      <vt:lpstr>1_osnetppt</vt:lpstr>
      <vt:lpstr>Artwork</vt:lpstr>
      <vt:lpstr>Worksheet</vt:lpstr>
      <vt:lpstr>Chapter 1:  Introduction</vt:lpstr>
      <vt:lpstr>Outline</vt:lpstr>
      <vt:lpstr>Outline</vt:lpstr>
      <vt:lpstr>什麼是作業系統？</vt:lpstr>
      <vt:lpstr>Computer System Structure</vt:lpstr>
      <vt:lpstr>Four Components of a Computer System</vt:lpstr>
      <vt:lpstr>如果沒有作業系統會發生什麼事?</vt:lpstr>
      <vt:lpstr>What Operating Systems Do?</vt:lpstr>
      <vt:lpstr>Defining Operating System</vt:lpstr>
      <vt:lpstr>Outline</vt:lpstr>
      <vt:lpstr>學習作業系統為什麼要學習電腦組織與架構？</vt:lpstr>
      <vt:lpstr>Outline</vt:lpstr>
      <vt:lpstr>A Computer System</vt:lpstr>
      <vt:lpstr>A Computer System</vt:lpstr>
      <vt:lpstr>A Computer System</vt:lpstr>
      <vt:lpstr>Device Driver </vt:lpstr>
      <vt:lpstr>問題 1: CPU如何通知周邊裝置？ 問題 2:周邊裝置如何通知CPU？</vt:lpstr>
      <vt:lpstr>Starting an I/O operation</vt:lpstr>
      <vt:lpstr>A Computer System</vt:lpstr>
      <vt:lpstr>Interrupts</vt:lpstr>
      <vt:lpstr>Interrupt Hardware Concepts</vt:lpstr>
      <vt:lpstr>CPU Dispatch an Interrupt to ISR</vt:lpstr>
      <vt:lpstr> Interrupt Processing Flow</vt:lpstr>
      <vt:lpstr>Interrupts (Cont.)</vt:lpstr>
      <vt:lpstr> 問題: What is a state?</vt:lpstr>
      <vt:lpstr>問題: 為什麼要儲存state?然後復原state?</vt:lpstr>
      <vt:lpstr>Without State Save and Restore</vt:lpstr>
      <vt:lpstr>State Save and Restore</vt:lpstr>
      <vt:lpstr>With State Save and Restore</vt:lpstr>
      <vt:lpstr> Interrupt Processing Flow</vt:lpstr>
      <vt:lpstr>Outline</vt:lpstr>
      <vt:lpstr>Storage Structure</vt:lpstr>
      <vt:lpstr>Storage-Device Hierarchy</vt:lpstr>
      <vt:lpstr>Performance of Various Levels of Storage</vt:lpstr>
      <vt:lpstr>Storage Structure (Cont.)</vt:lpstr>
      <vt:lpstr>接下來介紹計算機系統架構</vt:lpstr>
      <vt:lpstr>Outline</vt:lpstr>
      <vt:lpstr>Single-Processor Systems</vt:lpstr>
      <vt:lpstr>A Computer System</vt:lpstr>
      <vt:lpstr>Outline</vt:lpstr>
      <vt:lpstr>Multiprocessor Systems</vt:lpstr>
      <vt:lpstr>Multiprocessor Systems</vt:lpstr>
      <vt:lpstr>Multiprocessor Systems</vt:lpstr>
      <vt:lpstr>Multiprocessors Systems</vt:lpstr>
      <vt:lpstr>Multiprocessor Systems</vt:lpstr>
      <vt:lpstr>PowerPoint 簡報</vt:lpstr>
      <vt:lpstr>Multiprocessor Systems</vt:lpstr>
      <vt:lpstr>Non-Uniform Memory Access (NUMA)</vt:lpstr>
      <vt:lpstr>Non-Uniform Memory Access (NUMA) (Cont.)</vt:lpstr>
      <vt:lpstr>Non-Uniform Memory Access (NUMA) (Cont.)</vt:lpstr>
      <vt:lpstr>Non-Uniform Memory Access (NUMA) (Cont.)</vt:lpstr>
      <vt:lpstr>Multiprocessor Systems</vt:lpstr>
      <vt:lpstr>Blade Servers</vt:lpstr>
      <vt:lpstr>Blade Servers</vt:lpstr>
      <vt:lpstr>Outline</vt:lpstr>
      <vt:lpstr>Clustered Systems</vt:lpstr>
      <vt:lpstr>General Structure of a Clustered System</vt:lpstr>
      <vt:lpstr>Graceful Degradation</vt:lpstr>
      <vt:lpstr>Outline</vt:lpstr>
      <vt:lpstr>看過電腦組織與架構，接下來介紹作業系統的基本運作方法</vt:lpstr>
      <vt:lpstr>Outline</vt:lpstr>
      <vt:lpstr>基本問題：作業系統何時被執行？</vt:lpstr>
      <vt:lpstr>Event-Driven OS</vt:lpstr>
      <vt:lpstr>Event-Driven OS: Interrupt</vt:lpstr>
      <vt:lpstr>Interrupts</vt:lpstr>
      <vt:lpstr>Event-Driven OS: Trap (Error)</vt:lpstr>
      <vt:lpstr>Event-Driven OS: Trap (System Call)</vt:lpstr>
      <vt:lpstr>補充：何謂System Calls</vt:lpstr>
      <vt:lpstr>Example</vt:lpstr>
      <vt:lpstr>按照程式執行的規則，當呼叫open()時，程式應該會跳到對應的open() function。</vt:lpstr>
      <vt:lpstr>PowerPoint 簡報</vt:lpstr>
      <vt:lpstr>補充結束</vt:lpstr>
      <vt:lpstr>Summary: Interrupts and Traps</vt:lpstr>
      <vt:lpstr>PowerPoint 簡報</vt:lpstr>
      <vt:lpstr>Outline</vt:lpstr>
      <vt:lpstr>Operating-System Structure</vt:lpstr>
      <vt:lpstr>Operating-System Structure</vt:lpstr>
      <vt:lpstr>Operating-System Structure:  Single-programming systems</vt:lpstr>
      <vt:lpstr>Uni- vs. Multi-Programming</vt:lpstr>
      <vt:lpstr>Operating-System Structure</vt:lpstr>
      <vt:lpstr>Operating-System Structure:  Multiprogramming</vt:lpstr>
      <vt:lpstr>Memory Layout for a Multiprogramming System</vt:lpstr>
      <vt:lpstr>Operating-System Structure</vt:lpstr>
      <vt:lpstr>Operating-System Structure:  Timesharing (Multitasking)</vt:lpstr>
      <vt:lpstr>Problems of Multiprogramming Systems</vt:lpstr>
      <vt:lpstr>Timesharing (Multitasking)</vt:lpstr>
      <vt:lpstr>Outline</vt:lpstr>
      <vt:lpstr>Dual-Mode and Multimode Operations</vt:lpstr>
      <vt:lpstr>Distinguish Between the Execution Of OS Code And User Program Code</vt:lpstr>
      <vt:lpstr>Dual-Mode Operation</vt:lpstr>
      <vt:lpstr>1.3.1 SIC Machine Architecture (Cont.)</vt:lpstr>
      <vt:lpstr>1.3.1 SIC Machine Architecture (Cont.)</vt:lpstr>
      <vt:lpstr>Dual-Mode Operation (Cont.)</vt:lpstr>
      <vt:lpstr>Dual-Mode Operation</vt:lpstr>
      <vt:lpstr>Dual-Mode Operation</vt:lpstr>
      <vt:lpstr>Dual-Mode Operation (Cont.)</vt:lpstr>
      <vt:lpstr>Mode Bit Change: Interrupt</vt:lpstr>
      <vt:lpstr>Mode Bit Change : Trap (Error)</vt:lpstr>
      <vt:lpstr>Mode Bit Change : Trap (Error) (Cont.)</vt:lpstr>
      <vt:lpstr>Dual-Mode Operation: Trap (System Call)</vt:lpstr>
      <vt:lpstr>Dual-Mode Operation: Trap (System Call)</vt:lpstr>
      <vt:lpstr>Multi-Mode</vt:lpstr>
      <vt:lpstr>Outline</vt:lpstr>
      <vt:lpstr>Timer</vt:lpstr>
      <vt:lpstr>Problem</vt:lpstr>
      <vt:lpstr>Problem: Example</vt:lpstr>
      <vt:lpstr>Problem: Example (Cont.)</vt:lpstr>
      <vt:lpstr>Your Choice?</vt:lpstr>
      <vt:lpstr>Solution</vt:lpstr>
      <vt:lpstr>Timer (Cont.)</vt:lpstr>
      <vt:lpstr>With a Timer </vt:lpstr>
      <vt:lpstr>With a Timer (Cont.)</vt:lpstr>
      <vt:lpstr>結論：作業系統的基本運作方法和CPU/硬體有密切關係</vt:lpstr>
      <vt:lpstr>Outline</vt:lpstr>
      <vt:lpstr>Outline</vt:lpstr>
      <vt:lpstr>Protection and Security</vt:lpstr>
      <vt:lpstr>Protection and Security (Cont.)</vt:lpstr>
      <vt:lpstr>User and Group IDs in Linux</vt:lpstr>
      <vt:lpstr>Protection and Security (Cont.) (Skip!)</vt:lpstr>
      <vt:lpstr>Setuid in Linux (Skip!)</vt:lpstr>
      <vt:lpstr>/etc/passwd檔案 (Skip!)</vt:lpstr>
      <vt:lpstr>Outline</vt:lpstr>
      <vt:lpstr>Outline</vt:lpstr>
      <vt:lpstr>Kernel Data Structures</vt:lpstr>
      <vt:lpstr>List</vt:lpstr>
      <vt:lpstr>Stack and Queue</vt:lpstr>
      <vt:lpstr>Tree</vt:lpstr>
      <vt:lpstr>Hash Functions and Maps</vt:lpstr>
      <vt:lpstr>Outline</vt:lpstr>
      <vt:lpstr>Outline</vt:lpstr>
      <vt:lpstr>Open-Source Operating Systems</vt:lpstr>
      <vt:lpstr>Summary</vt:lpstr>
    </vt:vector>
  </TitlesOfParts>
  <Company>NCHU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CJSREX</dc:creator>
  <cp:lastModifiedBy>hpchang</cp:lastModifiedBy>
  <cp:revision>2148</cp:revision>
  <dcterms:created xsi:type="dcterms:W3CDTF">2007-09-05T09:28:55Z</dcterms:created>
  <dcterms:modified xsi:type="dcterms:W3CDTF">2023-09-05T04:11:45Z</dcterms:modified>
</cp:coreProperties>
</file>