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4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5.xml" ContentType="application/vnd.openxmlformats-officedocument.theme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theme/theme6.xml" ContentType="application/vnd.openxmlformats-officedocument.theme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  <p:sldMasterId id="2147483710" r:id="rId2"/>
    <p:sldMasterId id="2147483724" r:id="rId3"/>
    <p:sldMasterId id="2147483736" r:id="rId4"/>
    <p:sldMasterId id="2147483751" r:id="rId5"/>
    <p:sldMasterId id="2147483764" r:id="rId6"/>
    <p:sldMasterId id="2147483777" r:id="rId7"/>
  </p:sldMasterIdLst>
  <p:notesMasterIdLst>
    <p:notesMasterId r:id="rId111"/>
  </p:notesMasterIdLst>
  <p:handoutMasterIdLst>
    <p:handoutMasterId r:id="rId112"/>
  </p:handoutMasterIdLst>
  <p:sldIdLst>
    <p:sldId id="279" r:id="rId8"/>
    <p:sldId id="445" r:id="rId9"/>
    <p:sldId id="536" r:id="rId10"/>
    <p:sldId id="282" r:id="rId11"/>
    <p:sldId id="494" r:id="rId12"/>
    <p:sldId id="446" r:id="rId13"/>
    <p:sldId id="383" r:id="rId14"/>
    <p:sldId id="537" r:id="rId15"/>
    <p:sldId id="495" r:id="rId16"/>
    <p:sldId id="453" r:id="rId17"/>
    <p:sldId id="454" r:id="rId18"/>
    <p:sldId id="402" r:id="rId19"/>
    <p:sldId id="538" r:id="rId20"/>
    <p:sldId id="484" r:id="rId21"/>
    <p:sldId id="539" r:id="rId22"/>
    <p:sldId id="341" r:id="rId23"/>
    <p:sldId id="540" r:id="rId24"/>
    <p:sldId id="455" r:id="rId25"/>
    <p:sldId id="447" r:id="rId26"/>
    <p:sldId id="532" r:id="rId27"/>
    <p:sldId id="524" r:id="rId28"/>
    <p:sldId id="525" r:id="rId29"/>
    <p:sldId id="526" r:id="rId30"/>
    <p:sldId id="527" r:id="rId31"/>
    <p:sldId id="528" r:id="rId32"/>
    <p:sldId id="529" r:id="rId33"/>
    <p:sldId id="530" r:id="rId34"/>
    <p:sldId id="531" r:id="rId35"/>
    <p:sldId id="533" r:id="rId36"/>
    <p:sldId id="342" r:id="rId37"/>
    <p:sldId id="485" r:id="rId38"/>
    <p:sldId id="497" r:id="rId39"/>
    <p:sldId id="498" r:id="rId40"/>
    <p:sldId id="504" r:id="rId41"/>
    <p:sldId id="513" r:id="rId42"/>
    <p:sldId id="512" r:id="rId43"/>
    <p:sldId id="388" r:id="rId44"/>
    <p:sldId id="499" r:id="rId45"/>
    <p:sldId id="523" r:id="rId46"/>
    <p:sldId id="500" r:id="rId47"/>
    <p:sldId id="521" r:id="rId48"/>
    <p:sldId id="542" r:id="rId49"/>
    <p:sldId id="516" r:id="rId50"/>
    <p:sldId id="515" r:id="rId51"/>
    <p:sldId id="541" r:id="rId52"/>
    <p:sldId id="423" r:id="rId53"/>
    <p:sldId id="514" r:id="rId54"/>
    <p:sldId id="483" r:id="rId55"/>
    <p:sldId id="422" r:id="rId56"/>
    <p:sldId id="425" r:id="rId57"/>
    <p:sldId id="424" r:id="rId58"/>
    <p:sldId id="407" r:id="rId59"/>
    <p:sldId id="506" r:id="rId60"/>
    <p:sldId id="507" r:id="rId61"/>
    <p:sldId id="508" r:id="rId62"/>
    <p:sldId id="347" r:id="rId63"/>
    <p:sldId id="404" r:id="rId64"/>
    <p:sldId id="491" r:id="rId65"/>
    <p:sldId id="426" r:id="rId66"/>
    <p:sldId id="509" r:id="rId67"/>
    <p:sldId id="408" r:id="rId68"/>
    <p:sldId id="492" r:id="rId69"/>
    <p:sldId id="448" r:id="rId70"/>
    <p:sldId id="351" r:id="rId71"/>
    <p:sldId id="449" r:id="rId72"/>
    <p:sldId id="510" r:id="rId73"/>
    <p:sldId id="461" r:id="rId74"/>
    <p:sldId id="463" r:id="rId75"/>
    <p:sldId id="345" r:id="rId76"/>
    <p:sldId id="543" r:id="rId77"/>
    <p:sldId id="393" r:id="rId78"/>
    <p:sldId id="544" r:id="rId79"/>
    <p:sldId id="352" r:id="rId80"/>
    <p:sldId id="545" r:id="rId81"/>
    <p:sldId id="409" r:id="rId82"/>
    <p:sldId id="473" r:id="rId83"/>
    <p:sldId id="518" r:id="rId84"/>
    <p:sldId id="517" r:id="rId85"/>
    <p:sldId id="468" r:id="rId86"/>
    <p:sldId id="450" r:id="rId87"/>
    <p:sldId id="546" r:id="rId88"/>
    <p:sldId id="312" r:id="rId89"/>
    <p:sldId id="488" r:id="rId90"/>
    <p:sldId id="315" r:id="rId91"/>
    <p:sldId id="470" r:id="rId92"/>
    <p:sldId id="410" r:id="rId93"/>
    <p:sldId id="356" r:id="rId94"/>
    <p:sldId id="428" r:id="rId95"/>
    <p:sldId id="429" r:id="rId96"/>
    <p:sldId id="394" r:id="rId97"/>
    <p:sldId id="411" r:id="rId98"/>
    <p:sldId id="357" r:id="rId99"/>
    <p:sldId id="471" r:id="rId100"/>
    <p:sldId id="359" r:id="rId101"/>
    <p:sldId id="520" r:id="rId102"/>
    <p:sldId id="412" r:id="rId103"/>
    <p:sldId id="360" r:id="rId104"/>
    <p:sldId id="511" r:id="rId105"/>
    <p:sldId id="519" r:id="rId106"/>
    <p:sldId id="440" r:id="rId107"/>
    <p:sldId id="441" r:id="rId108"/>
    <p:sldId id="451" r:id="rId109"/>
    <p:sldId id="452" r:id="rId110"/>
  </p:sldIdLst>
  <p:sldSz cx="12192000" cy="6858000"/>
  <p:notesSz cx="7099300" cy="10234613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sz="3600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3600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3600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3600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3600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kumimoji="1" sz="3600" kern="1200">
        <a:solidFill>
          <a:schemeClr val="tx1"/>
        </a:solidFill>
        <a:latin typeface="Arial" charset="0"/>
        <a:ea typeface="新細明體" charset="-120"/>
        <a:cs typeface="+mn-cs"/>
      </a:defRPr>
    </a:lvl6pPr>
    <a:lvl7pPr marL="2743200" algn="l" defTabSz="914400" rtl="0" eaLnBrk="1" latinLnBrk="0" hangingPunct="1">
      <a:defRPr kumimoji="1" sz="3600" kern="1200">
        <a:solidFill>
          <a:schemeClr val="tx1"/>
        </a:solidFill>
        <a:latin typeface="Arial" charset="0"/>
        <a:ea typeface="新細明體" charset="-120"/>
        <a:cs typeface="+mn-cs"/>
      </a:defRPr>
    </a:lvl7pPr>
    <a:lvl8pPr marL="3200400" algn="l" defTabSz="914400" rtl="0" eaLnBrk="1" latinLnBrk="0" hangingPunct="1">
      <a:defRPr kumimoji="1" sz="3600" kern="1200">
        <a:solidFill>
          <a:schemeClr val="tx1"/>
        </a:solidFill>
        <a:latin typeface="Arial" charset="0"/>
        <a:ea typeface="新細明體" charset="-120"/>
        <a:cs typeface="+mn-cs"/>
      </a:defRPr>
    </a:lvl8pPr>
    <a:lvl9pPr marL="3657600" algn="l" defTabSz="914400" rtl="0" eaLnBrk="1" latinLnBrk="0" hangingPunct="1">
      <a:defRPr kumimoji="1" sz="3600" kern="1200">
        <a:solidFill>
          <a:schemeClr val="tx1"/>
        </a:solidFill>
        <a:latin typeface="Arial" charset="0"/>
        <a:ea typeface="新細明體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0000FF"/>
    <a:srgbClr val="0033CC"/>
    <a:srgbClr val="33CCFF"/>
    <a:srgbClr val="3366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56" autoAdjust="0"/>
    <p:restoredTop sz="94660"/>
  </p:normalViewPr>
  <p:slideViewPr>
    <p:cSldViewPr>
      <p:cViewPr varScale="1">
        <p:scale>
          <a:sx n="65" d="100"/>
          <a:sy n="65" d="100"/>
        </p:scale>
        <p:origin x="600" y="4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1" d="100"/>
          <a:sy n="71" d="100"/>
        </p:scale>
        <p:origin x="-2357" y="-86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9.xml"/><Relationship Id="rId21" Type="http://schemas.openxmlformats.org/officeDocument/2006/relationships/slide" Target="slides/slide14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63" Type="http://schemas.openxmlformats.org/officeDocument/2006/relationships/slide" Target="slides/slide56.xml"/><Relationship Id="rId68" Type="http://schemas.openxmlformats.org/officeDocument/2006/relationships/slide" Target="slides/slide61.xml"/><Relationship Id="rId84" Type="http://schemas.openxmlformats.org/officeDocument/2006/relationships/slide" Target="slides/slide77.xml"/><Relationship Id="rId89" Type="http://schemas.openxmlformats.org/officeDocument/2006/relationships/slide" Target="slides/slide82.xml"/><Relationship Id="rId112" Type="http://schemas.openxmlformats.org/officeDocument/2006/relationships/handoutMaster" Target="handoutMasters/handoutMaster1.xml"/><Relationship Id="rId16" Type="http://schemas.openxmlformats.org/officeDocument/2006/relationships/slide" Target="slides/slide9.xml"/><Relationship Id="rId107" Type="http://schemas.openxmlformats.org/officeDocument/2006/relationships/slide" Target="slides/slide100.xml"/><Relationship Id="rId11" Type="http://schemas.openxmlformats.org/officeDocument/2006/relationships/slide" Target="slides/slide4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53" Type="http://schemas.openxmlformats.org/officeDocument/2006/relationships/slide" Target="slides/slide46.xml"/><Relationship Id="rId58" Type="http://schemas.openxmlformats.org/officeDocument/2006/relationships/slide" Target="slides/slide51.xml"/><Relationship Id="rId74" Type="http://schemas.openxmlformats.org/officeDocument/2006/relationships/slide" Target="slides/slide67.xml"/><Relationship Id="rId79" Type="http://schemas.openxmlformats.org/officeDocument/2006/relationships/slide" Target="slides/slide72.xml"/><Relationship Id="rId102" Type="http://schemas.openxmlformats.org/officeDocument/2006/relationships/slide" Target="slides/slide95.xml"/><Relationship Id="rId5" Type="http://schemas.openxmlformats.org/officeDocument/2006/relationships/slideMaster" Target="slideMasters/slideMaster5.xml"/><Relationship Id="rId90" Type="http://schemas.openxmlformats.org/officeDocument/2006/relationships/slide" Target="slides/slide83.xml"/><Relationship Id="rId95" Type="http://schemas.openxmlformats.org/officeDocument/2006/relationships/slide" Target="slides/slide88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64" Type="http://schemas.openxmlformats.org/officeDocument/2006/relationships/slide" Target="slides/slide57.xml"/><Relationship Id="rId69" Type="http://schemas.openxmlformats.org/officeDocument/2006/relationships/slide" Target="slides/slide62.xml"/><Relationship Id="rId113" Type="http://schemas.openxmlformats.org/officeDocument/2006/relationships/presProps" Target="presProps.xml"/><Relationship Id="rId80" Type="http://schemas.openxmlformats.org/officeDocument/2006/relationships/slide" Target="slides/slide73.xml"/><Relationship Id="rId85" Type="http://schemas.openxmlformats.org/officeDocument/2006/relationships/slide" Target="slides/slide78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59" Type="http://schemas.openxmlformats.org/officeDocument/2006/relationships/slide" Target="slides/slide52.xml"/><Relationship Id="rId103" Type="http://schemas.openxmlformats.org/officeDocument/2006/relationships/slide" Target="slides/slide96.xml"/><Relationship Id="rId108" Type="http://schemas.openxmlformats.org/officeDocument/2006/relationships/slide" Target="slides/slide101.xml"/><Relationship Id="rId54" Type="http://schemas.openxmlformats.org/officeDocument/2006/relationships/slide" Target="slides/slide47.xml"/><Relationship Id="rId70" Type="http://schemas.openxmlformats.org/officeDocument/2006/relationships/slide" Target="slides/slide63.xml"/><Relationship Id="rId75" Type="http://schemas.openxmlformats.org/officeDocument/2006/relationships/slide" Target="slides/slide68.xml"/><Relationship Id="rId91" Type="http://schemas.openxmlformats.org/officeDocument/2006/relationships/slide" Target="slides/slide84.xml"/><Relationship Id="rId96" Type="http://schemas.openxmlformats.org/officeDocument/2006/relationships/slide" Target="slides/slide89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slide" Target="slides/slide42.xml"/><Relationship Id="rId57" Type="http://schemas.openxmlformats.org/officeDocument/2006/relationships/slide" Target="slides/slide50.xml"/><Relationship Id="rId106" Type="http://schemas.openxmlformats.org/officeDocument/2006/relationships/slide" Target="slides/slide99.xml"/><Relationship Id="rId114" Type="http://schemas.openxmlformats.org/officeDocument/2006/relationships/viewProps" Target="viewProps.xml"/><Relationship Id="rId10" Type="http://schemas.openxmlformats.org/officeDocument/2006/relationships/slide" Target="slides/slide3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slide" Target="slides/slide45.xml"/><Relationship Id="rId60" Type="http://schemas.openxmlformats.org/officeDocument/2006/relationships/slide" Target="slides/slide53.xml"/><Relationship Id="rId65" Type="http://schemas.openxmlformats.org/officeDocument/2006/relationships/slide" Target="slides/slide58.xml"/><Relationship Id="rId73" Type="http://schemas.openxmlformats.org/officeDocument/2006/relationships/slide" Target="slides/slide66.xml"/><Relationship Id="rId78" Type="http://schemas.openxmlformats.org/officeDocument/2006/relationships/slide" Target="slides/slide71.xml"/><Relationship Id="rId81" Type="http://schemas.openxmlformats.org/officeDocument/2006/relationships/slide" Target="slides/slide74.xml"/><Relationship Id="rId86" Type="http://schemas.openxmlformats.org/officeDocument/2006/relationships/slide" Target="slides/slide79.xml"/><Relationship Id="rId94" Type="http://schemas.openxmlformats.org/officeDocument/2006/relationships/slide" Target="slides/slide87.xml"/><Relationship Id="rId99" Type="http://schemas.openxmlformats.org/officeDocument/2006/relationships/slide" Target="slides/slide92.xml"/><Relationship Id="rId101" Type="http://schemas.openxmlformats.org/officeDocument/2006/relationships/slide" Target="slides/slide9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9" Type="http://schemas.openxmlformats.org/officeDocument/2006/relationships/slide" Target="slides/slide32.xml"/><Relationship Id="rId109" Type="http://schemas.openxmlformats.org/officeDocument/2006/relationships/slide" Target="slides/slide102.xml"/><Relationship Id="rId34" Type="http://schemas.openxmlformats.org/officeDocument/2006/relationships/slide" Target="slides/slide27.xml"/><Relationship Id="rId50" Type="http://schemas.openxmlformats.org/officeDocument/2006/relationships/slide" Target="slides/slide43.xml"/><Relationship Id="rId55" Type="http://schemas.openxmlformats.org/officeDocument/2006/relationships/slide" Target="slides/slide48.xml"/><Relationship Id="rId76" Type="http://schemas.openxmlformats.org/officeDocument/2006/relationships/slide" Target="slides/slide69.xml"/><Relationship Id="rId97" Type="http://schemas.openxmlformats.org/officeDocument/2006/relationships/slide" Target="slides/slide90.xml"/><Relationship Id="rId104" Type="http://schemas.openxmlformats.org/officeDocument/2006/relationships/slide" Target="slides/slide97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64.xml"/><Relationship Id="rId92" Type="http://schemas.openxmlformats.org/officeDocument/2006/relationships/slide" Target="slides/slide85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24" Type="http://schemas.openxmlformats.org/officeDocument/2006/relationships/slide" Target="slides/slide17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66" Type="http://schemas.openxmlformats.org/officeDocument/2006/relationships/slide" Target="slides/slide59.xml"/><Relationship Id="rId87" Type="http://schemas.openxmlformats.org/officeDocument/2006/relationships/slide" Target="slides/slide80.xml"/><Relationship Id="rId110" Type="http://schemas.openxmlformats.org/officeDocument/2006/relationships/slide" Target="slides/slide103.xml"/><Relationship Id="rId115" Type="http://schemas.openxmlformats.org/officeDocument/2006/relationships/theme" Target="theme/theme1.xml"/><Relationship Id="rId61" Type="http://schemas.openxmlformats.org/officeDocument/2006/relationships/slide" Target="slides/slide54.xml"/><Relationship Id="rId82" Type="http://schemas.openxmlformats.org/officeDocument/2006/relationships/slide" Target="slides/slide75.xml"/><Relationship Id="rId19" Type="http://schemas.openxmlformats.org/officeDocument/2006/relationships/slide" Target="slides/slide12.xml"/><Relationship Id="rId14" Type="http://schemas.openxmlformats.org/officeDocument/2006/relationships/slide" Target="slides/slide7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56" Type="http://schemas.openxmlformats.org/officeDocument/2006/relationships/slide" Target="slides/slide49.xml"/><Relationship Id="rId77" Type="http://schemas.openxmlformats.org/officeDocument/2006/relationships/slide" Target="slides/slide70.xml"/><Relationship Id="rId100" Type="http://schemas.openxmlformats.org/officeDocument/2006/relationships/slide" Target="slides/slide93.xml"/><Relationship Id="rId105" Type="http://schemas.openxmlformats.org/officeDocument/2006/relationships/slide" Target="slides/slide98.xml"/><Relationship Id="rId8" Type="http://schemas.openxmlformats.org/officeDocument/2006/relationships/slide" Target="slides/slide1.xml"/><Relationship Id="rId51" Type="http://schemas.openxmlformats.org/officeDocument/2006/relationships/slide" Target="slides/slide44.xml"/><Relationship Id="rId72" Type="http://schemas.openxmlformats.org/officeDocument/2006/relationships/slide" Target="slides/slide65.xml"/><Relationship Id="rId93" Type="http://schemas.openxmlformats.org/officeDocument/2006/relationships/slide" Target="slides/slide86.xml"/><Relationship Id="rId98" Type="http://schemas.openxmlformats.org/officeDocument/2006/relationships/slide" Target="slides/slide91.xml"/><Relationship Id="rId3" Type="http://schemas.openxmlformats.org/officeDocument/2006/relationships/slideMaster" Target="slideMasters/slideMaster3.xml"/><Relationship Id="rId25" Type="http://schemas.openxmlformats.org/officeDocument/2006/relationships/slide" Target="slides/slide18.xml"/><Relationship Id="rId46" Type="http://schemas.openxmlformats.org/officeDocument/2006/relationships/slide" Target="slides/slide39.xml"/><Relationship Id="rId67" Type="http://schemas.openxmlformats.org/officeDocument/2006/relationships/slide" Target="slides/slide60.xml"/><Relationship Id="rId116" Type="http://schemas.openxmlformats.org/officeDocument/2006/relationships/tableStyles" Target="tableStyles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62" Type="http://schemas.openxmlformats.org/officeDocument/2006/relationships/slide" Target="slides/slide55.xml"/><Relationship Id="rId83" Type="http://schemas.openxmlformats.org/officeDocument/2006/relationships/slide" Target="slides/slide76.xml"/><Relationship Id="rId88" Type="http://schemas.openxmlformats.org/officeDocument/2006/relationships/slide" Target="slides/slide81.xml"/><Relationship Id="rId111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476" cy="511897"/>
          </a:xfrm>
          <a:prstGeom prst="rect">
            <a:avLst/>
          </a:prstGeom>
        </p:spPr>
        <p:txBody>
          <a:bodyPr vert="horz" lIns="96515" tIns="48257" rIns="96515" bIns="48257" rtlCol="0"/>
          <a:lstStyle>
            <a:lvl1pPr algn="l">
              <a:defRPr sz="13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4021129" y="0"/>
            <a:ext cx="3076476" cy="511897"/>
          </a:xfrm>
          <a:prstGeom prst="rect">
            <a:avLst/>
          </a:prstGeom>
        </p:spPr>
        <p:txBody>
          <a:bodyPr vert="horz" lIns="96515" tIns="48257" rIns="96515" bIns="48257" rtlCol="0"/>
          <a:lstStyle>
            <a:lvl1pPr algn="r">
              <a:defRPr sz="1300"/>
            </a:lvl1pPr>
          </a:lstStyle>
          <a:p>
            <a:fld id="{E50F283D-A160-486B-8102-C24637019F1C}" type="datetimeFigureOut">
              <a:rPr lang="zh-TW" altLang="en-US" smtClean="0"/>
              <a:pPr/>
              <a:t>2023/9/12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1" y="9721055"/>
            <a:ext cx="3076476" cy="511897"/>
          </a:xfrm>
          <a:prstGeom prst="rect">
            <a:avLst/>
          </a:prstGeom>
        </p:spPr>
        <p:txBody>
          <a:bodyPr vert="horz" lIns="96515" tIns="48257" rIns="96515" bIns="48257" rtlCol="0" anchor="b"/>
          <a:lstStyle>
            <a:lvl1pPr algn="l">
              <a:defRPr sz="13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4021129" y="9721055"/>
            <a:ext cx="3076476" cy="511897"/>
          </a:xfrm>
          <a:prstGeom prst="rect">
            <a:avLst/>
          </a:prstGeom>
        </p:spPr>
        <p:txBody>
          <a:bodyPr vert="horz" lIns="96515" tIns="48257" rIns="96515" bIns="48257" rtlCol="0" anchor="b"/>
          <a:lstStyle>
            <a:lvl1pPr algn="r">
              <a:defRPr sz="1300"/>
            </a:lvl1pPr>
          </a:lstStyle>
          <a:p>
            <a:fld id="{050DA3EE-59D6-4228-85EF-7F0E4EFF1DC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87736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476" cy="511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304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29" y="0"/>
            <a:ext cx="3076476" cy="511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80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9700" y="768350"/>
            <a:ext cx="68199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04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0609" y="4861359"/>
            <a:ext cx="5678083" cy="4605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2304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1055"/>
            <a:ext cx="3076476" cy="511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304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29" y="9721055"/>
            <a:ext cx="3076476" cy="511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fld id="{F147C74D-5C0C-47A2-AC14-FA0B949F9EE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401620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投影片圖像版面配置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9700" y="768350"/>
            <a:ext cx="6819900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備忘稿版面配置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20484" name="投影片編號版面配置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81169FFB-2DED-496D-9B76-B14BD7AF2B93}" type="slidenum">
              <a:rPr lang="zh-TW" altLang="en-US" smtClean="0"/>
              <a:pPr/>
              <a:t>31</a:t>
            </a:fld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6805716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投影片圖像版面配置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9700" y="768350"/>
            <a:ext cx="6819900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備忘稿版面配置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20484" name="投影片編號版面配置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1169FFB-2DED-496D-9B76-B14BD7AF2B93}" type="slidenum">
              <a:rPr kumimoji="1" lang="zh-TW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1" lang="zh-TW" altLang="en-US" sz="13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7695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hyperlink" Target="http://osnet.cs.nchu.edu.tw/" TargetMode="External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1.jpeg"/><Relationship Id="rId4" Type="http://schemas.openxmlformats.org/officeDocument/2006/relationships/image" Target="../media/image3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2" descr="Slide_iconblue_pc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824634" y="6010275"/>
            <a:ext cx="1348317" cy="611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1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 b="0" baseline="0">
                <a:latin typeface="Calibri" panose="020F0502020204030204" pitchFamily="34" charset="0"/>
                <a:ea typeface="標楷體" panose="03000509000000000000" pitchFamily="65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 b="1" baseline="0">
                <a:latin typeface="Calibri" panose="020F0502020204030204" pitchFamily="34" charset="0"/>
                <a:ea typeface="標楷體" panose="03000509000000000000" pitchFamily="65" charset="-120"/>
              </a:defRPr>
            </a:lvl1pPr>
          </a:lstStyle>
          <a:p>
            <a:r>
              <a:rPr lang="zh-TW" altLang="en-US" dirty="0" smtClean="0"/>
              <a:t>按一下以編輯母片副標題樣式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4977DC-D703-4941-9B31-E38180F8F14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51900" y="1"/>
            <a:ext cx="2745317" cy="6126163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1" y="1"/>
            <a:ext cx="8039100" cy="6126163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53FB5A-74FF-4021-97EC-69E6C38FBDC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標題及物件在文字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4417" y="0"/>
            <a:ext cx="1097280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10972800" cy="21859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0" y="3938589"/>
            <a:ext cx="10972800" cy="218757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5A5EB7-F31B-4C5C-A623-53DF00B5D3E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標題，文字及美工圖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4417" y="0"/>
            <a:ext cx="1097280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美工圖案版面配置區 3"/>
          <p:cNvSpPr>
            <a:spLocks noGrp="1"/>
          </p:cNvSpPr>
          <p:nvPr>
            <p:ph type="clipArt"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endParaRPr lang="zh-TW" altLang="en-US" noProof="0" smtClean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B718FF-8064-49A9-B28C-E58D865BB6B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4417" y="0"/>
            <a:ext cx="1097280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1B6829-293E-4F97-AFD5-7766D18225D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34483964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4417" y="116632"/>
            <a:ext cx="10972800" cy="1143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TW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B092A6F5-2AEE-4BE0-8680-3CEE9B8ED22A}" type="slidenum">
              <a:rPr lang="en-US" altLang="zh-TW" smtClean="0">
                <a:latin typeface="Arial" panose="020B0604020202020204" pitchFamily="34" charset="0"/>
                <a:ea typeface="新細明體" panose="02020500000000000000" pitchFamily="18" charset="-120"/>
              </a:rPr>
              <a:pPr>
                <a:defRPr/>
              </a:pPr>
              <a:t>‹#›</a:t>
            </a:fld>
            <a:endParaRPr lang="en-US" altLang="zh-TW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053886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TW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FA56DC5E-CB0F-42C5-989D-E33535408DB2}" type="slidenum">
              <a:rPr lang="en-US" altLang="zh-TW" smtClean="0">
                <a:latin typeface="Arial" panose="020B0604020202020204" pitchFamily="34" charset="0"/>
                <a:ea typeface="新細明體" panose="02020500000000000000" pitchFamily="18" charset="-120"/>
              </a:rPr>
              <a:pPr>
                <a:defRPr/>
              </a:pPr>
              <a:t>‹#›</a:t>
            </a:fld>
            <a:endParaRPr lang="en-US" altLang="zh-TW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564634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527051" y="1412875"/>
            <a:ext cx="5384800" cy="4752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15051" y="1412875"/>
            <a:ext cx="5384800" cy="4752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TW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4FA5D5F8-97CF-43BD-B43A-0B98BD763C08}" type="slidenum">
              <a:rPr lang="en-US" altLang="zh-TW" smtClean="0">
                <a:latin typeface="Arial" panose="020B0604020202020204" pitchFamily="34" charset="0"/>
                <a:ea typeface="新細明體" panose="02020500000000000000" pitchFamily="18" charset="-120"/>
              </a:rPr>
              <a:pPr>
                <a:defRPr/>
              </a:pPr>
              <a:t>‹#›</a:t>
            </a:fld>
            <a:endParaRPr lang="en-US" altLang="zh-TW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277440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TW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A20FEBE9-94AB-430A-93E6-3D8A82670562}" type="slidenum">
              <a:rPr lang="en-US" altLang="zh-TW" smtClean="0">
                <a:latin typeface="Arial" panose="020B0604020202020204" pitchFamily="34" charset="0"/>
                <a:ea typeface="新細明體" panose="02020500000000000000" pitchFamily="18" charset="-120"/>
              </a:rPr>
              <a:pPr>
                <a:defRPr/>
              </a:pPr>
              <a:t>‹#›</a:t>
            </a:fld>
            <a:endParaRPr lang="en-US" altLang="zh-TW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28181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Calibri" panose="020F0502020204030204" pitchFamily="34" charset="0"/>
                <a:ea typeface="標楷體" panose="03000509000000000000" pitchFamily="65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baseline="0">
                <a:latin typeface="Calibri" panose="020F0502020204030204" pitchFamily="34" charset="0"/>
                <a:ea typeface="標楷體" panose="03000509000000000000" pitchFamily="65" charset="-120"/>
              </a:defRPr>
            </a:lvl1pPr>
            <a:lvl2pPr>
              <a:defRPr baseline="0">
                <a:latin typeface="Calibri" panose="020F0502020204030204" pitchFamily="34" charset="0"/>
                <a:ea typeface="標楷體" panose="03000509000000000000" pitchFamily="65" charset="-120"/>
              </a:defRPr>
            </a:lvl2pPr>
            <a:lvl3pPr>
              <a:defRPr baseline="0">
                <a:latin typeface="Calibri" panose="020F0502020204030204" pitchFamily="34" charset="0"/>
                <a:ea typeface="標楷體" panose="03000509000000000000" pitchFamily="65" charset="-120"/>
              </a:defRPr>
            </a:lvl3pPr>
            <a:lvl4pPr>
              <a:defRPr baseline="0">
                <a:latin typeface="Calibri" panose="020F0502020204030204" pitchFamily="34" charset="0"/>
                <a:ea typeface="標楷體" panose="03000509000000000000" pitchFamily="65" charset="-120"/>
              </a:defRPr>
            </a:lvl4pPr>
            <a:lvl5pPr>
              <a:defRPr baseline="0">
                <a:latin typeface="Calibri" panose="020F0502020204030204" pitchFamily="34" charset="0"/>
                <a:ea typeface="標楷體" panose="03000509000000000000" pitchFamily="65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58BCA2-9290-4022-8C17-3C71BECAFB6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TW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016B2569-5B8B-470D-A3E2-C3981CD983F2}" type="slidenum">
              <a:rPr lang="en-US" altLang="zh-TW" smtClean="0">
                <a:latin typeface="Arial" panose="020B0604020202020204" pitchFamily="34" charset="0"/>
                <a:ea typeface="新細明體" panose="02020500000000000000" pitchFamily="18" charset="-120"/>
              </a:rPr>
              <a:pPr>
                <a:defRPr/>
              </a:pPr>
              <a:t>‹#›</a:t>
            </a:fld>
            <a:endParaRPr lang="en-US" altLang="zh-TW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962491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TW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E2472AAE-E09F-4521-B933-A4A3A00B777D}" type="slidenum">
              <a:rPr lang="en-US" altLang="zh-TW" smtClean="0">
                <a:latin typeface="Arial" panose="020B0604020202020204" pitchFamily="34" charset="0"/>
                <a:ea typeface="新細明體" panose="02020500000000000000" pitchFamily="18" charset="-120"/>
              </a:rPr>
              <a:pPr>
                <a:defRPr/>
              </a:pPr>
              <a:t>‹#›</a:t>
            </a:fld>
            <a:endParaRPr lang="en-US" altLang="zh-TW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739663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TW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C0F49858-A65F-4ED2-AB58-1492B569BD75}" type="slidenum">
              <a:rPr lang="en-US" altLang="zh-TW" smtClean="0">
                <a:latin typeface="Arial" panose="020B0604020202020204" pitchFamily="34" charset="0"/>
                <a:ea typeface="新細明體" panose="02020500000000000000" pitchFamily="18" charset="-120"/>
              </a:rPr>
              <a:pPr>
                <a:defRPr/>
              </a:pPr>
              <a:t>‹#›</a:t>
            </a:fld>
            <a:endParaRPr lang="en-US" altLang="zh-TW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4352581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TW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907CDBE4-A0D6-4E07-BBE8-31DF38424CD1}" type="slidenum">
              <a:rPr lang="en-US" altLang="zh-TW" smtClean="0">
                <a:latin typeface="Arial" panose="020B0604020202020204" pitchFamily="34" charset="0"/>
                <a:ea typeface="新細明體" panose="02020500000000000000" pitchFamily="18" charset="-120"/>
              </a:rPr>
              <a:pPr>
                <a:defRPr/>
              </a:pPr>
              <a:t>‹#›</a:t>
            </a:fld>
            <a:endParaRPr lang="en-US" altLang="zh-TW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9176507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TW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5045F46C-B8E9-4018-88F5-35029713FC02}" type="slidenum">
              <a:rPr lang="en-US" altLang="zh-TW" smtClean="0">
                <a:latin typeface="Arial" panose="020B0604020202020204" pitchFamily="34" charset="0"/>
                <a:ea typeface="新細明體" panose="02020500000000000000" pitchFamily="18" charset="-120"/>
              </a:rPr>
              <a:pPr>
                <a:defRPr/>
              </a:pPr>
              <a:t>‹#›</a:t>
            </a:fld>
            <a:endParaRPr lang="en-US" altLang="zh-TW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903146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0734" y="0"/>
            <a:ext cx="2766484" cy="616585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527051" y="0"/>
            <a:ext cx="8100483" cy="616585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TW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9C94675C-BA99-47F3-B363-E0312B11D869}" type="slidenum">
              <a:rPr lang="en-US" altLang="zh-TW" smtClean="0">
                <a:latin typeface="Arial" panose="020B0604020202020204" pitchFamily="34" charset="0"/>
                <a:ea typeface="新細明體" panose="02020500000000000000" pitchFamily="18" charset="-120"/>
              </a:rPr>
              <a:pPr>
                <a:defRPr/>
              </a:pPr>
              <a:t>‹#›</a:t>
            </a:fld>
            <a:endParaRPr lang="en-US" altLang="zh-TW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0059161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4417" y="0"/>
            <a:ext cx="1097280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527051" y="1412875"/>
            <a:ext cx="5384800" cy="475297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15051" y="1412875"/>
            <a:ext cx="5384800" cy="475297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TW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BFA90DA6-9F07-4189-8E05-07C53B6A28AD}" type="slidenum">
              <a:rPr lang="en-US" altLang="zh-TW" smtClean="0">
                <a:latin typeface="Arial" panose="020B0604020202020204" pitchFamily="34" charset="0"/>
                <a:ea typeface="新細明體" panose="02020500000000000000" pitchFamily="18" charset="-120"/>
              </a:rPr>
              <a:pPr>
                <a:defRPr/>
              </a:pPr>
              <a:t>‹#›</a:t>
            </a:fld>
            <a:endParaRPr lang="en-US" altLang="zh-TW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5482955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標題及物件在文字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4417" y="0"/>
            <a:ext cx="1097280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10972800" cy="21859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0" y="3938589"/>
            <a:ext cx="10972800" cy="218757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TW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7E0700BE-B22F-40A7-827E-F90DD44762F0}" type="slidenum">
              <a:rPr lang="en-US" altLang="zh-TW" smtClean="0">
                <a:latin typeface="Arial" panose="020B0604020202020204" pitchFamily="34" charset="0"/>
                <a:ea typeface="新細明體" panose="02020500000000000000" pitchFamily="18" charset="-120"/>
              </a:rPr>
              <a:pPr>
                <a:defRPr/>
              </a:pPr>
              <a:t>‹#›</a:t>
            </a:fld>
            <a:endParaRPr lang="en-US" altLang="zh-TW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6042509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7822BF9-AF54-41FF-92E1-C40A9C17DE5B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  <a:ea typeface="新細明體" pitchFamily="18" charset="-120"/>
              </a:rPr>
              <a:pPr>
                <a:defRPr/>
              </a:pPr>
              <a:t>2023/9/12</a:t>
            </a:fld>
            <a:endParaRPr lang="zh-TW" altLang="en-US">
              <a:solidFill>
                <a:prstClr val="black">
                  <a:tint val="75000"/>
                </a:prstClr>
              </a:solidFill>
              <a:ea typeface="新細明體" pitchFamily="18" charset="-12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>
              <a:solidFill>
                <a:prstClr val="black">
                  <a:tint val="75000"/>
                </a:prstClr>
              </a:solidFill>
              <a:ea typeface="新細明體" pitchFamily="18" charset="-12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B0E928-3C4F-4A3C-B901-19B73E8E2726}" type="slidenum">
              <a:rPr lang="zh-TW" altLang="en-US" smtClean="0">
                <a:solidFill>
                  <a:prstClr val="black">
                    <a:tint val="75000"/>
                  </a:prstClr>
                </a:solidFill>
                <a:ea typeface="新細明體" pitchFamily="18" charset="-120"/>
              </a:rPr>
              <a:pPr>
                <a:defRPr/>
              </a:pPr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6771677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7822BF9-AF54-41FF-92E1-C40A9C17DE5B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  <a:ea typeface="新細明體" pitchFamily="18" charset="-120"/>
              </a:rPr>
              <a:pPr>
                <a:defRPr/>
              </a:pPr>
              <a:t>2023/9/12</a:t>
            </a:fld>
            <a:endParaRPr lang="zh-TW" altLang="en-US">
              <a:solidFill>
                <a:prstClr val="black">
                  <a:tint val="75000"/>
                </a:prstClr>
              </a:solidFill>
              <a:ea typeface="新細明體" pitchFamily="18" charset="-12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>
              <a:solidFill>
                <a:prstClr val="black">
                  <a:tint val="75000"/>
                </a:prstClr>
              </a:solidFill>
              <a:ea typeface="新細明體" pitchFamily="18" charset="-12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B0E928-3C4F-4A3C-B901-19B73E8E2726}" type="slidenum">
              <a:rPr lang="zh-TW" altLang="en-US" smtClean="0">
                <a:solidFill>
                  <a:prstClr val="black">
                    <a:tint val="75000"/>
                  </a:prstClr>
                </a:solidFill>
                <a:ea typeface="新細明體" pitchFamily="18" charset="-120"/>
              </a:rPr>
              <a:pPr>
                <a:defRPr/>
              </a:pPr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29340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6AA4E0-11AA-4DB0-B245-2B8505F9083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7822BF9-AF54-41FF-92E1-C40A9C17DE5B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  <a:ea typeface="新細明體" pitchFamily="18" charset="-120"/>
              </a:rPr>
              <a:pPr>
                <a:defRPr/>
              </a:pPr>
              <a:t>2023/9/12</a:t>
            </a:fld>
            <a:endParaRPr lang="zh-TW" altLang="en-US">
              <a:solidFill>
                <a:prstClr val="black">
                  <a:tint val="75000"/>
                </a:prstClr>
              </a:solidFill>
              <a:ea typeface="新細明體" pitchFamily="18" charset="-12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>
              <a:solidFill>
                <a:prstClr val="black">
                  <a:tint val="75000"/>
                </a:prstClr>
              </a:solidFill>
              <a:ea typeface="新細明體" pitchFamily="18" charset="-12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B0E928-3C4F-4A3C-B901-19B73E8E2726}" type="slidenum">
              <a:rPr lang="zh-TW" altLang="en-US" smtClean="0">
                <a:solidFill>
                  <a:prstClr val="black">
                    <a:tint val="75000"/>
                  </a:prstClr>
                </a:solidFill>
                <a:ea typeface="新細明體" pitchFamily="18" charset="-120"/>
              </a:rPr>
              <a:pPr>
                <a:defRPr/>
              </a:pPr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5460686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7822BF9-AF54-41FF-92E1-C40A9C17DE5B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  <a:ea typeface="新細明體" pitchFamily="18" charset="-120"/>
              </a:rPr>
              <a:pPr>
                <a:defRPr/>
              </a:pPr>
              <a:t>2023/9/12</a:t>
            </a:fld>
            <a:endParaRPr lang="zh-TW" altLang="en-US">
              <a:solidFill>
                <a:prstClr val="black">
                  <a:tint val="75000"/>
                </a:prstClr>
              </a:solidFill>
              <a:ea typeface="新細明體" pitchFamily="18" charset="-12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>
              <a:solidFill>
                <a:prstClr val="black">
                  <a:tint val="75000"/>
                </a:prstClr>
              </a:solidFill>
              <a:ea typeface="新細明體" pitchFamily="18" charset="-12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B0E928-3C4F-4A3C-B901-19B73E8E2726}" type="slidenum">
              <a:rPr lang="zh-TW" altLang="en-US" smtClean="0">
                <a:solidFill>
                  <a:prstClr val="black">
                    <a:tint val="75000"/>
                  </a:prstClr>
                </a:solidFill>
                <a:ea typeface="新細明體" pitchFamily="18" charset="-120"/>
              </a:rPr>
              <a:pPr>
                <a:defRPr/>
              </a:pPr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1562077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7822BF9-AF54-41FF-92E1-C40A9C17DE5B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  <a:ea typeface="新細明體" pitchFamily="18" charset="-120"/>
              </a:rPr>
              <a:pPr>
                <a:defRPr/>
              </a:pPr>
              <a:t>2023/9/12</a:t>
            </a:fld>
            <a:endParaRPr lang="zh-TW" altLang="en-US">
              <a:solidFill>
                <a:prstClr val="black">
                  <a:tint val="75000"/>
                </a:prstClr>
              </a:solidFill>
              <a:ea typeface="新細明體" pitchFamily="18" charset="-12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>
              <a:solidFill>
                <a:prstClr val="black">
                  <a:tint val="75000"/>
                </a:prstClr>
              </a:solidFill>
              <a:ea typeface="新細明體" pitchFamily="18" charset="-12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B0E928-3C4F-4A3C-B901-19B73E8E2726}" type="slidenum">
              <a:rPr lang="zh-TW" altLang="en-US" smtClean="0">
                <a:solidFill>
                  <a:prstClr val="black">
                    <a:tint val="75000"/>
                  </a:prstClr>
                </a:solidFill>
                <a:ea typeface="新細明體" pitchFamily="18" charset="-120"/>
              </a:rPr>
              <a:pPr>
                <a:defRPr/>
              </a:pPr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6447073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7822BF9-AF54-41FF-92E1-C40A9C17DE5B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  <a:ea typeface="新細明體" pitchFamily="18" charset="-120"/>
              </a:rPr>
              <a:pPr>
                <a:defRPr/>
              </a:pPr>
              <a:t>2023/9/12</a:t>
            </a:fld>
            <a:endParaRPr lang="zh-TW" altLang="en-US">
              <a:solidFill>
                <a:prstClr val="black">
                  <a:tint val="75000"/>
                </a:prstClr>
              </a:solidFill>
              <a:ea typeface="新細明體" pitchFamily="18" charset="-12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>
              <a:solidFill>
                <a:prstClr val="black">
                  <a:tint val="75000"/>
                </a:prstClr>
              </a:solidFill>
              <a:ea typeface="新細明體" pitchFamily="18" charset="-12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B0E928-3C4F-4A3C-B901-19B73E8E2726}" type="slidenum">
              <a:rPr lang="zh-TW" altLang="en-US" smtClean="0">
                <a:solidFill>
                  <a:prstClr val="black">
                    <a:tint val="75000"/>
                  </a:prstClr>
                </a:solidFill>
                <a:ea typeface="新細明體" pitchFamily="18" charset="-120"/>
              </a:rPr>
              <a:pPr>
                <a:defRPr/>
              </a:pPr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7927074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7822BF9-AF54-41FF-92E1-C40A9C17DE5B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  <a:ea typeface="新細明體" pitchFamily="18" charset="-120"/>
              </a:rPr>
              <a:pPr>
                <a:defRPr/>
              </a:pPr>
              <a:t>2023/9/12</a:t>
            </a:fld>
            <a:endParaRPr lang="zh-TW" altLang="en-US">
              <a:solidFill>
                <a:prstClr val="black">
                  <a:tint val="75000"/>
                </a:prstClr>
              </a:solidFill>
              <a:ea typeface="新細明體" pitchFamily="18" charset="-12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>
              <a:solidFill>
                <a:prstClr val="black">
                  <a:tint val="75000"/>
                </a:prstClr>
              </a:solidFill>
              <a:ea typeface="新細明體" pitchFamily="18" charset="-12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B0E928-3C4F-4A3C-B901-19B73E8E2726}" type="slidenum">
              <a:rPr lang="zh-TW" altLang="en-US" smtClean="0">
                <a:solidFill>
                  <a:prstClr val="black">
                    <a:tint val="75000"/>
                  </a:prstClr>
                </a:solidFill>
                <a:ea typeface="新細明體" pitchFamily="18" charset="-120"/>
              </a:rPr>
              <a:pPr>
                <a:defRPr/>
              </a:pPr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8109302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7822BF9-AF54-41FF-92E1-C40A9C17DE5B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  <a:ea typeface="新細明體" pitchFamily="18" charset="-120"/>
              </a:rPr>
              <a:pPr>
                <a:defRPr/>
              </a:pPr>
              <a:t>2023/9/12</a:t>
            </a:fld>
            <a:endParaRPr lang="zh-TW" altLang="en-US">
              <a:solidFill>
                <a:prstClr val="black">
                  <a:tint val="75000"/>
                </a:prstClr>
              </a:solidFill>
              <a:ea typeface="新細明體" pitchFamily="18" charset="-12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>
              <a:solidFill>
                <a:prstClr val="black">
                  <a:tint val="75000"/>
                </a:prstClr>
              </a:solidFill>
              <a:ea typeface="新細明體" pitchFamily="18" charset="-12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B0E928-3C4F-4A3C-B901-19B73E8E2726}" type="slidenum">
              <a:rPr lang="zh-TW" altLang="en-US" smtClean="0">
                <a:solidFill>
                  <a:prstClr val="black">
                    <a:tint val="75000"/>
                  </a:prstClr>
                </a:solidFill>
                <a:ea typeface="新細明體" pitchFamily="18" charset="-120"/>
              </a:rPr>
              <a:pPr>
                <a:defRPr/>
              </a:pPr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0602364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7822BF9-AF54-41FF-92E1-C40A9C17DE5B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  <a:ea typeface="新細明體" pitchFamily="18" charset="-120"/>
              </a:rPr>
              <a:pPr>
                <a:defRPr/>
              </a:pPr>
              <a:t>2023/9/12</a:t>
            </a:fld>
            <a:endParaRPr lang="zh-TW" altLang="en-US">
              <a:solidFill>
                <a:prstClr val="black">
                  <a:tint val="75000"/>
                </a:prstClr>
              </a:solidFill>
              <a:ea typeface="新細明體" pitchFamily="18" charset="-12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>
              <a:solidFill>
                <a:prstClr val="black">
                  <a:tint val="75000"/>
                </a:prstClr>
              </a:solidFill>
              <a:ea typeface="新細明體" pitchFamily="18" charset="-12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B0E928-3C4F-4A3C-B901-19B73E8E2726}" type="slidenum">
              <a:rPr lang="zh-TW" altLang="en-US" smtClean="0">
                <a:solidFill>
                  <a:prstClr val="black">
                    <a:tint val="75000"/>
                  </a:prstClr>
                </a:solidFill>
                <a:ea typeface="新細明體" pitchFamily="18" charset="-120"/>
              </a:rPr>
              <a:pPr>
                <a:defRPr/>
              </a:pPr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4238367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7822BF9-AF54-41FF-92E1-C40A9C17DE5B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  <a:ea typeface="新細明體" pitchFamily="18" charset="-120"/>
              </a:rPr>
              <a:pPr>
                <a:defRPr/>
              </a:pPr>
              <a:t>2023/9/12</a:t>
            </a:fld>
            <a:endParaRPr lang="zh-TW" altLang="en-US">
              <a:solidFill>
                <a:prstClr val="black">
                  <a:tint val="75000"/>
                </a:prstClr>
              </a:solidFill>
              <a:ea typeface="新細明體" pitchFamily="18" charset="-12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>
              <a:solidFill>
                <a:prstClr val="black">
                  <a:tint val="75000"/>
                </a:prstClr>
              </a:solidFill>
              <a:ea typeface="新細明體" pitchFamily="18" charset="-12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B0E928-3C4F-4A3C-B901-19B73E8E2726}" type="slidenum">
              <a:rPr lang="zh-TW" altLang="en-US" smtClean="0">
                <a:solidFill>
                  <a:prstClr val="black">
                    <a:tint val="75000"/>
                  </a:prstClr>
                </a:solidFill>
                <a:ea typeface="新細明體" pitchFamily="18" charset="-120"/>
              </a:rPr>
              <a:pPr>
                <a:defRPr/>
              </a:pPr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0425334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7822BF9-AF54-41FF-92E1-C40A9C17DE5B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  <a:ea typeface="新細明體" pitchFamily="18" charset="-120"/>
              </a:rPr>
              <a:pPr>
                <a:defRPr/>
              </a:pPr>
              <a:t>2023/9/12</a:t>
            </a:fld>
            <a:endParaRPr lang="zh-TW" altLang="en-US">
              <a:solidFill>
                <a:prstClr val="black">
                  <a:tint val="75000"/>
                </a:prstClr>
              </a:solidFill>
              <a:ea typeface="新細明體" pitchFamily="18" charset="-12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>
              <a:solidFill>
                <a:prstClr val="black">
                  <a:tint val="75000"/>
                </a:prstClr>
              </a:solidFill>
              <a:ea typeface="新細明體" pitchFamily="18" charset="-12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B0E928-3C4F-4A3C-B901-19B73E8E2726}" type="slidenum">
              <a:rPr lang="zh-TW" altLang="en-US" smtClean="0">
                <a:solidFill>
                  <a:prstClr val="black">
                    <a:tint val="75000"/>
                  </a:prstClr>
                </a:solidFill>
                <a:ea typeface="新細明體" pitchFamily="18" charset="-120"/>
              </a:rPr>
              <a:pPr>
                <a:defRPr/>
              </a:pPr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8238377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0" y="-26988"/>
            <a:ext cx="12192000" cy="962026"/>
            <a:chOff x="0" y="-17"/>
            <a:chExt cx="5760" cy="606"/>
          </a:xfrm>
        </p:grpSpPr>
        <p:pic>
          <p:nvPicPr>
            <p:cNvPr id="5" name="Picture 7" descr="oslab logo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-17"/>
              <a:ext cx="4830" cy="6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8" descr="15">
              <a:hlinkClick r:id="rId3"/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694" y="-17"/>
              <a:ext cx="1066" cy="6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7" name="Picture 12" descr="Slide_iconblue_pc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824634" y="6010275"/>
            <a:ext cx="1348317" cy="611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1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 b="0" baseline="0">
                <a:latin typeface="Calibri" panose="020F0502020204030204" pitchFamily="34" charset="0"/>
                <a:ea typeface="標楷體" panose="03000509000000000000" pitchFamily="65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 b="1" baseline="0">
                <a:latin typeface="Calibri" panose="020F0502020204030204" pitchFamily="34" charset="0"/>
                <a:ea typeface="標楷體" panose="03000509000000000000" pitchFamily="65" charset="-120"/>
              </a:defRPr>
            </a:lvl1pPr>
          </a:lstStyle>
          <a:p>
            <a:r>
              <a:rPr lang="zh-TW" altLang="en-US" dirty="0" smtClean="0"/>
              <a:t>按一下以編輯母片副標題樣式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39458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67FB20-B7E3-40BA-8CF5-97F73F78CA7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Calibri" panose="020F0502020204030204" pitchFamily="34" charset="0"/>
                <a:ea typeface="標楷體" panose="03000509000000000000" pitchFamily="65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baseline="0">
                <a:latin typeface="Calibri" panose="020F0502020204030204" pitchFamily="34" charset="0"/>
                <a:ea typeface="標楷體" panose="03000509000000000000" pitchFamily="65" charset="-120"/>
              </a:defRPr>
            </a:lvl1pPr>
            <a:lvl2pPr>
              <a:defRPr baseline="0">
                <a:latin typeface="Calibri" panose="020F0502020204030204" pitchFamily="34" charset="0"/>
                <a:ea typeface="標楷體" panose="03000509000000000000" pitchFamily="65" charset="-120"/>
              </a:defRPr>
            </a:lvl2pPr>
            <a:lvl3pPr>
              <a:defRPr baseline="0">
                <a:latin typeface="Calibri" panose="020F0502020204030204" pitchFamily="34" charset="0"/>
                <a:ea typeface="標楷體" panose="03000509000000000000" pitchFamily="65" charset="-120"/>
              </a:defRPr>
            </a:lvl3pPr>
            <a:lvl4pPr>
              <a:defRPr baseline="0">
                <a:latin typeface="Calibri" panose="020F0502020204030204" pitchFamily="34" charset="0"/>
                <a:ea typeface="標楷體" panose="03000509000000000000" pitchFamily="65" charset="-120"/>
              </a:defRPr>
            </a:lvl4pPr>
            <a:lvl5pPr>
              <a:defRPr baseline="0">
                <a:latin typeface="Calibri" panose="020F0502020204030204" pitchFamily="34" charset="0"/>
                <a:ea typeface="標楷體" panose="03000509000000000000" pitchFamily="65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58BCA2-9290-4022-8C17-3C71BECAFB63}" type="slidenum">
              <a:rPr lang="en-US" altLang="zh-TW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734527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6AA4E0-11AA-4DB0-B245-2B8505F90838}" type="slidenum">
              <a:rPr lang="en-US" altLang="zh-TW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145072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67FB20-B7E3-40BA-8CF5-97F73F78CA73}" type="slidenum">
              <a:rPr lang="en-US" altLang="zh-TW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188068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6CC020-57DA-4103-82D0-232EFD684443}" type="slidenum">
              <a:rPr lang="en-US" altLang="zh-TW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471101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Calibri" panose="020F0502020204030204" pitchFamily="34" charset="0"/>
                <a:ea typeface="標楷體" panose="03000509000000000000" pitchFamily="65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C13513-B144-420C-90D1-99E5AAE0AB60}" type="slidenum">
              <a:rPr lang="en-US" altLang="zh-TW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642323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87F667-B628-431A-B00D-0222AC052E71}" type="slidenum">
              <a:rPr lang="en-US" altLang="zh-TW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313990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719B5D-7C1B-4B44-A839-F6FE5EB626DE}" type="slidenum">
              <a:rPr lang="en-US" altLang="zh-TW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209236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8FDFEC-E08C-4696-BA10-B3CE8FF4B93D}" type="slidenum">
              <a:rPr lang="en-US" altLang="zh-TW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189927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4977DC-D703-4941-9B31-E38180F8F142}" type="slidenum">
              <a:rPr lang="en-US" altLang="zh-TW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998045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51900" y="1"/>
            <a:ext cx="2745317" cy="6126163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1" y="1"/>
            <a:ext cx="8039100" cy="6126163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53FB5A-74FF-4021-97EC-69E6C38FBDC8}" type="slidenum">
              <a:rPr lang="en-US" altLang="zh-TW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5340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6CC020-57DA-4103-82D0-232EFD68444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標題及物件在文字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4417" y="0"/>
            <a:ext cx="1097280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10972800" cy="21859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0" y="3938589"/>
            <a:ext cx="10972800" cy="218757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5A5EB7-F31B-4C5C-A623-53DF00B5D3EF}" type="slidenum">
              <a:rPr lang="en-US" altLang="zh-TW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364338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標題，文字及美工圖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4417" y="0"/>
            <a:ext cx="1097280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美工圖案版面配置區 3"/>
          <p:cNvSpPr>
            <a:spLocks noGrp="1"/>
          </p:cNvSpPr>
          <p:nvPr>
            <p:ph type="clipArt"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endParaRPr lang="zh-TW" altLang="en-US" noProof="0" smtClean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B718FF-8064-49A9-B28C-E58D865BB6B0}" type="slidenum">
              <a:rPr lang="en-US" altLang="zh-TW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526677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4417" y="0"/>
            <a:ext cx="1097280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1B6829-293E-4F97-AFD5-7766D18225D3}" type="slidenum">
              <a:rPr lang="en-US" altLang="zh-TW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82058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32533085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4417" y="116632"/>
            <a:ext cx="10972800" cy="1143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新細明體" pitchFamily="18" charset="-120"/>
              <a:cs typeface="+mn-cs"/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6F06792-2767-43F4-A335-D8A37CCA3850}" type="slidenum">
              <a:rPr kumimoji="1" lang="en-US" altLang="zh-TW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新細明體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46135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新細明體" pitchFamily="18" charset="-120"/>
              <a:cs typeface="+mn-cs"/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8D90982-AB66-46A4-A1FF-EC3140B35B5D}" type="slidenum">
              <a:rPr kumimoji="1" lang="en-US" altLang="zh-TW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新細明體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878621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527051" y="1412875"/>
            <a:ext cx="5384800" cy="4752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15051" y="1412875"/>
            <a:ext cx="5384800" cy="4752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新細明體" pitchFamily="18" charset="-120"/>
              <a:cs typeface="+mn-cs"/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E38B244-3745-40D0-BE05-59D46F502FAE}" type="slidenum">
              <a:rPr kumimoji="1" lang="en-US" altLang="zh-TW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新細明體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17386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新細明體" pitchFamily="18" charset="-120"/>
              <a:cs typeface="+mn-cs"/>
            </a:endParaRPr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B9314AB-8309-4AD6-9FFB-F7146D0BE65A}" type="slidenum">
              <a:rPr kumimoji="1" lang="en-US" altLang="zh-TW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新細明體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65227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新細明體" pitchFamily="18" charset="-120"/>
              <a:cs typeface="+mn-cs"/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58E01AA-4B65-4798-BFD9-8B545C976B75}" type="slidenum">
              <a:rPr kumimoji="1" lang="en-US" altLang="zh-TW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新細明體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06414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新細明體" pitchFamily="18" charset="-120"/>
              <a:cs typeface="+mn-cs"/>
            </a:endParaRPr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6901DFC-AF09-44D6-ABE0-8E54496024F7}" type="slidenum">
              <a:rPr kumimoji="1" lang="en-US" altLang="zh-TW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新細明體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37862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Calibri" panose="020F0502020204030204" pitchFamily="34" charset="0"/>
                <a:ea typeface="標楷體" panose="03000509000000000000" pitchFamily="65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C13513-B144-420C-90D1-99E5AAE0AB6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新細明體" pitchFamily="18" charset="-120"/>
              <a:cs typeface="+mn-cs"/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7D644F4-34C4-4C48-9219-F64F8F4D0DB9}" type="slidenum">
              <a:rPr kumimoji="1" lang="en-US" altLang="zh-TW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新細明體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03009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新細明體" pitchFamily="18" charset="-120"/>
              <a:cs typeface="+mn-cs"/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9EE7853-2D7D-4C18-8FA5-DDE0E7A7B919}" type="slidenum">
              <a:rPr kumimoji="1" lang="en-US" altLang="zh-TW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新細明體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38391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新細明體" pitchFamily="18" charset="-120"/>
              <a:cs typeface="+mn-cs"/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6A417F6-521E-48E2-ACCA-8C01A79B2926}" type="slidenum">
              <a:rPr kumimoji="1" lang="en-US" altLang="zh-TW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新細明體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77670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0734" y="0"/>
            <a:ext cx="2766484" cy="616585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527051" y="0"/>
            <a:ext cx="8100483" cy="616585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新細明體" pitchFamily="18" charset="-120"/>
              <a:cs typeface="+mn-cs"/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B35DCB0-626D-4CFF-A48C-95AD28109B0E}" type="slidenum">
              <a:rPr kumimoji="1" lang="en-US" altLang="zh-TW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新細明體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0227365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4417" y="0"/>
            <a:ext cx="1097280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527051" y="1412875"/>
            <a:ext cx="5384800" cy="475297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15051" y="1412875"/>
            <a:ext cx="5384800" cy="475297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新細明體" pitchFamily="18" charset="-120"/>
              <a:cs typeface="+mn-cs"/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F819CAA-295F-41C1-9BE8-5D25C285959C}" type="slidenum">
              <a:rPr kumimoji="1" lang="en-US" altLang="zh-TW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新細明體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978215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29658268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4417" y="116632"/>
            <a:ext cx="10972800" cy="1143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新細明體" pitchFamily="18" charset="-120"/>
              <a:cs typeface="+mn-cs"/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6F06792-2767-43F4-A335-D8A37CCA3850}" type="slidenum">
              <a:rPr kumimoji="1" lang="en-US" altLang="zh-TW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新細明體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92607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新細明體" pitchFamily="18" charset="-120"/>
              <a:cs typeface="+mn-cs"/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8D90982-AB66-46A4-A1FF-EC3140B35B5D}" type="slidenum">
              <a:rPr kumimoji="1" lang="en-US" altLang="zh-TW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新細明體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539313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527051" y="1412875"/>
            <a:ext cx="5384800" cy="4752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15051" y="1412875"/>
            <a:ext cx="5384800" cy="4752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新細明體" pitchFamily="18" charset="-120"/>
              <a:cs typeface="+mn-cs"/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E38B244-3745-40D0-BE05-59D46F502FAE}" type="slidenum">
              <a:rPr kumimoji="1" lang="en-US" altLang="zh-TW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新細明體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96200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新細明體" pitchFamily="18" charset="-120"/>
              <a:cs typeface="+mn-cs"/>
            </a:endParaRPr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B9314AB-8309-4AD6-9FFB-F7146D0BE65A}" type="slidenum">
              <a:rPr kumimoji="1" lang="en-US" altLang="zh-TW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新細明體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3663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87F667-B628-431A-B00D-0222AC052E7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新細明體" pitchFamily="18" charset="-120"/>
              <a:cs typeface="+mn-cs"/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58E01AA-4B65-4798-BFD9-8B545C976B75}" type="slidenum">
              <a:rPr kumimoji="1" lang="en-US" altLang="zh-TW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新細明體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6991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新細明體" pitchFamily="18" charset="-120"/>
              <a:cs typeface="+mn-cs"/>
            </a:endParaRPr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6901DFC-AF09-44D6-ABE0-8E54496024F7}" type="slidenum">
              <a:rPr kumimoji="1" lang="en-US" altLang="zh-TW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新細明體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83610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新細明體" pitchFamily="18" charset="-120"/>
              <a:cs typeface="+mn-cs"/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7D644F4-34C4-4C48-9219-F64F8F4D0DB9}" type="slidenum">
              <a:rPr kumimoji="1" lang="en-US" altLang="zh-TW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新細明體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67195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新細明體" pitchFamily="18" charset="-120"/>
              <a:cs typeface="+mn-cs"/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9EE7853-2D7D-4C18-8FA5-DDE0E7A7B919}" type="slidenum">
              <a:rPr kumimoji="1" lang="en-US" altLang="zh-TW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新細明體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51551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新細明體" pitchFamily="18" charset="-120"/>
              <a:cs typeface="+mn-cs"/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6A417F6-521E-48E2-ACCA-8C01A79B2926}" type="slidenum">
              <a:rPr kumimoji="1" lang="en-US" altLang="zh-TW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新細明體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03079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0734" y="0"/>
            <a:ext cx="2766484" cy="616585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527051" y="0"/>
            <a:ext cx="8100483" cy="616585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新細明體" pitchFamily="18" charset="-120"/>
              <a:cs typeface="+mn-cs"/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B35DCB0-626D-4CFF-A48C-95AD28109B0E}" type="slidenum">
              <a:rPr kumimoji="1" lang="en-US" altLang="zh-TW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新細明體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3268137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4417" y="0"/>
            <a:ext cx="1097280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527051" y="1412875"/>
            <a:ext cx="5384800" cy="475297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15051" y="1412875"/>
            <a:ext cx="5384800" cy="475297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新細明體" pitchFamily="18" charset="-120"/>
              <a:cs typeface="+mn-cs"/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F819CAA-295F-41C1-9BE8-5D25C285959C}" type="slidenum">
              <a:rPr kumimoji="1" lang="en-US" altLang="zh-TW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新細明體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7053865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21114839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4417" y="116632"/>
            <a:ext cx="10972800" cy="1143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新細明體" pitchFamily="18" charset="-120"/>
              <a:cs typeface="+mn-cs"/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6F06792-2767-43F4-A335-D8A37CCA3850}" type="slidenum">
              <a:rPr kumimoji="1" lang="en-US" altLang="zh-TW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新細明體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73395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新細明體" pitchFamily="18" charset="-120"/>
              <a:cs typeface="+mn-cs"/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8D90982-AB66-46A4-A1FF-EC3140B35B5D}" type="slidenum">
              <a:rPr kumimoji="1" lang="en-US" altLang="zh-TW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新細明體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803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719B5D-7C1B-4B44-A839-F6FE5EB626D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527051" y="1412875"/>
            <a:ext cx="5384800" cy="4752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15051" y="1412875"/>
            <a:ext cx="5384800" cy="4752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新細明體" pitchFamily="18" charset="-120"/>
              <a:cs typeface="+mn-cs"/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E38B244-3745-40D0-BE05-59D46F502FAE}" type="slidenum">
              <a:rPr kumimoji="1" lang="en-US" altLang="zh-TW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新細明體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45470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新細明體" pitchFamily="18" charset="-120"/>
              <a:cs typeface="+mn-cs"/>
            </a:endParaRPr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B9314AB-8309-4AD6-9FFB-F7146D0BE65A}" type="slidenum">
              <a:rPr kumimoji="1" lang="en-US" altLang="zh-TW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新細明體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0724647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新細明體" pitchFamily="18" charset="-120"/>
              <a:cs typeface="+mn-cs"/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58E01AA-4B65-4798-BFD9-8B545C976B75}" type="slidenum">
              <a:rPr kumimoji="1" lang="en-US" altLang="zh-TW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新細明體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00735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新細明體" pitchFamily="18" charset="-120"/>
              <a:cs typeface="+mn-cs"/>
            </a:endParaRPr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6901DFC-AF09-44D6-ABE0-8E54496024F7}" type="slidenum">
              <a:rPr kumimoji="1" lang="en-US" altLang="zh-TW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新細明體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23650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新細明體" pitchFamily="18" charset="-120"/>
              <a:cs typeface="+mn-cs"/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7D644F4-34C4-4C48-9219-F64F8F4D0DB9}" type="slidenum">
              <a:rPr kumimoji="1" lang="en-US" altLang="zh-TW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新細明體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13001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新細明體" pitchFamily="18" charset="-120"/>
              <a:cs typeface="+mn-cs"/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9EE7853-2D7D-4C18-8FA5-DDE0E7A7B919}" type="slidenum">
              <a:rPr kumimoji="1" lang="en-US" altLang="zh-TW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新細明體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9005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新細明體" pitchFamily="18" charset="-120"/>
              <a:cs typeface="+mn-cs"/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6A417F6-521E-48E2-ACCA-8C01A79B2926}" type="slidenum">
              <a:rPr kumimoji="1" lang="en-US" altLang="zh-TW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新細明體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15164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0734" y="0"/>
            <a:ext cx="2766484" cy="616585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527051" y="0"/>
            <a:ext cx="8100483" cy="616585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新細明體" pitchFamily="18" charset="-120"/>
              <a:cs typeface="+mn-cs"/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B35DCB0-626D-4CFF-A48C-95AD28109B0E}" type="slidenum">
              <a:rPr kumimoji="1" lang="en-US" altLang="zh-TW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新細明體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8648325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4417" y="0"/>
            <a:ext cx="1097280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527051" y="1412875"/>
            <a:ext cx="5384800" cy="475297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15051" y="1412875"/>
            <a:ext cx="5384800" cy="475297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新細明體" pitchFamily="18" charset="-120"/>
              <a:cs typeface="+mn-cs"/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F819CAA-295F-41C1-9BE8-5D25C285959C}" type="slidenum">
              <a:rPr kumimoji="1" lang="en-US" altLang="zh-TW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新細明體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0423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8FDFEC-E08C-4696-BA10-B3CE8FF4B93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51.xml"/><Relationship Id="rId3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50.xml"/><Relationship Id="rId2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9.xml"/><Relationship Id="rId5" Type="http://schemas.openxmlformats.org/officeDocument/2006/relationships/slideLayout" Target="../slideLayouts/slideLayout43.xml"/><Relationship Id="rId15" Type="http://schemas.openxmlformats.org/officeDocument/2006/relationships/theme" Target="../theme/theme4.xml"/><Relationship Id="rId10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5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0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5.xml"/><Relationship Id="rId7" Type="http://schemas.openxmlformats.org/officeDocument/2006/relationships/slideLayout" Target="../slideLayouts/slideLayout59.xml"/><Relationship Id="rId12" Type="http://schemas.openxmlformats.org/officeDocument/2006/relationships/slideLayout" Target="../slideLayouts/slideLayout64.xml"/><Relationship Id="rId2" Type="http://schemas.openxmlformats.org/officeDocument/2006/relationships/slideLayout" Target="../slideLayouts/slideLayout54.xml"/><Relationship Id="rId1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8.xml"/><Relationship Id="rId11" Type="http://schemas.openxmlformats.org/officeDocument/2006/relationships/slideLayout" Target="../slideLayouts/slideLayout63.xml"/><Relationship Id="rId5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62.xml"/><Relationship Id="rId4" Type="http://schemas.openxmlformats.org/officeDocument/2006/relationships/slideLayout" Target="../slideLayouts/slideLayout56.xml"/><Relationship Id="rId9" Type="http://schemas.openxmlformats.org/officeDocument/2006/relationships/slideLayout" Target="../slideLayouts/slideLayout61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2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7.xml"/><Relationship Id="rId7" Type="http://schemas.openxmlformats.org/officeDocument/2006/relationships/slideLayout" Target="../slideLayouts/slideLayout71.xml"/><Relationship Id="rId12" Type="http://schemas.openxmlformats.org/officeDocument/2006/relationships/slideLayout" Target="../slideLayouts/slideLayout76.xml"/><Relationship Id="rId2" Type="http://schemas.openxmlformats.org/officeDocument/2006/relationships/slideLayout" Target="../slideLayouts/slideLayout66.xml"/><Relationship Id="rId1" Type="http://schemas.openxmlformats.org/officeDocument/2006/relationships/slideLayout" Target="../slideLayouts/slideLayout65.xml"/><Relationship Id="rId6" Type="http://schemas.openxmlformats.org/officeDocument/2006/relationships/slideLayout" Target="../slideLayouts/slideLayout70.xml"/><Relationship Id="rId11" Type="http://schemas.openxmlformats.org/officeDocument/2006/relationships/slideLayout" Target="../slideLayouts/slideLayout75.xml"/><Relationship Id="rId5" Type="http://schemas.openxmlformats.org/officeDocument/2006/relationships/slideLayout" Target="../slideLayouts/slideLayout69.xml"/><Relationship Id="rId10" Type="http://schemas.openxmlformats.org/officeDocument/2006/relationships/slideLayout" Target="../slideLayouts/slideLayout74.xml"/><Relationship Id="rId4" Type="http://schemas.openxmlformats.org/officeDocument/2006/relationships/slideLayout" Target="../slideLayouts/slideLayout68.xml"/><Relationship Id="rId9" Type="http://schemas.openxmlformats.org/officeDocument/2006/relationships/slideLayout" Target="../slideLayouts/slideLayout73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4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9.xml"/><Relationship Id="rId7" Type="http://schemas.openxmlformats.org/officeDocument/2006/relationships/slideLayout" Target="../slideLayouts/slideLayout83.xml"/><Relationship Id="rId12" Type="http://schemas.openxmlformats.org/officeDocument/2006/relationships/slideLayout" Target="../slideLayouts/slideLayout88.xml"/><Relationship Id="rId2" Type="http://schemas.openxmlformats.org/officeDocument/2006/relationships/slideLayout" Target="../slideLayouts/slideLayout78.xml"/><Relationship Id="rId1" Type="http://schemas.openxmlformats.org/officeDocument/2006/relationships/slideLayout" Target="../slideLayouts/slideLayout77.xml"/><Relationship Id="rId6" Type="http://schemas.openxmlformats.org/officeDocument/2006/relationships/slideLayout" Target="../slideLayouts/slideLayout82.xml"/><Relationship Id="rId11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1.xml"/><Relationship Id="rId10" Type="http://schemas.openxmlformats.org/officeDocument/2006/relationships/slideLayout" Target="../slideLayouts/slideLayout86.xml"/><Relationship Id="rId4" Type="http://schemas.openxmlformats.org/officeDocument/2006/relationships/slideLayout" Target="../slideLayouts/slideLayout80.xml"/><Relationship Id="rId9" Type="http://schemas.openxmlformats.org/officeDocument/2006/relationships/slideLayout" Target="../slideLayouts/slideLayout8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24417" y="0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新細明體" pitchFamily="18" charset="-120"/>
              </a:defRPr>
            </a:lvl1pPr>
          </a:lstStyle>
          <a:p>
            <a:pPr>
              <a:defRPr/>
            </a:pPr>
            <a:fld id="{0462C355-02D6-422E-9DA5-1995CBCF71D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24417" y="0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按一下以編輯母片標題樣式</a:t>
            </a:r>
          </a:p>
        </p:txBody>
      </p:sp>
      <p:sp>
        <p:nvSpPr>
          <p:cNvPr id="921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7051" y="1412875"/>
            <a:ext cx="10972800" cy="475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 altLang="zh-TW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C81F3D5B-5678-4E97-A6CE-88940C4BB356}" type="slidenum">
              <a:rPr lang="en-US" altLang="zh-TW" smtClean="0">
                <a:latin typeface="Arial" panose="020B0604020202020204" pitchFamily="34" charset="0"/>
                <a:ea typeface="新細明體" panose="02020500000000000000" pitchFamily="18" charset="-120"/>
              </a:rPr>
              <a:pPr>
                <a:defRPr/>
              </a:pPr>
              <a:t>‹#›</a:t>
            </a:fld>
            <a:endParaRPr lang="en-US" altLang="zh-TW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41617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Calibri" panose="020F0502020204030204" pitchFamily="34" charset="0"/>
          <a:ea typeface="標楷體" panose="03000509000000000000" pitchFamily="65" charset="-12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Calibri" panose="020F0502020204030204" pitchFamily="34" charset="0"/>
          <a:ea typeface="標楷體" panose="03000509000000000000" pitchFamily="65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Calibri" panose="020F0502020204030204" pitchFamily="34" charset="0"/>
          <a:ea typeface="標楷體" panose="03000509000000000000" pitchFamily="65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Calibri" panose="020F0502020204030204" pitchFamily="34" charset="0"/>
          <a:ea typeface="標楷體" panose="03000509000000000000" pitchFamily="65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Calibri" panose="020F0502020204030204" pitchFamily="34" charset="0"/>
          <a:ea typeface="標楷體" panose="03000509000000000000" pitchFamily="65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462C355-02D6-422E-9DA5-1995CBCF71DD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83504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24417" y="0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新細明體" pitchFamily="18" charset="-120"/>
              </a:defRPr>
            </a:lvl1pPr>
          </a:lstStyle>
          <a:p>
            <a:pPr>
              <a:defRPr/>
            </a:pPr>
            <a:fld id="{0462C355-02D6-422E-9DA5-1995CBCF71DD}" type="slidenum">
              <a:rPr lang="en-US" altLang="zh-TW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47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  <p:sldLayoutId id="2147483749" r:id="rId13"/>
    <p:sldLayoutId id="2147483750" r:id="rId1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24417" y="0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按一下以編輯母片標題樣式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7051" y="1412875"/>
            <a:ext cx="10972800" cy="475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TW" altLang="en-US" dirty="0" smtClean="0"/>
              <a:t>按一下以編輯母片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新細明體" pitchFamily="18" charset="-120"/>
              <a:cs typeface="+mn-cs"/>
            </a:endParaRPr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EBCB6A0-5727-44B3-A5FA-EBD6BAD529E2}" type="slidenum">
              <a:rPr kumimoji="1" lang="en-US" altLang="zh-TW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新細明體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8945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b="1" baseline="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Calibri" panose="020F0502020204030204" pitchFamily="34" charset="0"/>
          <a:ea typeface="標楷體" panose="03000509000000000000" pitchFamily="65" charset="-12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 baseline="0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 baseline="0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 baseline="0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 baseline="0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 baseline="0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24417" y="0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按一下以編輯母片標題樣式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7051" y="1412875"/>
            <a:ext cx="10972800" cy="475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TW" altLang="en-US" dirty="0" smtClean="0"/>
              <a:t>按一下以編輯母片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新細明體" pitchFamily="18" charset="-120"/>
              <a:cs typeface="+mn-cs"/>
            </a:endParaRPr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EBCB6A0-5727-44B3-A5FA-EBD6BAD529E2}" type="slidenum">
              <a:rPr kumimoji="1" lang="en-US" altLang="zh-TW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新細明體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8108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b="1" baseline="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Calibri" panose="020F0502020204030204" pitchFamily="34" charset="0"/>
          <a:ea typeface="標楷體" panose="03000509000000000000" pitchFamily="65" charset="-12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 baseline="0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 baseline="0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 baseline="0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 baseline="0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 baseline="0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24417" y="0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按一下以編輯母片標題樣式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7051" y="1412875"/>
            <a:ext cx="10972800" cy="475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TW" altLang="en-US" dirty="0" smtClean="0"/>
              <a:t>按一下以編輯母片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新細明體" pitchFamily="18" charset="-120"/>
              <a:cs typeface="+mn-cs"/>
            </a:endParaRPr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EBCB6A0-5727-44B3-A5FA-EBD6BAD529E2}" type="slidenum">
              <a:rPr kumimoji="1" lang="en-US" altLang="zh-TW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新細明體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5441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  <p:sldLayoutId id="2147483789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b="1" baseline="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Calibri" panose="020F0502020204030204" pitchFamily="34" charset="0"/>
          <a:ea typeface="標楷體" panose="03000509000000000000" pitchFamily="65" charset="-12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 baseline="0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 baseline="0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 baseline="0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 baseline="0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 baseline="0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1.w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0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47850" y="2997200"/>
            <a:ext cx="8458200" cy="1143000"/>
          </a:xfrm>
        </p:spPr>
        <p:txBody>
          <a:bodyPr anchor="b"/>
          <a:lstStyle/>
          <a:p>
            <a:pPr eaLnBrk="1" hangingPunct="1">
              <a:defRPr/>
            </a:pPr>
            <a:r>
              <a:rPr lang="en-US" altLang="zh-TW" b="1" dirty="0" smtClean="0"/>
              <a:t>Chapter 2  </a:t>
            </a:r>
            <a:br>
              <a:rPr lang="en-US" altLang="zh-TW" b="1" dirty="0" smtClean="0"/>
            </a:br>
            <a:r>
              <a:rPr lang="en-US" altLang="zh-TW" b="1" dirty="0" smtClean="0"/>
              <a:t/>
            </a:r>
            <a:br>
              <a:rPr lang="en-US" altLang="zh-TW" b="1" dirty="0" smtClean="0"/>
            </a:br>
            <a:r>
              <a:rPr lang="en-US" altLang="zh-TW" b="1" dirty="0" smtClean="0"/>
              <a:t>Operating-System Structures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92313" y="197768"/>
            <a:ext cx="8229600" cy="1143000"/>
          </a:xfrm>
        </p:spPr>
        <p:txBody>
          <a:bodyPr/>
          <a:lstStyle/>
          <a:p>
            <a:r>
              <a:rPr lang="en-US" altLang="zh-TW" sz="4200" dirty="0"/>
              <a:t>User Operating System Interface : CLI</a:t>
            </a:r>
            <a:endParaRPr lang="zh-TW" altLang="en-US" sz="4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b="1" dirty="0"/>
              <a:t>Command interpreter (CLI) </a:t>
            </a:r>
            <a:r>
              <a:rPr lang="en-US" altLang="zh-TW" dirty="0"/>
              <a:t>allows </a:t>
            </a:r>
            <a:r>
              <a:rPr lang="en-US" altLang="zh-TW" dirty="0" smtClean="0"/>
              <a:t>directly typing commands</a:t>
            </a:r>
            <a:endParaRPr lang="en-US" altLang="zh-TW" dirty="0"/>
          </a:p>
          <a:p>
            <a:pPr lvl="1"/>
            <a:r>
              <a:rPr lang="en-US" altLang="zh-TW" b="1" dirty="0"/>
              <a:t>Fetch</a:t>
            </a:r>
            <a:r>
              <a:rPr lang="en-US" altLang="zh-TW" dirty="0"/>
              <a:t> a command from user and </a:t>
            </a:r>
            <a:r>
              <a:rPr lang="en-US" altLang="zh-TW" b="1" dirty="0"/>
              <a:t>execute</a:t>
            </a:r>
          </a:p>
          <a:p>
            <a:pPr lvl="1"/>
            <a:endParaRPr lang="en-US" altLang="zh-TW" dirty="0" smtClean="0"/>
          </a:p>
          <a:p>
            <a:pPr lvl="1"/>
            <a:r>
              <a:rPr lang="en-US" altLang="zh-TW" dirty="0" smtClean="0"/>
              <a:t>Implemented </a:t>
            </a:r>
            <a:r>
              <a:rPr lang="en-US" altLang="zh-TW" dirty="0"/>
              <a:t>as a </a:t>
            </a:r>
            <a:r>
              <a:rPr lang="en-US" altLang="zh-TW" b="1" dirty="0"/>
              <a:t>system </a:t>
            </a:r>
            <a:r>
              <a:rPr lang="en-US" altLang="zh-TW" b="1" dirty="0" smtClean="0"/>
              <a:t>program</a:t>
            </a:r>
          </a:p>
          <a:p>
            <a:pPr lvl="2"/>
            <a:r>
              <a:rPr lang="en-US" altLang="zh-TW" b="1" dirty="0" smtClean="0"/>
              <a:t>Not</a:t>
            </a:r>
            <a:r>
              <a:rPr lang="en-US" altLang="zh-TW" dirty="0" smtClean="0"/>
              <a:t> part of OS</a:t>
            </a:r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r>
              <a:rPr lang="en-US" altLang="zh-TW" dirty="0" smtClean="0"/>
              <a:t>In </a:t>
            </a:r>
            <a:r>
              <a:rPr lang="en-US" altLang="zh-TW" dirty="0"/>
              <a:t>Linux, multiple choices are implemented – </a:t>
            </a:r>
            <a:r>
              <a:rPr lang="en-US" altLang="zh-TW" b="1" dirty="0"/>
              <a:t>shells</a:t>
            </a:r>
          </a:p>
          <a:p>
            <a:pPr lvl="2"/>
            <a:r>
              <a:rPr lang="en-US" altLang="zh-TW" dirty="0"/>
              <a:t>Bourne shell (bash), C shell (</a:t>
            </a:r>
            <a:r>
              <a:rPr lang="en-US" altLang="zh-TW" dirty="0" err="1"/>
              <a:t>csh</a:t>
            </a:r>
            <a:r>
              <a:rPr lang="en-US" altLang="zh-TW" dirty="0"/>
              <a:t>), </a:t>
            </a:r>
            <a:r>
              <a:rPr lang="en-US" altLang="zh-TW" dirty="0" err="1"/>
              <a:t>Korn</a:t>
            </a:r>
            <a:r>
              <a:rPr lang="en-US" altLang="zh-TW" dirty="0"/>
              <a:t> shell (</a:t>
            </a:r>
            <a:r>
              <a:rPr lang="en-US" altLang="zh-TW" dirty="0" err="1"/>
              <a:t>ksh</a:t>
            </a:r>
            <a:r>
              <a:rPr lang="en-US" altLang="zh-TW" dirty="0"/>
              <a:t>)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18294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Operating System Structure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Operating system structure</a:t>
            </a:r>
          </a:p>
          <a:p>
            <a:pPr lvl="1" eaLnBrk="1" hangingPunct="1"/>
            <a:r>
              <a:rPr lang="en-US" altLang="zh-TW" dirty="0"/>
              <a:t>Monolithic </a:t>
            </a:r>
            <a:r>
              <a:rPr lang="en-US" altLang="zh-TW" dirty="0" smtClean="0"/>
              <a:t>structure</a:t>
            </a:r>
          </a:p>
          <a:p>
            <a:pPr lvl="1" eaLnBrk="1" hangingPunct="1"/>
            <a:r>
              <a:rPr lang="en-US" altLang="zh-TW" dirty="0" smtClean="0"/>
              <a:t>Layered approach</a:t>
            </a:r>
          </a:p>
          <a:p>
            <a:pPr lvl="1" eaLnBrk="1" hangingPunct="1"/>
            <a:r>
              <a:rPr lang="en-US" altLang="zh-TW" dirty="0" err="1" smtClean="0"/>
              <a:t>Microkernels</a:t>
            </a:r>
            <a:endParaRPr lang="en-US" altLang="zh-TW" dirty="0" smtClean="0"/>
          </a:p>
          <a:p>
            <a:pPr lvl="1" eaLnBrk="1" hangingPunct="1"/>
            <a:r>
              <a:rPr lang="en-US" altLang="zh-TW" dirty="0" smtClean="0"/>
              <a:t>Modules</a:t>
            </a:r>
          </a:p>
          <a:p>
            <a:pPr lvl="1" eaLnBrk="1" hangingPunct="1"/>
            <a:r>
              <a:rPr lang="en-US" altLang="zh-TW" b="1" dirty="0" smtClean="0">
                <a:solidFill>
                  <a:srgbClr val="FF0000"/>
                </a:solidFill>
              </a:rPr>
              <a:t>Hybrid systems</a:t>
            </a:r>
          </a:p>
          <a:p>
            <a:pPr lvl="1" eaLnBrk="1" hangingPunct="1"/>
            <a:endParaRPr lang="en-US" altLang="zh-TW" b="1" dirty="0" smtClean="0">
              <a:solidFill>
                <a:srgbClr val="FF33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Hybrid Systems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Modern operating systems do not adopt a single structure</a:t>
            </a:r>
          </a:p>
          <a:p>
            <a:pPr lvl="1"/>
            <a:r>
              <a:rPr lang="en-US" altLang="zh-TW" b="1" dirty="0" smtClean="0"/>
              <a:t>Hybrid</a:t>
            </a:r>
            <a:r>
              <a:rPr lang="en-US" altLang="zh-TW" dirty="0" smtClean="0"/>
              <a:t> systems combine multiple structures</a:t>
            </a:r>
          </a:p>
          <a:p>
            <a:pPr lvl="1"/>
            <a:endParaRPr lang="en-US" altLang="zh-TW" dirty="0" smtClean="0"/>
          </a:p>
          <a:p>
            <a:pPr lvl="1"/>
            <a:r>
              <a:rPr lang="en-US" altLang="zh-TW" dirty="0" smtClean="0"/>
              <a:t>Linux is </a:t>
            </a:r>
            <a:r>
              <a:rPr lang="en-US" altLang="zh-TW" b="1" dirty="0" smtClean="0"/>
              <a:t>monolithic</a:t>
            </a:r>
            <a:r>
              <a:rPr lang="en-US" altLang="zh-TW" dirty="0" smtClean="0"/>
              <a:t>, </a:t>
            </a:r>
          </a:p>
          <a:p>
            <a:pPr lvl="2"/>
            <a:r>
              <a:rPr lang="en-US" altLang="zh-TW" dirty="0" smtClean="0"/>
              <a:t>+ </a:t>
            </a:r>
            <a:r>
              <a:rPr lang="en-US" altLang="zh-TW" b="1" dirty="0" smtClean="0"/>
              <a:t>modules </a:t>
            </a:r>
            <a:r>
              <a:rPr lang="en-US" altLang="zh-TW" dirty="0" smtClean="0"/>
              <a:t>for dynamic loading of functionality</a:t>
            </a:r>
          </a:p>
          <a:p>
            <a:pPr lvl="1"/>
            <a:endParaRPr lang="en-US" altLang="zh-TW" dirty="0" smtClean="0"/>
          </a:p>
          <a:p>
            <a:pPr lvl="1"/>
            <a:r>
              <a:rPr lang="en-US" altLang="zh-TW" dirty="0" smtClean="0"/>
              <a:t>Windows is mostly </a:t>
            </a:r>
            <a:r>
              <a:rPr lang="en-US" altLang="zh-TW" b="1" dirty="0" smtClean="0">
                <a:solidFill>
                  <a:srgbClr val="FF0000"/>
                </a:solidFill>
              </a:rPr>
              <a:t>monolithic</a:t>
            </a:r>
          </a:p>
          <a:p>
            <a:pPr lvl="2"/>
            <a:r>
              <a:rPr lang="en-US" altLang="zh-TW" dirty="0" smtClean="0"/>
              <a:t>+ </a:t>
            </a:r>
            <a:r>
              <a:rPr lang="en-US" altLang="zh-TW" b="1" dirty="0" smtClean="0"/>
              <a:t>personalities (user-level services) </a:t>
            </a:r>
            <a:r>
              <a:rPr lang="en-US" altLang="zh-TW" b="1" dirty="0" smtClean="0">
                <a:solidFill>
                  <a:srgbClr val="FF0000"/>
                </a:solidFill>
              </a:rPr>
              <a:t>(microkernel)</a:t>
            </a:r>
            <a:r>
              <a:rPr lang="en-US" altLang="zh-TW" dirty="0" smtClean="0"/>
              <a:t> </a:t>
            </a:r>
            <a:endParaRPr lang="en-US" altLang="zh-TW" b="1" i="1" dirty="0" smtClean="0"/>
          </a:p>
          <a:p>
            <a:pPr lvl="2"/>
            <a:r>
              <a:rPr lang="en-US" altLang="zh-TW" dirty="0" smtClean="0"/>
              <a:t>+ </a:t>
            </a:r>
            <a:r>
              <a:rPr lang="en-US" altLang="zh-TW" b="1" dirty="0" smtClean="0"/>
              <a:t>modular </a:t>
            </a:r>
            <a:r>
              <a:rPr lang="en-US" altLang="zh-TW" dirty="0" smtClean="0"/>
              <a:t>for dynamic loading of functionality</a:t>
            </a:r>
          </a:p>
          <a:p>
            <a:pPr lvl="1"/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 smtClean="0"/>
              <a:t>Outline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sz="2200" dirty="0"/>
              <a:t>Operating System Services</a:t>
            </a:r>
          </a:p>
          <a:p>
            <a:pPr eaLnBrk="1" hangingPunct="1"/>
            <a:r>
              <a:rPr lang="en-US" altLang="zh-TW" sz="2200" dirty="0"/>
              <a:t>User and Operating-System Interface</a:t>
            </a:r>
          </a:p>
          <a:p>
            <a:pPr eaLnBrk="1" hangingPunct="1"/>
            <a:r>
              <a:rPr lang="en-US" altLang="zh-TW" sz="2200" dirty="0"/>
              <a:t>System </a:t>
            </a:r>
            <a:r>
              <a:rPr lang="en-US" altLang="zh-TW" sz="2200" dirty="0" smtClean="0"/>
              <a:t>Calls</a:t>
            </a:r>
            <a:endParaRPr lang="en-US" altLang="zh-TW" sz="2200" dirty="0"/>
          </a:p>
          <a:p>
            <a:pPr eaLnBrk="1" hangingPunct="1"/>
            <a:r>
              <a:rPr lang="en-US" altLang="zh-TW" sz="2200" dirty="0"/>
              <a:t>System Services</a:t>
            </a:r>
          </a:p>
          <a:p>
            <a:pPr eaLnBrk="1" hangingPunct="1"/>
            <a:r>
              <a:rPr lang="en-US" altLang="zh-TW" sz="2200" dirty="0"/>
              <a:t>Linkers and Loaders</a:t>
            </a:r>
          </a:p>
          <a:p>
            <a:pPr eaLnBrk="1" hangingPunct="1"/>
            <a:r>
              <a:rPr lang="en-US" altLang="zh-TW" sz="2200" dirty="0"/>
              <a:t>Why Applications Are Operating-System Specific</a:t>
            </a:r>
          </a:p>
          <a:p>
            <a:pPr eaLnBrk="1" hangingPunct="1"/>
            <a:r>
              <a:rPr lang="en-US" altLang="zh-TW" sz="2200" dirty="0"/>
              <a:t>Operating-System Design and Implementation</a:t>
            </a:r>
          </a:p>
          <a:p>
            <a:pPr eaLnBrk="1" hangingPunct="1"/>
            <a:r>
              <a:rPr lang="en-US" altLang="zh-TW" sz="2200" dirty="0"/>
              <a:t>Operating-System Structure</a:t>
            </a:r>
          </a:p>
          <a:p>
            <a:pPr eaLnBrk="1" hangingPunct="1"/>
            <a:r>
              <a:rPr lang="en-US" altLang="zh-TW" sz="2200" b="1" dirty="0">
                <a:solidFill>
                  <a:srgbClr val="FF0000"/>
                </a:solidFill>
              </a:rPr>
              <a:t>Building and Booting an Operating System (Skip!)</a:t>
            </a:r>
          </a:p>
          <a:p>
            <a:pPr eaLnBrk="1" hangingPunct="1"/>
            <a:r>
              <a:rPr lang="en-US" altLang="zh-TW" sz="2200" dirty="0"/>
              <a:t>Operating System Debugging</a:t>
            </a:r>
          </a:p>
        </p:txBody>
      </p:sp>
    </p:spTree>
    <p:extLst>
      <p:ext uri="{BB962C8B-B14F-4D97-AF65-F5344CB8AC3E}">
        <p14:creationId xmlns:p14="http://schemas.microsoft.com/office/powerpoint/2010/main" val="2638193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 smtClean="0"/>
              <a:t>Outline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sz="2200" dirty="0"/>
              <a:t>Operating System Services</a:t>
            </a:r>
          </a:p>
          <a:p>
            <a:pPr eaLnBrk="1" hangingPunct="1"/>
            <a:r>
              <a:rPr lang="en-US" altLang="zh-TW" sz="2200" dirty="0"/>
              <a:t>User and Operating-System Interface</a:t>
            </a:r>
          </a:p>
          <a:p>
            <a:pPr eaLnBrk="1" hangingPunct="1"/>
            <a:r>
              <a:rPr lang="en-US" altLang="zh-TW" sz="2200" dirty="0"/>
              <a:t>System </a:t>
            </a:r>
            <a:r>
              <a:rPr lang="en-US" altLang="zh-TW" sz="2200" dirty="0" smtClean="0"/>
              <a:t>Calls</a:t>
            </a:r>
            <a:endParaRPr lang="en-US" altLang="zh-TW" sz="2200" dirty="0"/>
          </a:p>
          <a:p>
            <a:pPr eaLnBrk="1" hangingPunct="1"/>
            <a:r>
              <a:rPr lang="en-US" altLang="zh-TW" sz="2200" dirty="0"/>
              <a:t>System Services</a:t>
            </a:r>
          </a:p>
          <a:p>
            <a:pPr eaLnBrk="1" hangingPunct="1"/>
            <a:r>
              <a:rPr lang="en-US" altLang="zh-TW" sz="2200" dirty="0"/>
              <a:t>Linkers and Loaders</a:t>
            </a:r>
          </a:p>
          <a:p>
            <a:pPr eaLnBrk="1" hangingPunct="1"/>
            <a:r>
              <a:rPr lang="en-US" altLang="zh-TW" sz="2200" dirty="0"/>
              <a:t>Why Applications Are Operating-System Specific</a:t>
            </a:r>
          </a:p>
          <a:p>
            <a:pPr eaLnBrk="1" hangingPunct="1"/>
            <a:r>
              <a:rPr lang="en-US" altLang="zh-TW" sz="2200" dirty="0"/>
              <a:t>Operating-System Design and Implementation</a:t>
            </a:r>
          </a:p>
          <a:p>
            <a:pPr eaLnBrk="1" hangingPunct="1"/>
            <a:r>
              <a:rPr lang="en-US" altLang="zh-TW" sz="2200" dirty="0"/>
              <a:t>Operating-System Structure</a:t>
            </a:r>
          </a:p>
          <a:p>
            <a:pPr eaLnBrk="1" hangingPunct="1"/>
            <a:r>
              <a:rPr lang="en-US" altLang="zh-TW" sz="2200" dirty="0"/>
              <a:t>Building and Booting an Operating System</a:t>
            </a:r>
          </a:p>
          <a:p>
            <a:pPr eaLnBrk="1" hangingPunct="1"/>
            <a:r>
              <a:rPr lang="en-US" altLang="zh-TW" sz="2200" b="1" dirty="0">
                <a:solidFill>
                  <a:srgbClr val="FF0000"/>
                </a:solidFill>
              </a:rPr>
              <a:t>Operating System Debugging (Skip!)</a:t>
            </a:r>
          </a:p>
        </p:txBody>
      </p:sp>
    </p:spTree>
    <p:extLst>
      <p:ext uri="{BB962C8B-B14F-4D97-AF65-F5344CB8AC3E}">
        <p14:creationId xmlns:p14="http://schemas.microsoft.com/office/powerpoint/2010/main" val="1116451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 smtClean="0"/>
              <a:t>Shell </a:t>
            </a:r>
            <a:r>
              <a:rPr lang="en-US" altLang="zh-TW" sz="4000" dirty="0"/>
              <a:t>Command Interpreter</a:t>
            </a:r>
            <a:endParaRPr lang="zh-TW" altLang="en-US" sz="40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942" y="1020057"/>
            <a:ext cx="7397750" cy="5482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8768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24113" y="3789364"/>
            <a:ext cx="7561262" cy="287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5363" name="Group 9"/>
          <p:cNvGrpSpPr>
            <a:grpSpLocks/>
          </p:cNvGrpSpPr>
          <p:nvPr/>
        </p:nvGrpSpPr>
        <p:grpSpPr bwMode="auto">
          <a:xfrm>
            <a:off x="4440238" y="260351"/>
            <a:ext cx="3529012" cy="3311525"/>
            <a:chOff x="2744" y="981"/>
            <a:chExt cx="2223" cy="2086"/>
          </a:xfrm>
        </p:grpSpPr>
        <p:sp>
          <p:nvSpPr>
            <p:cNvPr id="15364" name="Oval 10"/>
            <p:cNvSpPr>
              <a:spLocks noChangeArrowheads="1"/>
            </p:cNvSpPr>
            <p:nvPr/>
          </p:nvSpPr>
          <p:spPr bwMode="auto">
            <a:xfrm>
              <a:off x="2744" y="981"/>
              <a:ext cx="2223" cy="208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TW" altLang="zh-TW" sz="1600" b="1"/>
            </a:p>
          </p:txBody>
        </p:sp>
        <p:sp>
          <p:nvSpPr>
            <p:cNvPr id="15365" name="Oval 11"/>
            <p:cNvSpPr>
              <a:spLocks noChangeArrowheads="1"/>
            </p:cNvSpPr>
            <p:nvPr/>
          </p:nvSpPr>
          <p:spPr bwMode="auto">
            <a:xfrm>
              <a:off x="3061" y="1253"/>
              <a:ext cx="1588" cy="158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TW" altLang="zh-TW" sz="1600" b="1"/>
            </a:p>
          </p:txBody>
        </p:sp>
        <p:sp>
          <p:nvSpPr>
            <p:cNvPr id="15366" name="Oval 12"/>
            <p:cNvSpPr>
              <a:spLocks noChangeArrowheads="1"/>
            </p:cNvSpPr>
            <p:nvPr/>
          </p:nvSpPr>
          <p:spPr bwMode="auto">
            <a:xfrm>
              <a:off x="3334" y="1525"/>
              <a:ext cx="1088" cy="103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TW" altLang="zh-TW"/>
            </a:p>
          </p:txBody>
        </p:sp>
        <p:sp>
          <p:nvSpPr>
            <p:cNvPr id="15367" name="Oval 13"/>
            <p:cNvSpPr>
              <a:spLocks noChangeArrowheads="1"/>
            </p:cNvSpPr>
            <p:nvPr/>
          </p:nvSpPr>
          <p:spPr bwMode="auto">
            <a:xfrm>
              <a:off x="3606" y="1797"/>
              <a:ext cx="499" cy="49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200" b="1"/>
                <a:t>hardware</a:t>
              </a:r>
            </a:p>
          </p:txBody>
        </p:sp>
        <p:sp>
          <p:nvSpPr>
            <p:cNvPr id="15368" name="Text Box 14"/>
            <p:cNvSpPr txBox="1">
              <a:spLocks noChangeArrowheads="1"/>
            </p:cNvSpPr>
            <p:nvPr/>
          </p:nvSpPr>
          <p:spPr bwMode="auto">
            <a:xfrm>
              <a:off x="3696" y="1616"/>
              <a:ext cx="255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200" b="1"/>
                <a:t>OS</a:t>
              </a:r>
            </a:p>
          </p:txBody>
        </p:sp>
        <p:sp>
          <p:nvSpPr>
            <p:cNvPr id="15369" name="Text Box 15"/>
            <p:cNvSpPr txBox="1">
              <a:spLocks noChangeArrowheads="1"/>
            </p:cNvSpPr>
            <p:nvPr/>
          </p:nvSpPr>
          <p:spPr bwMode="auto">
            <a:xfrm>
              <a:off x="3651" y="1298"/>
              <a:ext cx="34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200" b="1"/>
                <a:t>Shell</a:t>
              </a:r>
            </a:p>
          </p:txBody>
        </p:sp>
        <p:sp>
          <p:nvSpPr>
            <p:cNvPr id="15370" name="Text Box 16"/>
            <p:cNvSpPr txBox="1">
              <a:spLocks noChangeArrowheads="1"/>
            </p:cNvSpPr>
            <p:nvPr/>
          </p:nvSpPr>
          <p:spPr bwMode="auto">
            <a:xfrm>
              <a:off x="3651" y="1026"/>
              <a:ext cx="32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200" b="1"/>
                <a:t>User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 smtClean="0"/>
              <a:t>User Operating System Interface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TW" dirty="0" smtClean="0"/>
              <a:t>For </a:t>
            </a:r>
            <a:r>
              <a:rPr lang="en-US" altLang="zh-TW" b="1" dirty="0" smtClean="0">
                <a:solidFill>
                  <a:srgbClr val="0000FF"/>
                </a:solidFill>
              </a:rPr>
              <a:t>users</a:t>
            </a:r>
            <a:r>
              <a:rPr lang="en-US" altLang="zh-TW" dirty="0" smtClean="0"/>
              <a:t>, fundamental approaches to interface with the OS </a:t>
            </a:r>
            <a:r>
              <a:rPr lang="en-US" altLang="zh-TW" sz="1800" dirty="0" smtClean="0"/>
              <a:t>(see the following slide)</a:t>
            </a:r>
            <a:endParaRPr lang="en-US" altLang="zh-TW" dirty="0" smtClean="0"/>
          </a:p>
          <a:p>
            <a:pPr lvl="1" eaLnBrk="1" hangingPunct="1"/>
            <a:r>
              <a:rPr lang="en-US" altLang="zh-TW" dirty="0" smtClean="0"/>
              <a:t>Command-line interface (CLI) (or command interpreter)</a:t>
            </a:r>
          </a:p>
          <a:p>
            <a:pPr lvl="1" eaLnBrk="1" hangingPunct="1"/>
            <a:r>
              <a:rPr lang="en-US" altLang="zh-TW" b="1" dirty="0" smtClean="0">
                <a:solidFill>
                  <a:srgbClr val="FF3300"/>
                </a:solidFill>
              </a:rPr>
              <a:t>Batch </a:t>
            </a:r>
            <a:r>
              <a:rPr lang="en-US" altLang="zh-TW" b="1" dirty="0">
                <a:solidFill>
                  <a:srgbClr val="FF3300"/>
                </a:solidFill>
              </a:rPr>
              <a:t>interface</a:t>
            </a:r>
          </a:p>
          <a:p>
            <a:pPr lvl="1" eaLnBrk="1" hangingPunct="1"/>
            <a:r>
              <a:rPr lang="en-US" altLang="zh-TW" dirty="0" smtClean="0"/>
              <a:t>Graphical User Interface (GUI)</a:t>
            </a:r>
          </a:p>
          <a:p>
            <a:pPr lvl="1" eaLnBrk="1" hangingPunct="1"/>
            <a:r>
              <a:rPr lang="en-US" altLang="zh-TW" dirty="0" smtClean="0"/>
              <a:t>Touch-Screen Interface</a:t>
            </a:r>
          </a:p>
        </p:txBody>
      </p:sp>
    </p:spTree>
    <p:extLst>
      <p:ext uri="{BB962C8B-B14F-4D97-AF65-F5344CB8AC3E}">
        <p14:creationId xmlns:p14="http://schemas.microsoft.com/office/powerpoint/2010/main" val="320062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>
          <a:xfrm>
            <a:off x="1992313" y="12576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dirty="0"/>
              <a:t>User Operating System Interface : </a:t>
            </a:r>
            <a:r>
              <a:rPr lang="en-US" altLang="en-US" dirty="0" smtClean="0"/>
              <a:t>Batch Interfaces</a:t>
            </a:r>
            <a:endParaRPr lang="en-US" altLang="zh-TW" dirty="0" smtClean="0"/>
          </a:p>
        </p:txBody>
      </p:sp>
      <p:sp>
        <p:nvSpPr>
          <p:cNvPr id="10243" name="Text Box 4"/>
          <p:cNvSpPr txBox="1">
            <a:spLocks noChangeArrowheads="1"/>
          </p:cNvSpPr>
          <p:nvPr/>
        </p:nvSpPr>
        <p:spPr bwMode="auto">
          <a:xfrm>
            <a:off x="9423186" y="6520428"/>
            <a:ext cx="28051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400" i="1">
                <a:latin typeface="Times New Roman" pitchFamily="18" charset="0"/>
              </a:rPr>
              <a:t>from “Operating Systems by NUTT”</a:t>
            </a:r>
          </a:p>
        </p:txBody>
      </p:sp>
      <p:grpSp>
        <p:nvGrpSpPr>
          <p:cNvPr id="10244" name="Group 6"/>
          <p:cNvGrpSpPr>
            <a:grpSpLocks/>
          </p:cNvGrpSpPr>
          <p:nvPr/>
        </p:nvGrpSpPr>
        <p:grpSpPr bwMode="auto">
          <a:xfrm>
            <a:off x="3071664" y="2492896"/>
            <a:ext cx="6343650" cy="2014538"/>
            <a:chOff x="336" y="1296"/>
            <a:chExt cx="3996" cy="1269"/>
          </a:xfrm>
        </p:grpSpPr>
        <p:sp>
          <p:nvSpPr>
            <p:cNvPr id="10245" name="Text Box 3"/>
            <p:cNvSpPr txBox="1">
              <a:spLocks noChangeArrowheads="1"/>
            </p:cNvSpPr>
            <p:nvPr/>
          </p:nvSpPr>
          <p:spPr bwMode="auto">
            <a:xfrm>
              <a:off x="336" y="1296"/>
              <a:ext cx="3996" cy="1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kumimoji="0" lang="en-US" altLang="zh-TW" sz="1800">
                  <a:latin typeface="Garamond" pitchFamily="18" charset="0"/>
                  <a:cs typeface="Courier New" pitchFamily="49" charset="0"/>
                </a:rPr>
                <a:t>cc -g -c menu.c</a:t>
              </a:r>
            </a:p>
            <a:p>
              <a:r>
                <a:rPr kumimoji="0" lang="en-US" altLang="zh-TW" sz="1800">
                  <a:latin typeface="Garamond" pitchFamily="18" charset="0"/>
                  <a:cs typeface="Courier New" pitchFamily="49" charset="0"/>
                </a:rPr>
                <a:t>cc -g -o driver driver.c menu.o</a:t>
              </a:r>
            </a:p>
            <a:p>
              <a:r>
                <a:rPr kumimoji="0" lang="en-US" altLang="zh-TW" sz="1800">
                  <a:latin typeface="Garamond" pitchFamily="18" charset="0"/>
                  <a:cs typeface="Courier New" pitchFamily="49" charset="0"/>
                </a:rPr>
                <a:t>driver &lt; test_data &gt; test_out</a:t>
              </a:r>
            </a:p>
            <a:p>
              <a:r>
                <a:rPr kumimoji="0" lang="en-US" altLang="zh-TW" sz="1800">
                  <a:latin typeface="Garamond" pitchFamily="18" charset="0"/>
                  <a:cs typeface="Courier New" pitchFamily="49" charset="0"/>
                </a:rPr>
                <a:t>lpr -PthePrinter test_out</a:t>
              </a:r>
            </a:p>
            <a:p>
              <a:r>
                <a:rPr kumimoji="0" lang="en-US" altLang="zh-TW" sz="1800">
                  <a:latin typeface="Garamond" pitchFamily="18" charset="0"/>
                  <a:cs typeface="Courier New" pitchFamily="49" charset="0"/>
                </a:rPr>
                <a:t>tar cvf driver_test.tar menu.c driver.c test_data test_out</a:t>
              </a:r>
            </a:p>
            <a:p>
              <a:r>
                <a:rPr kumimoji="0" lang="en-US" altLang="zh-TW" sz="1800">
                  <a:latin typeface="Garamond" pitchFamily="18" charset="0"/>
                  <a:cs typeface="Courier New" pitchFamily="49" charset="0"/>
                </a:rPr>
                <a:t>uuencode driver_test.tar driver_test.tar &gt;driver_test.encode</a:t>
              </a:r>
            </a:p>
            <a:p>
              <a:endParaRPr kumimoji="0" lang="en-US" altLang="zh-TW" sz="1800">
                <a:latin typeface="Garamond" pitchFamily="18" charset="0"/>
              </a:endParaRPr>
            </a:p>
          </p:txBody>
        </p:sp>
        <p:sp>
          <p:nvSpPr>
            <p:cNvPr id="10246" name="Rectangle 5"/>
            <p:cNvSpPr>
              <a:spLocks noChangeArrowheads="1"/>
            </p:cNvSpPr>
            <p:nvPr/>
          </p:nvSpPr>
          <p:spPr bwMode="auto">
            <a:xfrm>
              <a:off x="340" y="1298"/>
              <a:ext cx="3583" cy="12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2" name="文字方塊 1"/>
          <p:cNvSpPr txBox="1"/>
          <p:nvPr/>
        </p:nvSpPr>
        <p:spPr>
          <a:xfrm>
            <a:off x="4367808" y="4437113"/>
            <a:ext cx="34372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>
                <a:latin typeface="Calibri" panose="020F0502020204030204" pitchFamily="34" charset="0"/>
              </a:rPr>
              <a:t>A “shell script” batch File</a:t>
            </a:r>
            <a:endParaRPr lang="zh-TW" altLang="en-US" sz="2400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0778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 smtClean="0"/>
              <a:t>User Operating System Interface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TW" dirty="0" smtClean="0"/>
              <a:t>For </a:t>
            </a:r>
            <a:r>
              <a:rPr lang="en-US" altLang="zh-TW" b="1" dirty="0" smtClean="0">
                <a:solidFill>
                  <a:srgbClr val="0000FF"/>
                </a:solidFill>
              </a:rPr>
              <a:t>users</a:t>
            </a:r>
            <a:r>
              <a:rPr lang="en-US" altLang="zh-TW" dirty="0" smtClean="0"/>
              <a:t>, fundamental approaches to interface with the OS </a:t>
            </a:r>
            <a:r>
              <a:rPr lang="en-US" altLang="zh-TW" sz="1800" dirty="0" smtClean="0"/>
              <a:t>(see the following slide)</a:t>
            </a:r>
            <a:endParaRPr lang="en-US" altLang="zh-TW" dirty="0" smtClean="0"/>
          </a:p>
          <a:p>
            <a:pPr lvl="1" eaLnBrk="1" hangingPunct="1"/>
            <a:r>
              <a:rPr lang="en-US" altLang="zh-TW" dirty="0" smtClean="0"/>
              <a:t>Command-line interface (CLI) (or command interpreter)</a:t>
            </a:r>
          </a:p>
          <a:p>
            <a:pPr lvl="1" eaLnBrk="1" hangingPunct="1"/>
            <a:r>
              <a:rPr lang="en-US" altLang="zh-TW" dirty="0" smtClean="0"/>
              <a:t>Batch </a:t>
            </a:r>
            <a:r>
              <a:rPr lang="en-US" altLang="zh-TW" dirty="0"/>
              <a:t>interface</a:t>
            </a:r>
          </a:p>
          <a:p>
            <a:pPr lvl="1" eaLnBrk="1" hangingPunct="1"/>
            <a:r>
              <a:rPr lang="en-US" altLang="zh-TW" b="1" dirty="0" smtClean="0">
                <a:solidFill>
                  <a:srgbClr val="FF3300"/>
                </a:solidFill>
              </a:rPr>
              <a:t>Graphical User Interface (GUI)</a:t>
            </a:r>
          </a:p>
          <a:p>
            <a:pPr lvl="1" eaLnBrk="1" hangingPunct="1"/>
            <a:r>
              <a:rPr lang="en-US" altLang="zh-TW" dirty="0" smtClean="0"/>
              <a:t>Touch-Screen Interface</a:t>
            </a:r>
          </a:p>
        </p:txBody>
      </p:sp>
    </p:spTree>
    <p:extLst>
      <p:ext uri="{BB962C8B-B14F-4D97-AF65-F5344CB8AC3E}">
        <p14:creationId xmlns:p14="http://schemas.microsoft.com/office/powerpoint/2010/main" val="1098170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992313" y="115888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4000" dirty="0"/>
              <a:t>User Operating System Interface : GUI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User-friendly </a:t>
            </a:r>
            <a:r>
              <a:rPr lang="en-US" altLang="zh-TW" b="1" dirty="0" smtClean="0"/>
              <a:t>desktop</a:t>
            </a:r>
            <a:r>
              <a:rPr lang="en-US" altLang="zh-TW" dirty="0" smtClean="0"/>
              <a:t> interface</a:t>
            </a:r>
          </a:p>
          <a:p>
            <a:pPr lvl="1" eaLnBrk="1" hangingPunct="1"/>
            <a:r>
              <a:rPr lang="en-US" altLang="zh-TW" dirty="0" smtClean="0"/>
              <a:t>Mouse-based window-and-menu</a:t>
            </a:r>
          </a:p>
          <a:p>
            <a:pPr lvl="1" eaLnBrk="1" hangingPunct="1"/>
            <a:endParaRPr lang="en-US" altLang="zh-TW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 smtClean="0"/>
              <a:t>User Operating System Interface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TW" dirty="0" smtClean="0"/>
              <a:t>For </a:t>
            </a:r>
            <a:r>
              <a:rPr lang="en-US" altLang="zh-TW" b="1" dirty="0" smtClean="0">
                <a:solidFill>
                  <a:srgbClr val="0000FF"/>
                </a:solidFill>
              </a:rPr>
              <a:t>users</a:t>
            </a:r>
            <a:r>
              <a:rPr lang="en-US" altLang="zh-TW" dirty="0" smtClean="0"/>
              <a:t>, fundamental approaches to interface with the OS </a:t>
            </a:r>
            <a:r>
              <a:rPr lang="en-US" altLang="zh-TW" sz="1800" dirty="0" smtClean="0"/>
              <a:t>(see the following slide)</a:t>
            </a:r>
            <a:endParaRPr lang="en-US" altLang="zh-TW" dirty="0" smtClean="0"/>
          </a:p>
          <a:p>
            <a:pPr lvl="1" eaLnBrk="1" hangingPunct="1"/>
            <a:r>
              <a:rPr lang="en-US" altLang="zh-TW" dirty="0" smtClean="0"/>
              <a:t>Command-line interface (CLI) (or command interpreter)</a:t>
            </a:r>
          </a:p>
          <a:p>
            <a:pPr lvl="1" eaLnBrk="1" hangingPunct="1"/>
            <a:r>
              <a:rPr lang="en-US" altLang="zh-TW" dirty="0" smtClean="0"/>
              <a:t>Batch </a:t>
            </a:r>
            <a:r>
              <a:rPr lang="en-US" altLang="zh-TW" dirty="0"/>
              <a:t>interface</a:t>
            </a:r>
          </a:p>
          <a:p>
            <a:pPr lvl="1" eaLnBrk="1" hangingPunct="1"/>
            <a:r>
              <a:rPr lang="en-US" altLang="zh-TW" dirty="0" smtClean="0"/>
              <a:t>Graphical User Interface (GUI)</a:t>
            </a:r>
          </a:p>
          <a:p>
            <a:pPr lvl="1" eaLnBrk="1" hangingPunct="1"/>
            <a:r>
              <a:rPr lang="en-US" altLang="zh-TW" b="1" dirty="0" smtClean="0">
                <a:solidFill>
                  <a:srgbClr val="FF3300"/>
                </a:solidFill>
              </a:rPr>
              <a:t>Touch-Screen Interface</a:t>
            </a:r>
          </a:p>
        </p:txBody>
      </p:sp>
    </p:spTree>
    <p:extLst>
      <p:ext uri="{BB962C8B-B14F-4D97-AF65-F5344CB8AC3E}">
        <p14:creationId xmlns:p14="http://schemas.microsoft.com/office/powerpoint/2010/main" val="2008397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4417" y="197768"/>
            <a:ext cx="10972800" cy="1143000"/>
          </a:xfrm>
        </p:spPr>
        <p:txBody>
          <a:bodyPr/>
          <a:lstStyle/>
          <a:p>
            <a:r>
              <a:rPr lang="en-US" altLang="zh-TW" sz="4000" dirty="0"/>
              <a:t>User Operating System Interface </a:t>
            </a:r>
            <a:r>
              <a:rPr lang="en-US" altLang="zh-TW" sz="4000" dirty="0" smtClean="0"/>
              <a:t>:</a:t>
            </a:r>
            <a:br>
              <a:rPr lang="en-US" altLang="zh-TW" sz="4000" dirty="0" smtClean="0"/>
            </a:br>
            <a:r>
              <a:rPr lang="en-US" altLang="zh-TW" sz="4000" dirty="0" smtClean="0"/>
              <a:t> </a:t>
            </a:r>
            <a:r>
              <a:rPr lang="en-US" altLang="en-US" sz="4000" dirty="0"/>
              <a:t>Touchscreen Interfaces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/>
              <a:t>Touchscreen</a:t>
            </a:r>
            <a:r>
              <a:rPr lang="en-US" altLang="zh-TW" dirty="0"/>
              <a:t> </a:t>
            </a:r>
            <a:r>
              <a:rPr lang="en-US" altLang="zh-TW" dirty="0" smtClean="0"/>
              <a:t>devices</a:t>
            </a:r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b="1" dirty="0" smtClean="0"/>
              <a:t>Voice</a:t>
            </a:r>
            <a:r>
              <a:rPr lang="en-US" altLang="zh-TW" dirty="0" smtClean="0"/>
              <a:t> </a:t>
            </a:r>
            <a:r>
              <a:rPr lang="en-US" altLang="zh-TW" dirty="0"/>
              <a:t>commands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67793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 smtClean="0"/>
              <a:t>Outline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200" dirty="0"/>
              <a:t>Operating System Services</a:t>
            </a:r>
          </a:p>
          <a:p>
            <a:pPr eaLnBrk="1" hangingPunct="1"/>
            <a:r>
              <a:rPr lang="en-US" altLang="zh-TW" sz="2200" dirty="0" smtClean="0"/>
              <a:t>Operating-System Interface to Users</a:t>
            </a:r>
            <a:endParaRPr lang="en-US" altLang="zh-TW" sz="2200" dirty="0"/>
          </a:p>
          <a:p>
            <a:pPr eaLnBrk="1" hangingPunct="1"/>
            <a:r>
              <a:rPr lang="en-US" altLang="zh-TW" sz="2200" b="1" dirty="0">
                <a:solidFill>
                  <a:srgbClr val="FF0000"/>
                </a:solidFill>
              </a:rPr>
              <a:t>System Calls</a:t>
            </a:r>
          </a:p>
          <a:p>
            <a:pPr eaLnBrk="1" hangingPunct="1"/>
            <a:r>
              <a:rPr lang="en-US" altLang="zh-TW" sz="2200" dirty="0" smtClean="0"/>
              <a:t>System </a:t>
            </a:r>
            <a:r>
              <a:rPr lang="en-US" altLang="zh-TW" sz="2200" dirty="0"/>
              <a:t>Services</a:t>
            </a:r>
          </a:p>
          <a:p>
            <a:pPr eaLnBrk="1" hangingPunct="1"/>
            <a:r>
              <a:rPr lang="en-US" altLang="zh-TW" sz="2200" dirty="0"/>
              <a:t>Linkers and Loaders</a:t>
            </a:r>
          </a:p>
          <a:p>
            <a:pPr eaLnBrk="1" hangingPunct="1"/>
            <a:r>
              <a:rPr lang="en-US" altLang="zh-TW" sz="2200" dirty="0"/>
              <a:t>Why Applications Are Operating-System Specific</a:t>
            </a:r>
          </a:p>
          <a:p>
            <a:pPr eaLnBrk="1" hangingPunct="1"/>
            <a:r>
              <a:rPr lang="en-US" altLang="zh-TW" sz="2200" dirty="0"/>
              <a:t>Operating-System Design and Implementation</a:t>
            </a:r>
          </a:p>
          <a:p>
            <a:pPr eaLnBrk="1" hangingPunct="1"/>
            <a:r>
              <a:rPr lang="en-US" altLang="zh-TW" sz="2200" dirty="0"/>
              <a:t>Operating-System Structure</a:t>
            </a:r>
          </a:p>
          <a:p>
            <a:pPr eaLnBrk="1" hangingPunct="1"/>
            <a:r>
              <a:rPr lang="en-US" altLang="zh-TW" sz="2200" dirty="0"/>
              <a:t>Building and Booting an Operating System</a:t>
            </a:r>
          </a:p>
          <a:p>
            <a:pPr eaLnBrk="1" hangingPunct="1"/>
            <a:r>
              <a:rPr lang="en-US" altLang="zh-TW" sz="2200" dirty="0"/>
              <a:t>Operating System Debugging</a:t>
            </a:r>
          </a:p>
        </p:txBody>
      </p:sp>
    </p:spTree>
    <p:extLst>
      <p:ext uri="{BB962C8B-B14F-4D97-AF65-F5344CB8AC3E}">
        <p14:creationId xmlns:p14="http://schemas.microsoft.com/office/powerpoint/2010/main" val="3394821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 smtClean="0"/>
              <a:t>Outline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200" dirty="0"/>
              <a:t>Operating System Services</a:t>
            </a:r>
          </a:p>
          <a:p>
            <a:pPr eaLnBrk="1" hangingPunct="1"/>
            <a:r>
              <a:rPr lang="en-US" altLang="zh-TW" sz="2200" dirty="0"/>
              <a:t>User and Operating-System Interface</a:t>
            </a:r>
          </a:p>
          <a:p>
            <a:pPr eaLnBrk="1" hangingPunct="1"/>
            <a:r>
              <a:rPr lang="en-US" altLang="zh-TW" sz="2200" dirty="0"/>
              <a:t>System </a:t>
            </a:r>
            <a:r>
              <a:rPr lang="en-US" altLang="zh-TW" sz="2200" dirty="0" smtClean="0"/>
              <a:t>Calls</a:t>
            </a:r>
            <a:endParaRPr lang="en-US" altLang="zh-TW" sz="2200" dirty="0"/>
          </a:p>
          <a:p>
            <a:pPr eaLnBrk="1" hangingPunct="1"/>
            <a:r>
              <a:rPr lang="en-US" altLang="zh-TW" sz="2200" dirty="0"/>
              <a:t>System Services</a:t>
            </a:r>
          </a:p>
          <a:p>
            <a:pPr eaLnBrk="1" hangingPunct="1"/>
            <a:r>
              <a:rPr lang="en-US" altLang="zh-TW" sz="2200" dirty="0"/>
              <a:t>Linkers and Loaders</a:t>
            </a:r>
          </a:p>
          <a:p>
            <a:pPr eaLnBrk="1" hangingPunct="1"/>
            <a:r>
              <a:rPr lang="en-US" altLang="zh-TW" sz="2200" dirty="0"/>
              <a:t>Why Applications Are Operating-System Specific</a:t>
            </a:r>
          </a:p>
          <a:p>
            <a:pPr eaLnBrk="1" hangingPunct="1"/>
            <a:r>
              <a:rPr lang="en-US" altLang="zh-TW" sz="2200" dirty="0"/>
              <a:t>Operating-System Design and Implementation</a:t>
            </a:r>
          </a:p>
          <a:p>
            <a:pPr eaLnBrk="1" hangingPunct="1"/>
            <a:r>
              <a:rPr lang="en-US" altLang="zh-TW" sz="2200" dirty="0"/>
              <a:t>Operating-System Structure</a:t>
            </a:r>
          </a:p>
          <a:p>
            <a:pPr eaLnBrk="1" hangingPunct="1"/>
            <a:r>
              <a:rPr lang="en-US" altLang="zh-TW" sz="2200" dirty="0"/>
              <a:t>Building and Booting an Operating System</a:t>
            </a:r>
          </a:p>
          <a:p>
            <a:pPr eaLnBrk="1" hangingPunct="1"/>
            <a:r>
              <a:rPr lang="en-US" altLang="zh-TW" sz="2200" dirty="0"/>
              <a:t>Operating System Debugging</a:t>
            </a:r>
          </a:p>
        </p:txBody>
      </p:sp>
    </p:spTree>
    <p:extLst>
      <p:ext uri="{BB962C8B-B14F-4D97-AF65-F5344CB8AC3E}">
        <p14:creationId xmlns:p14="http://schemas.microsoft.com/office/powerpoint/2010/main" val="3372147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3600" b="1" dirty="0" smtClean="0"/>
              <a:t>Before discussing system call, </a:t>
            </a:r>
            <a:r>
              <a:rPr lang="zh-TW" altLang="en-US" sz="3600" b="1" dirty="0" smtClean="0"/>
              <a:t>我們先複習</a:t>
            </a:r>
            <a:r>
              <a:rPr lang="en-US" altLang="zh-TW" sz="3600" b="1" dirty="0" smtClean="0"/>
              <a:t>Library</a:t>
            </a:r>
            <a:endParaRPr lang="zh-TW" altLang="en-US" sz="3600" b="1" dirty="0"/>
          </a:p>
        </p:txBody>
      </p:sp>
      <p:sp>
        <p:nvSpPr>
          <p:cNvPr id="4" name="副標題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6123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000" dirty="0"/>
              <a:t>補充</a:t>
            </a:r>
            <a:r>
              <a:rPr lang="en-US" altLang="zh-TW" sz="4000" dirty="0"/>
              <a:t>: Example of Programs </a:t>
            </a:r>
            <a:r>
              <a:rPr lang="en-US" altLang="zh-TW" sz="4000"/>
              <a:t>Using </a:t>
            </a:r>
            <a:r>
              <a:rPr lang="en-US" altLang="zh-TW" sz="4000" smtClean="0"/>
              <a:t>Libraries in Linux</a:t>
            </a:r>
            <a:endParaRPr lang="zh-TW" altLang="en-US" sz="4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6F06792-2767-43F4-A335-D8A37CCA3850}" type="slidenum">
              <a:rPr lang="en-US" altLang="zh-TW" smtClean="0"/>
              <a:pPr>
                <a:defRPr/>
              </a:pPr>
              <a:t>21</a:t>
            </a:fld>
            <a:endParaRPr lang="en-US" altLang="zh-TW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4013650" y="1198141"/>
            <a:ext cx="4194334" cy="5108575"/>
            <a:chOff x="3552" y="768"/>
            <a:chExt cx="2225" cy="3218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3552" y="768"/>
              <a:ext cx="1864" cy="181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90000"/>
                </a:lnSpc>
              </a:pPr>
              <a:r>
                <a:rPr lang="en-US" altLang="zh-TW" sz="1600" b="1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 add(int </a:t>
              </a:r>
              <a:r>
                <a:rPr lang="en-US" altLang="zh-TW" sz="1600" b="1" dirty="0" err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arg</a:t>
              </a:r>
              <a:r>
                <a:rPr lang="en-US" altLang="zh-TW" sz="1600" b="1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 {</a:t>
              </a:r>
              <a:endParaRPr lang="en-US" altLang="zh-TW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ct val="90000"/>
                </a:lnSpc>
              </a:pPr>
              <a:r>
                <a:rPr lang="en-US" altLang="zh-TW" sz="1600" b="1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altLang="zh-TW" sz="1600" b="1" dirty="0" err="1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arg</a:t>
              </a:r>
              <a:r>
                <a:rPr lang="en-US" altLang="zh-TW" sz="1600" b="1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++;</a:t>
              </a:r>
            </a:p>
            <a:p>
              <a:pPr>
                <a:lnSpc>
                  <a:spcPct val="90000"/>
                </a:lnSpc>
              </a:pPr>
              <a:r>
                <a:rPr lang="en-US" altLang="zh-TW" sz="1600" b="1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altLang="zh-TW" sz="1600" b="1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return </a:t>
              </a:r>
              <a:r>
                <a:rPr lang="en-US" altLang="zh-TW" sz="1600" b="1" dirty="0" err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arg</a:t>
              </a:r>
              <a:r>
                <a:rPr lang="en-US" altLang="zh-TW" sz="1600" b="1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>
                <a:lnSpc>
                  <a:spcPct val="90000"/>
                </a:lnSpc>
              </a:pPr>
              <a:r>
                <a:rPr lang="en-US" altLang="zh-TW" sz="1600" b="1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  <a:p>
              <a:pPr lvl="0">
                <a:lnSpc>
                  <a:spcPct val="90000"/>
                </a:lnSpc>
              </a:pPr>
              <a:r>
                <a:rPr lang="en-US" altLang="zh-TW" sz="1600" b="1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 sub(int   </a:t>
              </a:r>
              <a:r>
                <a:rPr lang="en-US" altLang="zh-TW" sz="1600" b="1" dirty="0" err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arg</a:t>
              </a:r>
              <a:r>
                <a:rPr lang="en-US" altLang="zh-TW" sz="1600" b="1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 {</a:t>
              </a:r>
              <a:endParaRPr lang="en-US" altLang="zh-TW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lvl="0">
                <a:lnSpc>
                  <a:spcPct val="90000"/>
                </a:lnSpc>
              </a:pPr>
              <a:r>
                <a:rPr lang="en-US" altLang="zh-TW" sz="1600" b="1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altLang="zh-TW" sz="1600" b="1" dirty="0" err="1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arg</a:t>
              </a:r>
              <a:r>
                <a:rPr lang="en-US" altLang="zh-TW" sz="1600" b="1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</a:t>
              </a:r>
              <a:r>
                <a:rPr lang="en-US" altLang="zh-TW" sz="1600" b="1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-;</a:t>
              </a:r>
            </a:p>
            <a:p>
              <a:pPr lvl="0">
                <a:lnSpc>
                  <a:spcPct val="90000"/>
                </a:lnSpc>
              </a:pPr>
              <a:r>
                <a:rPr lang="en-US" altLang="zh-TW" sz="1600" b="1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altLang="zh-TW" sz="1600" b="1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return </a:t>
              </a:r>
              <a:r>
                <a:rPr lang="en-US" altLang="zh-TW" sz="1600" b="1" dirty="0" err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arg</a:t>
              </a:r>
              <a:r>
                <a:rPr lang="en-US" altLang="zh-TW" sz="1600" b="1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lvl="0">
                <a:lnSpc>
                  <a:spcPct val="90000"/>
                </a:lnSpc>
              </a:pPr>
              <a:r>
                <a:rPr lang="en-US" altLang="zh-TW" sz="1600" b="1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  <a:p>
              <a:pPr lvl="0">
                <a:lnSpc>
                  <a:spcPct val="90000"/>
                </a:lnSpc>
              </a:pPr>
              <a:endParaRPr lang="en-US" altLang="zh-TW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lvl="0">
                <a:lnSpc>
                  <a:spcPct val="90000"/>
                </a:lnSpc>
              </a:pPr>
              <a:r>
                <a:rPr lang="en-US" altLang="zh-TW" sz="1600" b="1" dirty="0" err="1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altLang="zh-TW" sz="1600" b="1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altLang="zh-TW" sz="1600" b="1" dirty="0" err="1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abc</a:t>
              </a:r>
              <a:r>
                <a:rPr lang="en-US" altLang="zh-TW" sz="1600" b="1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 {</a:t>
              </a:r>
            </a:p>
            <a:p>
              <a:pPr lvl="0">
                <a:lnSpc>
                  <a:spcPct val="90000"/>
                </a:lnSpc>
              </a:pPr>
              <a:r>
                <a:rPr lang="en-US" altLang="zh-TW" sz="1600" b="1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pPr lvl="0">
                <a:lnSpc>
                  <a:spcPct val="90000"/>
                </a:lnSpc>
              </a:pPr>
              <a:r>
                <a:rPr lang="en-US" altLang="zh-TW" sz="1600" b="1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3552" y="2668"/>
              <a:ext cx="1864" cy="131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90000"/>
                </a:lnSpc>
              </a:pPr>
              <a:r>
                <a:rPr lang="en-US" altLang="zh-TW" sz="1600" b="1" dirty="0" err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altLang="zh-TW" sz="1600" b="1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sum(</a:t>
              </a:r>
              <a:r>
                <a:rPr lang="en-US" altLang="zh-TW" sz="1600" b="1" dirty="0" err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altLang="zh-TW" sz="1600" b="1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arg1, </a:t>
              </a:r>
              <a:r>
                <a:rPr lang="en-US" altLang="zh-TW" sz="1600" b="1" dirty="0" err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altLang="zh-TW" sz="1600" b="1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arg2</a:t>
              </a:r>
              <a:r>
                <a:rPr lang="en-US" altLang="zh-TW" sz="1600" b="1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 </a:t>
              </a:r>
            </a:p>
            <a:p>
              <a:pPr>
                <a:lnSpc>
                  <a:spcPct val="90000"/>
                </a:lnSpc>
              </a:pPr>
              <a:r>
                <a:rPr lang="en-US" altLang="zh-TW" sz="1600" b="1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{</a:t>
              </a:r>
              <a:endParaRPr lang="en-US" altLang="zh-TW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ct val="90000"/>
                </a:lnSpc>
              </a:pPr>
              <a:r>
                <a:rPr lang="en-US" altLang="zh-TW" sz="1600" b="1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altLang="zh-TW" sz="1600" b="1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return </a:t>
              </a:r>
              <a:r>
                <a:rPr lang="en-US" altLang="zh-TW" sz="1600" b="1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(arg1+arg2);</a:t>
              </a:r>
            </a:p>
            <a:p>
              <a:pPr>
                <a:lnSpc>
                  <a:spcPct val="90000"/>
                </a:lnSpc>
              </a:pPr>
              <a:r>
                <a:rPr lang="en-US" altLang="zh-TW" sz="1600" b="1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  <a:p>
              <a:pPr>
                <a:lnSpc>
                  <a:spcPct val="90000"/>
                </a:lnSpc>
              </a:pPr>
              <a:r>
                <a:rPr lang="en-US" altLang="zh-TW" sz="1600" b="1" dirty="0" err="1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altLang="zh-TW" sz="1600" b="1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xyz()</a:t>
              </a:r>
            </a:p>
            <a:p>
              <a:pPr>
                <a:lnSpc>
                  <a:spcPct val="90000"/>
                </a:lnSpc>
              </a:pPr>
              <a:r>
                <a:rPr lang="en-US" altLang="zh-TW" sz="1600" b="1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{</a:t>
              </a:r>
            </a:p>
            <a:p>
              <a:pPr>
                <a:lnSpc>
                  <a:spcPct val="90000"/>
                </a:lnSpc>
              </a:pPr>
              <a:r>
                <a:rPr lang="en-US" altLang="zh-TW" sz="1600" b="1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……</a:t>
              </a:r>
            </a:p>
            <a:p>
              <a:pPr>
                <a:lnSpc>
                  <a:spcPct val="90000"/>
                </a:lnSpc>
              </a:pPr>
              <a:r>
                <a:rPr lang="en-US" altLang="zh-TW" sz="1600" b="1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5441" y="770"/>
              <a:ext cx="336" cy="279"/>
            </a:xfrm>
            <a:prstGeom prst="round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altLang="zh-TW" sz="2000" b="1" dirty="0" err="1">
                  <a:solidFill>
                    <a:srgbClr val="CC0000"/>
                  </a:solidFill>
                </a:rPr>
                <a:t>a.c</a:t>
              </a:r>
              <a:endParaRPr lang="en-US" altLang="zh-TW" sz="2000" b="1" dirty="0">
                <a:solidFill>
                  <a:srgbClr val="CC0000"/>
                </a:solidFill>
              </a:endParaRPr>
            </a:p>
          </p:txBody>
        </p:sp>
      </p:grpSp>
      <p:sp>
        <p:nvSpPr>
          <p:cNvPr id="11" name="Text Box 9">
            <a:extLst>
              <a:ext uri="{FF2B5EF4-FFF2-40B4-BE49-F238E27FC236}">
                <a16:creationId xmlns:a16="http://schemas.microsoft.com/office/drawing/2014/main" id="{BE5E79F6-5DB0-4811-9FF3-533329BFDF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19108" y="4203342"/>
            <a:ext cx="544359" cy="442674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TW" sz="2000" b="1" dirty="0" err="1">
                <a:solidFill>
                  <a:srgbClr val="CC0000"/>
                </a:solidFill>
              </a:rPr>
              <a:t>b.c</a:t>
            </a:r>
            <a:endParaRPr lang="en-US" altLang="zh-TW" sz="2000" b="1" dirty="0"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876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000" dirty="0"/>
              <a:t>補充</a:t>
            </a:r>
            <a:r>
              <a:rPr lang="en-US" altLang="zh-TW" sz="4000" dirty="0"/>
              <a:t>: Example of Programs Using Libraries </a:t>
            </a:r>
            <a:r>
              <a:rPr lang="en-US" altLang="zh-TW" sz="4000" dirty="0" smtClean="0"/>
              <a:t>in Linux (Cont.)</a:t>
            </a:r>
            <a:endParaRPr lang="zh-TW" altLang="en-US" sz="4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6F06792-2767-43F4-A335-D8A37CCA3850}" type="slidenum">
              <a:rPr lang="en-US" altLang="zh-TW" smtClean="0"/>
              <a:pPr>
                <a:defRPr/>
              </a:pPr>
              <a:t>22</a:t>
            </a:fld>
            <a:endParaRPr lang="en-US" altLang="zh-TW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470D74D-D1EF-41F6-9A7C-B2C804EACC91}"/>
              </a:ext>
            </a:extLst>
          </p:cNvPr>
          <p:cNvSpPr/>
          <p:nvPr/>
        </p:nvSpPr>
        <p:spPr>
          <a:xfrm>
            <a:off x="8298097" y="2599348"/>
            <a:ext cx="1253927" cy="15823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A7D023A-8978-4927-A79B-C490B6746CD4}"/>
              </a:ext>
            </a:extLst>
          </p:cNvPr>
          <p:cNvSpPr/>
          <p:nvPr/>
        </p:nvSpPr>
        <p:spPr>
          <a:xfrm>
            <a:off x="2165525" y="2658755"/>
            <a:ext cx="1253927" cy="1582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8" name="Text Box 9">
            <a:extLst>
              <a:ext uri="{FF2B5EF4-FFF2-40B4-BE49-F238E27FC236}">
                <a16:creationId xmlns:a16="http://schemas.microsoft.com/office/drawing/2014/main" id="{B0147D79-B2AB-46E5-85EE-9E149FF452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223" y="2729309"/>
            <a:ext cx="490840" cy="496848"/>
          </a:xfrm>
          <a:prstGeom prst="flowChartPunchedCard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TW" sz="2000" b="1" dirty="0" err="1">
                <a:solidFill>
                  <a:srgbClr val="CC0000"/>
                </a:solidFill>
              </a:rPr>
              <a:t>a.c</a:t>
            </a:r>
            <a:endParaRPr lang="en-US" altLang="zh-TW" sz="2000" b="1" dirty="0">
              <a:solidFill>
                <a:srgbClr val="CC0000"/>
              </a:solidFill>
            </a:endParaRPr>
          </a:p>
        </p:txBody>
      </p:sp>
      <p:sp>
        <p:nvSpPr>
          <p:cNvPr id="10" name="Text Box 9">
            <a:extLst>
              <a:ext uri="{FF2B5EF4-FFF2-40B4-BE49-F238E27FC236}">
                <a16:creationId xmlns:a16="http://schemas.microsoft.com/office/drawing/2014/main" id="{29BE9005-17DC-4D27-B8C8-A79E1995A8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9526" y="2729309"/>
            <a:ext cx="505267" cy="496848"/>
          </a:xfrm>
          <a:prstGeom prst="flowChartPunchedCard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TW" sz="2000" b="1" dirty="0" err="1">
                <a:solidFill>
                  <a:srgbClr val="CC0000"/>
                </a:solidFill>
              </a:rPr>
              <a:t>a.o</a:t>
            </a:r>
            <a:endParaRPr lang="en-US" altLang="zh-TW" sz="2000" b="1" dirty="0">
              <a:solidFill>
                <a:srgbClr val="CC0000"/>
              </a:solidFill>
            </a:endParaRPr>
          </a:p>
        </p:txBody>
      </p:sp>
      <p:sp>
        <p:nvSpPr>
          <p:cNvPr id="11" name="Text Box 9">
            <a:extLst>
              <a:ext uri="{FF2B5EF4-FFF2-40B4-BE49-F238E27FC236}">
                <a16:creationId xmlns:a16="http://schemas.microsoft.com/office/drawing/2014/main" id="{138A5CEE-622B-42EB-8F5A-D2A665080F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223" y="3527837"/>
            <a:ext cx="505267" cy="496848"/>
          </a:xfrm>
          <a:prstGeom prst="flowChartPunchedCard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TW" sz="2000" b="1" dirty="0" err="1">
                <a:solidFill>
                  <a:srgbClr val="CC0000"/>
                </a:solidFill>
              </a:rPr>
              <a:t>b.c</a:t>
            </a:r>
            <a:endParaRPr lang="en-US" altLang="zh-TW" sz="2000" b="1" dirty="0">
              <a:solidFill>
                <a:srgbClr val="CC0000"/>
              </a:solidFill>
            </a:endParaRPr>
          </a:p>
        </p:txBody>
      </p:sp>
      <p:sp>
        <p:nvSpPr>
          <p:cNvPr id="12" name="Text Box 9">
            <a:extLst>
              <a:ext uri="{FF2B5EF4-FFF2-40B4-BE49-F238E27FC236}">
                <a16:creationId xmlns:a16="http://schemas.microsoft.com/office/drawing/2014/main" id="{0AB6B4C7-28A5-4E60-A230-7FB5F9362A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9272" y="3527837"/>
            <a:ext cx="519694" cy="496848"/>
          </a:xfrm>
          <a:prstGeom prst="flowChartPunchedCard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TW" sz="2000" b="1" dirty="0" err="1">
                <a:solidFill>
                  <a:srgbClr val="CC0000"/>
                </a:solidFill>
              </a:rPr>
              <a:t>b.o</a:t>
            </a:r>
            <a:endParaRPr lang="en-US" altLang="zh-TW" sz="2000" b="1" dirty="0">
              <a:solidFill>
                <a:srgbClr val="CC0000"/>
              </a:solidFill>
            </a:endParaRPr>
          </a:p>
        </p:txBody>
      </p:sp>
      <p:sp>
        <p:nvSpPr>
          <p:cNvPr id="15" name="箭號: 向右 72">
            <a:extLst>
              <a:ext uri="{FF2B5EF4-FFF2-40B4-BE49-F238E27FC236}">
                <a16:creationId xmlns:a16="http://schemas.microsoft.com/office/drawing/2014/main" id="{0E1EF81B-12ED-437A-8B9F-7221F5AC30FD}"/>
              </a:ext>
            </a:extLst>
          </p:cNvPr>
          <p:cNvSpPr/>
          <p:nvPr/>
        </p:nvSpPr>
        <p:spPr>
          <a:xfrm>
            <a:off x="6842265" y="3209991"/>
            <a:ext cx="1332371" cy="247294"/>
          </a:xfrm>
          <a:prstGeom prst="rightArrow">
            <a:avLst>
              <a:gd name="adj1" fmla="val 38376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99D8928-4F34-485B-A7D7-6DDDBB3390A5}"/>
              </a:ext>
            </a:extLst>
          </p:cNvPr>
          <p:cNvSpPr/>
          <p:nvPr/>
        </p:nvSpPr>
        <p:spPr>
          <a:xfrm>
            <a:off x="4151156" y="2658756"/>
            <a:ext cx="1253927" cy="6379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chemeClr val="tx1"/>
                </a:solidFill>
              </a:rPr>
              <a:t>Compiler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3BA5EA2-7725-401B-89F7-897C6F0D2EC9}"/>
              </a:ext>
            </a:extLst>
          </p:cNvPr>
          <p:cNvSpPr/>
          <p:nvPr/>
        </p:nvSpPr>
        <p:spPr>
          <a:xfrm>
            <a:off x="4149181" y="3457284"/>
            <a:ext cx="1253927" cy="6379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chemeClr val="tx1"/>
                </a:solidFill>
              </a:rPr>
              <a:t>Compiler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2C2C37EE-11CB-49C6-A59C-A3C32E59DA19}"/>
              </a:ext>
            </a:extLst>
          </p:cNvPr>
          <p:cNvCxnSpPr>
            <a:stCxn id="8" idx="3"/>
            <a:endCxn id="20" idx="1"/>
          </p:cNvCxnSpPr>
          <p:nvPr/>
        </p:nvCxnSpPr>
        <p:spPr>
          <a:xfrm>
            <a:off x="3046063" y="2977734"/>
            <a:ext cx="110509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6C6F260A-1BB7-4F5C-8258-4483570DB1FF}"/>
              </a:ext>
            </a:extLst>
          </p:cNvPr>
          <p:cNvCxnSpPr>
            <a:stCxn id="20" idx="3"/>
          </p:cNvCxnSpPr>
          <p:nvPr/>
        </p:nvCxnSpPr>
        <p:spPr>
          <a:xfrm flipV="1">
            <a:off x="5405083" y="2977733"/>
            <a:ext cx="731704" cy="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D25B5879-4AE0-4A3D-ABDD-CD4798535A0F}"/>
              </a:ext>
            </a:extLst>
          </p:cNvPr>
          <p:cNvCxnSpPr/>
          <p:nvPr/>
        </p:nvCxnSpPr>
        <p:spPr>
          <a:xfrm>
            <a:off x="3060490" y="3776262"/>
            <a:ext cx="1088691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8" name="Text Box 9">
            <a:extLst>
              <a:ext uri="{FF2B5EF4-FFF2-40B4-BE49-F238E27FC236}">
                <a16:creationId xmlns:a16="http://schemas.microsoft.com/office/drawing/2014/main" id="{29BE9005-17DC-4D27-B8C8-A79E1995A8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72426" y="2760928"/>
            <a:ext cx="505267" cy="496848"/>
          </a:xfrm>
          <a:prstGeom prst="flowChartPunchedCard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TW" sz="2000" b="1" dirty="0" err="1">
                <a:solidFill>
                  <a:srgbClr val="CC0000"/>
                </a:solidFill>
              </a:rPr>
              <a:t>a.o</a:t>
            </a:r>
            <a:endParaRPr lang="en-US" altLang="zh-TW" sz="2000" b="1" dirty="0">
              <a:solidFill>
                <a:srgbClr val="CC0000"/>
              </a:solidFill>
            </a:endParaRPr>
          </a:p>
        </p:txBody>
      </p:sp>
      <p:sp>
        <p:nvSpPr>
          <p:cNvPr id="29" name="Text Box 9">
            <a:extLst>
              <a:ext uri="{FF2B5EF4-FFF2-40B4-BE49-F238E27FC236}">
                <a16:creationId xmlns:a16="http://schemas.microsoft.com/office/drawing/2014/main" id="{0AB6B4C7-28A5-4E60-A230-7FB5F9362A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65212" y="3390541"/>
            <a:ext cx="519694" cy="496848"/>
          </a:xfrm>
          <a:prstGeom prst="flowChartPunchedCard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TW" sz="2000" b="1" dirty="0" err="1">
                <a:solidFill>
                  <a:srgbClr val="CC0000"/>
                </a:solidFill>
              </a:rPr>
              <a:t>b.o</a:t>
            </a:r>
            <a:endParaRPr lang="en-US" altLang="zh-TW" sz="2000" b="1" dirty="0">
              <a:solidFill>
                <a:srgbClr val="CC0000"/>
              </a:solidFill>
            </a:endParaRP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61EC71B6-1AD4-4623-886A-762854EDFE70}"/>
              </a:ext>
            </a:extLst>
          </p:cNvPr>
          <p:cNvSpPr txBox="1"/>
          <p:nvPr/>
        </p:nvSpPr>
        <p:spPr>
          <a:xfrm>
            <a:off x="8370465" y="2132856"/>
            <a:ext cx="1253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err="1">
                <a:solidFill>
                  <a:srgbClr val="FF0000"/>
                </a:solidFill>
                <a:latin typeface="Calibri" panose="020F0502020204030204" pitchFamily="34" charset="0"/>
              </a:rPr>
              <a:t>libtmp.a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6C6F260A-1BB7-4F5C-8258-4483570DB1FF}"/>
              </a:ext>
            </a:extLst>
          </p:cNvPr>
          <p:cNvCxnSpPr/>
          <p:nvPr/>
        </p:nvCxnSpPr>
        <p:spPr>
          <a:xfrm flipV="1">
            <a:off x="5387184" y="3794287"/>
            <a:ext cx="731704" cy="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61EC71B6-1AD4-4623-886A-762854EDFE70}"/>
              </a:ext>
            </a:extLst>
          </p:cNvPr>
          <p:cNvSpPr txBox="1"/>
          <p:nvPr/>
        </p:nvSpPr>
        <p:spPr>
          <a:xfrm>
            <a:off x="6846045" y="2884874"/>
            <a:ext cx="1429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smtClean="0">
                <a:latin typeface="Calibri" panose="020F0502020204030204" pitchFamily="34" charset="0"/>
              </a:rPr>
              <a:t>link utility</a:t>
            </a:r>
            <a:endParaRPr lang="zh-TW" altLang="en-US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2907664" y="4869160"/>
            <a:ext cx="64063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latin typeface="Calibri" panose="020F0502020204030204" pitchFamily="34" charset="0"/>
              </a:rPr>
              <a:t>Creating a library called </a:t>
            </a:r>
            <a:r>
              <a:rPr lang="en-US" altLang="zh-TW" b="1" dirty="0" err="1" smtClean="0">
                <a:latin typeface="Calibri" panose="020F0502020204030204" pitchFamily="34" charset="0"/>
              </a:rPr>
              <a:t>libtmp.a</a:t>
            </a:r>
            <a:endParaRPr lang="en-US" altLang="zh-TW" b="1" dirty="0" smtClean="0">
              <a:latin typeface="Calibri" panose="020F0502020204030204" pitchFamily="34" charset="0"/>
            </a:endParaRPr>
          </a:p>
          <a:p>
            <a:endParaRPr lang="zh-TW" altLang="en-US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2412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2" grpId="0" animBg="1"/>
      <p:bldP spid="15" grpId="0" animBg="1"/>
      <p:bldP spid="20" grpId="0" animBg="1"/>
      <p:bldP spid="21" grpId="0" animBg="1"/>
      <p:bldP spid="28" grpId="0" animBg="1"/>
      <p:bldP spid="29" grpId="0" animBg="1"/>
      <p:bldP spid="30" grpId="0"/>
      <p:bldP spid="3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000" dirty="0"/>
              <a:t>補充</a:t>
            </a:r>
            <a:r>
              <a:rPr lang="en-US" altLang="zh-TW" sz="4000" dirty="0"/>
              <a:t>: Example of Programs Using Libraries in Linux (Cont.)</a:t>
            </a:r>
            <a:endParaRPr lang="zh-TW" altLang="en-US" sz="4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6F06792-2767-43F4-A335-D8A37CCA3850}" type="slidenum">
              <a:rPr lang="en-US" altLang="zh-TW" smtClean="0"/>
              <a:pPr>
                <a:defRPr/>
              </a:pPr>
              <a:t>23</a:t>
            </a:fld>
            <a:endParaRPr lang="en-US" altLang="zh-TW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839416" y="1318358"/>
            <a:ext cx="10513168" cy="5111750"/>
            <a:chOff x="200" y="766"/>
            <a:chExt cx="5577" cy="3220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200" y="766"/>
              <a:ext cx="2976" cy="3084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90000"/>
                </a:lnSpc>
              </a:pPr>
              <a:r>
                <a:rPr lang="en-US" altLang="zh-TW" sz="1600" b="1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#include &lt;</a:t>
              </a:r>
              <a:r>
                <a:rPr lang="en-US" altLang="zh-TW" sz="1600" b="1" dirty="0" err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stdio.h</a:t>
              </a:r>
              <a:r>
                <a:rPr lang="en-US" altLang="zh-TW" sz="1600" b="1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</a:p>
            <a:p>
              <a:pPr>
                <a:lnSpc>
                  <a:spcPct val="90000"/>
                </a:lnSpc>
              </a:pPr>
              <a:endParaRPr lang="en-US" altLang="zh-TW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ct val="90000"/>
                </a:lnSpc>
              </a:pPr>
              <a:r>
                <a:rPr lang="en-US" altLang="zh-TW" sz="1600" b="1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extern int  add(int);</a:t>
              </a:r>
            </a:p>
            <a:p>
              <a:pPr>
                <a:lnSpc>
                  <a:spcPct val="90000"/>
                </a:lnSpc>
              </a:pPr>
              <a:r>
                <a:rPr lang="en-US" altLang="zh-TW" sz="1600" b="1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extern int  sub(int);</a:t>
              </a:r>
            </a:p>
            <a:p>
              <a:pPr>
                <a:lnSpc>
                  <a:spcPct val="90000"/>
                </a:lnSpc>
              </a:pPr>
              <a:r>
                <a:rPr lang="en-US" altLang="zh-TW" sz="1600" b="1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extern </a:t>
              </a:r>
              <a:r>
                <a:rPr lang="en-US" altLang="zh-TW" sz="1600" b="1" dirty="0" err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altLang="zh-TW" sz="1600" b="1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sum(</a:t>
              </a:r>
              <a:r>
                <a:rPr lang="en-US" altLang="zh-TW" sz="1600" b="1" dirty="0" err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altLang="zh-TW" sz="1600" b="1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altLang="zh-TW" sz="1600" b="1" dirty="0" err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altLang="zh-TW" sz="1600" b="1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>
                <a:lnSpc>
                  <a:spcPct val="90000"/>
                </a:lnSpc>
              </a:pPr>
              <a:endParaRPr lang="en-US" altLang="zh-TW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ct val="90000"/>
                </a:lnSpc>
              </a:pPr>
              <a:r>
                <a:rPr lang="en-US" altLang="zh-TW" sz="1600" b="1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main()</a:t>
              </a:r>
            </a:p>
            <a:p>
              <a:pPr>
                <a:lnSpc>
                  <a:spcPct val="90000"/>
                </a:lnSpc>
              </a:pPr>
              <a:r>
                <a:rPr lang="en-US" altLang="zh-TW" sz="1600" b="1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{</a:t>
              </a:r>
            </a:p>
            <a:p>
              <a:pPr>
                <a:lnSpc>
                  <a:spcPct val="90000"/>
                </a:lnSpc>
              </a:pPr>
              <a:r>
                <a:rPr lang="en-US" altLang="zh-TW" sz="1600" b="1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</a:t>
              </a:r>
              <a:r>
                <a:rPr lang="en-US" altLang="zh-TW" sz="1600" b="1" dirty="0" err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altLang="zh-TW" sz="1600" b="1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ret1, ret2, ret3;</a:t>
              </a:r>
            </a:p>
            <a:p>
              <a:pPr>
                <a:lnSpc>
                  <a:spcPct val="90000"/>
                </a:lnSpc>
              </a:pPr>
              <a:endParaRPr lang="en-US" altLang="zh-TW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ct val="90000"/>
                </a:lnSpc>
              </a:pPr>
              <a:r>
                <a:rPr lang="en-US" altLang="zh-TW" sz="1600" b="1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ret1 = add(5);</a:t>
              </a:r>
            </a:p>
            <a:p>
              <a:pPr>
                <a:lnSpc>
                  <a:spcPct val="90000"/>
                </a:lnSpc>
              </a:pPr>
              <a:r>
                <a:rPr lang="en-US" altLang="zh-TW" sz="1600" b="1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ret2 = sub(5);</a:t>
              </a:r>
            </a:p>
            <a:p>
              <a:pPr>
                <a:lnSpc>
                  <a:spcPct val="90000"/>
                </a:lnSpc>
              </a:pPr>
              <a:r>
                <a:rPr lang="en-US" altLang="zh-TW" sz="1600" b="1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ret3 = sum(ret1, ret2);</a:t>
              </a:r>
            </a:p>
            <a:p>
              <a:pPr>
                <a:lnSpc>
                  <a:spcPct val="90000"/>
                </a:lnSpc>
              </a:pPr>
              <a:endParaRPr lang="en-US" altLang="zh-TW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ct val="90000"/>
                </a:lnSpc>
              </a:pPr>
              <a:r>
                <a:rPr lang="en-US" altLang="zh-TW" sz="1600" b="1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</a:t>
              </a:r>
              <a:r>
                <a:rPr lang="en-US" altLang="zh-TW" sz="1600" b="1" dirty="0" err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printf</a:t>
              </a:r>
              <a:r>
                <a:rPr lang="en-US" altLang="zh-TW" sz="1600" b="1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("\n ret from add()= %d", ret1);</a:t>
              </a:r>
            </a:p>
            <a:p>
              <a:pPr>
                <a:lnSpc>
                  <a:spcPct val="90000"/>
                </a:lnSpc>
              </a:pPr>
              <a:r>
                <a:rPr lang="en-US" altLang="zh-TW" sz="1600" b="1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</a:t>
              </a:r>
              <a:r>
                <a:rPr lang="en-US" altLang="zh-TW" sz="1600" b="1" dirty="0" err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printf</a:t>
              </a:r>
              <a:r>
                <a:rPr lang="en-US" altLang="zh-TW" sz="1600" b="1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("\n ret from sub()= %d", ret2);</a:t>
              </a:r>
            </a:p>
            <a:p>
              <a:pPr>
                <a:lnSpc>
                  <a:spcPct val="90000"/>
                </a:lnSpc>
              </a:pPr>
              <a:r>
                <a:rPr lang="en-US" altLang="zh-TW" sz="1600" b="1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</a:t>
              </a:r>
              <a:r>
                <a:rPr lang="en-US" altLang="zh-TW" sz="1600" b="1" dirty="0" err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printf</a:t>
              </a:r>
              <a:r>
                <a:rPr lang="en-US" altLang="zh-TW" sz="1600" b="1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("\n ret from sum()= %d", ret3);</a:t>
              </a:r>
            </a:p>
            <a:p>
              <a:pPr>
                <a:lnSpc>
                  <a:spcPct val="90000"/>
                </a:lnSpc>
              </a:pPr>
              <a:r>
                <a:rPr lang="en-US" altLang="zh-TW" sz="1600" b="1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3552" y="768"/>
              <a:ext cx="1864" cy="181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90000"/>
                </a:lnSpc>
              </a:pPr>
              <a:r>
                <a:rPr lang="en-US" altLang="zh-TW" sz="1600" b="1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 add(int </a:t>
              </a:r>
              <a:r>
                <a:rPr lang="en-US" altLang="zh-TW" sz="1600" b="1" dirty="0" err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arg</a:t>
              </a:r>
              <a:r>
                <a:rPr lang="en-US" altLang="zh-TW" sz="1600" b="1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 {</a:t>
              </a:r>
              <a:endParaRPr lang="en-US" altLang="zh-TW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ct val="90000"/>
                </a:lnSpc>
              </a:pPr>
              <a:r>
                <a:rPr lang="en-US" altLang="zh-TW" sz="1600" b="1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altLang="zh-TW" sz="1600" b="1" dirty="0" err="1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arg</a:t>
              </a:r>
              <a:r>
                <a:rPr lang="en-US" altLang="zh-TW" sz="1600" b="1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++;</a:t>
              </a:r>
            </a:p>
            <a:p>
              <a:pPr>
                <a:lnSpc>
                  <a:spcPct val="90000"/>
                </a:lnSpc>
              </a:pPr>
              <a:r>
                <a:rPr lang="en-US" altLang="zh-TW" sz="1600" b="1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altLang="zh-TW" sz="1600" b="1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return </a:t>
              </a:r>
              <a:r>
                <a:rPr lang="en-US" altLang="zh-TW" sz="1600" b="1" dirty="0" err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arg</a:t>
              </a:r>
              <a:r>
                <a:rPr lang="en-US" altLang="zh-TW" sz="1600" b="1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>
                <a:lnSpc>
                  <a:spcPct val="90000"/>
                </a:lnSpc>
              </a:pPr>
              <a:r>
                <a:rPr lang="en-US" altLang="zh-TW" sz="1600" b="1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  <a:p>
              <a:pPr lvl="0">
                <a:lnSpc>
                  <a:spcPct val="90000"/>
                </a:lnSpc>
              </a:pPr>
              <a:r>
                <a:rPr lang="en-US" altLang="zh-TW" sz="1600" b="1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 sub(int   </a:t>
              </a:r>
              <a:r>
                <a:rPr lang="en-US" altLang="zh-TW" sz="1600" b="1" dirty="0" err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arg</a:t>
              </a:r>
              <a:r>
                <a:rPr lang="en-US" altLang="zh-TW" sz="1600" b="1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 {</a:t>
              </a:r>
              <a:endParaRPr lang="en-US" altLang="zh-TW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lvl="0">
                <a:lnSpc>
                  <a:spcPct val="90000"/>
                </a:lnSpc>
              </a:pPr>
              <a:r>
                <a:rPr lang="en-US" altLang="zh-TW" sz="1600" b="1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altLang="zh-TW" sz="1600" b="1" dirty="0" err="1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arg</a:t>
              </a:r>
              <a:r>
                <a:rPr lang="en-US" altLang="zh-TW" sz="1600" b="1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</a:t>
              </a:r>
              <a:r>
                <a:rPr lang="en-US" altLang="zh-TW" sz="1600" b="1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-;</a:t>
              </a:r>
            </a:p>
            <a:p>
              <a:pPr lvl="0">
                <a:lnSpc>
                  <a:spcPct val="90000"/>
                </a:lnSpc>
              </a:pPr>
              <a:r>
                <a:rPr lang="en-US" altLang="zh-TW" sz="1600" b="1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altLang="zh-TW" sz="1600" b="1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return </a:t>
              </a:r>
              <a:r>
                <a:rPr lang="en-US" altLang="zh-TW" sz="1600" b="1" dirty="0" err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arg</a:t>
              </a:r>
              <a:r>
                <a:rPr lang="en-US" altLang="zh-TW" sz="1600" b="1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lvl="0">
                <a:lnSpc>
                  <a:spcPct val="90000"/>
                </a:lnSpc>
              </a:pPr>
              <a:r>
                <a:rPr lang="en-US" altLang="zh-TW" sz="1600" b="1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  <a:p>
              <a:pPr lvl="0">
                <a:lnSpc>
                  <a:spcPct val="90000"/>
                </a:lnSpc>
              </a:pPr>
              <a:endParaRPr lang="en-US" altLang="zh-TW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lvl="0">
                <a:lnSpc>
                  <a:spcPct val="90000"/>
                </a:lnSpc>
              </a:pPr>
              <a:r>
                <a:rPr lang="en-US" altLang="zh-TW" sz="1600" b="1" dirty="0" err="1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altLang="zh-TW" sz="1600" b="1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altLang="zh-TW" sz="1600" b="1" dirty="0" err="1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abc</a:t>
              </a:r>
              <a:r>
                <a:rPr lang="en-US" altLang="zh-TW" sz="1600" b="1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 {</a:t>
              </a:r>
            </a:p>
            <a:p>
              <a:pPr lvl="0">
                <a:lnSpc>
                  <a:spcPct val="90000"/>
                </a:lnSpc>
              </a:pPr>
              <a:r>
                <a:rPr lang="en-US" altLang="zh-TW" sz="1600" b="1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pPr lvl="0">
                <a:lnSpc>
                  <a:spcPct val="90000"/>
                </a:lnSpc>
              </a:pPr>
              <a:r>
                <a:rPr lang="en-US" altLang="zh-TW" sz="1600" b="1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3552" y="2668"/>
              <a:ext cx="1864" cy="131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90000"/>
                </a:lnSpc>
              </a:pPr>
              <a:r>
                <a:rPr lang="en-US" altLang="zh-TW" sz="1600" b="1" dirty="0" err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altLang="zh-TW" sz="1600" b="1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sum(</a:t>
              </a:r>
              <a:r>
                <a:rPr lang="en-US" altLang="zh-TW" sz="1600" b="1" dirty="0" err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altLang="zh-TW" sz="1600" b="1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arg1, </a:t>
              </a:r>
              <a:r>
                <a:rPr lang="en-US" altLang="zh-TW" sz="1600" b="1" dirty="0" err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altLang="zh-TW" sz="1600" b="1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arg2</a:t>
              </a:r>
              <a:r>
                <a:rPr lang="en-US" altLang="zh-TW" sz="1600" b="1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 </a:t>
              </a:r>
            </a:p>
            <a:p>
              <a:pPr>
                <a:lnSpc>
                  <a:spcPct val="90000"/>
                </a:lnSpc>
              </a:pPr>
              <a:r>
                <a:rPr lang="en-US" altLang="zh-TW" sz="1600" b="1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{</a:t>
              </a:r>
              <a:endParaRPr lang="en-US" altLang="zh-TW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ct val="90000"/>
                </a:lnSpc>
              </a:pPr>
              <a:r>
                <a:rPr lang="en-US" altLang="zh-TW" sz="1600" b="1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altLang="zh-TW" sz="1600" b="1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return </a:t>
              </a:r>
              <a:r>
                <a:rPr lang="en-US" altLang="zh-TW" sz="1600" b="1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(arg1+arg2);</a:t>
              </a:r>
            </a:p>
            <a:p>
              <a:pPr>
                <a:lnSpc>
                  <a:spcPct val="90000"/>
                </a:lnSpc>
              </a:pPr>
              <a:r>
                <a:rPr lang="en-US" altLang="zh-TW" sz="1600" b="1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  <a:p>
              <a:pPr>
                <a:lnSpc>
                  <a:spcPct val="90000"/>
                </a:lnSpc>
              </a:pPr>
              <a:r>
                <a:rPr lang="en-US" altLang="zh-TW" sz="1600" b="1" dirty="0" err="1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altLang="zh-TW" sz="1600" b="1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xyz()</a:t>
              </a:r>
            </a:p>
            <a:p>
              <a:pPr>
                <a:lnSpc>
                  <a:spcPct val="90000"/>
                </a:lnSpc>
              </a:pPr>
              <a:r>
                <a:rPr lang="en-US" altLang="zh-TW" sz="1600" b="1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{</a:t>
              </a:r>
            </a:p>
            <a:p>
              <a:pPr>
                <a:lnSpc>
                  <a:spcPct val="90000"/>
                </a:lnSpc>
              </a:pPr>
              <a:r>
                <a:rPr lang="en-US" altLang="zh-TW" sz="1600" b="1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……</a:t>
              </a:r>
            </a:p>
            <a:p>
              <a:pPr>
                <a:lnSpc>
                  <a:spcPct val="90000"/>
                </a:lnSpc>
              </a:pPr>
              <a:r>
                <a:rPr lang="en-US" altLang="zh-TW" sz="1600" b="1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  <p:sp>
          <p:nvSpPr>
            <p:cNvPr id="9" name="Text Box 8"/>
            <p:cNvSpPr txBox="1">
              <a:spLocks noChangeArrowheads="1"/>
            </p:cNvSpPr>
            <p:nvPr/>
          </p:nvSpPr>
          <p:spPr bwMode="auto">
            <a:xfrm>
              <a:off x="2576" y="783"/>
              <a:ext cx="600" cy="279"/>
            </a:xfrm>
            <a:prstGeom prst="round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altLang="zh-TW" sz="2000" b="1" dirty="0" err="1">
                  <a:solidFill>
                    <a:srgbClr val="CC0000"/>
                  </a:solidFill>
                </a:rPr>
                <a:t>main.c</a:t>
              </a:r>
              <a:endParaRPr lang="en-US" altLang="zh-TW" sz="2000" b="1" dirty="0">
                <a:solidFill>
                  <a:srgbClr val="CC0000"/>
                </a:solidFill>
              </a:endParaRPr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5441" y="770"/>
              <a:ext cx="336" cy="279"/>
            </a:xfrm>
            <a:prstGeom prst="round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altLang="zh-TW" sz="2000" b="1" dirty="0" err="1">
                  <a:solidFill>
                    <a:srgbClr val="CC0000"/>
                  </a:solidFill>
                </a:rPr>
                <a:t>a.c</a:t>
              </a:r>
              <a:endParaRPr lang="en-US" altLang="zh-TW" sz="2000" b="1" dirty="0">
                <a:solidFill>
                  <a:srgbClr val="CC0000"/>
                </a:solidFill>
              </a:endParaRPr>
            </a:p>
          </p:txBody>
        </p:sp>
      </p:grpSp>
      <p:sp>
        <p:nvSpPr>
          <p:cNvPr id="11" name="Text Box 9">
            <a:extLst>
              <a:ext uri="{FF2B5EF4-FFF2-40B4-BE49-F238E27FC236}">
                <a16:creationId xmlns:a16="http://schemas.microsoft.com/office/drawing/2014/main" id="{BE5E79F6-5DB0-4811-9FF3-533329BFDF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63708" y="4336629"/>
            <a:ext cx="544359" cy="442674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TW" sz="2000" b="1" dirty="0" err="1">
                <a:solidFill>
                  <a:srgbClr val="CC0000"/>
                </a:solidFill>
              </a:rPr>
              <a:t>b.c</a:t>
            </a:r>
            <a:endParaRPr lang="en-US" altLang="zh-TW" sz="2000" b="1" dirty="0"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9607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>
            <a:extLst>
              <a:ext uri="{FF2B5EF4-FFF2-40B4-BE49-F238E27FC236}">
                <a16:creationId xmlns:a16="http://schemas.microsoft.com/office/drawing/2014/main" id="{7470D74D-D1EF-41F6-9A7C-B2C804EACC91}"/>
              </a:ext>
            </a:extLst>
          </p:cNvPr>
          <p:cNvSpPr/>
          <p:nvPr/>
        </p:nvSpPr>
        <p:spPr>
          <a:xfrm>
            <a:off x="5138703" y="1986918"/>
            <a:ext cx="1696122" cy="3614082"/>
          </a:xfrm>
          <a:prstGeom prst="rect">
            <a:avLst/>
          </a:prstGeom>
          <a:noFill/>
          <a:ln w="28575">
            <a:solidFill>
              <a:srgbClr val="FF33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補充</a:t>
            </a:r>
            <a:r>
              <a:rPr lang="en-US" altLang="zh-TW" dirty="0"/>
              <a:t>: Example of Programs Using Libraries in Linux (Cont.)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58E01AA-4B65-4798-BFD9-8B545C976B75}" type="slidenum">
              <a:rPr lang="en-US" altLang="zh-TW" smtClean="0"/>
              <a:pPr>
                <a:defRPr/>
              </a:pPr>
              <a:t>24</a:t>
            </a:fld>
            <a:endParaRPr lang="en-US" altLang="zh-TW"/>
          </a:p>
        </p:txBody>
      </p:sp>
      <p:sp>
        <p:nvSpPr>
          <p:cNvPr id="5" name="Text Box 9">
            <a:extLst>
              <a:ext uri="{FF2B5EF4-FFF2-40B4-BE49-F238E27FC236}">
                <a16:creationId xmlns:a16="http://schemas.microsoft.com/office/drawing/2014/main" id="{E7E2857D-3562-47AD-89A7-34E1EFBC83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5558" y="2010376"/>
            <a:ext cx="1708162" cy="3600000"/>
          </a:xfrm>
          <a:prstGeom prst="flowChartPunchedCard">
            <a:avLst/>
          </a:prstGeom>
          <a:solidFill>
            <a:srgbClr val="FFFF00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 algn="ctr"/>
            <a:endParaRPr lang="en-US" altLang="zh-TW" sz="2000" b="1" dirty="0">
              <a:solidFill>
                <a:srgbClr val="CC0000"/>
              </a:solidFill>
            </a:endParaRPr>
          </a:p>
        </p:txBody>
      </p:sp>
      <p:sp>
        <p:nvSpPr>
          <p:cNvPr id="7" name="Text Box 8">
            <a:extLst>
              <a:ext uri="{FF2B5EF4-FFF2-40B4-BE49-F238E27FC236}">
                <a16:creationId xmlns:a16="http://schemas.microsoft.com/office/drawing/2014/main" id="{A738D134-F3F4-41CE-8ECF-6507861EFD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6932" y="2237331"/>
            <a:ext cx="917239" cy="496848"/>
          </a:xfrm>
          <a:prstGeom prst="flowChartPunchedCard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TW" sz="2000" b="1" dirty="0" err="1">
                <a:solidFill>
                  <a:srgbClr val="CC0000"/>
                </a:solidFill>
              </a:rPr>
              <a:t>main.c</a:t>
            </a:r>
            <a:endParaRPr lang="en-US" altLang="zh-TW" sz="2000" b="1" dirty="0">
              <a:solidFill>
                <a:srgbClr val="CC0000"/>
              </a:solidFill>
            </a:endParaRPr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id="{3051BB7D-B994-4364-BE16-CBBA40E8AA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3783" y="2237331"/>
            <a:ext cx="931665" cy="496848"/>
          </a:xfrm>
          <a:prstGeom prst="flowChartPunchedCard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TW" sz="2000" b="1" dirty="0" err="1">
                <a:solidFill>
                  <a:srgbClr val="CC0000"/>
                </a:solidFill>
              </a:rPr>
              <a:t>main.o</a:t>
            </a:r>
            <a:endParaRPr lang="en-US" altLang="zh-TW" sz="2000" b="1" dirty="0">
              <a:solidFill>
                <a:srgbClr val="CC0000"/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56A79BD5-C8BB-4A85-BA45-DD2642ABB30B}"/>
              </a:ext>
            </a:extLst>
          </p:cNvPr>
          <p:cNvSpPr txBox="1"/>
          <p:nvPr/>
        </p:nvSpPr>
        <p:spPr>
          <a:xfrm>
            <a:off x="1250718" y="1693332"/>
            <a:ext cx="14298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latin typeface="Calibri" panose="020F0502020204030204" pitchFamily="34" charset="0"/>
              </a:rPr>
              <a:t>Source file</a:t>
            </a:r>
            <a:endParaRPr lang="zh-TW" altLang="en-US" sz="2000" b="1" dirty="0">
              <a:latin typeface="Calibri" panose="020F0502020204030204" pitchFamily="34" charset="0"/>
            </a:endParaRPr>
          </a:p>
          <a:p>
            <a:endParaRPr lang="zh-TW" altLang="en-US" dirty="0">
              <a:latin typeface="Calibri" panose="020F0502020204030204" pitchFamily="34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61EC71B6-1AD4-4623-886A-762854EDFE70}"/>
              </a:ext>
            </a:extLst>
          </p:cNvPr>
          <p:cNvSpPr txBox="1"/>
          <p:nvPr/>
        </p:nvSpPr>
        <p:spPr>
          <a:xfrm>
            <a:off x="5447928" y="1628800"/>
            <a:ext cx="14298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latin typeface="Calibri" panose="020F0502020204030204" pitchFamily="34" charset="0"/>
              </a:rPr>
              <a:t>Object file</a:t>
            </a:r>
          </a:p>
          <a:p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9704907-FC91-4650-97BA-979F0DCCBC32}"/>
              </a:ext>
            </a:extLst>
          </p:cNvPr>
          <p:cNvSpPr/>
          <p:nvPr/>
        </p:nvSpPr>
        <p:spPr>
          <a:xfrm>
            <a:off x="3233103" y="2166778"/>
            <a:ext cx="1253927" cy="6379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chemeClr val="tx1"/>
                </a:solidFill>
              </a:rPr>
              <a:t>Compiler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A619931C-121B-4BAE-9812-4EEC74FCB082}"/>
              </a:ext>
            </a:extLst>
          </p:cNvPr>
          <p:cNvCxnSpPr/>
          <p:nvPr/>
        </p:nvCxnSpPr>
        <p:spPr>
          <a:xfrm>
            <a:off x="2334170" y="2485756"/>
            <a:ext cx="89893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4AFA698B-2725-4A9D-A502-D09FBDDDCA82}"/>
              </a:ext>
            </a:extLst>
          </p:cNvPr>
          <p:cNvCxnSpPr/>
          <p:nvPr/>
        </p:nvCxnSpPr>
        <p:spPr>
          <a:xfrm flipV="1">
            <a:off x="4487030" y="2485756"/>
            <a:ext cx="1066753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7470D74D-D1EF-41F6-9A7C-B2C804EACC91}"/>
              </a:ext>
            </a:extLst>
          </p:cNvPr>
          <p:cNvSpPr/>
          <p:nvPr/>
        </p:nvSpPr>
        <p:spPr>
          <a:xfrm>
            <a:off x="5375560" y="3810376"/>
            <a:ext cx="1253927" cy="15823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15" name="Text Box 9">
            <a:extLst>
              <a:ext uri="{FF2B5EF4-FFF2-40B4-BE49-F238E27FC236}">
                <a16:creationId xmlns:a16="http://schemas.microsoft.com/office/drawing/2014/main" id="{29BE9005-17DC-4D27-B8C8-A79E1995A8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9889" y="3971956"/>
            <a:ext cx="505267" cy="496848"/>
          </a:xfrm>
          <a:prstGeom prst="flowChartPunchedCard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TW" sz="2000" b="1" dirty="0" err="1">
                <a:solidFill>
                  <a:srgbClr val="CC0000"/>
                </a:solidFill>
              </a:rPr>
              <a:t>a.o</a:t>
            </a:r>
            <a:endParaRPr lang="en-US" altLang="zh-TW" sz="2000" b="1" dirty="0">
              <a:solidFill>
                <a:srgbClr val="CC0000"/>
              </a:solidFill>
            </a:endParaRPr>
          </a:p>
        </p:txBody>
      </p:sp>
      <p:sp>
        <p:nvSpPr>
          <p:cNvPr id="16" name="Text Box 9">
            <a:extLst>
              <a:ext uri="{FF2B5EF4-FFF2-40B4-BE49-F238E27FC236}">
                <a16:creationId xmlns:a16="http://schemas.microsoft.com/office/drawing/2014/main" id="{0AB6B4C7-28A5-4E60-A230-7FB5F9362A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2675" y="4601569"/>
            <a:ext cx="519694" cy="496848"/>
          </a:xfrm>
          <a:prstGeom prst="flowChartPunchedCard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TW" sz="2000" b="1" dirty="0" err="1">
                <a:solidFill>
                  <a:srgbClr val="CC0000"/>
                </a:solidFill>
              </a:rPr>
              <a:t>b.o</a:t>
            </a:r>
            <a:endParaRPr lang="en-US" altLang="zh-TW" sz="2000" b="1" dirty="0">
              <a:solidFill>
                <a:srgbClr val="CC0000"/>
              </a:solidFill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61EC71B6-1AD4-4623-886A-762854EDFE70}"/>
              </a:ext>
            </a:extLst>
          </p:cNvPr>
          <p:cNvSpPr txBox="1"/>
          <p:nvPr/>
        </p:nvSpPr>
        <p:spPr>
          <a:xfrm>
            <a:off x="5447928" y="3343884"/>
            <a:ext cx="1253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err="1">
                <a:solidFill>
                  <a:srgbClr val="FF0000"/>
                </a:solidFill>
                <a:latin typeface="Calibri" panose="020F0502020204030204" pitchFamily="34" charset="0"/>
              </a:rPr>
              <a:t>libtmp.a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0" name="Text Box 8">
            <a:extLst>
              <a:ext uri="{FF2B5EF4-FFF2-40B4-BE49-F238E27FC236}">
                <a16:creationId xmlns:a16="http://schemas.microsoft.com/office/drawing/2014/main" id="{3051BB7D-B994-4364-BE16-CBBA40E8AA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6384" y="2154258"/>
            <a:ext cx="931665" cy="496848"/>
          </a:xfrm>
          <a:prstGeom prst="flowChartPunchedCard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TW" sz="2000" b="1" dirty="0" err="1">
                <a:solidFill>
                  <a:srgbClr val="CC0000"/>
                </a:solidFill>
              </a:rPr>
              <a:t>main.o</a:t>
            </a:r>
            <a:endParaRPr lang="en-US" altLang="zh-TW" sz="2000" b="1" dirty="0">
              <a:solidFill>
                <a:srgbClr val="CC0000"/>
              </a:solidFill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61EC71B6-1AD4-4623-886A-762854EDFE70}"/>
              </a:ext>
            </a:extLst>
          </p:cNvPr>
          <p:cNvSpPr txBox="1"/>
          <p:nvPr/>
        </p:nvSpPr>
        <p:spPr>
          <a:xfrm>
            <a:off x="8037842" y="1516483"/>
            <a:ext cx="23545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b="1" dirty="0" smtClean="0">
                <a:latin typeface="Calibri" panose="020F0502020204030204" pitchFamily="34" charset="0"/>
              </a:rPr>
              <a:t>executable file</a:t>
            </a:r>
            <a:endParaRPr lang="en-US" altLang="zh-TW" sz="2000" b="1" dirty="0">
              <a:latin typeface="Calibri" panose="020F0502020204030204" pitchFamily="34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7470D74D-D1EF-41F6-9A7C-B2C804EACC91}"/>
              </a:ext>
            </a:extLst>
          </p:cNvPr>
          <p:cNvSpPr/>
          <p:nvPr/>
        </p:nvSpPr>
        <p:spPr>
          <a:xfrm>
            <a:off x="8588161" y="3717032"/>
            <a:ext cx="1253927" cy="15823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23" name="Text Box 9">
            <a:extLst>
              <a:ext uri="{FF2B5EF4-FFF2-40B4-BE49-F238E27FC236}">
                <a16:creationId xmlns:a16="http://schemas.microsoft.com/office/drawing/2014/main" id="{29BE9005-17DC-4D27-B8C8-A79E1995A8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62490" y="3878612"/>
            <a:ext cx="505267" cy="496848"/>
          </a:xfrm>
          <a:prstGeom prst="flowChartPunchedCard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TW" sz="2000" b="1" dirty="0" err="1">
                <a:solidFill>
                  <a:srgbClr val="CC0000"/>
                </a:solidFill>
              </a:rPr>
              <a:t>a.o</a:t>
            </a:r>
            <a:endParaRPr lang="en-US" altLang="zh-TW" sz="2000" b="1" dirty="0">
              <a:solidFill>
                <a:srgbClr val="CC0000"/>
              </a:solidFill>
            </a:endParaRPr>
          </a:p>
        </p:txBody>
      </p:sp>
      <p:sp>
        <p:nvSpPr>
          <p:cNvPr id="24" name="Text Box 9">
            <a:extLst>
              <a:ext uri="{FF2B5EF4-FFF2-40B4-BE49-F238E27FC236}">
                <a16:creationId xmlns:a16="http://schemas.microsoft.com/office/drawing/2014/main" id="{0AB6B4C7-28A5-4E60-A230-7FB5F9362A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55276" y="4508225"/>
            <a:ext cx="519694" cy="496848"/>
          </a:xfrm>
          <a:prstGeom prst="flowChartPunchedCard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TW" sz="2000" b="1" dirty="0" err="1">
                <a:solidFill>
                  <a:srgbClr val="CC0000"/>
                </a:solidFill>
              </a:rPr>
              <a:t>b.o</a:t>
            </a:r>
            <a:endParaRPr lang="en-US" altLang="zh-TW" sz="2000" b="1" dirty="0">
              <a:solidFill>
                <a:srgbClr val="CC0000"/>
              </a:solidFill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61EC71B6-1AD4-4623-886A-762854EDFE70}"/>
              </a:ext>
            </a:extLst>
          </p:cNvPr>
          <p:cNvSpPr txBox="1"/>
          <p:nvPr/>
        </p:nvSpPr>
        <p:spPr>
          <a:xfrm>
            <a:off x="8660529" y="3260811"/>
            <a:ext cx="1253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err="1">
                <a:solidFill>
                  <a:srgbClr val="FF0000"/>
                </a:solidFill>
                <a:latin typeface="Calibri" panose="020F0502020204030204" pitchFamily="34" charset="0"/>
              </a:rPr>
              <a:t>libtmp.a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6" name="箭號: 向右 72">
            <a:extLst>
              <a:ext uri="{FF2B5EF4-FFF2-40B4-BE49-F238E27FC236}">
                <a16:creationId xmlns:a16="http://schemas.microsoft.com/office/drawing/2014/main" id="{0E1EF81B-12ED-437A-8B9F-7221F5AC30FD}"/>
              </a:ext>
            </a:extLst>
          </p:cNvPr>
          <p:cNvSpPr/>
          <p:nvPr/>
        </p:nvSpPr>
        <p:spPr>
          <a:xfrm>
            <a:off x="7059326" y="3502086"/>
            <a:ext cx="956659" cy="317847"/>
          </a:xfrm>
          <a:prstGeom prst="rightArrow">
            <a:avLst>
              <a:gd name="adj1" fmla="val 38376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61EC71B6-1AD4-4623-886A-762854EDFE70}"/>
              </a:ext>
            </a:extLst>
          </p:cNvPr>
          <p:cNvSpPr txBox="1"/>
          <p:nvPr/>
        </p:nvSpPr>
        <p:spPr>
          <a:xfrm>
            <a:off x="7118632" y="3131737"/>
            <a:ext cx="897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smtClean="0">
                <a:latin typeface="Calibri" panose="020F0502020204030204" pitchFamily="34" charset="0"/>
              </a:rPr>
              <a:t>linker</a:t>
            </a:r>
            <a:endParaRPr lang="zh-TW" altLang="en-US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1953593" y="5868850"/>
            <a:ext cx="80978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 smtClean="0">
                <a:solidFill>
                  <a:srgbClr val="0033CC"/>
                </a:solidFill>
                <a:latin typeface="Calibri" panose="020F0502020204030204" pitchFamily="34" charset="0"/>
              </a:rPr>
              <a:t>Link with </a:t>
            </a:r>
            <a:r>
              <a:rPr lang="en-US" altLang="zh-TW" sz="3200" b="1" dirty="0" err="1" smtClean="0">
                <a:solidFill>
                  <a:srgbClr val="0033CC"/>
                </a:solidFill>
                <a:latin typeface="Calibri" panose="020F0502020204030204" pitchFamily="34" charset="0"/>
              </a:rPr>
              <a:t>libtmp.a</a:t>
            </a:r>
            <a:r>
              <a:rPr lang="en-US" altLang="zh-TW" sz="3200" b="1" dirty="0" smtClean="0">
                <a:solidFill>
                  <a:srgbClr val="0033CC"/>
                </a:solidFill>
                <a:latin typeface="Calibri" panose="020F0502020204030204" pitchFamily="34" charset="0"/>
              </a:rPr>
              <a:t> to create the executable file</a:t>
            </a:r>
            <a:endParaRPr lang="zh-TW" altLang="en-US" sz="3200" b="1" dirty="0">
              <a:solidFill>
                <a:srgbClr val="0033CC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722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5" grpId="0" animBg="1"/>
      <p:bldP spid="8" grpId="0" animBg="1"/>
      <p:bldP spid="10" grpId="0"/>
      <p:bldP spid="11" grpId="0" animBg="1"/>
      <p:bldP spid="14" grpId="0" animBg="1"/>
      <p:bldP spid="15" grpId="0" animBg="1"/>
      <p:bldP spid="16" grpId="0" animBg="1"/>
      <p:bldP spid="17" grpId="0"/>
      <p:bldP spid="20" grpId="0" animBg="1"/>
      <p:bldP spid="21" grpId="0"/>
      <p:bldP spid="22" grpId="0" animBg="1"/>
      <p:bldP spid="23" grpId="0" animBg="1"/>
      <p:bldP spid="24" grpId="0" animBg="1"/>
      <p:bldP spid="25" grpId="0"/>
      <p:bldP spid="26" grpId="0" animBg="1"/>
      <p:bldP spid="2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b="1" dirty="0"/>
              <a:t>複習</a:t>
            </a:r>
            <a:r>
              <a:rPr lang="zh-TW" altLang="en-US" dirty="0"/>
              <a:t>：</a:t>
            </a:r>
            <a:r>
              <a:rPr lang="en-US" altLang="zh-TW" dirty="0"/>
              <a:t>Linker</a:t>
            </a:r>
            <a:r>
              <a:rPr lang="zh-TW" altLang="en-US" dirty="0"/>
              <a:t>主要的工作是</a:t>
            </a:r>
            <a:r>
              <a:rPr lang="en-US" altLang="zh-TW" dirty="0"/>
              <a:t>resolve </a:t>
            </a:r>
            <a:r>
              <a:rPr lang="en-US" altLang="zh-TW" b="1" dirty="0"/>
              <a:t>external references</a:t>
            </a:r>
            <a:r>
              <a:rPr lang="en-US" altLang="zh-TW" dirty="0"/>
              <a:t> (</a:t>
            </a:r>
            <a:r>
              <a:rPr lang="zh-TW" altLang="en-US" dirty="0"/>
              <a:t>組合語言與系統程式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01216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000" dirty="0"/>
              <a:t>補充</a:t>
            </a:r>
            <a:r>
              <a:rPr lang="en-US" altLang="zh-TW" sz="4000" dirty="0"/>
              <a:t>: Example of Programs Using Libraries in Linux (Cont.)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 dirty="0"/>
              <a:t>Compile source programs to object programs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dirty="0" smtClean="0"/>
              <a:t>gcc </a:t>
            </a:r>
            <a:r>
              <a:rPr lang="en-US" altLang="zh-TW" sz="2400" dirty="0" smtClean="0">
                <a:latin typeface="Arial" charset="0"/>
              </a:rPr>
              <a:t>–</a:t>
            </a:r>
            <a:r>
              <a:rPr lang="en-US" altLang="zh-TW" sz="2400" dirty="0" smtClean="0"/>
              <a:t>c </a:t>
            </a:r>
            <a:r>
              <a:rPr lang="en-US" altLang="zh-TW" sz="2400" dirty="0" err="1" smtClean="0"/>
              <a:t>main.c</a:t>
            </a:r>
            <a:endParaRPr lang="en-US" altLang="zh-TW" sz="24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dirty="0" smtClean="0"/>
              <a:t>gcc </a:t>
            </a:r>
            <a:r>
              <a:rPr lang="en-US" altLang="zh-TW" sz="2400" dirty="0">
                <a:latin typeface="Arial" charset="0"/>
              </a:rPr>
              <a:t>–</a:t>
            </a:r>
            <a:r>
              <a:rPr lang="en-US" altLang="zh-TW" sz="2400" dirty="0"/>
              <a:t>c </a:t>
            </a:r>
            <a:r>
              <a:rPr lang="en-US" altLang="zh-TW" sz="2400" dirty="0" err="1"/>
              <a:t>a.c</a:t>
            </a:r>
            <a:endParaRPr lang="en-US" altLang="zh-TW" sz="2400" dirty="0"/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dirty="0"/>
              <a:t>gcc </a:t>
            </a:r>
            <a:r>
              <a:rPr lang="en-US" altLang="zh-TW" sz="2400" dirty="0">
                <a:latin typeface="Arial" charset="0"/>
              </a:rPr>
              <a:t>–</a:t>
            </a:r>
            <a:r>
              <a:rPr lang="en-US" altLang="zh-TW" sz="2400" dirty="0"/>
              <a:t>c </a:t>
            </a:r>
            <a:r>
              <a:rPr lang="en-US" altLang="zh-TW" sz="2400" dirty="0" err="1"/>
              <a:t>b.c</a:t>
            </a:r>
            <a:endParaRPr lang="en-US" altLang="zh-TW" sz="2400" dirty="0"/>
          </a:p>
          <a:p>
            <a:pPr eaLnBrk="1" hangingPunct="1">
              <a:lnSpc>
                <a:spcPct val="80000"/>
              </a:lnSpc>
            </a:pPr>
            <a:r>
              <a:rPr lang="en-US" altLang="zh-TW" sz="2800" dirty="0"/>
              <a:t>Create/add/replace object programs into </a:t>
            </a:r>
            <a:r>
              <a:rPr lang="en-US" altLang="zh-TW" sz="2800" dirty="0" smtClean="0"/>
              <a:t>library</a:t>
            </a:r>
            <a:endParaRPr lang="en-US" altLang="zh-TW" sz="2800" dirty="0"/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dirty="0" err="1"/>
              <a:t>ar</a:t>
            </a:r>
            <a:r>
              <a:rPr lang="en-US" altLang="zh-TW" sz="2400" dirty="0"/>
              <a:t> </a:t>
            </a:r>
            <a:r>
              <a:rPr lang="en-US" altLang="zh-TW" sz="2400" dirty="0">
                <a:latin typeface="Arial" charset="0"/>
              </a:rPr>
              <a:t>–</a:t>
            </a:r>
            <a:r>
              <a:rPr lang="en-US" altLang="zh-TW" sz="2400" dirty="0"/>
              <a:t>r </a:t>
            </a:r>
            <a:r>
              <a:rPr lang="en-US" altLang="zh-TW" sz="2400" dirty="0" err="1"/>
              <a:t>libtmp.a</a:t>
            </a:r>
            <a:r>
              <a:rPr lang="en-US" altLang="zh-TW" sz="2400" dirty="0"/>
              <a:t> </a:t>
            </a:r>
            <a:r>
              <a:rPr lang="en-US" altLang="zh-TW" sz="2400" dirty="0" err="1"/>
              <a:t>a.o</a:t>
            </a:r>
            <a:r>
              <a:rPr lang="en-US" altLang="zh-TW" sz="2400" dirty="0"/>
              <a:t> </a:t>
            </a:r>
            <a:r>
              <a:rPr lang="en-US" altLang="zh-TW" sz="2400" dirty="0" err="1"/>
              <a:t>b.o</a:t>
            </a:r>
            <a:endParaRPr lang="en-US" altLang="zh-TW" sz="2400" dirty="0"/>
          </a:p>
          <a:p>
            <a:pPr eaLnBrk="1" hangingPunct="1">
              <a:lnSpc>
                <a:spcPct val="80000"/>
              </a:lnSpc>
            </a:pPr>
            <a:r>
              <a:rPr lang="en-US" altLang="zh-TW" sz="2800" dirty="0"/>
              <a:t>List contents of </a:t>
            </a:r>
            <a:r>
              <a:rPr lang="en-US" altLang="zh-TW" sz="2800" dirty="0" smtClean="0"/>
              <a:t>library</a:t>
            </a:r>
            <a:endParaRPr lang="en-US" altLang="zh-TW" sz="2800" dirty="0"/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dirty="0" err="1"/>
              <a:t>ar</a:t>
            </a:r>
            <a:r>
              <a:rPr lang="en-US" altLang="zh-TW" sz="2400" dirty="0"/>
              <a:t> </a:t>
            </a:r>
            <a:r>
              <a:rPr lang="en-US" altLang="zh-TW" sz="2400" dirty="0">
                <a:latin typeface="Arial" charset="0"/>
              </a:rPr>
              <a:t>–</a:t>
            </a:r>
            <a:r>
              <a:rPr lang="en-US" altLang="zh-TW" sz="2400" dirty="0"/>
              <a:t>t </a:t>
            </a:r>
            <a:r>
              <a:rPr lang="en-US" altLang="zh-TW" sz="2400" dirty="0" err="1"/>
              <a:t>libtmp.a</a:t>
            </a:r>
            <a:endParaRPr lang="en-US" altLang="zh-TW" sz="2400" dirty="0"/>
          </a:p>
          <a:p>
            <a:pPr eaLnBrk="1" hangingPunct="1">
              <a:lnSpc>
                <a:spcPct val="80000"/>
              </a:lnSpc>
            </a:pPr>
            <a:r>
              <a:rPr lang="en-US" altLang="zh-TW" sz="2800" dirty="0"/>
              <a:t>Delete object programs from </a:t>
            </a:r>
            <a:r>
              <a:rPr lang="en-US" altLang="zh-TW" sz="2800" dirty="0" smtClean="0"/>
              <a:t>library</a:t>
            </a:r>
            <a:endParaRPr lang="en-US" altLang="zh-TW" sz="2800" dirty="0"/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dirty="0" err="1"/>
              <a:t>ar</a:t>
            </a:r>
            <a:r>
              <a:rPr lang="en-US" altLang="zh-TW" sz="2400" dirty="0"/>
              <a:t> </a:t>
            </a:r>
            <a:r>
              <a:rPr lang="en-US" altLang="zh-TW" sz="2400" dirty="0">
                <a:latin typeface="Arial" charset="0"/>
              </a:rPr>
              <a:t>–</a:t>
            </a:r>
            <a:r>
              <a:rPr lang="en-US" altLang="zh-TW" sz="2400" dirty="0"/>
              <a:t>d </a:t>
            </a:r>
            <a:r>
              <a:rPr lang="en-US" altLang="zh-TW" sz="2400" dirty="0" err="1"/>
              <a:t>libtmp.a</a:t>
            </a:r>
            <a:r>
              <a:rPr lang="en-US" altLang="zh-TW" sz="2400" dirty="0"/>
              <a:t>  </a:t>
            </a:r>
            <a:r>
              <a:rPr lang="en-US" altLang="zh-TW" sz="2400" dirty="0" err="1"/>
              <a:t>b.o</a:t>
            </a:r>
            <a:endParaRPr lang="en-US" altLang="zh-TW" sz="2400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6F06792-2767-43F4-A335-D8A37CCA3850}" type="slidenum">
              <a:rPr lang="en-US" altLang="zh-TW" smtClean="0"/>
              <a:pPr>
                <a:defRPr/>
              </a:pPr>
              <a:t>26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00160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z="4000" dirty="0"/>
              <a:t>補充</a:t>
            </a:r>
            <a:r>
              <a:rPr lang="en-US" altLang="zh-TW" sz="4000" dirty="0"/>
              <a:t>: Example of Programs Using Libraries in Linux (Cont.)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zh-TW" sz="2800" dirty="0"/>
              <a:t>Compile source programs to object programs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dirty="0"/>
              <a:t>gcc </a:t>
            </a:r>
            <a:r>
              <a:rPr lang="en-US" altLang="zh-TW" sz="2400" dirty="0">
                <a:latin typeface="Arial" charset="0"/>
              </a:rPr>
              <a:t>–</a:t>
            </a:r>
            <a:r>
              <a:rPr lang="en-US" altLang="zh-TW" sz="2400" dirty="0"/>
              <a:t>c </a:t>
            </a:r>
            <a:r>
              <a:rPr lang="en-US" altLang="zh-TW" sz="2400" dirty="0" err="1"/>
              <a:t>main.c</a:t>
            </a:r>
            <a:endParaRPr lang="en-US" altLang="zh-TW" sz="2400" dirty="0"/>
          </a:p>
          <a:p>
            <a:pPr eaLnBrk="1" hangingPunct="1"/>
            <a:r>
              <a:rPr lang="en-US" altLang="zh-TW" sz="2800" dirty="0" smtClean="0"/>
              <a:t>Using library in programs</a:t>
            </a:r>
          </a:p>
          <a:p>
            <a:pPr lvl="1" eaLnBrk="1" hangingPunct="1"/>
            <a:r>
              <a:rPr lang="en-US" altLang="zh-TW" sz="2400" dirty="0" smtClean="0"/>
              <a:t>Ex</a:t>
            </a:r>
            <a:r>
              <a:rPr lang="en-US" altLang="zh-TW" sz="2400" dirty="0"/>
              <a:t>. </a:t>
            </a:r>
            <a:r>
              <a:rPr lang="en-US" altLang="zh-TW" sz="2400" dirty="0" err="1"/>
              <a:t>gcc</a:t>
            </a:r>
            <a:r>
              <a:rPr lang="en-US" altLang="zh-TW" sz="2400" dirty="0"/>
              <a:t> </a:t>
            </a:r>
            <a:r>
              <a:rPr lang="en-US" altLang="zh-TW" sz="2400" dirty="0" err="1"/>
              <a:t>main.o</a:t>
            </a:r>
            <a:r>
              <a:rPr lang="en-US" altLang="zh-TW" sz="2400" dirty="0"/>
              <a:t> </a:t>
            </a:r>
            <a:r>
              <a:rPr lang="en-US" altLang="zh-TW" sz="2400" dirty="0" err="1"/>
              <a:t>libtmp.a</a:t>
            </a:r>
            <a:r>
              <a:rPr lang="en-US" altLang="zh-TW" sz="2400" dirty="0"/>
              <a:t> </a:t>
            </a:r>
            <a:r>
              <a:rPr lang="en-US" altLang="zh-TW" sz="2400" dirty="0">
                <a:latin typeface="Arial" charset="0"/>
              </a:rPr>
              <a:t>–</a:t>
            </a:r>
            <a:r>
              <a:rPr lang="en-US" altLang="zh-TW" sz="2400" dirty="0"/>
              <a:t>o </a:t>
            </a:r>
            <a:r>
              <a:rPr lang="en-US" altLang="zh-TW" sz="2400" dirty="0" err="1"/>
              <a:t>prog</a:t>
            </a:r>
            <a:endParaRPr lang="en-US" altLang="zh-TW" sz="2400" dirty="0"/>
          </a:p>
          <a:p>
            <a:pPr lvl="1" eaLnBrk="1" hangingPunct="1"/>
            <a:r>
              <a:rPr lang="en-US" altLang="zh-TW" sz="2400" dirty="0"/>
              <a:t>Ex. </a:t>
            </a:r>
            <a:r>
              <a:rPr lang="en-US" altLang="zh-TW" sz="2400" dirty="0" err="1"/>
              <a:t>gcc</a:t>
            </a:r>
            <a:r>
              <a:rPr lang="en-US" altLang="zh-TW" sz="2400" dirty="0"/>
              <a:t> </a:t>
            </a:r>
            <a:r>
              <a:rPr lang="en-US" altLang="zh-TW" sz="2400" dirty="0" err="1"/>
              <a:t>main.o</a:t>
            </a:r>
            <a:r>
              <a:rPr lang="en-US" altLang="zh-TW" sz="2400" dirty="0"/>
              <a:t> </a:t>
            </a:r>
            <a:r>
              <a:rPr lang="en-US" altLang="zh-TW" sz="2400" dirty="0">
                <a:latin typeface="Arial" charset="0"/>
              </a:rPr>
              <a:t>–</a:t>
            </a:r>
            <a:r>
              <a:rPr lang="en-US" altLang="zh-TW" sz="2400" dirty="0"/>
              <a:t>L. </a:t>
            </a:r>
            <a:r>
              <a:rPr lang="en-US" altLang="zh-TW" sz="2400" dirty="0">
                <a:latin typeface="Arial" charset="0"/>
              </a:rPr>
              <a:t>–</a:t>
            </a:r>
            <a:r>
              <a:rPr lang="en-US" altLang="zh-TW" sz="2400" dirty="0" err="1">
                <a:solidFill>
                  <a:srgbClr val="FF0000"/>
                </a:solidFill>
              </a:rPr>
              <a:t>l</a:t>
            </a:r>
            <a:r>
              <a:rPr lang="en-US" altLang="zh-TW" sz="2400" dirty="0" err="1"/>
              <a:t>tmp</a:t>
            </a:r>
            <a:r>
              <a:rPr lang="en-US" altLang="zh-TW" sz="2400" dirty="0"/>
              <a:t> </a:t>
            </a:r>
            <a:r>
              <a:rPr lang="en-US" altLang="zh-TW" sz="2400" dirty="0">
                <a:latin typeface="Arial" charset="0"/>
              </a:rPr>
              <a:t>–</a:t>
            </a:r>
            <a:r>
              <a:rPr lang="en-US" altLang="zh-TW" sz="2400" dirty="0"/>
              <a:t>o </a:t>
            </a:r>
            <a:r>
              <a:rPr lang="en-US" altLang="zh-TW" sz="2400" dirty="0" err="1"/>
              <a:t>prog</a:t>
            </a:r>
            <a:endParaRPr lang="en-US" altLang="zh-TW" sz="2400" dirty="0"/>
          </a:p>
          <a:p>
            <a:pPr eaLnBrk="1" hangingPunct="1"/>
            <a:r>
              <a:rPr lang="en-US" altLang="zh-TW" sz="2800" dirty="0"/>
              <a:t>Linking editor </a:t>
            </a:r>
          </a:p>
          <a:p>
            <a:pPr lvl="1" eaLnBrk="1" hangingPunct="1"/>
            <a:r>
              <a:rPr lang="en-US" altLang="zh-TW" sz="2400" b="1" dirty="0">
                <a:solidFill>
                  <a:srgbClr val="CC0000"/>
                </a:solidFill>
              </a:rPr>
              <a:t>ld</a:t>
            </a:r>
            <a:r>
              <a:rPr lang="en-US" altLang="zh-TW" sz="2400" dirty="0"/>
              <a:t> under SunOS</a:t>
            </a:r>
          </a:p>
          <a:p>
            <a:pPr eaLnBrk="1" hangingPunct="1"/>
            <a:r>
              <a:rPr lang="en-US" altLang="zh-TW" sz="2800" dirty="0"/>
              <a:t>References</a:t>
            </a:r>
          </a:p>
          <a:p>
            <a:pPr lvl="1" eaLnBrk="1" hangingPunct="1"/>
            <a:r>
              <a:rPr lang="en-US" altLang="zh-TW" sz="2400" dirty="0"/>
              <a:t>man </a:t>
            </a:r>
            <a:r>
              <a:rPr lang="en-US" altLang="zh-TW" sz="2400" b="1" dirty="0" err="1">
                <a:solidFill>
                  <a:srgbClr val="CC0000"/>
                </a:solidFill>
              </a:rPr>
              <a:t>gcc</a:t>
            </a:r>
            <a:r>
              <a:rPr lang="en-US" altLang="zh-TW" sz="2400" b="1" dirty="0">
                <a:solidFill>
                  <a:srgbClr val="CC0000"/>
                </a:solidFill>
              </a:rPr>
              <a:t> </a:t>
            </a:r>
            <a:r>
              <a:rPr lang="en-US" altLang="zh-TW" sz="2400" dirty="0"/>
              <a:t>under SunOS</a:t>
            </a:r>
          </a:p>
          <a:p>
            <a:pPr lvl="1" eaLnBrk="1" hangingPunct="1"/>
            <a:r>
              <a:rPr lang="en-US" altLang="zh-TW" sz="2400" dirty="0"/>
              <a:t>man </a:t>
            </a:r>
            <a:r>
              <a:rPr lang="en-US" altLang="zh-TW" sz="2400" b="1" dirty="0" err="1">
                <a:solidFill>
                  <a:srgbClr val="CC0000"/>
                </a:solidFill>
              </a:rPr>
              <a:t>ar</a:t>
            </a:r>
            <a:r>
              <a:rPr lang="en-US" altLang="zh-TW" sz="2400" dirty="0"/>
              <a:t> under SunOS</a:t>
            </a:r>
          </a:p>
          <a:p>
            <a:pPr lvl="1" eaLnBrk="1" hangingPunct="1"/>
            <a:r>
              <a:rPr lang="en-US" altLang="zh-TW" sz="2400" dirty="0"/>
              <a:t>man </a:t>
            </a:r>
            <a:r>
              <a:rPr lang="en-US" altLang="zh-TW" sz="2400" b="1" dirty="0">
                <a:solidFill>
                  <a:srgbClr val="CC0000"/>
                </a:solidFill>
              </a:rPr>
              <a:t>ld</a:t>
            </a:r>
            <a:r>
              <a:rPr lang="en-US" altLang="zh-TW" sz="2400" dirty="0"/>
              <a:t> under SunOS</a:t>
            </a:r>
          </a:p>
        </p:txBody>
      </p:sp>
    </p:spTree>
    <p:extLst>
      <p:ext uri="{BB962C8B-B14F-4D97-AF65-F5344CB8AC3E}">
        <p14:creationId xmlns:p14="http://schemas.microsoft.com/office/powerpoint/2010/main" val="1611737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 smtClean="0"/>
              <a:t>We also have an OS Lab discussing how to create </a:t>
            </a:r>
            <a:r>
              <a:rPr lang="en-US" altLang="zh-TW" b="1" dirty="0" smtClean="0"/>
              <a:t>a </a:t>
            </a:r>
            <a:r>
              <a:rPr lang="en-US" altLang="zh-TW" b="1" dirty="0" smtClean="0"/>
              <a:t>library.</a:t>
            </a:r>
            <a:endParaRPr lang="zh-TW" altLang="en-US" b="1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4047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sz="3600" b="1" dirty="0" smtClean="0"/>
              <a:t>複習結束</a:t>
            </a:r>
            <a:endParaRPr lang="zh-TW" altLang="en-US" sz="3600" b="1" dirty="0"/>
          </a:p>
        </p:txBody>
      </p:sp>
      <p:sp>
        <p:nvSpPr>
          <p:cNvPr id="4" name="副標題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7293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 smtClean="0"/>
              <a:t>Outline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200" b="1" dirty="0">
                <a:solidFill>
                  <a:srgbClr val="FF0000"/>
                </a:solidFill>
              </a:rPr>
              <a:t>Operating System Services</a:t>
            </a:r>
          </a:p>
          <a:p>
            <a:pPr eaLnBrk="1" hangingPunct="1"/>
            <a:r>
              <a:rPr lang="en-US" altLang="zh-TW" sz="2200" dirty="0"/>
              <a:t>User and Operating-System Interface</a:t>
            </a:r>
          </a:p>
          <a:p>
            <a:pPr eaLnBrk="1" hangingPunct="1"/>
            <a:r>
              <a:rPr lang="en-US" altLang="zh-TW" sz="2200" dirty="0"/>
              <a:t>System </a:t>
            </a:r>
            <a:r>
              <a:rPr lang="en-US" altLang="zh-TW" sz="2200" dirty="0" smtClean="0"/>
              <a:t>Calls</a:t>
            </a:r>
            <a:endParaRPr lang="en-US" altLang="zh-TW" sz="2200" dirty="0"/>
          </a:p>
          <a:p>
            <a:pPr eaLnBrk="1" hangingPunct="1"/>
            <a:r>
              <a:rPr lang="en-US" altLang="zh-TW" sz="2200" dirty="0"/>
              <a:t>System Services</a:t>
            </a:r>
          </a:p>
          <a:p>
            <a:pPr eaLnBrk="1" hangingPunct="1"/>
            <a:r>
              <a:rPr lang="en-US" altLang="zh-TW" sz="2200" dirty="0"/>
              <a:t>Linkers and Loaders</a:t>
            </a:r>
          </a:p>
          <a:p>
            <a:pPr eaLnBrk="1" hangingPunct="1"/>
            <a:r>
              <a:rPr lang="en-US" altLang="zh-TW" sz="2200" dirty="0"/>
              <a:t>Why Applications Are Operating-System Specific</a:t>
            </a:r>
          </a:p>
          <a:p>
            <a:pPr eaLnBrk="1" hangingPunct="1"/>
            <a:r>
              <a:rPr lang="en-US" altLang="zh-TW" sz="2200" dirty="0"/>
              <a:t>Operating-System Design and Implementation</a:t>
            </a:r>
          </a:p>
          <a:p>
            <a:pPr eaLnBrk="1" hangingPunct="1"/>
            <a:r>
              <a:rPr lang="en-US" altLang="zh-TW" sz="2200" dirty="0"/>
              <a:t>Operating-System Structure</a:t>
            </a:r>
          </a:p>
          <a:p>
            <a:pPr eaLnBrk="1" hangingPunct="1"/>
            <a:r>
              <a:rPr lang="en-US" altLang="zh-TW" sz="2200" dirty="0"/>
              <a:t>Building and Booting an Operating System</a:t>
            </a:r>
          </a:p>
          <a:p>
            <a:pPr eaLnBrk="1" hangingPunct="1"/>
            <a:r>
              <a:rPr lang="en-US" altLang="zh-TW" sz="2200" dirty="0"/>
              <a:t>Operating System Debugging</a:t>
            </a:r>
          </a:p>
        </p:txBody>
      </p:sp>
    </p:spTree>
    <p:extLst>
      <p:ext uri="{BB962C8B-B14F-4D97-AF65-F5344CB8AC3E}">
        <p14:creationId xmlns:p14="http://schemas.microsoft.com/office/powerpoint/2010/main" val="4100026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System Calls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altLang="zh-TW" b="1" dirty="0"/>
              <a:t>System calls</a:t>
            </a:r>
          </a:p>
          <a:p>
            <a:pPr lvl="1" eaLnBrk="1" hangingPunct="1"/>
            <a:r>
              <a:rPr lang="en-US" altLang="zh-TW" b="1" i="1" dirty="0" smtClean="0">
                <a:solidFill>
                  <a:srgbClr val="FF3300"/>
                </a:solidFill>
              </a:rPr>
              <a:t>Functions </a:t>
            </a:r>
            <a:r>
              <a:rPr lang="en-US" altLang="zh-TW" b="1" i="1" dirty="0">
                <a:solidFill>
                  <a:srgbClr val="FF3300"/>
                </a:solidFill>
              </a:rPr>
              <a:t>provided by OS to provide service </a:t>
            </a:r>
            <a:r>
              <a:rPr lang="en-US" altLang="zh-TW" b="1" i="1" dirty="0" smtClean="0">
                <a:solidFill>
                  <a:srgbClr val="FF3300"/>
                </a:solidFill>
              </a:rPr>
              <a:t>to user applications</a:t>
            </a:r>
            <a:endParaRPr lang="en-US" altLang="zh-TW" b="1" i="1" dirty="0">
              <a:solidFill>
                <a:srgbClr val="FF3300"/>
              </a:solidFill>
            </a:endParaRPr>
          </a:p>
          <a:p>
            <a:pPr lvl="1" eaLnBrk="1" hangingPunct="1"/>
            <a:endParaRPr lang="en-US" altLang="zh-TW" dirty="0" smtClean="0"/>
          </a:p>
          <a:p>
            <a:pPr lvl="1" eaLnBrk="1" hangingPunct="1"/>
            <a:r>
              <a:rPr lang="en-US" altLang="zh-TW" dirty="0" smtClean="0"/>
              <a:t>Example</a:t>
            </a:r>
            <a:r>
              <a:rPr lang="en-US" altLang="zh-TW" dirty="0"/>
              <a:t>: open(), read(), write(), close()……</a:t>
            </a:r>
          </a:p>
          <a:p>
            <a:pPr lvl="1" eaLnBrk="1" hangingPunct="1"/>
            <a:endParaRPr lang="en-US" altLang="zh-TW" dirty="0" smtClean="0"/>
          </a:p>
          <a:p>
            <a:pPr lvl="1" eaLnBrk="1" hangingPunct="1"/>
            <a:r>
              <a:rPr lang="en-US" altLang="zh-TW" dirty="0" smtClean="0"/>
              <a:t>Even </a:t>
            </a:r>
            <a:r>
              <a:rPr lang="en-US" altLang="zh-TW" dirty="0"/>
              <a:t>simple program </a:t>
            </a:r>
            <a:r>
              <a:rPr lang="en-US" altLang="zh-TW" sz="2400" dirty="0"/>
              <a:t>(see the following example) </a:t>
            </a:r>
            <a:r>
              <a:rPr lang="en-US" altLang="zh-TW" dirty="0"/>
              <a:t>may make heavy use of the system calls</a:t>
            </a:r>
            <a:endParaRPr lang="zh-TW" altLang="en-US" dirty="0"/>
          </a:p>
          <a:p>
            <a:pPr eaLnBrk="1" hangingPunct="1"/>
            <a:endParaRPr lang="en-US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投影片編號版面配置區 1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43D5FC1-28F5-4BBB-9883-76CB36CD41E3}" type="slidenum">
              <a:rPr kumimoji="0" lang="en-US" altLang="zh-TW" sz="1200">
                <a:latin typeface="Arial Black" panose="020B0A04020102020204" pitchFamily="34" charset="0"/>
                <a:ea typeface="新細明體" panose="02020500000000000000" pitchFamily="18" charset="-12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kumimoji="0" lang="en-US" altLang="zh-TW" sz="1200">
              <a:latin typeface="Arial Black" panose="020B0A040201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TW" sz="3600"/>
              <a:t>Example</a:t>
            </a:r>
          </a:p>
        </p:txBody>
      </p:sp>
      <p:sp>
        <p:nvSpPr>
          <p:cNvPr id="19460" name="內容版面配置區 2"/>
          <p:cNvSpPr>
            <a:spLocks noGrp="1"/>
          </p:cNvSpPr>
          <p:nvPr/>
        </p:nvSpPr>
        <p:spPr bwMode="auto">
          <a:xfrm>
            <a:off x="1981200" y="1323975"/>
            <a:ext cx="7570788" cy="557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TW" sz="1800" dirty="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#include&lt;</a:t>
            </a:r>
            <a:r>
              <a:rPr lang="en-US" altLang="zh-TW" sz="1800" dirty="0" err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stdio.h</a:t>
            </a:r>
            <a:r>
              <a:rPr lang="en-US" altLang="zh-TW" sz="1800" dirty="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&gt;  #include&lt;sys/</a:t>
            </a:r>
            <a:r>
              <a:rPr lang="en-US" altLang="zh-TW" sz="1800" dirty="0" err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types.h</a:t>
            </a:r>
            <a:r>
              <a:rPr lang="en-US" altLang="zh-TW" sz="1800" dirty="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&gt;  #include&lt;sys/</a:t>
            </a:r>
            <a:r>
              <a:rPr lang="en-US" altLang="zh-TW" sz="1800" dirty="0" err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stat.h</a:t>
            </a:r>
            <a:r>
              <a:rPr lang="en-US" altLang="zh-TW" sz="1800" dirty="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&gt; 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TW" sz="1800" dirty="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#include&lt;</a:t>
            </a:r>
            <a:r>
              <a:rPr lang="en-US" altLang="zh-TW" sz="1800" dirty="0" err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fcntl.h</a:t>
            </a:r>
            <a:r>
              <a:rPr lang="en-US" altLang="zh-TW" sz="1800" dirty="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&gt;   #include&lt;</a:t>
            </a:r>
            <a:r>
              <a:rPr lang="en-US" altLang="zh-TW" sz="1800" dirty="0" err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unistd.h</a:t>
            </a:r>
            <a:r>
              <a:rPr lang="en-US" altLang="zh-TW" sz="1800" dirty="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&gt;      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TW" sz="1800" dirty="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#include&lt;</a:t>
            </a:r>
            <a:r>
              <a:rPr lang="en-US" altLang="zh-TW" sz="1800" dirty="0" err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stdlib.h</a:t>
            </a:r>
            <a:r>
              <a:rPr lang="en-US" altLang="zh-TW" sz="1800" dirty="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&gt;	//for exit()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TW" sz="1800" dirty="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#include &lt;</a:t>
            </a:r>
            <a:r>
              <a:rPr lang="en-US" altLang="zh-TW" sz="1800" dirty="0" err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string.h</a:t>
            </a:r>
            <a:r>
              <a:rPr lang="en-US" altLang="zh-TW" sz="1800" dirty="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&gt;	//for </a:t>
            </a:r>
            <a:r>
              <a:rPr lang="en-US" altLang="zh-TW" sz="1800" dirty="0" err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strlen</a:t>
            </a:r>
            <a:r>
              <a:rPr lang="en-US" altLang="zh-TW" sz="1800" dirty="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()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TW" sz="1800" dirty="0">
              <a:solidFill>
                <a:srgbClr val="00000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TW" sz="1800" dirty="0" err="1">
                <a:latin typeface="Arial" panose="020B0604020202020204" pitchFamily="34" charset="0"/>
                <a:ea typeface="新細明體" panose="02020500000000000000" pitchFamily="18" charset="-120"/>
              </a:rPr>
              <a:t>int</a:t>
            </a:r>
            <a:r>
              <a:rPr lang="en-US" altLang="zh-TW" sz="1800" dirty="0">
                <a:latin typeface="Arial" panose="020B0604020202020204" pitchFamily="34" charset="0"/>
                <a:ea typeface="新細明體" panose="02020500000000000000" pitchFamily="18" charset="-120"/>
              </a:rPr>
              <a:t> main(){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TW" sz="1800" dirty="0">
                <a:latin typeface="Arial" panose="020B0604020202020204" pitchFamily="34" charset="0"/>
                <a:ea typeface="新細明體" panose="02020500000000000000" pitchFamily="18" charset="-120"/>
              </a:rPr>
              <a:t>	</a:t>
            </a:r>
            <a:r>
              <a:rPr lang="en-US" altLang="zh-TW" sz="1800" dirty="0" err="1">
                <a:latin typeface="Arial" panose="020B0604020202020204" pitchFamily="34" charset="0"/>
                <a:ea typeface="新細明體" panose="02020500000000000000" pitchFamily="18" charset="-120"/>
              </a:rPr>
              <a:t>int</a:t>
            </a:r>
            <a:r>
              <a:rPr lang="en-US" altLang="zh-TW" sz="1800" dirty="0">
                <a:latin typeface="Arial" panose="020B060402020202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1800" dirty="0" err="1">
                <a:latin typeface="Arial" panose="020B0604020202020204" pitchFamily="34" charset="0"/>
                <a:ea typeface="新細明體" panose="02020500000000000000" pitchFamily="18" charset="-120"/>
              </a:rPr>
              <a:t>fd</a:t>
            </a:r>
            <a:r>
              <a:rPr lang="en-US" altLang="zh-TW" sz="1800" dirty="0">
                <a:latin typeface="Arial" panose="020B0604020202020204" pitchFamily="34" charset="0"/>
                <a:ea typeface="新細明體" panose="02020500000000000000" pitchFamily="18" charset="-120"/>
              </a:rPr>
              <a:t>;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TW" sz="1800" dirty="0">
                <a:latin typeface="Arial" panose="020B0604020202020204" pitchFamily="34" charset="0"/>
                <a:ea typeface="新細明體" panose="02020500000000000000" pitchFamily="18" charset="-120"/>
              </a:rPr>
              <a:t>	</a:t>
            </a:r>
            <a:r>
              <a:rPr lang="en-US" altLang="zh-TW" sz="1800" dirty="0" err="1">
                <a:latin typeface="Arial" panose="020B0604020202020204" pitchFamily="34" charset="0"/>
                <a:ea typeface="新細明體" panose="02020500000000000000" pitchFamily="18" charset="-120"/>
              </a:rPr>
              <a:t>fd</a:t>
            </a:r>
            <a:r>
              <a:rPr lang="en-US" altLang="zh-TW" sz="1800" dirty="0">
                <a:latin typeface="Arial" panose="020B0604020202020204" pitchFamily="34" charset="0"/>
                <a:ea typeface="新細明體" panose="02020500000000000000" pitchFamily="18" charset="-120"/>
              </a:rPr>
              <a:t> = open("myfile.txt", O_CREAT | O_WRONLY, 0600);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TW" sz="1800" dirty="0">
                <a:latin typeface="Arial" panose="020B0604020202020204" pitchFamily="34" charset="0"/>
                <a:ea typeface="新細明體" panose="02020500000000000000" pitchFamily="18" charset="-120"/>
              </a:rPr>
              <a:t>	if (</a:t>
            </a:r>
            <a:r>
              <a:rPr lang="en-US" altLang="zh-TW" sz="1800" dirty="0" err="1">
                <a:latin typeface="Arial" panose="020B0604020202020204" pitchFamily="34" charset="0"/>
                <a:ea typeface="新細明體" panose="02020500000000000000" pitchFamily="18" charset="-120"/>
              </a:rPr>
              <a:t>fd</a:t>
            </a:r>
            <a:r>
              <a:rPr lang="en-US" altLang="zh-TW" sz="1800" dirty="0">
                <a:latin typeface="Arial" panose="020B0604020202020204" pitchFamily="34" charset="0"/>
                <a:ea typeface="新細明體" panose="02020500000000000000" pitchFamily="18" charset="-120"/>
              </a:rPr>
              <a:t> &lt; 0){ 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TW" sz="1800" dirty="0">
                <a:latin typeface="Arial" panose="020B0604020202020204" pitchFamily="34" charset="0"/>
                <a:ea typeface="新細明體" panose="02020500000000000000" pitchFamily="18" charset="-120"/>
              </a:rPr>
              <a:t>		</a:t>
            </a:r>
            <a:r>
              <a:rPr lang="en-US" altLang="zh-TW" sz="1800" dirty="0" err="1">
                <a:latin typeface="Arial" panose="020B0604020202020204" pitchFamily="34" charset="0"/>
                <a:ea typeface="新細明體" panose="02020500000000000000" pitchFamily="18" charset="-120"/>
              </a:rPr>
              <a:t>printf</a:t>
            </a:r>
            <a:r>
              <a:rPr lang="en-US" altLang="zh-TW" sz="1800" dirty="0">
                <a:latin typeface="Arial" panose="020B0604020202020204" pitchFamily="34" charset="0"/>
                <a:ea typeface="新細明體" panose="02020500000000000000" pitchFamily="18" charset="-120"/>
              </a:rPr>
              <a:t>("Failed to open the </a:t>
            </a:r>
            <a:r>
              <a:rPr lang="en-US" altLang="zh-TW" sz="1800" dirty="0" err="1">
                <a:latin typeface="Arial" panose="020B0604020202020204" pitchFamily="34" charset="0"/>
                <a:ea typeface="新細明體" panose="02020500000000000000" pitchFamily="18" charset="-120"/>
              </a:rPr>
              <a:t>fild</a:t>
            </a:r>
            <a:r>
              <a:rPr lang="en-US" altLang="zh-TW" sz="1800" dirty="0">
                <a:latin typeface="Arial" panose="020B0604020202020204" pitchFamily="34" charset="0"/>
                <a:ea typeface="新細明體" panose="02020500000000000000" pitchFamily="18" charset="-120"/>
              </a:rPr>
              <a:t>.\n");exit(1);	}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TW" sz="1800" dirty="0">
                <a:latin typeface="Arial" panose="020B0604020202020204" pitchFamily="34" charset="0"/>
                <a:ea typeface="新細明體" panose="02020500000000000000" pitchFamily="18" charset="-120"/>
              </a:rPr>
              <a:t>	</a:t>
            </a:r>
            <a:r>
              <a:rPr lang="en-US" altLang="zh-TW" sz="1800" dirty="0" err="1">
                <a:latin typeface="Arial" panose="020B0604020202020204" pitchFamily="34" charset="0"/>
                <a:ea typeface="新細明體" panose="02020500000000000000" pitchFamily="18" charset="-120"/>
              </a:rPr>
              <a:t>int</a:t>
            </a:r>
            <a:r>
              <a:rPr lang="en-US" altLang="zh-TW" sz="1800" dirty="0">
                <a:latin typeface="Arial" panose="020B0604020202020204" pitchFamily="34" charset="0"/>
                <a:ea typeface="新細明體" panose="02020500000000000000" pitchFamily="18" charset="-120"/>
              </a:rPr>
              <a:t> size;	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TW" sz="1800" dirty="0">
                <a:latin typeface="Arial" panose="020B0604020202020204" pitchFamily="34" charset="0"/>
                <a:ea typeface="新細明體" panose="02020500000000000000" pitchFamily="18" charset="-120"/>
              </a:rPr>
              <a:t>	size = write(</a:t>
            </a:r>
            <a:r>
              <a:rPr lang="en-US" altLang="zh-TW" sz="1800" dirty="0" err="1">
                <a:latin typeface="Arial" panose="020B0604020202020204" pitchFamily="34" charset="0"/>
                <a:ea typeface="新細明體" panose="02020500000000000000" pitchFamily="18" charset="-120"/>
              </a:rPr>
              <a:t>fd</a:t>
            </a:r>
            <a:r>
              <a:rPr lang="en-US" altLang="zh-TW" sz="1800" dirty="0">
                <a:latin typeface="Arial" panose="020B0604020202020204" pitchFamily="34" charset="0"/>
                <a:ea typeface="新細明體" panose="02020500000000000000" pitchFamily="18" charset="-120"/>
              </a:rPr>
              <a:t>, "e", </a:t>
            </a:r>
            <a:r>
              <a:rPr lang="en-US" altLang="zh-TW" sz="1800" dirty="0" err="1">
                <a:latin typeface="Arial" panose="020B0604020202020204" pitchFamily="34" charset="0"/>
                <a:ea typeface="新細明體" panose="02020500000000000000" pitchFamily="18" charset="-120"/>
              </a:rPr>
              <a:t>strlen</a:t>
            </a:r>
            <a:r>
              <a:rPr lang="en-US" altLang="zh-TW" sz="1800" dirty="0">
                <a:latin typeface="Arial" panose="020B0604020202020204" pitchFamily="34" charset="0"/>
                <a:ea typeface="新細明體" panose="02020500000000000000" pitchFamily="18" charset="-120"/>
              </a:rPr>
              <a:t>("e") );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TW" sz="1800" dirty="0">
                <a:latin typeface="Arial" panose="020B0604020202020204" pitchFamily="34" charset="0"/>
                <a:ea typeface="新細明體" panose="02020500000000000000" pitchFamily="18" charset="-120"/>
              </a:rPr>
              <a:t>	close(</a:t>
            </a:r>
            <a:r>
              <a:rPr lang="en-US" altLang="zh-TW" sz="1800" dirty="0" err="1">
                <a:latin typeface="Arial" panose="020B0604020202020204" pitchFamily="34" charset="0"/>
                <a:ea typeface="新細明體" panose="02020500000000000000" pitchFamily="18" charset="-120"/>
              </a:rPr>
              <a:t>fd</a:t>
            </a:r>
            <a:r>
              <a:rPr lang="en-US" altLang="zh-TW" sz="1800" dirty="0">
                <a:latin typeface="Arial" panose="020B0604020202020204" pitchFamily="34" charset="0"/>
                <a:ea typeface="新細明體" panose="02020500000000000000" pitchFamily="18" charset="-120"/>
              </a:rPr>
              <a:t>);		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TW" sz="1800" dirty="0">
              <a:latin typeface="Arial" panose="020B0604020202020204" pitchFamily="34" charset="0"/>
              <a:ea typeface="新細明體" panose="02020500000000000000" pitchFamily="18" charset="-120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TW" sz="1800" dirty="0">
                <a:latin typeface="Arial" panose="020B0604020202020204" pitchFamily="34" charset="0"/>
                <a:ea typeface="新細明體" panose="02020500000000000000" pitchFamily="18" charset="-120"/>
              </a:rPr>
              <a:t>	</a:t>
            </a:r>
            <a:r>
              <a:rPr lang="en-US" altLang="zh-TW" sz="1800" dirty="0" err="1">
                <a:latin typeface="Arial" panose="020B0604020202020204" pitchFamily="34" charset="0"/>
                <a:ea typeface="新細明體" panose="02020500000000000000" pitchFamily="18" charset="-120"/>
              </a:rPr>
              <a:t>printf</a:t>
            </a:r>
            <a:r>
              <a:rPr lang="en-US" altLang="zh-TW" sz="1800" dirty="0">
                <a:latin typeface="Arial" panose="020B0604020202020204" pitchFamily="34" charset="0"/>
                <a:ea typeface="新細明體" panose="02020500000000000000" pitchFamily="18" charset="-120"/>
              </a:rPr>
              <a:t>("length of write data=%d \n", </a:t>
            </a:r>
            <a:r>
              <a:rPr lang="en-US" altLang="zh-TW" sz="1800" dirty="0" err="1">
                <a:latin typeface="Arial" panose="020B0604020202020204" pitchFamily="34" charset="0"/>
                <a:ea typeface="新細明體" panose="02020500000000000000" pitchFamily="18" charset="-120"/>
              </a:rPr>
              <a:t>strlen</a:t>
            </a:r>
            <a:r>
              <a:rPr lang="en-US" altLang="zh-TW" sz="1800" dirty="0">
                <a:latin typeface="Arial" panose="020B0604020202020204" pitchFamily="34" charset="0"/>
                <a:ea typeface="新細明體" panose="02020500000000000000" pitchFamily="18" charset="-120"/>
              </a:rPr>
              <a:t>("e"));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TW" sz="1800" dirty="0">
                <a:latin typeface="Arial" panose="020B0604020202020204" pitchFamily="34" charset="0"/>
                <a:ea typeface="新細明體" panose="02020500000000000000" pitchFamily="18" charset="-120"/>
              </a:rPr>
              <a:t>	</a:t>
            </a:r>
            <a:r>
              <a:rPr lang="en-US" altLang="zh-TW" sz="1800" dirty="0" err="1">
                <a:latin typeface="Arial" panose="020B0604020202020204" pitchFamily="34" charset="0"/>
                <a:ea typeface="新細明體" panose="02020500000000000000" pitchFamily="18" charset="-120"/>
              </a:rPr>
              <a:t>printf</a:t>
            </a:r>
            <a:r>
              <a:rPr lang="en-US" altLang="zh-TW" sz="1800" dirty="0">
                <a:latin typeface="Arial" panose="020B0604020202020204" pitchFamily="34" charset="0"/>
                <a:ea typeface="新細明體" panose="02020500000000000000" pitchFamily="18" charset="-120"/>
              </a:rPr>
              <a:t>("Number of bytes written on success=%d \n\n", size);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TW" sz="1800" dirty="0">
              <a:latin typeface="Arial" panose="020B0604020202020204" pitchFamily="34" charset="0"/>
              <a:ea typeface="新細明體" panose="02020500000000000000" pitchFamily="18" charset="-120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TW" sz="1800" dirty="0">
                <a:latin typeface="Arial" panose="020B0604020202020204" pitchFamily="34" charset="0"/>
                <a:ea typeface="新細明體" panose="02020500000000000000" pitchFamily="18" charset="-120"/>
              </a:rPr>
              <a:t>	exit(0);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TW" sz="1800" dirty="0">
                <a:latin typeface="Arial" panose="020B0604020202020204" pitchFamily="34" charset="0"/>
                <a:ea typeface="新細明體" panose="02020500000000000000" pitchFamily="18" charset="-120"/>
              </a:rPr>
              <a:t>}</a:t>
            </a:r>
            <a:endParaRPr lang="zh-TW" altLang="en-US" sz="1800" dirty="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2" name="圓角矩形 1"/>
          <p:cNvSpPr/>
          <p:nvPr/>
        </p:nvSpPr>
        <p:spPr>
          <a:xfrm>
            <a:off x="2927648" y="3284984"/>
            <a:ext cx="5688632" cy="2880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圓角矩形 2"/>
          <p:cNvSpPr/>
          <p:nvPr/>
        </p:nvSpPr>
        <p:spPr>
          <a:xfrm>
            <a:off x="2927648" y="4365104"/>
            <a:ext cx="5760640" cy="2880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2952349" y="6015139"/>
            <a:ext cx="5760640" cy="2880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圓角矩形 7"/>
          <p:cNvSpPr/>
          <p:nvPr/>
        </p:nvSpPr>
        <p:spPr>
          <a:xfrm>
            <a:off x="2927648" y="4653136"/>
            <a:ext cx="5760640" cy="2880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0012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b="1" dirty="0" smtClean="0"/>
              <a:t>按照程式執行的規則，當呼叫</a:t>
            </a:r>
            <a:r>
              <a:rPr lang="en-US" altLang="zh-TW" b="1" dirty="0" smtClean="0"/>
              <a:t>open()</a:t>
            </a:r>
            <a:r>
              <a:rPr lang="zh-TW" altLang="en-US" b="1" dirty="0" smtClean="0"/>
              <a:t>時，程式應該會跳到對應的</a:t>
            </a:r>
            <a:r>
              <a:rPr lang="en-US" altLang="zh-TW" b="1" dirty="0" smtClean="0"/>
              <a:t>open() function</a:t>
            </a:r>
            <a:r>
              <a:rPr lang="zh-TW" altLang="en-US" b="1" dirty="0" smtClean="0"/>
              <a:t>。</a:t>
            </a:r>
            <a:endParaRPr lang="zh-TW" altLang="en-US" b="1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這個例子：</a:t>
            </a:r>
            <a:r>
              <a:rPr lang="en-US" altLang="zh-TW" dirty="0" smtClean="0"/>
              <a:t>open()</a:t>
            </a:r>
            <a:r>
              <a:rPr lang="zh-TW" altLang="en-US" dirty="0" smtClean="0"/>
              <a:t>就是一個</a:t>
            </a:r>
            <a:r>
              <a:rPr lang="en-US" altLang="zh-TW" dirty="0" smtClean="0"/>
              <a:t>system call</a:t>
            </a:r>
          </a:p>
          <a:p>
            <a:endParaRPr lang="en-US" altLang="zh-TW" dirty="0" smtClean="0"/>
          </a:p>
          <a:p>
            <a:r>
              <a:rPr lang="zh-TW" altLang="en-US" dirty="0" smtClean="0">
                <a:solidFill>
                  <a:srgbClr val="FF0000"/>
                </a:solidFill>
              </a:rPr>
              <a:t>問題：</a:t>
            </a:r>
            <a:r>
              <a:rPr lang="en-US" altLang="zh-TW" dirty="0" smtClean="0">
                <a:solidFill>
                  <a:srgbClr val="FF0000"/>
                </a:solidFill>
              </a:rPr>
              <a:t>open() function</a:t>
            </a:r>
            <a:r>
              <a:rPr lang="zh-TW" altLang="en-US" dirty="0" smtClean="0">
                <a:solidFill>
                  <a:srgbClr val="FF0000"/>
                </a:solidFill>
              </a:rPr>
              <a:t>在哪裡？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5015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接點 4"/>
          <p:cNvCxnSpPr/>
          <p:nvPr/>
        </p:nvCxnSpPr>
        <p:spPr>
          <a:xfrm>
            <a:off x="2063552" y="1401345"/>
            <a:ext cx="7797422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字方塊 5"/>
          <p:cNvSpPr txBox="1"/>
          <p:nvPr/>
        </p:nvSpPr>
        <p:spPr>
          <a:xfrm>
            <a:off x="9146397" y="1124745"/>
            <a:ext cx="8915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itchFamily="18" charset="-120"/>
                <a:cs typeface="+mn-cs"/>
              </a:rPr>
              <a:t>User Mode</a:t>
            </a:r>
            <a:endParaRPr kumimoji="0" lang="zh-TW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itchFamily="18" charset="-120"/>
              <a:cs typeface="+mn-cs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9152860" y="1368491"/>
            <a:ext cx="10106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itchFamily="18" charset="-120"/>
                <a:cs typeface="+mn-cs"/>
              </a:rPr>
              <a:t>Kernel Mode</a:t>
            </a:r>
            <a:endParaRPr kumimoji="0" lang="zh-TW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itchFamily="18" charset="-120"/>
              <a:cs typeface="+mn-cs"/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4762107" y="630279"/>
            <a:ext cx="1463759" cy="42297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微軟正黑體" pitchFamily="34" charset="-120"/>
                <a:cs typeface="+mn-cs"/>
              </a:rPr>
              <a:t>Program </a:t>
            </a:r>
            <a:r>
              <a:rPr kumimoji="0" lang="en-US" altLang="zh-TW" sz="16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微軟正黑體" pitchFamily="34" charset="-120"/>
                <a:cs typeface="+mn-cs"/>
              </a:rPr>
              <a:t>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1" dirty="0" smtClean="0">
                <a:solidFill>
                  <a:sysClr val="windowText" lastClr="000000"/>
                </a:solidFill>
                <a:latin typeface="Calibri" panose="020F0502020204030204"/>
                <a:ea typeface="微軟正黑體" pitchFamily="34" charset="-120"/>
              </a:rPr>
              <a:t>read()…</a:t>
            </a:r>
            <a:endParaRPr kumimoji="0" lang="zh-TW" altLang="en-US" sz="1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微軟正黑體" pitchFamily="34" charset="-120"/>
              <a:cs typeface="+mn-cs"/>
            </a:endParaRPr>
          </a:p>
        </p:txBody>
      </p:sp>
      <p:sp>
        <p:nvSpPr>
          <p:cNvPr id="16" name="圓角矩形 15"/>
          <p:cNvSpPr/>
          <p:nvPr/>
        </p:nvSpPr>
        <p:spPr>
          <a:xfrm>
            <a:off x="2946228" y="620688"/>
            <a:ext cx="1371018" cy="42297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微軟正黑體" pitchFamily="34" charset="-120"/>
                <a:cs typeface="+mn-cs"/>
              </a:rPr>
              <a:t>Program</a:t>
            </a:r>
            <a:r>
              <a:rPr kumimoji="0" lang="zh-TW" altLang="en-US" sz="16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微軟正黑體" pitchFamily="34" charset="-120"/>
                <a:cs typeface="+mn-cs"/>
              </a:rPr>
              <a:t> </a:t>
            </a:r>
            <a:r>
              <a:rPr kumimoji="0" lang="en-US" altLang="zh-TW" sz="16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微軟正黑體" pitchFamily="34" charset="-120"/>
                <a:cs typeface="+mn-cs"/>
              </a:rPr>
              <a:t>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1" dirty="0" smtClean="0">
                <a:solidFill>
                  <a:sysClr val="windowText" lastClr="000000"/>
                </a:solidFill>
                <a:latin typeface="Calibri" panose="020F0502020204030204"/>
                <a:ea typeface="微軟正黑體" pitchFamily="34" charset="-120"/>
              </a:rPr>
              <a:t>open()…</a:t>
            </a:r>
            <a:endParaRPr kumimoji="0" lang="zh-TW" altLang="en-US" sz="1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微軟正黑體" pitchFamily="34" charset="-120"/>
              <a:cs typeface="+mn-cs"/>
            </a:endParaRPr>
          </a:p>
        </p:txBody>
      </p:sp>
      <p:cxnSp>
        <p:nvCxnSpPr>
          <p:cNvPr id="18" name="直線接點 17"/>
          <p:cNvCxnSpPr/>
          <p:nvPr/>
        </p:nvCxnSpPr>
        <p:spPr>
          <a:xfrm>
            <a:off x="7146344" y="847922"/>
            <a:ext cx="317809" cy="0"/>
          </a:xfrm>
          <a:prstGeom prst="line">
            <a:avLst/>
          </a:prstGeom>
          <a:ln w="38100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AutoShape 284"/>
          <p:cNvSpPr>
            <a:spLocks noChangeArrowheads="1"/>
          </p:cNvSpPr>
          <p:nvPr/>
        </p:nvSpPr>
        <p:spPr bwMode="auto">
          <a:xfrm>
            <a:off x="3783762" y="5374221"/>
            <a:ext cx="4616494" cy="1059185"/>
          </a:xfrm>
          <a:prstGeom prst="flowChartMagneticDisk">
            <a:avLst/>
          </a:prstGeom>
          <a:solidFill>
            <a:srgbClr val="92D05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itchFamily="18" charset="-120"/>
                <a:cs typeface="Times New Roman" panose="02020603050405020304" pitchFamily="18" charset="0"/>
              </a:rPr>
              <a:t>Storage</a:t>
            </a:r>
            <a:endParaRPr kumimoji="0" lang="en-US" altLang="zh-TW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itchFamily="18" charset="-120"/>
              <a:cs typeface="+mn-cs"/>
            </a:endParaRPr>
          </a:p>
        </p:txBody>
      </p:sp>
      <p:cxnSp>
        <p:nvCxnSpPr>
          <p:cNvPr id="171" name="直線接點 170"/>
          <p:cNvCxnSpPr/>
          <p:nvPr/>
        </p:nvCxnSpPr>
        <p:spPr>
          <a:xfrm>
            <a:off x="2413378" y="5013176"/>
            <a:ext cx="7797422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字方塊 59"/>
          <p:cNvSpPr txBox="1"/>
          <p:nvPr/>
        </p:nvSpPr>
        <p:spPr>
          <a:xfrm>
            <a:off x="6140564" y="1473289"/>
            <a:ext cx="1502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itchFamily="18" charset="-120"/>
                <a:cs typeface="+mn-cs"/>
              </a:rPr>
              <a:t>open(), read()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itchFamily="18" charset="-120"/>
              <a:cs typeface="+mn-cs"/>
            </a:endParaRPr>
          </a:p>
        </p:txBody>
      </p:sp>
      <p:sp>
        <p:nvSpPr>
          <p:cNvPr id="49" name="圓角矩形 48"/>
          <p:cNvSpPr/>
          <p:nvPr/>
        </p:nvSpPr>
        <p:spPr>
          <a:xfrm>
            <a:off x="2423592" y="1993582"/>
            <a:ext cx="7398372" cy="2775450"/>
          </a:xfrm>
          <a:prstGeom prst="roundRect">
            <a:avLst/>
          </a:prstGeom>
          <a:solidFill>
            <a:srgbClr val="9FFD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000" b="1" dirty="0" smtClean="0">
                <a:solidFill>
                  <a:sysClr val="windowText" lastClr="000000"/>
                </a:solidFill>
                <a:latin typeface="Calibri" panose="020F0502020204030204"/>
                <a:ea typeface="微軟正黑體" pitchFamily="34" charset="-120"/>
              </a:rPr>
              <a:t>open()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微軟正黑體" pitchFamily="34" charset="-120"/>
                <a:cs typeface="+mn-cs"/>
              </a:rPr>
              <a:t>{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000" b="1" dirty="0" smtClean="0">
                <a:solidFill>
                  <a:sysClr val="windowText" lastClr="000000"/>
                </a:solidFill>
                <a:latin typeface="Calibri" panose="020F0502020204030204"/>
                <a:ea typeface="微軟正黑體" pitchFamily="34" charset="-120"/>
              </a:rPr>
              <a:t>	….</a:t>
            </a:r>
            <a:endParaRPr kumimoji="1" lang="en-US" altLang="zh-TW" sz="2000" b="1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微軟正黑體" pitchFamily="34" charset="-120"/>
              <a:cs typeface="+mn-cs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000" b="1" dirty="0" smtClean="0">
                <a:solidFill>
                  <a:sysClr val="windowText" lastClr="000000"/>
                </a:solidFill>
                <a:latin typeface="Calibri" panose="020F0502020204030204"/>
                <a:ea typeface="微軟正黑體" pitchFamily="34" charset="-120"/>
              </a:rPr>
              <a:t>}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微軟正黑體" pitchFamily="34" charset="-120"/>
                <a:cs typeface="+mn-cs"/>
              </a:rPr>
              <a:t>read()                                               OS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000" b="1" dirty="0" smtClean="0">
                <a:solidFill>
                  <a:sysClr val="windowText" lastClr="000000"/>
                </a:solidFill>
                <a:latin typeface="Calibri" panose="020F0502020204030204"/>
                <a:ea typeface="微軟正黑體" pitchFamily="34" charset="-120"/>
              </a:rPr>
              <a:t>{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微軟正黑體" pitchFamily="34" charset="-120"/>
                <a:cs typeface="+mn-cs"/>
              </a:rPr>
              <a:t>	…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000" b="1" dirty="0">
                <a:solidFill>
                  <a:sysClr val="windowText" lastClr="000000"/>
                </a:solidFill>
                <a:latin typeface="Calibri" panose="020F0502020204030204"/>
                <a:ea typeface="微軟正黑體" pitchFamily="34" charset="-120"/>
              </a:rPr>
              <a:t>}</a:t>
            </a:r>
            <a:endParaRPr kumimoji="1" lang="en-US" altLang="zh-TW" sz="20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微軟正黑體" pitchFamily="34" charset="-120"/>
              <a:cs typeface="+mn-cs"/>
            </a:endParaRPr>
          </a:p>
        </p:txBody>
      </p:sp>
      <p:cxnSp>
        <p:nvCxnSpPr>
          <p:cNvPr id="65" name="直線接點 23"/>
          <p:cNvCxnSpPr/>
          <p:nvPr/>
        </p:nvCxnSpPr>
        <p:spPr>
          <a:xfrm flipV="1">
            <a:off x="6106244" y="1124744"/>
            <a:ext cx="83" cy="826517"/>
          </a:xfrm>
          <a:prstGeom prst="straightConnector1">
            <a:avLst/>
          </a:prstGeom>
          <a:ln w="508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接點 23"/>
          <p:cNvCxnSpPr/>
          <p:nvPr/>
        </p:nvCxnSpPr>
        <p:spPr>
          <a:xfrm flipV="1">
            <a:off x="6106244" y="4631047"/>
            <a:ext cx="83" cy="742169"/>
          </a:xfrm>
          <a:prstGeom prst="straightConnector1">
            <a:avLst/>
          </a:prstGeom>
          <a:ln w="508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2334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4000" dirty="0"/>
              <a:t>Examples of Windows and Unix System Calls</a:t>
            </a:r>
          </a:p>
        </p:txBody>
      </p:sp>
      <p:pic>
        <p:nvPicPr>
          <p:cNvPr id="24579" name="Picture 6" descr="OS8-p6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79577" y="1052737"/>
            <a:ext cx="7488237" cy="5532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圓角矩形 1"/>
          <p:cNvSpPr/>
          <p:nvPr/>
        </p:nvSpPr>
        <p:spPr>
          <a:xfrm>
            <a:off x="983432" y="3284984"/>
            <a:ext cx="9721080" cy="7200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rgbClr val="FF0000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問題：為什麼</a:t>
            </a:r>
            <a:r>
              <a:rPr lang="en-US" altLang="zh-TW" b="1" dirty="0" smtClean="0">
                <a:solidFill>
                  <a:srgbClr val="FF0000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system call</a:t>
            </a:r>
            <a:r>
              <a:rPr lang="zh-TW" altLang="en-US" b="1" dirty="0" smtClean="0">
                <a:solidFill>
                  <a:srgbClr val="FF0000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介面不一樣</a:t>
            </a:r>
            <a:r>
              <a:rPr lang="en-US" altLang="zh-TW" b="1" dirty="0" smtClean="0">
                <a:solidFill>
                  <a:srgbClr val="FF0000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?</a:t>
            </a:r>
            <a:endParaRPr lang="zh-TW" altLang="en-US" b="1" dirty="0">
              <a:solidFill>
                <a:srgbClr val="FF0000"/>
              </a:solidFill>
              <a:latin typeface="Calibri" panose="020F0502020204030204" pitchFamily="34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57033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System Calls (Cont.)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1412776"/>
            <a:ext cx="10972800" cy="4525963"/>
          </a:xfrm>
        </p:spPr>
        <p:txBody>
          <a:bodyPr/>
          <a:lstStyle/>
          <a:p>
            <a:pPr eaLnBrk="1" hangingPunct="1"/>
            <a:r>
              <a:rPr lang="en-US" altLang="zh-TW" sz="2800" dirty="0"/>
              <a:t>Typically, a </a:t>
            </a:r>
            <a:r>
              <a:rPr lang="en-US" altLang="zh-TW" sz="2800" b="1" dirty="0">
                <a:solidFill>
                  <a:srgbClr val="FF3300"/>
                </a:solidFill>
              </a:rPr>
              <a:t>number</a:t>
            </a:r>
            <a:r>
              <a:rPr lang="en-US" altLang="zh-TW" sz="2800" b="1" dirty="0"/>
              <a:t> </a:t>
            </a:r>
            <a:r>
              <a:rPr lang="en-US" altLang="zh-TW" sz="2800" dirty="0"/>
              <a:t>is associated with each system call</a:t>
            </a:r>
          </a:p>
          <a:p>
            <a:pPr lvl="1" eaLnBrk="1" hangingPunct="1"/>
            <a:r>
              <a:rPr lang="en-US" altLang="zh-TW" sz="2400" dirty="0" smtClean="0"/>
              <a:t>OS maintain </a:t>
            </a:r>
            <a:r>
              <a:rPr lang="en-US" altLang="zh-TW" sz="2400" dirty="0"/>
              <a:t>a </a:t>
            </a:r>
            <a:r>
              <a:rPr lang="en-US" altLang="zh-TW" sz="2400" b="1" dirty="0"/>
              <a:t>table </a:t>
            </a:r>
            <a:r>
              <a:rPr lang="en-US" altLang="zh-TW" sz="2400" dirty="0"/>
              <a:t>indexed according to these numbers</a:t>
            </a:r>
          </a:p>
          <a:p>
            <a:pPr lvl="1" eaLnBrk="1" hangingPunct="1"/>
            <a:endParaRPr lang="en-US" altLang="zh-TW" sz="2400" dirty="0"/>
          </a:p>
          <a:p>
            <a:pPr lvl="2" eaLnBrk="1" hangingPunct="1"/>
            <a:endParaRPr lang="en-US" altLang="zh-TW" sz="2000" dirty="0"/>
          </a:p>
          <a:p>
            <a:endParaRPr lang="zh-TW" alt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 l="775" t="9819" r="969" b="10077"/>
          <a:stretch>
            <a:fillRect/>
          </a:stretch>
        </p:blipFill>
        <p:spPr bwMode="auto">
          <a:xfrm>
            <a:off x="2135560" y="2564904"/>
            <a:ext cx="7485062" cy="3802437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97455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System Calls (Cont.)</a:t>
            </a:r>
            <a:endParaRPr lang="zh-TW" altLang="en-US" dirty="0">
              <a:solidFill>
                <a:srgbClr val="0033CC"/>
              </a:solidFill>
            </a:endParaRP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6312024" y="1484785"/>
            <a:ext cx="2260600" cy="1235075"/>
          </a:xfrm>
          <a:prstGeom prst="rect">
            <a:avLst/>
          </a:prstGeom>
          <a:solidFill>
            <a:srgbClr val="99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新細明體" pitchFamily="18" charset="-120"/>
                <a:cs typeface="+mn-cs"/>
              </a:rPr>
              <a:t>…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Calibri" panose="020F0502020204030204" pitchFamily="34" charset="0"/>
                <a:ea typeface="新細明體" pitchFamily="18" charset="-120"/>
                <a:cs typeface="+mn-cs"/>
              </a:rPr>
              <a:t>int</a:t>
            </a:r>
            <a:r>
              <a:rPr kumimoji="0" lang="en-US" altLang="zh-TW" sz="2000" b="1" i="1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Calibri" panose="020F0502020204030204" pitchFamily="34" charset="0"/>
                <a:ea typeface="新細明體" pitchFamily="18" charset="-120"/>
                <a:cs typeface="+mn-cs"/>
              </a:rPr>
              <a:t> </a:t>
            </a:r>
            <a:r>
              <a:rPr kumimoji="0" lang="en-US" altLang="zh-TW" sz="2000" b="1" i="1" u="none" strike="noStrike" kern="120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Calibri" panose="020F0502020204030204" pitchFamily="34" charset="0"/>
                <a:ea typeface="新細明體" pitchFamily="18" charset="-120"/>
                <a:cs typeface="+mn-cs"/>
              </a:rPr>
              <a:t>0x10</a:t>
            </a:r>
            <a:r>
              <a:rPr kumimoji="0" lang="en-US" altLang="zh-TW" sz="2000" b="1" i="1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Calibri" panose="020F0502020204030204" pitchFamily="34" charset="0"/>
                <a:ea typeface="新細明體" pitchFamily="18" charset="-120"/>
                <a:cs typeface="+mn-cs"/>
              </a:rPr>
              <a:t>;  // read();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新細明體" pitchFamily="18" charset="-120"/>
                <a:cs typeface="+mn-cs"/>
              </a:rPr>
              <a:t>…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312024" y="4509122"/>
            <a:ext cx="2260600" cy="1931595"/>
          </a:xfrm>
          <a:prstGeom prst="rect">
            <a:avLst/>
          </a:prstGeom>
          <a:solidFill>
            <a:srgbClr val="66FF66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新細明體" pitchFamily="18" charset="-120"/>
                <a:cs typeface="+mn-cs"/>
              </a:rPr>
              <a:t>OS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312024" y="2719859"/>
            <a:ext cx="2260600" cy="1789262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新細明體" pitchFamily="18" charset="-120"/>
                <a:cs typeface="+mn-cs"/>
              </a:rPr>
              <a:t>…..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567609" y="2188803"/>
            <a:ext cx="1869455" cy="1274514"/>
          </a:xfrm>
          <a:prstGeom prst="rect">
            <a:avLst/>
          </a:prstGeom>
          <a:solidFill>
            <a:srgbClr val="5B9BD5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Calibri" panose="020F0502020204030204" pitchFamily="34" charset="0"/>
                <a:ea typeface="新細明體" pitchFamily="18" charset="-120"/>
                <a:cs typeface="+mn-cs"/>
              </a:rPr>
              <a:t>CPU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2400" b="1" i="0" u="none" strike="noStrike" kern="1200" cap="none" spc="0" normalizeH="0" baseline="0" noProof="0" dirty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Calibri" panose="020F0502020204030204" pitchFamily="34" charset="0"/>
              <a:ea typeface="新細明體" pitchFamily="18" charset="-120"/>
              <a:cs typeface="+mn-cs"/>
            </a:endParaRPr>
          </a:p>
        </p:txBody>
      </p:sp>
      <p:cxnSp>
        <p:nvCxnSpPr>
          <p:cNvPr id="9" name="直線單箭頭接點 8"/>
          <p:cNvCxnSpPr>
            <a:stCxn id="3" idx="1"/>
            <a:endCxn id="7" idx="3"/>
          </p:cNvCxnSpPr>
          <p:nvPr/>
        </p:nvCxnSpPr>
        <p:spPr>
          <a:xfrm flipH="1">
            <a:off x="4437064" y="2102322"/>
            <a:ext cx="1874961" cy="723738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>
            <a:stCxn id="7" idx="3"/>
            <a:endCxn id="5" idx="1"/>
          </p:cNvCxnSpPr>
          <p:nvPr/>
        </p:nvCxnSpPr>
        <p:spPr>
          <a:xfrm>
            <a:off x="4437064" y="2826061"/>
            <a:ext cx="1874961" cy="2648859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4488788" y="4005065"/>
            <a:ext cx="885756" cy="5847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新細明體" pitchFamily="18" charset="-120"/>
                <a:cs typeface="+mn-cs"/>
              </a:rPr>
              <a:t>trap</a:t>
            </a:r>
          </a:p>
        </p:txBody>
      </p:sp>
      <p:sp>
        <p:nvSpPr>
          <p:cNvPr id="11" name="矩形 10"/>
          <p:cNvSpPr/>
          <p:nvPr/>
        </p:nvSpPr>
        <p:spPr>
          <a:xfrm>
            <a:off x="2927648" y="2924944"/>
            <a:ext cx="1080120" cy="432048"/>
          </a:xfrm>
          <a:prstGeom prst="rect">
            <a:avLst/>
          </a:prstGeom>
          <a:solidFill>
            <a:srgbClr val="33CC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新細明體"/>
                <a:cs typeface="+mn-cs"/>
              </a:rPr>
              <a:t>mode = 0;</a:t>
            </a:r>
            <a:endParaRPr kumimoji="1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新細明體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927648" y="2924944"/>
            <a:ext cx="1080120" cy="432048"/>
          </a:xfrm>
          <a:prstGeom prst="rect">
            <a:avLst/>
          </a:prstGeom>
          <a:solidFill>
            <a:srgbClr val="33CC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新細明體"/>
                <a:cs typeface="+mn-cs"/>
              </a:rPr>
              <a:t>mode = 1;</a:t>
            </a:r>
            <a:endParaRPr kumimoji="1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5825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 smtClean="0"/>
              <a:t>APIs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600201"/>
            <a:ext cx="10972800" cy="4853135"/>
          </a:xfrm>
        </p:spPr>
        <p:txBody>
          <a:bodyPr>
            <a:normAutofit/>
          </a:bodyPr>
          <a:lstStyle/>
          <a:p>
            <a:pPr eaLnBrk="1" hangingPunct="1">
              <a:lnSpc>
                <a:spcPct val="110000"/>
              </a:lnSpc>
            </a:pPr>
            <a:r>
              <a:rPr lang="en-US" altLang="zh-TW" sz="2800" dirty="0"/>
              <a:t>However, </a:t>
            </a:r>
            <a:r>
              <a:rPr lang="en-US" altLang="zh-TW" sz="2800" b="1" dirty="0"/>
              <a:t>system calls </a:t>
            </a:r>
            <a:r>
              <a:rPr lang="en-US" altLang="zh-TW" sz="2800" dirty="0"/>
              <a:t>are often accessed </a:t>
            </a:r>
            <a:r>
              <a:rPr lang="en-US" altLang="zh-TW" sz="2800" b="1" dirty="0" smtClean="0"/>
              <a:t>indirectly</a:t>
            </a:r>
            <a:r>
              <a:rPr lang="en-US" altLang="zh-TW" sz="2800" dirty="0" smtClean="0"/>
              <a:t> via </a:t>
            </a:r>
            <a:r>
              <a:rPr lang="en-US" altLang="zh-TW" sz="2800" dirty="0"/>
              <a:t>a </a:t>
            </a:r>
            <a:r>
              <a:rPr lang="en-US" altLang="zh-TW" sz="2800" b="1" dirty="0" smtClean="0">
                <a:solidFill>
                  <a:srgbClr val="0000FF"/>
                </a:solidFill>
              </a:rPr>
              <a:t>Application </a:t>
            </a:r>
            <a:r>
              <a:rPr lang="en-US" altLang="zh-TW" sz="2800" b="1" dirty="0">
                <a:solidFill>
                  <a:srgbClr val="0000FF"/>
                </a:solidFill>
              </a:rPr>
              <a:t>Program Interface (API)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400" dirty="0"/>
              <a:t>Rather than directly </a:t>
            </a:r>
            <a:r>
              <a:rPr lang="en-US" altLang="zh-TW" sz="2400" dirty="0" smtClean="0"/>
              <a:t>calling </a:t>
            </a:r>
            <a:r>
              <a:rPr lang="en-US" altLang="zh-TW" sz="2400" dirty="0"/>
              <a:t>the system </a:t>
            </a:r>
            <a:r>
              <a:rPr lang="en-US" altLang="zh-TW" sz="2400" dirty="0" smtClean="0"/>
              <a:t>call</a:t>
            </a:r>
          </a:p>
          <a:p>
            <a:pPr lvl="1" eaLnBrk="1" hangingPunct="1">
              <a:lnSpc>
                <a:spcPct val="110000"/>
              </a:lnSpc>
            </a:pPr>
            <a:endParaRPr lang="en-US" altLang="zh-TW" sz="2400" dirty="0" smtClean="0"/>
          </a:p>
          <a:p>
            <a:pPr lvl="1" eaLnBrk="1" hangingPunct="1">
              <a:lnSpc>
                <a:spcPct val="110000"/>
              </a:lnSpc>
            </a:pPr>
            <a:r>
              <a:rPr lang="en-US" altLang="zh-TW" sz="2400" dirty="0" err="1" smtClean="0"/>
              <a:t>fopen</a:t>
            </a:r>
            <a:r>
              <a:rPr lang="en-US" altLang="zh-TW" sz="2400" dirty="0" smtClean="0"/>
              <a:t>(), </a:t>
            </a:r>
            <a:r>
              <a:rPr lang="en-US" altLang="zh-TW" sz="2400" dirty="0" err="1" smtClean="0"/>
              <a:t>fread</a:t>
            </a:r>
            <a:r>
              <a:rPr lang="en-US" altLang="zh-TW" sz="2400" dirty="0" smtClean="0"/>
              <a:t>(), </a:t>
            </a:r>
            <a:r>
              <a:rPr lang="en-US" altLang="zh-TW" sz="2400" dirty="0" err="1" smtClean="0"/>
              <a:t>fwrite</a:t>
            </a:r>
            <a:r>
              <a:rPr lang="en-US" altLang="zh-TW" sz="2400" dirty="0" smtClean="0"/>
              <a:t>(), </a:t>
            </a:r>
            <a:r>
              <a:rPr lang="en-US" altLang="zh-TW" sz="2400" dirty="0" err="1" smtClean="0"/>
              <a:t>printf</a:t>
            </a:r>
            <a:r>
              <a:rPr lang="en-US" altLang="zh-TW" sz="2400" dirty="0" smtClean="0"/>
              <a:t>()….are APIs</a:t>
            </a:r>
          </a:p>
          <a:p>
            <a:pPr lvl="1" eaLnBrk="1" hangingPunct="1">
              <a:lnSpc>
                <a:spcPct val="110000"/>
              </a:lnSpc>
            </a:pPr>
            <a:endParaRPr lang="en-US" altLang="zh-TW" sz="2400" dirty="0"/>
          </a:p>
          <a:p>
            <a:pPr lvl="1" eaLnBrk="1" hangingPunct="1">
              <a:lnSpc>
                <a:spcPct val="110000"/>
              </a:lnSpc>
            </a:pPr>
            <a:r>
              <a:rPr lang="en-US" altLang="zh-TW" sz="2400" dirty="0" smtClean="0"/>
              <a:t>See the following slide</a:t>
            </a:r>
            <a:endParaRPr lang="en-US" altLang="zh-TW" sz="2400" dirty="0"/>
          </a:p>
          <a:p>
            <a:pPr eaLnBrk="1" hangingPunct="1">
              <a:lnSpc>
                <a:spcPct val="110000"/>
              </a:lnSpc>
            </a:pPr>
            <a:endParaRPr lang="en-US" altLang="zh-TW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接點 4"/>
          <p:cNvCxnSpPr/>
          <p:nvPr/>
        </p:nvCxnSpPr>
        <p:spPr>
          <a:xfrm>
            <a:off x="2063552" y="2553473"/>
            <a:ext cx="7797422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字方塊 5"/>
          <p:cNvSpPr txBox="1"/>
          <p:nvPr/>
        </p:nvSpPr>
        <p:spPr>
          <a:xfrm>
            <a:off x="9146397" y="2276873"/>
            <a:ext cx="8915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200" b="1" dirty="0">
                <a:solidFill>
                  <a:prstClr val="black"/>
                </a:solidFill>
                <a:latin typeface="Calibri" panose="020F0502020204030204"/>
                <a:ea typeface="新細明體" pitchFamily="18" charset="-120"/>
              </a:rPr>
              <a:t>User Mode</a:t>
            </a:r>
            <a:endParaRPr kumimoji="0" lang="zh-TW" altLang="en-US" sz="1200" b="1" dirty="0">
              <a:solidFill>
                <a:prstClr val="black"/>
              </a:solidFill>
              <a:latin typeface="Calibri" panose="020F0502020204030204"/>
              <a:ea typeface="新細明體" pitchFamily="18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9152860" y="2520619"/>
            <a:ext cx="10106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200" b="1" dirty="0">
                <a:solidFill>
                  <a:prstClr val="black"/>
                </a:solidFill>
                <a:latin typeface="Calibri" panose="020F0502020204030204"/>
                <a:ea typeface="新細明體" pitchFamily="18" charset="-120"/>
              </a:rPr>
              <a:t>Kernel Mode</a:t>
            </a:r>
            <a:endParaRPr kumimoji="0" lang="zh-TW" altLang="en-US" sz="1200" b="1" dirty="0">
              <a:solidFill>
                <a:prstClr val="black"/>
              </a:solidFill>
              <a:latin typeface="Calibri" panose="020F0502020204030204"/>
              <a:ea typeface="新細明體" pitchFamily="18" charset="-120"/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4762107" y="198231"/>
            <a:ext cx="1463759" cy="42297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600" b="1" dirty="0">
                <a:solidFill>
                  <a:sysClr val="windowText" lastClr="000000"/>
                </a:solidFill>
                <a:latin typeface="Calibri" panose="020F0502020204030204"/>
                <a:ea typeface="微軟正黑體" pitchFamily="34" charset="-120"/>
              </a:rPr>
              <a:t>Program </a:t>
            </a:r>
            <a:r>
              <a:rPr kumimoji="0" lang="en-US" altLang="zh-TW" sz="1600" b="1" dirty="0" smtClean="0">
                <a:solidFill>
                  <a:sysClr val="windowText" lastClr="000000"/>
                </a:solidFill>
                <a:latin typeface="Calibri" panose="020F0502020204030204"/>
                <a:ea typeface="微軟正黑體" pitchFamily="34" charset="-120"/>
              </a:rPr>
              <a:t>2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600" b="1" dirty="0" err="1" smtClean="0">
                <a:solidFill>
                  <a:sysClr val="windowText" lastClr="000000"/>
                </a:solidFill>
                <a:latin typeface="Calibri" panose="020F0502020204030204"/>
                <a:ea typeface="微軟正黑體" pitchFamily="34" charset="-120"/>
              </a:rPr>
              <a:t>fopen</a:t>
            </a:r>
            <a:r>
              <a:rPr kumimoji="0" lang="en-US" altLang="zh-TW" sz="1600" b="1" dirty="0" smtClean="0">
                <a:solidFill>
                  <a:sysClr val="windowText" lastClr="000000"/>
                </a:solidFill>
                <a:latin typeface="Calibri" panose="020F0502020204030204"/>
                <a:ea typeface="微軟正黑體" pitchFamily="34" charset="-120"/>
              </a:rPr>
              <a:t>();</a:t>
            </a:r>
            <a:endParaRPr kumimoji="0" lang="zh-TW" altLang="en-US" sz="1600" b="1" dirty="0">
              <a:solidFill>
                <a:sysClr val="windowText" lastClr="000000"/>
              </a:solidFill>
              <a:latin typeface="Calibri" panose="020F0502020204030204"/>
              <a:ea typeface="微軟正黑體" pitchFamily="34" charset="-120"/>
            </a:endParaRPr>
          </a:p>
        </p:txBody>
      </p:sp>
      <p:sp>
        <p:nvSpPr>
          <p:cNvPr id="16" name="圓角矩形 15"/>
          <p:cNvSpPr/>
          <p:nvPr/>
        </p:nvSpPr>
        <p:spPr>
          <a:xfrm>
            <a:off x="2946228" y="188640"/>
            <a:ext cx="1371018" cy="42297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600" b="1" dirty="0">
                <a:solidFill>
                  <a:sysClr val="windowText" lastClr="000000"/>
                </a:solidFill>
                <a:latin typeface="Calibri" panose="020F0502020204030204"/>
                <a:ea typeface="微軟正黑體" pitchFamily="34" charset="-120"/>
              </a:rPr>
              <a:t>Program</a:t>
            </a:r>
            <a:r>
              <a:rPr kumimoji="0" lang="zh-TW" altLang="en-US" sz="1600" b="1" dirty="0">
                <a:solidFill>
                  <a:sysClr val="windowText" lastClr="000000"/>
                </a:solidFill>
                <a:latin typeface="Calibri" panose="020F0502020204030204"/>
                <a:ea typeface="微軟正黑體" pitchFamily="34" charset="-120"/>
              </a:rPr>
              <a:t> </a:t>
            </a:r>
            <a:r>
              <a:rPr kumimoji="0" lang="en-US" altLang="zh-TW" sz="1600" b="1" dirty="0">
                <a:solidFill>
                  <a:sysClr val="windowText" lastClr="000000"/>
                </a:solidFill>
                <a:latin typeface="Calibri" panose="020F0502020204030204"/>
                <a:ea typeface="微軟正黑體" pitchFamily="34" charset="-120"/>
              </a:rPr>
              <a:t>1</a:t>
            </a:r>
            <a:endParaRPr kumimoji="0" lang="zh-TW" altLang="en-US" sz="1600" b="1" dirty="0">
              <a:solidFill>
                <a:sysClr val="windowText" lastClr="000000"/>
              </a:solidFill>
              <a:latin typeface="Calibri" panose="020F0502020204030204"/>
              <a:ea typeface="微軟正黑體" pitchFamily="34" charset="-120"/>
            </a:endParaRPr>
          </a:p>
        </p:txBody>
      </p:sp>
      <p:cxnSp>
        <p:nvCxnSpPr>
          <p:cNvPr id="18" name="直線接點 17"/>
          <p:cNvCxnSpPr/>
          <p:nvPr/>
        </p:nvCxnSpPr>
        <p:spPr>
          <a:xfrm>
            <a:off x="7146344" y="415874"/>
            <a:ext cx="317809" cy="0"/>
          </a:xfrm>
          <a:prstGeom prst="line">
            <a:avLst/>
          </a:prstGeom>
          <a:ln w="38100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圓角矩形 23"/>
          <p:cNvSpPr/>
          <p:nvPr/>
        </p:nvSpPr>
        <p:spPr>
          <a:xfrm>
            <a:off x="3613394" y="1017356"/>
            <a:ext cx="4922837" cy="1287505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>
              <a:defRPr/>
            </a:pPr>
            <a:r>
              <a:rPr lang="en-US" altLang="zh-TW" sz="1600" b="1" dirty="0" err="1" smtClean="0">
                <a:solidFill>
                  <a:prstClr val="black"/>
                </a:solidFill>
                <a:latin typeface="Calibri" panose="020F0502020204030204" pitchFamily="34" charset="0"/>
              </a:rPr>
              <a:t>fopen</a:t>
            </a:r>
            <a:r>
              <a:rPr lang="en-US" altLang="zh-TW" sz="1600" b="1" dirty="0" smtClean="0">
                <a:solidFill>
                  <a:prstClr val="black"/>
                </a:solidFill>
                <a:latin typeface="Calibri" panose="020F0502020204030204" pitchFamily="34" charset="0"/>
              </a:rPr>
              <a:t>() {</a:t>
            </a:r>
          </a:p>
          <a:p>
            <a:pPr eaLnBrk="0" hangingPunct="0">
              <a:defRPr/>
            </a:pPr>
            <a:r>
              <a:rPr lang="en-US" altLang="zh-TW" sz="1600" b="1" dirty="0" smtClean="0">
                <a:solidFill>
                  <a:prstClr val="black"/>
                </a:solidFill>
                <a:latin typeface="Calibri" panose="020F0502020204030204" pitchFamily="34" charset="0"/>
              </a:rPr>
              <a:t>	…</a:t>
            </a:r>
          </a:p>
          <a:p>
            <a:pPr eaLnBrk="0" hangingPunct="0">
              <a:defRPr/>
            </a:pPr>
            <a:r>
              <a:rPr lang="en-US" altLang="zh-TW" sz="1600" b="1" dirty="0" smtClean="0">
                <a:solidFill>
                  <a:prstClr val="black"/>
                </a:solidFill>
                <a:latin typeface="Calibri" panose="020F0502020204030204" pitchFamily="34" charset="0"/>
              </a:rPr>
              <a:t>	open();</a:t>
            </a:r>
          </a:p>
          <a:p>
            <a:pPr eaLnBrk="0" hangingPunct="0">
              <a:defRPr/>
            </a:pPr>
            <a:r>
              <a:rPr lang="en-US" altLang="zh-TW" sz="1600" b="1" dirty="0" smtClean="0">
                <a:solidFill>
                  <a:prstClr val="black"/>
                </a:solidFill>
                <a:latin typeface="Calibri" panose="020F0502020204030204" pitchFamily="34" charset="0"/>
              </a:rPr>
              <a:t>	…</a:t>
            </a:r>
          </a:p>
          <a:p>
            <a:pPr eaLnBrk="0" hangingPunct="0">
              <a:defRPr/>
            </a:pPr>
            <a:r>
              <a:rPr lang="en-US" altLang="zh-TW" sz="1600" b="1" dirty="0">
                <a:solidFill>
                  <a:prstClr val="black"/>
                </a:solidFill>
                <a:latin typeface="Calibri" panose="020F0502020204030204" pitchFamily="34" charset="0"/>
              </a:rPr>
              <a:t>}</a:t>
            </a:r>
            <a:endParaRPr lang="zh-TW" altLang="en-US" sz="1600" b="1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cxnSp>
        <p:nvCxnSpPr>
          <p:cNvPr id="26" name="直線接點 23"/>
          <p:cNvCxnSpPr/>
          <p:nvPr/>
        </p:nvCxnSpPr>
        <p:spPr>
          <a:xfrm flipV="1">
            <a:off x="6074812" y="603972"/>
            <a:ext cx="0" cy="461690"/>
          </a:xfrm>
          <a:prstGeom prst="straightConnector1">
            <a:avLst/>
          </a:prstGeom>
          <a:ln w="508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圓角矩形 1"/>
          <p:cNvSpPr/>
          <p:nvPr/>
        </p:nvSpPr>
        <p:spPr>
          <a:xfrm>
            <a:off x="6528049" y="1426923"/>
            <a:ext cx="1716452" cy="41811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C library</a:t>
            </a:r>
            <a:endParaRPr lang="zh-TW" altLang="en-US" sz="2800" b="1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23" name="AutoShape 284"/>
          <p:cNvSpPr>
            <a:spLocks noChangeArrowheads="1"/>
          </p:cNvSpPr>
          <p:nvPr/>
        </p:nvSpPr>
        <p:spPr bwMode="auto">
          <a:xfrm>
            <a:off x="3766565" y="5885507"/>
            <a:ext cx="4616494" cy="472358"/>
          </a:xfrm>
          <a:prstGeom prst="flowChartMagneticDisk">
            <a:avLst/>
          </a:prstGeom>
          <a:solidFill>
            <a:srgbClr val="92D05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itchFamily="18" charset="-120"/>
                <a:cs typeface="Times New Roman" panose="02020603050405020304" pitchFamily="18" charset="0"/>
              </a:rPr>
              <a:t>Storage</a:t>
            </a:r>
            <a:endParaRPr kumimoji="0" lang="en-US" altLang="zh-TW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itchFamily="18" charset="-120"/>
              <a:cs typeface="+mn-cs"/>
            </a:endParaRPr>
          </a:p>
        </p:txBody>
      </p:sp>
      <p:cxnSp>
        <p:nvCxnSpPr>
          <p:cNvPr id="27" name="直線接點 26"/>
          <p:cNvCxnSpPr/>
          <p:nvPr/>
        </p:nvCxnSpPr>
        <p:spPr>
          <a:xfrm>
            <a:off x="2327155" y="5584993"/>
            <a:ext cx="7797422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圓角矩形 28"/>
          <p:cNvSpPr/>
          <p:nvPr/>
        </p:nvSpPr>
        <p:spPr>
          <a:xfrm>
            <a:off x="2407058" y="2770044"/>
            <a:ext cx="7398372" cy="2562348"/>
          </a:xfrm>
          <a:prstGeom prst="roundRect">
            <a:avLst/>
          </a:prstGeom>
          <a:solidFill>
            <a:srgbClr val="9FFD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000" b="1" dirty="0" smtClean="0">
                <a:solidFill>
                  <a:sysClr val="windowText" lastClr="000000"/>
                </a:solidFill>
                <a:latin typeface="Calibri" panose="020F0502020204030204"/>
                <a:ea typeface="微軟正黑體" pitchFamily="34" charset="-120"/>
              </a:rPr>
              <a:t>open()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微軟正黑體" pitchFamily="34" charset="-120"/>
                <a:cs typeface="+mn-cs"/>
              </a:rPr>
              <a:t>{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000" b="1" dirty="0" smtClean="0">
                <a:solidFill>
                  <a:sysClr val="windowText" lastClr="000000"/>
                </a:solidFill>
                <a:latin typeface="Calibri" panose="020F0502020204030204"/>
                <a:ea typeface="微軟正黑體" pitchFamily="34" charset="-120"/>
              </a:rPr>
              <a:t>	….</a:t>
            </a:r>
            <a:endParaRPr kumimoji="1" lang="en-US" altLang="zh-TW" sz="2000" b="1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微軟正黑體" pitchFamily="34" charset="-120"/>
              <a:cs typeface="+mn-cs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000" b="1" dirty="0" smtClean="0">
                <a:solidFill>
                  <a:sysClr val="windowText" lastClr="000000"/>
                </a:solidFill>
                <a:latin typeface="Calibri" panose="020F0502020204030204"/>
                <a:ea typeface="微軟正黑體" pitchFamily="34" charset="-120"/>
              </a:rPr>
              <a:t>}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微軟正黑體" pitchFamily="34" charset="-120"/>
                <a:cs typeface="+mn-cs"/>
              </a:rPr>
              <a:t>read()                                               OS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000" b="1" dirty="0" smtClean="0">
                <a:solidFill>
                  <a:sysClr val="windowText" lastClr="000000"/>
                </a:solidFill>
                <a:latin typeface="Calibri" panose="020F0502020204030204"/>
                <a:ea typeface="微軟正黑體" pitchFamily="34" charset="-120"/>
              </a:rPr>
              <a:t>{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微軟正黑體" pitchFamily="34" charset="-120"/>
                <a:cs typeface="+mn-cs"/>
              </a:rPr>
              <a:t>	…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000" b="1" dirty="0">
                <a:solidFill>
                  <a:sysClr val="windowText" lastClr="000000"/>
                </a:solidFill>
                <a:latin typeface="Calibri" panose="020F0502020204030204"/>
                <a:ea typeface="微軟正黑體" pitchFamily="34" charset="-120"/>
              </a:rPr>
              <a:t>}</a:t>
            </a:r>
            <a:endParaRPr kumimoji="1" lang="en-US" altLang="zh-TW" sz="20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微軟正黑體" pitchFamily="34" charset="-120"/>
              <a:cs typeface="+mn-cs"/>
            </a:endParaRPr>
          </a:p>
        </p:txBody>
      </p:sp>
      <p:cxnSp>
        <p:nvCxnSpPr>
          <p:cNvPr id="30" name="直線接點 23"/>
          <p:cNvCxnSpPr/>
          <p:nvPr/>
        </p:nvCxnSpPr>
        <p:spPr>
          <a:xfrm flipV="1">
            <a:off x="6106244" y="2285327"/>
            <a:ext cx="83" cy="512291"/>
          </a:xfrm>
          <a:prstGeom prst="straightConnector1">
            <a:avLst/>
          </a:prstGeom>
          <a:ln w="508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23"/>
          <p:cNvCxnSpPr/>
          <p:nvPr/>
        </p:nvCxnSpPr>
        <p:spPr>
          <a:xfrm flipV="1">
            <a:off x="6096000" y="5373216"/>
            <a:ext cx="83" cy="512291"/>
          </a:xfrm>
          <a:prstGeom prst="straightConnector1">
            <a:avLst/>
          </a:prstGeom>
          <a:ln w="508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2327155" y="6371072"/>
            <a:ext cx="817204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000" dirty="0">
                <a:solidFill>
                  <a:srgbClr val="FF0000"/>
                </a:solidFill>
                <a:latin typeface="Calibri" panose="020F0502020204030204" pitchFamily="34" charset="0"/>
              </a:rPr>
              <a:t>C program invoking </a:t>
            </a:r>
            <a:r>
              <a:rPr lang="en-US" altLang="zh-TW" sz="2000" i="1" dirty="0" err="1" smtClean="0">
                <a:solidFill>
                  <a:srgbClr val="FF0000"/>
                </a:solidFill>
                <a:latin typeface="Calibri" panose="020F0502020204030204" pitchFamily="34" charset="0"/>
              </a:rPr>
              <a:t>fopen</a:t>
            </a:r>
            <a:r>
              <a:rPr lang="en-US" altLang="zh-TW" sz="2000" i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 ()</a:t>
            </a:r>
            <a:r>
              <a:rPr lang="en-US" altLang="zh-TW" sz="20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en-US" altLang="zh-TW" sz="2000" dirty="0">
                <a:solidFill>
                  <a:srgbClr val="FF0000"/>
                </a:solidFill>
                <a:latin typeface="Calibri" panose="020F0502020204030204" pitchFamily="34" charset="0"/>
              </a:rPr>
              <a:t>library call, which in turn calls </a:t>
            </a:r>
            <a:r>
              <a:rPr lang="en-US" altLang="zh-TW" sz="2000" i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open ()</a:t>
            </a:r>
            <a:r>
              <a:rPr lang="en-US" altLang="zh-TW" sz="20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en-US" altLang="zh-TW" sz="2000" dirty="0">
                <a:solidFill>
                  <a:srgbClr val="FF0000"/>
                </a:solidFill>
                <a:latin typeface="Calibri" panose="020F0502020204030204" pitchFamily="34" charset="0"/>
              </a:rPr>
              <a:t>system call</a:t>
            </a:r>
          </a:p>
        </p:txBody>
      </p:sp>
    </p:spTree>
    <p:extLst>
      <p:ext uri="{BB962C8B-B14F-4D97-AF65-F5344CB8AC3E}">
        <p14:creationId xmlns:p14="http://schemas.microsoft.com/office/powerpoint/2010/main" val="92700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4417" y="116632"/>
            <a:ext cx="10972800" cy="838206"/>
          </a:xfrm>
        </p:spPr>
        <p:txBody>
          <a:bodyPr/>
          <a:lstStyle/>
          <a:p>
            <a:r>
              <a:rPr lang="en-US" altLang="zh-TW" sz="4000" dirty="0" smtClean="0"/>
              <a:t>Example: </a:t>
            </a:r>
            <a:r>
              <a:rPr lang="en-US" altLang="zh-TW" sz="4000" dirty="0" smtClean="0">
                <a:effectLst/>
              </a:rPr>
              <a:t>Standard </a:t>
            </a:r>
            <a:r>
              <a:rPr lang="en-US" altLang="zh-TW" sz="4000" dirty="0">
                <a:effectLst/>
              </a:rPr>
              <a:t>C Library</a:t>
            </a:r>
            <a:endParaRPr lang="zh-TW" altLang="en-US" sz="4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6F06792-2767-43F4-A335-D8A37CCA3850}" type="slidenum">
              <a:rPr kumimoji="1" lang="en-US" altLang="zh-TW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新細明體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新細明體" pitchFamily="18" charset="-120"/>
              <a:cs typeface="+mn-cs"/>
            </a:endParaRPr>
          </a:p>
        </p:txBody>
      </p:sp>
      <p:grpSp>
        <p:nvGrpSpPr>
          <p:cNvPr id="3" name="群組 2"/>
          <p:cNvGrpSpPr/>
          <p:nvPr/>
        </p:nvGrpSpPr>
        <p:grpSpPr>
          <a:xfrm>
            <a:off x="3431704" y="1124744"/>
            <a:ext cx="7561908" cy="5126233"/>
            <a:chOff x="3935413" y="1384981"/>
            <a:chExt cx="7561908" cy="5126233"/>
          </a:xfrm>
        </p:grpSpPr>
        <p:sp>
          <p:nvSpPr>
            <p:cNvPr id="5" name="Rectangle 2"/>
            <p:cNvSpPr>
              <a:spLocks noChangeArrowheads="1"/>
            </p:cNvSpPr>
            <p:nvPr/>
          </p:nvSpPr>
          <p:spPr bwMode="auto">
            <a:xfrm>
              <a:off x="4511676" y="1384981"/>
              <a:ext cx="3097213" cy="15113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新細明體" panose="02020500000000000000" pitchFamily="18" charset="-120"/>
                  <a:cs typeface="+mn-cs"/>
                </a:rPr>
                <a:t>#include &lt;</a:t>
              </a:r>
              <a:r>
                <a:rPr kumimoji="1" lang="en-US" altLang="zh-TW" sz="14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新細明體" panose="02020500000000000000" pitchFamily="18" charset="-120"/>
                  <a:cs typeface="+mn-cs"/>
                </a:rPr>
                <a:t>stdio.h</a:t>
              </a:r>
              <a:r>
                <a:rPr kumimoji="1" lang="en-US" altLang="zh-TW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新細明體" panose="02020500000000000000" pitchFamily="18" charset="-120"/>
                  <a:cs typeface="+mn-cs"/>
                </a:rPr>
                <a:t>&gt;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14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新細明體" panose="02020500000000000000" pitchFamily="18" charset="-120"/>
                  <a:cs typeface="+mn-cs"/>
                </a:rPr>
                <a:t>int</a:t>
              </a:r>
              <a:r>
                <a:rPr kumimoji="1" lang="en-US" altLang="zh-TW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新細明體" panose="02020500000000000000" pitchFamily="18" charset="-120"/>
                  <a:cs typeface="+mn-cs"/>
                </a:rPr>
                <a:t>  main()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新細明體" panose="02020500000000000000" pitchFamily="18" charset="-120"/>
                  <a:cs typeface="+mn-cs"/>
                </a:rPr>
                <a:t>{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新細明體" panose="02020500000000000000" pitchFamily="18" charset="-120"/>
                  <a:cs typeface="+mn-cs"/>
                </a:rPr>
                <a:t>   </a:t>
              </a:r>
              <a:r>
                <a:rPr kumimoji="1" lang="en-US" altLang="zh-TW" sz="14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新細明體" panose="02020500000000000000" pitchFamily="18" charset="-120"/>
                  <a:cs typeface="+mn-cs"/>
                </a:rPr>
                <a:t>printf</a:t>
              </a:r>
              <a:r>
                <a:rPr kumimoji="1" lang="en-US" altLang="zh-TW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新細明體" panose="02020500000000000000" pitchFamily="18" charset="-120"/>
                  <a:cs typeface="+mn-cs"/>
                </a:rPr>
                <a:t>(“Greeting”);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新細明體" panose="02020500000000000000" pitchFamily="18" charset="-120"/>
                  <a:cs typeface="+mn-cs"/>
                </a:rPr>
                <a:t>   …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新細明體" panose="02020500000000000000" pitchFamily="18" charset="-120"/>
                  <a:cs typeface="+mn-cs"/>
                </a:rPr>
                <a:t>   }</a:t>
              </a:r>
            </a:p>
          </p:txBody>
        </p:sp>
        <p:sp>
          <p:nvSpPr>
            <p:cNvPr id="6" name="Rectangle 3"/>
            <p:cNvSpPr>
              <a:spLocks noChangeArrowheads="1"/>
            </p:cNvSpPr>
            <p:nvPr/>
          </p:nvSpPr>
          <p:spPr bwMode="auto">
            <a:xfrm>
              <a:off x="4511676" y="3112181"/>
              <a:ext cx="3097213" cy="12239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1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新細明體" panose="02020500000000000000" pitchFamily="18" charset="-120"/>
                  <a:cs typeface="+mn-cs"/>
                </a:rPr>
                <a:t>printf()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1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新細明體" panose="02020500000000000000" pitchFamily="18" charset="-120"/>
                  <a:cs typeface="+mn-cs"/>
                </a:rPr>
                <a:t>{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1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新細明體" panose="02020500000000000000" pitchFamily="18" charset="-120"/>
                  <a:cs typeface="+mn-cs"/>
                </a:rPr>
                <a:t>   …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1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新細明體" panose="02020500000000000000" pitchFamily="18" charset="-120"/>
                  <a:cs typeface="+mn-cs"/>
                </a:rPr>
                <a:t>   int 0x80;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1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新細明體" panose="02020500000000000000" pitchFamily="18" charset="-120"/>
                  <a:cs typeface="+mn-cs"/>
                </a:rPr>
                <a:t>   …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1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新細明體" panose="02020500000000000000" pitchFamily="18" charset="-120"/>
                  <a:cs typeface="+mn-cs"/>
                </a:rPr>
                <a:t>}</a:t>
              </a:r>
            </a:p>
          </p:txBody>
        </p:sp>
        <p:grpSp>
          <p:nvGrpSpPr>
            <p:cNvPr id="7" name="Group 4"/>
            <p:cNvGrpSpPr>
              <a:grpSpLocks/>
            </p:cNvGrpSpPr>
            <p:nvPr/>
          </p:nvGrpSpPr>
          <p:grpSpPr bwMode="auto">
            <a:xfrm>
              <a:off x="3935413" y="2393043"/>
              <a:ext cx="1008062" cy="863600"/>
              <a:chOff x="1519" y="709"/>
              <a:chExt cx="635" cy="635"/>
            </a:xfrm>
          </p:grpSpPr>
          <p:sp>
            <p:nvSpPr>
              <p:cNvPr id="8" name="Line 5"/>
              <p:cNvSpPr>
                <a:spLocks noChangeShapeType="1"/>
              </p:cNvSpPr>
              <p:nvPr/>
            </p:nvSpPr>
            <p:spPr bwMode="auto">
              <a:xfrm flipH="1">
                <a:off x="1519" y="709"/>
                <a:ext cx="63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3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新細明體" pitchFamily="18" charset="-120"/>
                  <a:cs typeface="+mn-cs"/>
                </a:endParaRPr>
              </a:p>
            </p:txBody>
          </p:sp>
          <p:sp>
            <p:nvSpPr>
              <p:cNvPr id="9" name="Line 6"/>
              <p:cNvSpPr>
                <a:spLocks noChangeShapeType="1"/>
              </p:cNvSpPr>
              <p:nvPr/>
            </p:nvSpPr>
            <p:spPr bwMode="auto">
              <a:xfrm>
                <a:off x="1519" y="709"/>
                <a:ext cx="0" cy="63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3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新細明體" pitchFamily="18" charset="-120"/>
                  <a:cs typeface="+mn-cs"/>
                </a:endParaRPr>
              </a:p>
            </p:txBody>
          </p:sp>
          <p:sp>
            <p:nvSpPr>
              <p:cNvPr id="10" name="Line 7"/>
              <p:cNvSpPr>
                <a:spLocks noChangeShapeType="1"/>
              </p:cNvSpPr>
              <p:nvPr/>
            </p:nvSpPr>
            <p:spPr bwMode="auto">
              <a:xfrm>
                <a:off x="1519" y="1344"/>
                <a:ext cx="40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3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新細明體" pitchFamily="18" charset="-120"/>
                  <a:cs typeface="+mn-cs"/>
                </a:endParaRPr>
              </a:p>
            </p:txBody>
          </p:sp>
        </p:grpSp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4511676" y="4553631"/>
              <a:ext cx="3097213" cy="107984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新細明體" panose="02020500000000000000" pitchFamily="18" charset="-120"/>
                  <a:cs typeface="+mn-cs"/>
                </a:rPr>
                <a:t>write()</a:t>
              </a:r>
              <a:endParaRPr kumimoji="1" lang="en-US" altLang="zh-TW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新細明體" panose="02020500000000000000" pitchFamily="18" charset="-120"/>
                  <a:cs typeface="+mn-cs"/>
                </a:rPr>
                <a:t>{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新細明體" panose="02020500000000000000" pitchFamily="18" charset="-120"/>
                  <a:cs typeface="+mn-cs"/>
                </a:rPr>
                <a:t>   …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新細明體" panose="02020500000000000000" pitchFamily="18" charset="-120"/>
                  <a:cs typeface="+mn-cs"/>
                </a:rPr>
                <a:t>   …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新細明體" panose="02020500000000000000" pitchFamily="18" charset="-120"/>
                  <a:cs typeface="+mn-cs"/>
                </a:rPr>
                <a:t>}</a:t>
              </a:r>
              <a:endParaRPr kumimoji="1" lang="en-US" altLang="zh-TW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endParaRPr>
            </a:p>
          </p:txBody>
        </p:sp>
        <p:grpSp>
          <p:nvGrpSpPr>
            <p:cNvPr id="12" name="Group 10"/>
            <p:cNvGrpSpPr>
              <a:grpSpLocks/>
            </p:cNvGrpSpPr>
            <p:nvPr/>
          </p:nvGrpSpPr>
          <p:grpSpPr bwMode="auto">
            <a:xfrm>
              <a:off x="3935414" y="3832906"/>
              <a:ext cx="865187" cy="863600"/>
              <a:chOff x="1519" y="709"/>
              <a:chExt cx="635" cy="635"/>
            </a:xfrm>
          </p:grpSpPr>
          <p:sp>
            <p:nvSpPr>
              <p:cNvPr id="13" name="Line 11"/>
              <p:cNvSpPr>
                <a:spLocks noChangeShapeType="1"/>
              </p:cNvSpPr>
              <p:nvPr/>
            </p:nvSpPr>
            <p:spPr bwMode="auto">
              <a:xfrm flipH="1">
                <a:off x="1519" y="709"/>
                <a:ext cx="63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3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新細明體" pitchFamily="18" charset="-120"/>
                  <a:cs typeface="+mn-cs"/>
                </a:endParaRPr>
              </a:p>
            </p:txBody>
          </p:sp>
          <p:sp>
            <p:nvSpPr>
              <p:cNvPr id="14" name="Line 12"/>
              <p:cNvSpPr>
                <a:spLocks noChangeShapeType="1"/>
              </p:cNvSpPr>
              <p:nvPr/>
            </p:nvSpPr>
            <p:spPr bwMode="auto">
              <a:xfrm>
                <a:off x="1519" y="709"/>
                <a:ext cx="0" cy="63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3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新細明體" pitchFamily="18" charset="-120"/>
                  <a:cs typeface="+mn-cs"/>
                </a:endParaRPr>
              </a:p>
            </p:txBody>
          </p:sp>
          <p:sp>
            <p:nvSpPr>
              <p:cNvPr id="15" name="Line 13"/>
              <p:cNvSpPr>
                <a:spLocks noChangeShapeType="1"/>
              </p:cNvSpPr>
              <p:nvPr/>
            </p:nvSpPr>
            <p:spPr bwMode="auto">
              <a:xfrm>
                <a:off x="1519" y="1344"/>
                <a:ext cx="40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3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新細明體" pitchFamily="18" charset="-120"/>
                  <a:cs typeface="+mn-cs"/>
                </a:endParaRPr>
              </a:p>
            </p:txBody>
          </p:sp>
        </p:grpSp>
        <p:sp>
          <p:nvSpPr>
            <p:cNvPr id="16" name="Rectangle 18"/>
            <p:cNvSpPr>
              <a:spLocks noChangeArrowheads="1"/>
            </p:cNvSpPr>
            <p:nvPr/>
          </p:nvSpPr>
          <p:spPr bwMode="auto">
            <a:xfrm>
              <a:off x="4044156" y="6063688"/>
              <a:ext cx="4032250" cy="43338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新細明體" panose="02020500000000000000" pitchFamily="18" charset="-120"/>
                  <a:cs typeface="+mn-cs"/>
                </a:rPr>
                <a:t>Hardware</a:t>
              </a:r>
            </a:p>
          </p:txBody>
        </p:sp>
        <p:sp>
          <p:nvSpPr>
            <p:cNvPr id="17" name="Text Box 19"/>
            <p:cNvSpPr txBox="1">
              <a:spLocks noChangeArrowheads="1"/>
            </p:cNvSpPr>
            <p:nvPr/>
          </p:nvSpPr>
          <p:spPr bwMode="auto">
            <a:xfrm>
              <a:off x="8732918" y="1941659"/>
              <a:ext cx="144302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rPr>
                <a:t>Application</a:t>
              </a:r>
            </a:p>
          </p:txBody>
        </p:sp>
        <p:sp>
          <p:nvSpPr>
            <p:cNvPr id="18" name="Text Box 20"/>
            <p:cNvSpPr txBox="1">
              <a:spLocks noChangeArrowheads="1"/>
            </p:cNvSpPr>
            <p:nvPr/>
          </p:nvSpPr>
          <p:spPr bwMode="auto">
            <a:xfrm>
              <a:off x="7608889" y="3169545"/>
              <a:ext cx="3888432" cy="101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None/>
                <a:defRPr/>
              </a:pPr>
              <a:r>
                <a:rPr kumimoji="1" lang="en-US" altLang="zh-TW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rPr>
                <a:t>C </a:t>
              </a:r>
              <a:r>
                <a:rPr lang="en-US" altLang="zh-TW" sz="2000" b="1" dirty="0">
                  <a:solidFill>
                    <a:srgbClr val="000000"/>
                  </a:solidFill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rPr>
                <a:t>Library </a:t>
              </a:r>
              <a:endParaRPr lang="en-US" altLang="zh-TW" sz="2000" b="1" dirty="0" smtClean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endParaRPr>
            </a:p>
            <a:p>
              <a:pPr algn="ctr">
                <a:spcBef>
                  <a:spcPct val="0"/>
                </a:spcBef>
                <a:buNone/>
                <a:defRPr/>
              </a:pPr>
              <a:r>
                <a:rPr lang="en-US" altLang="zh-TW" sz="2000" b="1" dirty="0" smtClean="0">
                  <a:solidFill>
                    <a:srgbClr val="000000"/>
                  </a:solidFill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rPr>
                <a:t>(</a:t>
              </a:r>
              <a:r>
                <a:rPr lang="en-US" altLang="zh-TW" sz="2000" b="1" dirty="0" err="1" smtClean="0">
                  <a:solidFill>
                    <a:srgbClr val="000000"/>
                  </a:solidFill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rPr>
                <a:t>libc</a:t>
              </a:r>
              <a:r>
                <a:rPr lang="en-US" altLang="zh-TW" sz="2000" b="1" dirty="0" smtClean="0">
                  <a:solidFill>
                    <a:srgbClr val="000000"/>
                  </a:solidFill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rPr>
                <a:t> </a:t>
              </a:r>
              <a:r>
                <a:rPr lang="en-US" altLang="zh-TW" sz="2000" b="1" dirty="0">
                  <a:solidFill>
                    <a:srgbClr val="000000"/>
                  </a:solidFill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rPr>
                <a:t>provides a </a:t>
              </a:r>
              <a:r>
                <a:rPr lang="en-US" altLang="zh-TW" sz="2000" b="1" dirty="0">
                  <a:solidFill>
                    <a:srgbClr val="FF0000"/>
                  </a:solidFill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rPr>
                <a:t>wrapper</a:t>
              </a:r>
              <a:r>
                <a:rPr lang="en-US" altLang="zh-TW" sz="2000" b="1" dirty="0">
                  <a:solidFill>
                    <a:srgbClr val="000000"/>
                  </a:solidFill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rPr>
                <a:t> of system calls.)</a:t>
              </a:r>
            </a:p>
          </p:txBody>
        </p:sp>
        <p:sp>
          <p:nvSpPr>
            <p:cNvPr id="19" name="Text Box 21"/>
            <p:cNvSpPr txBox="1">
              <a:spLocks noChangeArrowheads="1"/>
            </p:cNvSpPr>
            <p:nvPr/>
          </p:nvSpPr>
          <p:spPr bwMode="auto">
            <a:xfrm>
              <a:off x="9257563" y="4801554"/>
              <a:ext cx="55656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rPr>
                <a:t>OS</a:t>
              </a:r>
              <a:endParaRPr kumimoji="1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endParaRPr>
            </a:p>
          </p:txBody>
        </p:sp>
        <p:sp>
          <p:nvSpPr>
            <p:cNvPr id="20" name="AutoShape 23"/>
            <p:cNvSpPr>
              <a:spLocks noChangeArrowheads="1"/>
            </p:cNvSpPr>
            <p:nvPr/>
          </p:nvSpPr>
          <p:spPr bwMode="auto">
            <a:xfrm>
              <a:off x="5817394" y="5704913"/>
              <a:ext cx="485775" cy="288925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21" name="Text Box 24"/>
            <p:cNvSpPr txBox="1">
              <a:spLocks noChangeArrowheads="1"/>
            </p:cNvSpPr>
            <p:nvPr/>
          </p:nvSpPr>
          <p:spPr bwMode="auto">
            <a:xfrm>
              <a:off x="8364691" y="6049549"/>
              <a:ext cx="152157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rPr>
                <a:t>Hardware</a:t>
              </a:r>
              <a:endParaRPr kumimoji="1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endParaRPr>
            </a:p>
          </p:txBody>
        </p:sp>
      </p:grpSp>
      <p:sp>
        <p:nvSpPr>
          <p:cNvPr id="23" name="Text Box 6"/>
          <p:cNvSpPr txBox="1">
            <a:spLocks noChangeArrowheads="1"/>
          </p:cNvSpPr>
          <p:nvPr/>
        </p:nvSpPr>
        <p:spPr bwMode="auto">
          <a:xfrm>
            <a:off x="1847528" y="6344103"/>
            <a:ext cx="960506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新細明體" charset="-120"/>
                <a:cs typeface="+mn-cs"/>
              </a:rPr>
              <a:t>C program invoking </a:t>
            </a:r>
            <a:r>
              <a:rPr kumimoji="1" lang="en-US" altLang="zh-TW" sz="2400" b="0" i="1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新細明體" charset="-120"/>
                <a:cs typeface="+mn-cs"/>
              </a:rPr>
              <a:t>printf</a:t>
            </a:r>
            <a:r>
              <a:rPr kumimoji="1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新細明體" charset="-120"/>
                <a:cs typeface="+mn-cs"/>
              </a:rPr>
              <a:t>()</a:t>
            </a:r>
            <a:r>
              <a:rPr kumimoji="1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新細明體" charset="-120"/>
                <a:cs typeface="+mn-cs"/>
              </a:rPr>
              <a:t> library call, which in turn calls </a:t>
            </a:r>
            <a:r>
              <a:rPr kumimoji="1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新細明體" charset="-120"/>
                <a:cs typeface="+mn-cs"/>
              </a:rPr>
              <a:t>write()</a:t>
            </a:r>
            <a:r>
              <a:rPr kumimoji="1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新細明體" charset="-120"/>
                <a:cs typeface="+mn-cs"/>
              </a:rPr>
              <a:t> system call</a:t>
            </a:r>
          </a:p>
        </p:txBody>
      </p:sp>
    </p:spTree>
    <p:extLst>
      <p:ext uri="{BB962C8B-B14F-4D97-AF65-F5344CB8AC3E}">
        <p14:creationId xmlns:p14="http://schemas.microsoft.com/office/powerpoint/2010/main" val="1449087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Operating System Services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3600" dirty="0"/>
              <a:t>OS provides </a:t>
            </a:r>
            <a:r>
              <a:rPr lang="en-US" altLang="zh-TW" sz="3600" i="1" dirty="0">
                <a:solidFill>
                  <a:srgbClr val="FF3300"/>
                </a:solidFill>
              </a:rPr>
              <a:t>services</a:t>
            </a:r>
            <a:r>
              <a:rPr lang="en-US" altLang="zh-TW" sz="3600" dirty="0"/>
              <a:t> to programs and users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3200" dirty="0"/>
              <a:t>E.g.,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2800" dirty="0"/>
              <a:t>Program execution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2800" dirty="0"/>
              <a:t>Manage hardware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2800" dirty="0"/>
              <a:t>……</a:t>
            </a:r>
          </a:p>
          <a:p>
            <a:pPr lvl="1" eaLnBrk="1" hangingPunct="1">
              <a:lnSpc>
                <a:spcPct val="90000"/>
              </a:lnSpc>
            </a:pPr>
            <a:endParaRPr lang="en-US" altLang="zh-TW" sz="3200" dirty="0"/>
          </a:p>
          <a:p>
            <a:pPr eaLnBrk="1" hangingPunct="1">
              <a:lnSpc>
                <a:spcPct val="90000"/>
              </a:lnSpc>
            </a:pPr>
            <a:endParaRPr lang="en-US" altLang="zh-TW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b="1" dirty="0" smtClean="0"/>
              <a:t>在上述的例子，</a:t>
            </a:r>
            <a:r>
              <a:rPr lang="en-US" altLang="zh-TW" b="1" dirty="0" err="1" smtClean="0"/>
              <a:t>fopen</a:t>
            </a:r>
            <a:r>
              <a:rPr lang="en-US" altLang="zh-TW" b="1" dirty="0" smtClean="0"/>
              <a:t>(), </a:t>
            </a:r>
            <a:r>
              <a:rPr lang="en-US" altLang="zh-TW" b="1" dirty="0" err="1" smtClean="0"/>
              <a:t>fread</a:t>
            </a:r>
            <a:r>
              <a:rPr lang="en-US" altLang="zh-TW" b="1" dirty="0" smtClean="0"/>
              <a:t>(), </a:t>
            </a:r>
            <a:r>
              <a:rPr lang="en-US" altLang="zh-TW" b="1" dirty="0" err="1" smtClean="0"/>
              <a:t>printf</a:t>
            </a:r>
            <a:r>
              <a:rPr lang="en-US" altLang="zh-TW" b="1" dirty="0" smtClean="0"/>
              <a:t>()……</a:t>
            </a:r>
            <a:r>
              <a:rPr lang="zh-TW" altLang="en-US" b="1" dirty="0" smtClean="0"/>
              <a:t>就是</a:t>
            </a:r>
            <a:r>
              <a:rPr lang="en-US" altLang="zh-TW" b="1" dirty="0" smtClean="0"/>
              <a:t>API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3071078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en-US" altLang="zh-TW" dirty="0"/>
              <a:t>System Call and APIs</a:t>
            </a:r>
            <a:endParaRPr lang="zh-TW" altLang="en-US" dirty="0" smtClean="0">
              <a:effectLst/>
            </a:endParaRPr>
          </a:p>
        </p:txBody>
      </p:sp>
      <p:sp>
        <p:nvSpPr>
          <p:cNvPr id="32771" name="Rectangle 4"/>
          <p:cNvSpPr>
            <a:spLocks noChangeArrowheads="1"/>
          </p:cNvSpPr>
          <p:nvPr/>
        </p:nvSpPr>
        <p:spPr bwMode="auto">
          <a:xfrm>
            <a:off x="2999656" y="1916832"/>
            <a:ext cx="4752528" cy="5032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Application Program</a:t>
            </a:r>
          </a:p>
        </p:txBody>
      </p:sp>
      <p:sp>
        <p:nvSpPr>
          <p:cNvPr id="32772" name="Line 5"/>
          <p:cNvSpPr>
            <a:spLocks noChangeShapeType="1"/>
          </p:cNvSpPr>
          <p:nvPr/>
        </p:nvSpPr>
        <p:spPr bwMode="auto">
          <a:xfrm>
            <a:off x="6168008" y="2420070"/>
            <a:ext cx="0" cy="647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3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新細明體" pitchFamily="18" charset="-120"/>
              <a:cs typeface="+mn-cs"/>
            </a:endParaRPr>
          </a:p>
        </p:txBody>
      </p:sp>
      <p:sp>
        <p:nvSpPr>
          <p:cNvPr id="32773" name="Rectangle 6"/>
          <p:cNvSpPr>
            <a:spLocks noChangeArrowheads="1"/>
          </p:cNvSpPr>
          <p:nvPr/>
        </p:nvSpPr>
        <p:spPr bwMode="auto">
          <a:xfrm>
            <a:off x="4511824" y="3059038"/>
            <a:ext cx="4175125" cy="6556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Library </a:t>
            </a:r>
            <a:r>
              <a:rPr kumimoji="1" lang="en-US" altLang="zh-TW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API Function</a:t>
            </a:r>
            <a:endParaRPr kumimoji="1" lang="en-US" altLang="zh-TW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(</a:t>
            </a:r>
            <a:r>
              <a:rPr kumimoji="1" lang="en-US" altLang="zh-TW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Ex:C</a:t>
            </a:r>
            <a:r>
              <a:rPr kumimoji="1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 Library, Windows Library)</a:t>
            </a:r>
          </a:p>
        </p:txBody>
      </p:sp>
      <p:sp>
        <p:nvSpPr>
          <p:cNvPr id="32774" name="Line 7"/>
          <p:cNvSpPr>
            <a:spLocks noChangeShapeType="1"/>
          </p:cNvSpPr>
          <p:nvPr/>
        </p:nvSpPr>
        <p:spPr bwMode="auto">
          <a:xfrm>
            <a:off x="6168008" y="3714675"/>
            <a:ext cx="0" cy="5762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3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新細明體" pitchFamily="18" charset="-120"/>
              <a:cs typeface="+mn-cs"/>
            </a:endParaRPr>
          </a:p>
        </p:txBody>
      </p:sp>
      <p:sp>
        <p:nvSpPr>
          <p:cNvPr id="32775" name="Rectangle 9"/>
          <p:cNvSpPr>
            <a:spLocks noChangeArrowheads="1"/>
          </p:cNvSpPr>
          <p:nvPr/>
        </p:nvSpPr>
        <p:spPr bwMode="auto">
          <a:xfrm>
            <a:off x="3287688" y="4293321"/>
            <a:ext cx="3888432" cy="5032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OS Function</a:t>
            </a:r>
          </a:p>
        </p:txBody>
      </p:sp>
      <p:sp>
        <p:nvSpPr>
          <p:cNvPr id="32776" name="Line 10"/>
          <p:cNvSpPr>
            <a:spLocks noChangeShapeType="1"/>
          </p:cNvSpPr>
          <p:nvPr/>
        </p:nvSpPr>
        <p:spPr bwMode="auto">
          <a:xfrm>
            <a:off x="5375919" y="4796558"/>
            <a:ext cx="0" cy="5762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3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新細明體" pitchFamily="18" charset="-120"/>
              <a:cs typeface="+mn-cs"/>
            </a:endParaRPr>
          </a:p>
        </p:txBody>
      </p:sp>
      <p:sp>
        <p:nvSpPr>
          <p:cNvPr id="32779" name="Rectangle 13"/>
          <p:cNvSpPr>
            <a:spLocks noChangeArrowheads="1"/>
          </p:cNvSpPr>
          <p:nvPr/>
        </p:nvSpPr>
        <p:spPr bwMode="auto">
          <a:xfrm>
            <a:off x="3971776" y="5372821"/>
            <a:ext cx="2808287" cy="5032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Hardware</a:t>
            </a:r>
          </a:p>
        </p:txBody>
      </p:sp>
      <p:sp>
        <p:nvSpPr>
          <p:cNvPr id="17" name="Line 5"/>
          <p:cNvSpPr>
            <a:spLocks noChangeShapeType="1"/>
          </p:cNvSpPr>
          <p:nvPr/>
        </p:nvSpPr>
        <p:spPr bwMode="auto">
          <a:xfrm>
            <a:off x="4079776" y="2411337"/>
            <a:ext cx="0" cy="187959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3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0675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投影片編號版面配置區 1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43D5FC1-28F5-4BBB-9883-76CB36CD41E3}" type="slidenum">
              <a:rPr kumimoji="0" lang="en-US" altLang="zh-TW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600" dirty="0" smtClean="0"/>
              <a:t>Calling System </a:t>
            </a:r>
            <a:r>
              <a:rPr lang="en-US" altLang="zh-TW" sz="3600" dirty="0"/>
              <a:t>Call and </a:t>
            </a:r>
            <a:r>
              <a:rPr lang="en-US" altLang="zh-TW" sz="3600" dirty="0" smtClean="0"/>
              <a:t>APIs: Example</a:t>
            </a:r>
            <a:endParaRPr lang="en-US" altLang="zh-TW" sz="3600" dirty="0"/>
          </a:p>
        </p:txBody>
      </p:sp>
      <p:sp>
        <p:nvSpPr>
          <p:cNvPr id="19460" name="內容版面配置區 2"/>
          <p:cNvSpPr>
            <a:spLocks noGrp="1"/>
          </p:cNvSpPr>
          <p:nvPr/>
        </p:nvSpPr>
        <p:spPr bwMode="auto">
          <a:xfrm>
            <a:off x="1981200" y="1323975"/>
            <a:ext cx="7570788" cy="557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8080"/>
              </a:buClr>
              <a:buSzPct val="75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  <a:cs typeface="+mn-cs"/>
              </a:rPr>
              <a:t>#include&lt;</a:t>
            </a:r>
            <a:r>
              <a:rPr kumimoji="1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  <a:cs typeface="+mn-cs"/>
              </a:rPr>
              <a:t>stdio.h</a:t>
            </a:r>
            <a:r>
              <a:rPr kumimoji="1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  <a:cs typeface="+mn-cs"/>
              </a:rPr>
              <a:t>&gt;  #include&lt;sys/</a:t>
            </a:r>
            <a:r>
              <a:rPr kumimoji="1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  <a:cs typeface="+mn-cs"/>
              </a:rPr>
              <a:t>types.h</a:t>
            </a:r>
            <a:r>
              <a:rPr kumimoji="1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  <a:cs typeface="+mn-cs"/>
              </a:rPr>
              <a:t>&gt;  #include&lt;sys/</a:t>
            </a:r>
            <a:r>
              <a:rPr kumimoji="1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  <a:cs typeface="+mn-cs"/>
              </a:rPr>
              <a:t>stat.h</a:t>
            </a:r>
            <a:r>
              <a:rPr kumimoji="1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  <a:cs typeface="+mn-cs"/>
              </a:rPr>
              <a:t>&gt;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8080"/>
              </a:buClr>
              <a:buSzPct val="75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  <a:cs typeface="+mn-cs"/>
              </a:rPr>
              <a:t>#include&lt;</a:t>
            </a:r>
            <a:r>
              <a:rPr kumimoji="1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  <a:cs typeface="+mn-cs"/>
              </a:rPr>
              <a:t>fcntl.h</a:t>
            </a:r>
            <a:r>
              <a:rPr kumimoji="1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  <a:cs typeface="+mn-cs"/>
              </a:rPr>
              <a:t>&gt;   #include&lt;</a:t>
            </a:r>
            <a:r>
              <a:rPr kumimoji="1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  <a:cs typeface="+mn-cs"/>
              </a:rPr>
              <a:t>unistd.h</a:t>
            </a:r>
            <a:r>
              <a:rPr kumimoji="1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  <a:cs typeface="+mn-cs"/>
              </a:rPr>
              <a:t>&gt;   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8080"/>
              </a:buClr>
              <a:buSzPct val="75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  <a:cs typeface="+mn-cs"/>
              </a:rPr>
              <a:t>#include&lt;</a:t>
            </a:r>
            <a:r>
              <a:rPr kumimoji="1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  <a:cs typeface="+mn-cs"/>
              </a:rPr>
              <a:t>stdlib.h</a:t>
            </a:r>
            <a:r>
              <a:rPr kumimoji="1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  <a:cs typeface="+mn-cs"/>
              </a:rPr>
              <a:t>&gt;	//for exit()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8080"/>
              </a:buClr>
              <a:buSzPct val="75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  <a:cs typeface="+mn-cs"/>
              </a:rPr>
              <a:t>#include &lt;</a:t>
            </a:r>
            <a:r>
              <a:rPr kumimoji="1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  <a:cs typeface="+mn-cs"/>
              </a:rPr>
              <a:t>string.h</a:t>
            </a:r>
            <a:r>
              <a:rPr kumimoji="1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  <a:cs typeface="+mn-cs"/>
              </a:rPr>
              <a:t>&gt;	//for </a:t>
            </a:r>
            <a:r>
              <a:rPr kumimoji="1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  <a:cs typeface="+mn-cs"/>
              </a:rPr>
              <a:t>strlen</a:t>
            </a:r>
            <a:r>
              <a:rPr kumimoji="1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  <a:cs typeface="+mn-cs"/>
              </a:rPr>
              <a:t>()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8080"/>
              </a:buClr>
              <a:buSzPct val="75000"/>
              <a:buFont typeface="Wingdings" panose="05000000000000000000" pitchFamily="2" charset="2"/>
              <a:buNone/>
              <a:tabLst/>
              <a:defRPr/>
            </a:pPr>
            <a:endParaRPr kumimoji="1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8080"/>
              </a:buClr>
              <a:buSzPct val="75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  <a:cs typeface="+mn-cs"/>
              </a:rPr>
              <a:t>int</a:t>
            </a:r>
            <a:r>
              <a:rPr kumimoji="1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  <a:cs typeface="+mn-cs"/>
              </a:rPr>
              <a:t> main(){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8080"/>
              </a:buClr>
              <a:buSzPct val="75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  <a:cs typeface="+mn-cs"/>
              </a:rPr>
              <a:t>	</a:t>
            </a:r>
            <a:r>
              <a:rPr kumimoji="1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  <a:cs typeface="+mn-cs"/>
              </a:rPr>
              <a:t>int</a:t>
            </a:r>
            <a:r>
              <a:rPr kumimoji="1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  <a:cs typeface="+mn-cs"/>
              </a:rPr>
              <a:t> </a:t>
            </a:r>
            <a:r>
              <a:rPr kumimoji="1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  <a:cs typeface="+mn-cs"/>
              </a:rPr>
              <a:t>fd</a:t>
            </a:r>
            <a:r>
              <a:rPr kumimoji="1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  <a:cs typeface="+mn-cs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8080"/>
              </a:buClr>
              <a:buSzPct val="75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  <a:cs typeface="+mn-cs"/>
              </a:rPr>
              <a:t>	</a:t>
            </a:r>
            <a:r>
              <a:rPr kumimoji="1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  <a:cs typeface="+mn-cs"/>
              </a:rPr>
              <a:t>fd</a:t>
            </a:r>
            <a:r>
              <a:rPr kumimoji="1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  <a:cs typeface="+mn-cs"/>
              </a:rPr>
              <a:t> = open("myfile.txt", O_CREAT | O_WRONLY, 0600);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8080"/>
              </a:buClr>
              <a:buSzPct val="75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  <a:cs typeface="+mn-cs"/>
              </a:rPr>
              <a:t>	if (</a:t>
            </a:r>
            <a:r>
              <a:rPr kumimoji="1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  <a:cs typeface="+mn-cs"/>
              </a:rPr>
              <a:t>fd</a:t>
            </a:r>
            <a:r>
              <a:rPr kumimoji="1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  <a:cs typeface="+mn-cs"/>
              </a:rPr>
              <a:t> &lt; 0){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8080"/>
              </a:buClr>
              <a:buSzPct val="75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  <a:cs typeface="+mn-cs"/>
              </a:rPr>
              <a:t>		</a:t>
            </a:r>
            <a:r>
              <a:rPr kumimoji="1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  <a:cs typeface="+mn-cs"/>
              </a:rPr>
              <a:t>printf</a:t>
            </a:r>
            <a:r>
              <a:rPr kumimoji="1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  <a:cs typeface="+mn-cs"/>
              </a:rPr>
              <a:t>("Failed to open the </a:t>
            </a:r>
            <a:r>
              <a:rPr kumimoji="1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  <a:cs typeface="+mn-cs"/>
              </a:rPr>
              <a:t>fild</a:t>
            </a:r>
            <a:r>
              <a:rPr kumimoji="1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  <a:cs typeface="+mn-cs"/>
              </a:rPr>
              <a:t>.\n");exit(1);	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8080"/>
              </a:buClr>
              <a:buSzPct val="75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  <a:cs typeface="+mn-cs"/>
              </a:rPr>
              <a:t>	</a:t>
            </a:r>
            <a:r>
              <a:rPr kumimoji="1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  <a:cs typeface="+mn-cs"/>
              </a:rPr>
              <a:t>int</a:t>
            </a:r>
            <a:r>
              <a:rPr kumimoji="1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  <a:cs typeface="+mn-cs"/>
              </a:rPr>
              <a:t> size;	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8080"/>
              </a:buClr>
              <a:buSzPct val="75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  <a:cs typeface="+mn-cs"/>
              </a:rPr>
              <a:t>	size = write(</a:t>
            </a:r>
            <a:r>
              <a:rPr kumimoji="1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  <a:cs typeface="+mn-cs"/>
              </a:rPr>
              <a:t>fd</a:t>
            </a:r>
            <a:r>
              <a:rPr kumimoji="1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  <a:cs typeface="+mn-cs"/>
              </a:rPr>
              <a:t>, "e", </a:t>
            </a:r>
            <a:r>
              <a:rPr kumimoji="1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  <a:cs typeface="+mn-cs"/>
              </a:rPr>
              <a:t>strlen</a:t>
            </a:r>
            <a:r>
              <a:rPr kumimoji="1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  <a:cs typeface="+mn-cs"/>
              </a:rPr>
              <a:t>("e") 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8080"/>
              </a:buClr>
              <a:buSzPct val="75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  <a:cs typeface="+mn-cs"/>
              </a:rPr>
              <a:t>	close(</a:t>
            </a:r>
            <a:r>
              <a:rPr kumimoji="1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  <a:cs typeface="+mn-cs"/>
              </a:rPr>
              <a:t>fd</a:t>
            </a:r>
            <a:r>
              <a:rPr kumimoji="1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  <a:cs typeface="+mn-cs"/>
              </a:rPr>
              <a:t>);		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8080"/>
              </a:buClr>
              <a:buSzPct val="75000"/>
              <a:buFont typeface="Wingdings" panose="05000000000000000000" pitchFamily="2" charset="2"/>
              <a:buNone/>
              <a:tabLst/>
              <a:defRPr/>
            </a:pPr>
            <a:endParaRPr kumimoji="1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8080"/>
              </a:buClr>
              <a:buSzPct val="75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  <a:cs typeface="+mn-cs"/>
              </a:rPr>
              <a:t>	</a:t>
            </a:r>
            <a:r>
              <a:rPr kumimoji="1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  <a:cs typeface="+mn-cs"/>
              </a:rPr>
              <a:t>printf</a:t>
            </a:r>
            <a:r>
              <a:rPr kumimoji="1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  <a:cs typeface="+mn-cs"/>
              </a:rPr>
              <a:t>("length of write data=%d \n", </a:t>
            </a:r>
            <a:r>
              <a:rPr kumimoji="1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  <a:cs typeface="+mn-cs"/>
              </a:rPr>
              <a:t>strlen</a:t>
            </a:r>
            <a:r>
              <a:rPr kumimoji="1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  <a:cs typeface="+mn-cs"/>
              </a:rPr>
              <a:t>("e"));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8080"/>
              </a:buClr>
              <a:buSzPct val="75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  <a:cs typeface="+mn-cs"/>
              </a:rPr>
              <a:t>	</a:t>
            </a:r>
            <a:r>
              <a:rPr kumimoji="1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  <a:cs typeface="+mn-cs"/>
              </a:rPr>
              <a:t>printf</a:t>
            </a:r>
            <a:r>
              <a:rPr kumimoji="1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  <a:cs typeface="+mn-cs"/>
              </a:rPr>
              <a:t>("Number of bytes written on success=%d \n\n", size);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8080"/>
              </a:buClr>
              <a:buSzPct val="75000"/>
              <a:buFont typeface="Wingdings" panose="05000000000000000000" pitchFamily="2" charset="2"/>
              <a:buNone/>
              <a:tabLst/>
              <a:defRPr/>
            </a:pPr>
            <a:endParaRPr kumimoji="1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8080"/>
              </a:buClr>
              <a:buSzPct val="75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  <a:cs typeface="+mn-cs"/>
              </a:rPr>
              <a:t>	exit(0);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8080"/>
              </a:buClr>
              <a:buSzPct val="75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  <a:cs typeface="+mn-cs"/>
              </a:rPr>
              <a:t>}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" name="圓角矩形 1"/>
          <p:cNvSpPr/>
          <p:nvPr/>
        </p:nvSpPr>
        <p:spPr>
          <a:xfrm>
            <a:off x="2927648" y="3284984"/>
            <a:ext cx="5688632" cy="2880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3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/>
              <a:ea typeface="新細明體"/>
              <a:cs typeface="+mn-cs"/>
            </a:endParaRPr>
          </a:p>
        </p:txBody>
      </p:sp>
      <p:sp>
        <p:nvSpPr>
          <p:cNvPr id="3" name="圓角矩形 2"/>
          <p:cNvSpPr/>
          <p:nvPr/>
        </p:nvSpPr>
        <p:spPr>
          <a:xfrm>
            <a:off x="2927648" y="4365104"/>
            <a:ext cx="5760640" cy="30482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3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/>
              <a:ea typeface="新細明體"/>
              <a:cs typeface="+mn-cs"/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2952349" y="6015139"/>
            <a:ext cx="5760640" cy="2880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3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/>
              <a:ea typeface="新細明體"/>
              <a:cs typeface="+mn-cs"/>
            </a:endParaRPr>
          </a:p>
        </p:txBody>
      </p:sp>
      <p:sp>
        <p:nvSpPr>
          <p:cNvPr id="4" name="圓角矩形 3"/>
          <p:cNvSpPr/>
          <p:nvPr/>
        </p:nvSpPr>
        <p:spPr>
          <a:xfrm>
            <a:off x="3863752" y="3861048"/>
            <a:ext cx="4752528" cy="288032"/>
          </a:xfrm>
          <a:prstGeom prst="roundRect">
            <a:avLst/>
          </a:prstGeom>
          <a:noFill/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3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/>
              <a:ea typeface="新細明體"/>
              <a:cs typeface="+mn-cs"/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2956947" y="5245993"/>
            <a:ext cx="6019373" cy="588171"/>
          </a:xfrm>
          <a:prstGeom prst="roundRect">
            <a:avLst/>
          </a:prstGeom>
          <a:noFill/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3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/>
              <a:ea typeface="新細明體"/>
              <a:cs typeface="+mn-cs"/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2927648" y="4672800"/>
            <a:ext cx="5760640" cy="30482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3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0219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 smtClean="0"/>
              <a:t>System Call and APIs</a:t>
            </a:r>
          </a:p>
        </p:txBody>
      </p:sp>
      <p:pic>
        <p:nvPicPr>
          <p:cNvPr id="2253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538309" y="1700808"/>
            <a:ext cx="9145016" cy="4321175"/>
          </a:xfrm>
          <a:noFill/>
        </p:spPr>
      </p:pic>
      <p:sp>
        <p:nvSpPr>
          <p:cNvPr id="2" name="圓角矩形 1"/>
          <p:cNvSpPr/>
          <p:nvPr/>
        </p:nvSpPr>
        <p:spPr>
          <a:xfrm>
            <a:off x="3791744" y="3789040"/>
            <a:ext cx="720080" cy="2880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0531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APIs (Cont.)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zh-TW" b="1" dirty="0">
                <a:solidFill>
                  <a:srgbClr val="FF3300"/>
                </a:solidFill>
              </a:rPr>
              <a:t>API</a:t>
            </a:r>
            <a:r>
              <a:rPr lang="en-US" altLang="zh-TW" dirty="0"/>
              <a:t>: a set of functions that can be called by the programs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dirty="0"/>
              <a:t>Three most common APIs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zh-TW" dirty="0">
                <a:solidFill>
                  <a:srgbClr val="FF3300"/>
                </a:solidFill>
              </a:rPr>
              <a:t>Win32 API</a:t>
            </a:r>
            <a:r>
              <a:rPr lang="en-US" altLang="zh-TW" dirty="0"/>
              <a:t> for </a:t>
            </a:r>
            <a:r>
              <a:rPr lang="en-US" altLang="zh-TW" dirty="0" smtClean="0"/>
              <a:t>Windows</a:t>
            </a:r>
            <a:endParaRPr lang="en-US" altLang="zh-TW" dirty="0"/>
          </a:p>
          <a:p>
            <a:pPr lvl="2" eaLnBrk="1" hangingPunct="1">
              <a:lnSpc>
                <a:spcPct val="110000"/>
              </a:lnSpc>
            </a:pPr>
            <a:r>
              <a:rPr lang="en-US" altLang="zh-TW" dirty="0">
                <a:solidFill>
                  <a:srgbClr val="FF3300"/>
                </a:solidFill>
              </a:rPr>
              <a:t>POSIX API</a:t>
            </a:r>
            <a:r>
              <a:rPr lang="en-US" altLang="zh-TW" dirty="0"/>
              <a:t> for POSIX-based systems </a:t>
            </a:r>
          </a:p>
          <a:p>
            <a:pPr lvl="3" eaLnBrk="1" hangingPunct="1">
              <a:lnSpc>
                <a:spcPct val="110000"/>
              </a:lnSpc>
            </a:pPr>
            <a:r>
              <a:rPr lang="en-US" altLang="zh-TW" dirty="0"/>
              <a:t>All versions of UNIX, Linux, and Mac OS X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zh-TW" dirty="0">
                <a:solidFill>
                  <a:srgbClr val="FF3300"/>
                </a:solidFill>
              </a:rPr>
              <a:t>Java API</a:t>
            </a:r>
            <a:r>
              <a:rPr lang="en-US" altLang="zh-TW" dirty="0"/>
              <a:t> for the Java virtual machine (JVM)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dirty="0" smtClean="0"/>
              <a:t>Supported by </a:t>
            </a:r>
            <a:r>
              <a:rPr lang="en-US" altLang="zh-TW" b="1" i="1" dirty="0" smtClean="0">
                <a:solidFill>
                  <a:srgbClr val="FF3300"/>
                </a:solidFill>
              </a:rPr>
              <a:t>library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zh-TW" dirty="0" smtClean="0"/>
              <a:t>Kernel32.lib is the library of Win32 API (see the following slide)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68421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effectLst/>
              </a:rPr>
              <a:t>複習：組合語言</a:t>
            </a:r>
            <a:r>
              <a:rPr lang="en-US" altLang="zh-TW" dirty="0">
                <a:effectLst/>
              </a:rPr>
              <a:t>(</a:t>
            </a:r>
            <a:r>
              <a:rPr lang="en-US" altLang="zh-TW" dirty="0" smtClean="0">
                <a:effectLst/>
              </a:rPr>
              <a:t>Linking </a:t>
            </a:r>
            <a:r>
              <a:rPr lang="en-US" altLang="zh-TW" dirty="0">
                <a:effectLst/>
              </a:rPr>
              <a:t>to </a:t>
            </a:r>
            <a:r>
              <a:rPr lang="en-US" altLang="zh-TW">
                <a:effectLst/>
              </a:rPr>
              <a:t>a </a:t>
            </a:r>
            <a:r>
              <a:rPr lang="en-US" altLang="zh-TW" smtClean="0">
                <a:effectLst/>
              </a:rPr>
              <a:t>Library)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dirty="0" smtClean="0"/>
              <a:t>The </a:t>
            </a:r>
            <a:r>
              <a:rPr lang="en-US" altLang="zh-TW" sz="2800" dirty="0"/>
              <a:t>two LIB files: irvine32.lib, and kernel32.lib</a:t>
            </a:r>
          </a:p>
          <a:p>
            <a:pPr lvl="1"/>
            <a:r>
              <a:rPr lang="en-US" altLang="zh-TW" sz="2200" dirty="0"/>
              <a:t>The irvine32.lib is provided by book</a:t>
            </a:r>
            <a:r>
              <a:rPr lang="en-US" altLang="zh-TW" sz="2200" dirty="0">
                <a:latin typeface="Arial" charset="0"/>
              </a:rPr>
              <a:t>’</a:t>
            </a:r>
            <a:r>
              <a:rPr lang="en-US" altLang="zh-TW" sz="2200" dirty="0"/>
              <a:t>s author</a:t>
            </a:r>
          </a:p>
          <a:p>
            <a:pPr lvl="1"/>
            <a:r>
              <a:rPr lang="en-US" altLang="zh-TW" sz="2200" dirty="0"/>
              <a:t>The </a:t>
            </a:r>
            <a:r>
              <a:rPr lang="en-US" altLang="zh-TW" sz="2200" dirty="0" smtClean="0"/>
              <a:t>kernel32.lib is part of the Microsoft </a:t>
            </a:r>
            <a:r>
              <a:rPr lang="en-US" altLang="zh-TW" sz="2200" i="1" dirty="0" smtClean="0"/>
              <a:t>Win32 Software Development Kit (SDK)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6F06792-2767-43F4-A335-D8A37CCA3850}" type="slidenum">
              <a:rPr kumimoji="1" lang="en-US" altLang="zh-TW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新細明體" charset="-120"/>
              <a:cs typeface="+mn-cs"/>
            </a:endParaRPr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>
            <p:extLst/>
          </p:nvPr>
        </p:nvGraphicFramePr>
        <p:xfrm>
          <a:off x="3230497" y="2924944"/>
          <a:ext cx="5760639" cy="36040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VISIO" r:id="rId3" imgW="2042160" imgH="1321308" progId="">
                  <p:embed/>
                </p:oleObj>
              </mc:Choice>
              <mc:Fallback>
                <p:oleObj name="VISIO" r:id="rId3" imgW="2042160" imgH="1321308" progId="">
                  <p:embed/>
                  <p:pic>
                    <p:nvPicPr>
                      <p:cNvPr id="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3636" t="-2808" r="1819" b="-3859"/>
                      <a:stretch>
                        <a:fillRect/>
                      </a:stretch>
                    </p:blipFill>
                    <p:spPr bwMode="auto">
                      <a:xfrm>
                        <a:off x="3230497" y="2924944"/>
                        <a:ext cx="5760639" cy="3604047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82011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8" name="Rectangle 4"/>
          <p:cNvSpPr>
            <a:spLocks noGrp="1" noChangeArrowheads="1"/>
          </p:cNvSpPr>
          <p:nvPr>
            <p:ph type="title"/>
          </p:nvPr>
        </p:nvSpPr>
        <p:spPr>
          <a:xfrm>
            <a:off x="2067719" y="116633"/>
            <a:ext cx="8229600" cy="5492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3200" dirty="0"/>
              <a:t>Some of POSIX APIs</a:t>
            </a:r>
          </a:p>
        </p:txBody>
      </p:sp>
      <p:pic>
        <p:nvPicPr>
          <p:cNvPr id="20483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24113" y="836614"/>
            <a:ext cx="2392362" cy="541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4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16500" y="836613"/>
            <a:ext cx="2332038" cy="546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5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80325" y="882651"/>
            <a:ext cx="2300288" cy="542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ffectLst/>
              </a:rPr>
              <a:t>Example: Standard C Library</a:t>
            </a:r>
            <a:endParaRPr lang="zh-TW" altLang="en-US" dirty="0"/>
          </a:p>
        </p:txBody>
      </p:sp>
      <p:grpSp>
        <p:nvGrpSpPr>
          <p:cNvPr id="9" name="群組 8"/>
          <p:cNvGrpSpPr/>
          <p:nvPr/>
        </p:nvGrpSpPr>
        <p:grpSpPr>
          <a:xfrm>
            <a:off x="1847528" y="1052736"/>
            <a:ext cx="8229601" cy="5256583"/>
            <a:chOff x="468312" y="1412777"/>
            <a:chExt cx="8229601" cy="5038824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8312" y="1412777"/>
              <a:ext cx="8229601" cy="5038824"/>
            </a:xfrm>
            <a:prstGeom prst="rect">
              <a:avLst/>
            </a:prstGeom>
          </p:spPr>
        </p:pic>
        <p:sp>
          <p:nvSpPr>
            <p:cNvPr id="5" name="圓角矩形 4"/>
            <p:cNvSpPr/>
            <p:nvPr/>
          </p:nvSpPr>
          <p:spPr>
            <a:xfrm>
              <a:off x="2555776" y="3356992"/>
              <a:ext cx="504056" cy="216024"/>
            </a:xfrm>
            <a:prstGeom prst="roundRect">
              <a:avLst/>
            </a:prstGeom>
            <a:solidFill>
              <a:schemeClr val="accent4">
                <a:lumMod val="65000"/>
                <a:lumOff val="35000"/>
              </a:schemeClr>
            </a:solidFill>
            <a:ln>
              <a:solidFill>
                <a:schemeClr val="accent4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圓角矩形 5"/>
            <p:cNvSpPr/>
            <p:nvPr/>
          </p:nvSpPr>
          <p:spPr>
            <a:xfrm>
              <a:off x="6804248" y="3356992"/>
              <a:ext cx="504056" cy="216024"/>
            </a:xfrm>
            <a:prstGeom prst="roundRect">
              <a:avLst/>
            </a:prstGeom>
            <a:solidFill>
              <a:schemeClr val="accent4">
                <a:lumMod val="65000"/>
                <a:lumOff val="35000"/>
              </a:schemeClr>
            </a:solidFill>
            <a:ln>
              <a:solidFill>
                <a:schemeClr val="accent4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圓角矩形 6"/>
            <p:cNvSpPr/>
            <p:nvPr/>
          </p:nvSpPr>
          <p:spPr>
            <a:xfrm>
              <a:off x="2580308" y="5805264"/>
              <a:ext cx="504056" cy="216024"/>
            </a:xfrm>
            <a:prstGeom prst="roundRect">
              <a:avLst/>
            </a:prstGeom>
            <a:solidFill>
              <a:schemeClr val="accent4">
                <a:lumMod val="65000"/>
                <a:lumOff val="35000"/>
              </a:schemeClr>
            </a:solidFill>
            <a:ln>
              <a:solidFill>
                <a:schemeClr val="accent4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8113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APIs </a:t>
            </a:r>
            <a:r>
              <a:rPr lang="en-US" altLang="zh-TW" dirty="0"/>
              <a:t>(Cont.)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altLang="zh-TW" dirty="0"/>
              <a:t>Why use APIs rather than system calls?</a:t>
            </a:r>
          </a:p>
          <a:p>
            <a:pPr lvl="1" eaLnBrk="1" hangingPunct="1"/>
            <a:r>
              <a:rPr lang="en-US" altLang="zh-TW" b="1" i="1" dirty="0">
                <a:solidFill>
                  <a:srgbClr val="FF3300"/>
                </a:solidFill>
              </a:rPr>
              <a:t>Portability</a:t>
            </a:r>
          </a:p>
          <a:p>
            <a:pPr lvl="2" eaLnBrk="1" hangingPunct="1"/>
            <a:r>
              <a:rPr lang="en-US" altLang="zh-TW" dirty="0"/>
              <a:t>Application using APIs can be compiled and run on another </a:t>
            </a:r>
            <a:r>
              <a:rPr lang="en-US" altLang="zh-TW" i="1" dirty="0"/>
              <a:t>platform</a:t>
            </a:r>
            <a:r>
              <a:rPr lang="en-US" altLang="zh-TW" dirty="0"/>
              <a:t> using the same API</a:t>
            </a:r>
          </a:p>
          <a:p>
            <a:pPr lvl="2" eaLnBrk="1" hangingPunct="1"/>
            <a:r>
              <a:rPr lang="en-US" altLang="zh-TW" dirty="0"/>
              <a:t>See the following three slides</a:t>
            </a:r>
            <a:endParaRPr lang="en-US" altLang="zh-TW" sz="2800" b="1" i="1" dirty="0">
              <a:solidFill>
                <a:srgbClr val="FF3300"/>
              </a:solidFill>
            </a:endParaRPr>
          </a:p>
          <a:p>
            <a:pPr lvl="1" eaLnBrk="1" hangingPunct="1"/>
            <a:r>
              <a:rPr lang="en-US" altLang="zh-TW" b="1" i="1" dirty="0">
                <a:solidFill>
                  <a:srgbClr val="FF3300"/>
                </a:solidFill>
              </a:rPr>
              <a:t>Easier to use</a:t>
            </a:r>
          </a:p>
          <a:p>
            <a:pPr lvl="2" eaLnBrk="1" hangingPunct="1"/>
            <a:r>
              <a:rPr lang="en-US" altLang="zh-TW" dirty="0"/>
              <a:t>System calls often be more detailed and difficult to use than APIs </a:t>
            </a:r>
          </a:p>
          <a:p>
            <a:pPr lvl="3" eaLnBrk="1" hangingPunct="1"/>
            <a:r>
              <a:rPr lang="en-US" altLang="zh-TW" dirty="0"/>
              <a:t>E.g., </a:t>
            </a:r>
            <a:r>
              <a:rPr lang="en-US" altLang="zh-TW" b="1" i="1" dirty="0" err="1"/>
              <a:t>printf</a:t>
            </a:r>
            <a:r>
              <a:rPr lang="en-US" altLang="zh-TW" b="1" i="1" dirty="0"/>
              <a:t>() </a:t>
            </a:r>
            <a:r>
              <a:rPr lang="en-US" altLang="zh-TW" dirty="0"/>
              <a:t>function provides </a:t>
            </a:r>
            <a:r>
              <a:rPr lang="en-US" altLang="zh-TW" b="1" dirty="0">
                <a:solidFill>
                  <a:srgbClr val="FF0000"/>
                </a:solidFill>
              </a:rPr>
              <a:t>output </a:t>
            </a:r>
            <a:r>
              <a:rPr lang="en-US" altLang="zh-TW" b="1" dirty="0" smtClean="0">
                <a:solidFill>
                  <a:srgbClr val="FF0000"/>
                </a:solidFill>
              </a:rPr>
              <a:t>formatting</a:t>
            </a:r>
            <a:r>
              <a:rPr lang="en-US" altLang="zh-TW" dirty="0" smtClean="0"/>
              <a:t>, </a:t>
            </a:r>
            <a:r>
              <a:rPr lang="en-US" altLang="zh-TW" dirty="0"/>
              <a:t>whereas the </a:t>
            </a:r>
            <a:r>
              <a:rPr lang="en-US" altLang="zh-TW" b="1" i="1" dirty="0"/>
              <a:t>write() </a:t>
            </a:r>
            <a:r>
              <a:rPr lang="en-US" altLang="zh-TW" dirty="0"/>
              <a:t>system call just outputs a block of bytes</a:t>
            </a:r>
          </a:p>
          <a:p>
            <a:pPr lvl="2" eaLnBrk="1" hangingPunct="1"/>
            <a:r>
              <a:rPr lang="en-US" altLang="zh-TW" dirty="0"/>
              <a:t>Programmer knows nothing about how the system call is implemented</a:t>
            </a:r>
          </a:p>
          <a:p>
            <a:pPr lvl="3" eaLnBrk="1" hangingPunct="1"/>
            <a:r>
              <a:rPr lang="en-US" altLang="zh-TW" dirty="0"/>
              <a:t>Details of system calls are hidden by APIs  </a:t>
            </a:r>
          </a:p>
          <a:p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474762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4000"/>
              <a:t>Examples of Windows and Unix System Calls</a:t>
            </a:r>
          </a:p>
        </p:txBody>
      </p:sp>
      <p:pic>
        <p:nvPicPr>
          <p:cNvPr id="24579" name="Picture 6" descr="OS8-p6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7568" y="1143000"/>
            <a:ext cx="7488237" cy="517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接點 4"/>
          <p:cNvCxnSpPr/>
          <p:nvPr/>
        </p:nvCxnSpPr>
        <p:spPr>
          <a:xfrm>
            <a:off x="2063552" y="1329336"/>
            <a:ext cx="7797422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字方塊 5"/>
          <p:cNvSpPr txBox="1"/>
          <p:nvPr/>
        </p:nvSpPr>
        <p:spPr>
          <a:xfrm>
            <a:off x="9146397" y="1052736"/>
            <a:ext cx="8915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200" b="1" dirty="0">
                <a:solidFill>
                  <a:prstClr val="black"/>
                </a:solidFill>
                <a:latin typeface="Calibri" panose="020F0502020204030204"/>
                <a:ea typeface="新細明體" pitchFamily="18" charset="-120"/>
              </a:rPr>
              <a:t>User Mode</a:t>
            </a:r>
            <a:endParaRPr kumimoji="0" lang="zh-TW" altLang="en-US" sz="1200" b="1" dirty="0">
              <a:solidFill>
                <a:prstClr val="black"/>
              </a:solidFill>
              <a:latin typeface="Calibri" panose="020F0502020204030204"/>
              <a:ea typeface="新細明體" pitchFamily="18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9152860" y="1296482"/>
            <a:ext cx="10106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200" b="1" dirty="0">
                <a:solidFill>
                  <a:prstClr val="black"/>
                </a:solidFill>
                <a:latin typeface="Calibri" panose="020F0502020204030204"/>
                <a:ea typeface="新細明體" pitchFamily="18" charset="-120"/>
              </a:rPr>
              <a:t>Kernel Mode</a:t>
            </a:r>
            <a:endParaRPr kumimoji="0" lang="zh-TW" altLang="en-US" sz="1200" b="1" dirty="0">
              <a:solidFill>
                <a:prstClr val="black"/>
              </a:solidFill>
              <a:latin typeface="Calibri" panose="020F0502020204030204"/>
              <a:ea typeface="新細明體" pitchFamily="18" charset="-120"/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4762107" y="630280"/>
            <a:ext cx="1463759" cy="42297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600" b="1" dirty="0">
                <a:solidFill>
                  <a:sysClr val="windowText" lastClr="000000"/>
                </a:solidFill>
                <a:latin typeface="Calibri" panose="020F0502020204030204"/>
                <a:ea typeface="微軟正黑體" pitchFamily="34" charset="-120"/>
              </a:rPr>
              <a:t>Program 2</a:t>
            </a:r>
            <a:endParaRPr kumimoji="0" lang="zh-TW" altLang="en-US" sz="1600" b="1" dirty="0">
              <a:solidFill>
                <a:sysClr val="windowText" lastClr="000000"/>
              </a:solidFill>
              <a:latin typeface="Calibri" panose="020F0502020204030204"/>
              <a:ea typeface="微軟正黑體" pitchFamily="34" charset="-120"/>
            </a:endParaRPr>
          </a:p>
        </p:txBody>
      </p:sp>
      <p:sp>
        <p:nvSpPr>
          <p:cNvPr id="16" name="圓角矩形 15"/>
          <p:cNvSpPr/>
          <p:nvPr/>
        </p:nvSpPr>
        <p:spPr>
          <a:xfrm>
            <a:off x="2946228" y="620689"/>
            <a:ext cx="1371018" cy="42297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600" b="1" dirty="0">
                <a:solidFill>
                  <a:sysClr val="windowText" lastClr="000000"/>
                </a:solidFill>
                <a:latin typeface="Calibri" panose="020F0502020204030204"/>
                <a:ea typeface="微軟正黑體" pitchFamily="34" charset="-120"/>
              </a:rPr>
              <a:t>Program</a:t>
            </a:r>
            <a:r>
              <a:rPr kumimoji="0" lang="zh-TW" altLang="en-US" sz="1600" b="1" dirty="0">
                <a:solidFill>
                  <a:sysClr val="windowText" lastClr="000000"/>
                </a:solidFill>
                <a:latin typeface="Calibri" panose="020F0502020204030204"/>
                <a:ea typeface="微軟正黑體" pitchFamily="34" charset="-120"/>
              </a:rPr>
              <a:t> </a:t>
            </a:r>
            <a:r>
              <a:rPr kumimoji="0" lang="en-US" altLang="zh-TW" sz="1600" b="1" dirty="0">
                <a:solidFill>
                  <a:sysClr val="windowText" lastClr="000000"/>
                </a:solidFill>
                <a:latin typeface="Calibri" panose="020F0502020204030204"/>
                <a:ea typeface="微軟正黑體" pitchFamily="34" charset="-120"/>
              </a:rPr>
              <a:t>1</a:t>
            </a:r>
            <a:endParaRPr kumimoji="0" lang="zh-TW" altLang="en-US" sz="1600" b="1" dirty="0">
              <a:solidFill>
                <a:sysClr val="windowText" lastClr="000000"/>
              </a:solidFill>
              <a:latin typeface="Calibri" panose="020F0502020204030204"/>
              <a:ea typeface="微軟正黑體" pitchFamily="34" charset="-120"/>
            </a:endParaRPr>
          </a:p>
        </p:txBody>
      </p:sp>
      <p:cxnSp>
        <p:nvCxnSpPr>
          <p:cNvPr id="18" name="直線接點 17"/>
          <p:cNvCxnSpPr/>
          <p:nvPr/>
        </p:nvCxnSpPr>
        <p:spPr>
          <a:xfrm>
            <a:off x="7146344" y="847923"/>
            <a:ext cx="317809" cy="0"/>
          </a:xfrm>
          <a:prstGeom prst="line">
            <a:avLst/>
          </a:prstGeom>
          <a:ln w="38100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線接點 170"/>
          <p:cNvCxnSpPr/>
          <p:nvPr/>
        </p:nvCxnSpPr>
        <p:spPr>
          <a:xfrm>
            <a:off x="2413378" y="5013176"/>
            <a:ext cx="7797422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圓角矩形 48"/>
          <p:cNvSpPr/>
          <p:nvPr/>
        </p:nvSpPr>
        <p:spPr>
          <a:xfrm>
            <a:off x="2063552" y="1573480"/>
            <a:ext cx="8147248" cy="3195551"/>
          </a:xfrm>
          <a:prstGeom prst="roundRect">
            <a:avLst/>
          </a:prstGeom>
          <a:solidFill>
            <a:srgbClr val="9FFD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altLang="zh-TW" sz="2000" b="1" dirty="0" smtClean="0">
              <a:solidFill>
                <a:sysClr val="windowText" lastClr="000000"/>
              </a:solidFill>
              <a:latin typeface="Calibri" panose="020F0502020204030204"/>
              <a:ea typeface="微軟正黑體" pitchFamily="34" charset="-120"/>
            </a:endParaRPr>
          </a:p>
          <a:p>
            <a:pPr algn="ctr">
              <a:defRPr/>
            </a:pPr>
            <a:endParaRPr lang="en-US" altLang="zh-TW" sz="2000" b="1" dirty="0">
              <a:solidFill>
                <a:sysClr val="windowText" lastClr="000000"/>
              </a:solidFill>
              <a:latin typeface="Calibri" panose="020F0502020204030204"/>
              <a:ea typeface="微軟正黑體" pitchFamily="34" charset="-120"/>
            </a:endParaRPr>
          </a:p>
          <a:p>
            <a:pPr algn="ctr">
              <a:defRPr/>
            </a:pPr>
            <a:endParaRPr lang="en-US" altLang="zh-TW" sz="2000" b="1" dirty="0" smtClean="0">
              <a:solidFill>
                <a:sysClr val="windowText" lastClr="000000"/>
              </a:solidFill>
              <a:latin typeface="Calibri" panose="020F0502020204030204"/>
              <a:ea typeface="微軟正黑體" pitchFamily="34" charset="-120"/>
            </a:endParaRPr>
          </a:p>
          <a:p>
            <a:pPr algn="ctr">
              <a:defRPr/>
            </a:pPr>
            <a:endParaRPr lang="en-US" altLang="zh-TW" sz="2000" b="1" dirty="0">
              <a:solidFill>
                <a:sysClr val="windowText" lastClr="000000"/>
              </a:solidFill>
              <a:latin typeface="Calibri" panose="020F0502020204030204"/>
              <a:ea typeface="微軟正黑體" pitchFamily="34" charset="-120"/>
            </a:endParaRPr>
          </a:p>
          <a:p>
            <a:pPr algn="ctr">
              <a:defRPr/>
            </a:pPr>
            <a:endParaRPr lang="en-US" altLang="zh-TW" sz="2000" b="1" dirty="0" smtClean="0">
              <a:solidFill>
                <a:sysClr val="windowText" lastClr="000000"/>
              </a:solidFill>
              <a:latin typeface="Calibri" panose="020F0502020204030204"/>
              <a:ea typeface="微軟正黑體" pitchFamily="34" charset="-120"/>
            </a:endParaRPr>
          </a:p>
          <a:p>
            <a:pPr algn="ctr">
              <a:defRPr/>
            </a:pPr>
            <a:endParaRPr lang="en-US" altLang="zh-TW" sz="2000" b="1" dirty="0">
              <a:solidFill>
                <a:sysClr val="windowText" lastClr="000000"/>
              </a:solidFill>
              <a:latin typeface="Calibri" panose="020F0502020204030204"/>
              <a:ea typeface="微軟正黑體" pitchFamily="34" charset="-120"/>
            </a:endParaRPr>
          </a:p>
          <a:p>
            <a:pPr algn="ctr">
              <a:defRPr/>
            </a:pPr>
            <a:endParaRPr lang="en-US" altLang="zh-TW" sz="2000" b="1" dirty="0" smtClean="0">
              <a:solidFill>
                <a:sysClr val="windowText" lastClr="000000"/>
              </a:solidFill>
              <a:latin typeface="Calibri" panose="020F0502020204030204"/>
              <a:ea typeface="微軟正黑體" pitchFamily="34" charset="-120"/>
            </a:endParaRPr>
          </a:p>
          <a:p>
            <a:pPr algn="ctr">
              <a:defRPr/>
            </a:pPr>
            <a:endParaRPr lang="en-US" altLang="zh-TW" sz="2000" b="1" dirty="0">
              <a:solidFill>
                <a:sysClr val="windowText" lastClr="000000"/>
              </a:solidFill>
              <a:latin typeface="Calibri" panose="020F0502020204030204"/>
              <a:ea typeface="微軟正黑體" pitchFamily="34" charset="-120"/>
            </a:endParaRPr>
          </a:p>
          <a:p>
            <a:pPr algn="ctr">
              <a:defRPr/>
            </a:pPr>
            <a:endParaRPr lang="en-US" altLang="zh-TW" sz="2000" b="1" dirty="0" smtClean="0">
              <a:solidFill>
                <a:sysClr val="windowText" lastClr="000000"/>
              </a:solidFill>
              <a:latin typeface="Calibri" panose="020F0502020204030204"/>
              <a:ea typeface="微軟正黑體" pitchFamily="34" charset="-120"/>
            </a:endParaRPr>
          </a:p>
          <a:p>
            <a:pPr algn="ctr">
              <a:defRPr/>
            </a:pPr>
            <a:r>
              <a:rPr lang="en-US" altLang="zh-TW" sz="2000" b="1" dirty="0" smtClean="0">
                <a:solidFill>
                  <a:sysClr val="windowText" lastClr="000000"/>
                </a:solidFill>
                <a:latin typeface="Calibri" panose="020F0502020204030204"/>
                <a:ea typeface="微軟正黑體" pitchFamily="34" charset="-120"/>
              </a:rPr>
              <a:t>OS</a:t>
            </a:r>
            <a:endParaRPr lang="en-US" altLang="zh-TW" sz="2000" b="1" dirty="0">
              <a:solidFill>
                <a:sysClr val="windowText" lastClr="000000"/>
              </a:solidFill>
              <a:latin typeface="Calibri" panose="020F0502020204030204"/>
              <a:ea typeface="微軟正黑體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3849" y="1958953"/>
            <a:ext cx="7477125" cy="1914525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3640506" y="5301208"/>
            <a:ext cx="1512044" cy="5760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dirty="0" smtClean="0">
                <a:latin typeface="Calibri" panose="020F0502020204030204" pitchFamily="34" charset="0"/>
              </a:rPr>
              <a:t>hardware </a:t>
            </a:r>
            <a:r>
              <a:rPr lang="en-US" altLang="zh-TW" sz="1800" dirty="0">
                <a:latin typeface="Calibri" panose="020F0502020204030204" pitchFamily="34" charset="0"/>
              </a:rPr>
              <a:t>1</a:t>
            </a:r>
            <a:endParaRPr lang="zh-TW" altLang="en-US" sz="1800" dirty="0">
              <a:latin typeface="Calibri" panose="020F0502020204030204" pitchFamily="34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411986" y="5295159"/>
            <a:ext cx="1512044" cy="5760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dirty="0">
                <a:latin typeface="Calibri" panose="020F0502020204030204" pitchFamily="34" charset="0"/>
              </a:rPr>
              <a:t>hardware </a:t>
            </a:r>
            <a:r>
              <a:rPr lang="en-US" altLang="zh-TW" sz="1800" dirty="0" smtClean="0">
                <a:latin typeface="Calibri" panose="020F0502020204030204" pitchFamily="34" charset="0"/>
              </a:rPr>
              <a:t>2</a:t>
            </a:r>
            <a:endParaRPr lang="zh-TW" altLang="en-US" sz="1800" dirty="0">
              <a:latin typeface="Calibri" panose="020F0502020204030204" pitchFamily="34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240098" y="5295159"/>
            <a:ext cx="1512044" cy="5760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latin typeface="Calibri" panose="020F0502020204030204" pitchFamily="34" charset="0"/>
              </a:rPr>
              <a:t>hardware </a:t>
            </a:r>
            <a:r>
              <a:rPr lang="en-US" altLang="zh-TW" sz="2000" dirty="0" smtClean="0">
                <a:latin typeface="Calibri" panose="020F0502020204030204" pitchFamily="34" charset="0"/>
              </a:rPr>
              <a:t>3</a:t>
            </a:r>
            <a:endParaRPr lang="zh-TW" altLang="en-US" sz="2000" dirty="0">
              <a:latin typeface="Calibri" panose="020F0502020204030204" pitchFamily="34" charset="0"/>
            </a:endParaRPr>
          </a:p>
        </p:txBody>
      </p:sp>
      <p:cxnSp>
        <p:nvCxnSpPr>
          <p:cNvPr id="22" name="直線接點 21"/>
          <p:cNvCxnSpPr/>
          <p:nvPr/>
        </p:nvCxnSpPr>
        <p:spPr>
          <a:xfrm>
            <a:off x="8976321" y="5583191"/>
            <a:ext cx="317809" cy="0"/>
          </a:xfrm>
          <a:prstGeom prst="line">
            <a:avLst/>
          </a:prstGeom>
          <a:ln w="38100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0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Portability (Cont.)</a:t>
            </a:r>
          </a:p>
        </p:txBody>
      </p:sp>
      <p:sp>
        <p:nvSpPr>
          <p:cNvPr id="26627" name="Line 3"/>
          <p:cNvSpPr>
            <a:spLocks noChangeShapeType="1"/>
          </p:cNvSpPr>
          <p:nvPr/>
        </p:nvSpPr>
        <p:spPr bwMode="auto">
          <a:xfrm flipV="1">
            <a:off x="1992313" y="3644900"/>
            <a:ext cx="8280400" cy="39688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TW" altLang="en-US">
              <a:latin typeface="Calibri" panose="020F0502020204030204" pitchFamily="34" charset="0"/>
            </a:endParaRPr>
          </a:p>
        </p:txBody>
      </p:sp>
      <p:sp>
        <p:nvSpPr>
          <p:cNvPr id="270360" name="Text Box 24"/>
          <p:cNvSpPr txBox="1">
            <a:spLocks noChangeArrowheads="1"/>
          </p:cNvSpPr>
          <p:nvPr/>
        </p:nvSpPr>
        <p:spPr bwMode="auto">
          <a:xfrm>
            <a:off x="4914105" y="2205039"/>
            <a:ext cx="221297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sz="2400" b="1" i="1">
                <a:latin typeface="Calibri" panose="020F0502020204030204" pitchFamily="34" charset="0"/>
              </a:rPr>
              <a:t>Need to modify </a:t>
            </a:r>
          </a:p>
          <a:p>
            <a:pPr algn="ctr"/>
            <a:r>
              <a:rPr lang="en-US" altLang="zh-TW" sz="2400" b="1" i="1">
                <a:latin typeface="Calibri" panose="020F0502020204030204" pitchFamily="34" charset="0"/>
              </a:rPr>
              <a:t>source code</a:t>
            </a:r>
          </a:p>
        </p:txBody>
      </p:sp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4473576" y="1412876"/>
            <a:ext cx="3135313" cy="720725"/>
            <a:chOff x="1858" y="890"/>
            <a:chExt cx="2156" cy="454"/>
          </a:xfrm>
        </p:grpSpPr>
        <p:sp>
          <p:nvSpPr>
            <p:cNvPr id="26643" name="AutoShape 23"/>
            <p:cNvSpPr>
              <a:spLocks noChangeArrowheads="1"/>
            </p:cNvSpPr>
            <p:nvPr/>
          </p:nvSpPr>
          <p:spPr bwMode="auto">
            <a:xfrm>
              <a:off x="1858" y="1163"/>
              <a:ext cx="2156" cy="181"/>
            </a:xfrm>
            <a:prstGeom prst="rightArrow">
              <a:avLst>
                <a:gd name="adj1" fmla="val 50000"/>
                <a:gd name="adj2" fmla="val 29779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26644" name="Text Box 26"/>
            <p:cNvSpPr txBox="1">
              <a:spLocks noChangeArrowheads="1"/>
            </p:cNvSpPr>
            <p:nvPr/>
          </p:nvSpPr>
          <p:spPr bwMode="auto">
            <a:xfrm>
              <a:off x="2006" y="890"/>
              <a:ext cx="157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400" b="1" i="1">
                  <a:latin typeface="Calibri" panose="020F0502020204030204" pitchFamily="34" charset="0"/>
                </a:rPr>
                <a:t>Change to Linux </a:t>
              </a:r>
            </a:p>
          </p:txBody>
        </p:sp>
      </p:grpSp>
      <p:grpSp>
        <p:nvGrpSpPr>
          <p:cNvPr id="26630" name="Group 37"/>
          <p:cNvGrpSpPr>
            <a:grpSpLocks/>
          </p:cNvGrpSpPr>
          <p:nvPr/>
        </p:nvGrpSpPr>
        <p:grpSpPr bwMode="auto">
          <a:xfrm>
            <a:off x="2135188" y="1260476"/>
            <a:ext cx="2252662" cy="4905375"/>
            <a:chOff x="249" y="794"/>
            <a:chExt cx="1419" cy="3090"/>
          </a:xfrm>
        </p:grpSpPr>
        <p:sp>
          <p:nvSpPr>
            <p:cNvPr id="26639" name="Rectangle 5"/>
            <p:cNvSpPr>
              <a:spLocks noChangeArrowheads="1"/>
            </p:cNvSpPr>
            <p:nvPr/>
          </p:nvSpPr>
          <p:spPr bwMode="auto">
            <a:xfrm>
              <a:off x="295" y="794"/>
              <a:ext cx="1315" cy="1003"/>
            </a:xfrm>
            <a:prstGeom prst="rect">
              <a:avLst/>
            </a:prstGeom>
            <a:gradFill rotWithShape="1">
              <a:gsLst>
                <a:gs pos="0">
                  <a:srgbClr val="767600"/>
                </a:gs>
                <a:gs pos="50000">
                  <a:srgbClr val="FFFF00"/>
                </a:gs>
                <a:gs pos="100000">
                  <a:srgbClr val="767600"/>
                </a:gs>
              </a:gsLst>
              <a:lin ang="5400000" scaled="1"/>
            </a:gra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r>
                <a:rPr kumimoji="0" lang="en-US" altLang="zh-TW" sz="2000">
                  <a:latin typeface="Calibri" panose="020F0502020204030204" pitchFamily="34" charset="0"/>
                </a:rPr>
                <a:t>…</a:t>
              </a:r>
            </a:p>
            <a:p>
              <a:pPr algn="ctr" eaLnBrk="0" hangingPunct="0"/>
              <a:r>
                <a:rPr kumimoji="0" lang="en-US" altLang="zh-TW" sz="2000" i="1">
                  <a:latin typeface="Calibri" panose="020F0502020204030204" pitchFamily="34" charset="0"/>
                </a:rPr>
                <a:t>CreateProcess()</a:t>
              </a:r>
            </a:p>
            <a:p>
              <a:pPr algn="ctr" eaLnBrk="0" hangingPunct="0"/>
              <a:r>
                <a:rPr kumimoji="0" lang="en-US" altLang="zh-TW" sz="2000">
                  <a:latin typeface="Calibri" panose="020F0502020204030204" pitchFamily="34" charset="0"/>
                </a:rPr>
                <a:t>…</a:t>
              </a:r>
            </a:p>
          </p:txBody>
        </p:sp>
        <p:sp>
          <p:nvSpPr>
            <p:cNvPr id="26640" name="Rectangle 7"/>
            <p:cNvSpPr>
              <a:spLocks noChangeArrowheads="1"/>
            </p:cNvSpPr>
            <p:nvPr/>
          </p:nvSpPr>
          <p:spPr bwMode="auto">
            <a:xfrm>
              <a:off x="249" y="2654"/>
              <a:ext cx="1406" cy="1230"/>
            </a:xfrm>
            <a:prstGeom prst="rect">
              <a:avLst/>
            </a:prstGeom>
            <a:gradFill rotWithShape="1">
              <a:gsLst>
                <a:gs pos="0">
                  <a:srgbClr val="66FF33"/>
                </a:gs>
                <a:gs pos="100000">
                  <a:srgbClr val="2F7618"/>
                </a:gs>
              </a:gsLst>
              <a:lin ang="5400000" scaled="1"/>
            </a:gra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endParaRPr kumimoji="0" lang="en-US" altLang="zh-TW" sz="2400" b="1">
                <a:solidFill>
                  <a:srgbClr val="FF3300"/>
                </a:solidFill>
                <a:latin typeface="Calibri" panose="020F0502020204030204" pitchFamily="34" charset="0"/>
              </a:endParaRPr>
            </a:p>
            <a:p>
              <a:pPr algn="ctr" eaLnBrk="0" hangingPunct="0"/>
              <a:r>
                <a:rPr kumimoji="0" lang="en-US" altLang="zh-TW" sz="2400" b="1">
                  <a:solidFill>
                    <a:srgbClr val="FF3300"/>
                  </a:solidFill>
                  <a:latin typeface="Calibri" panose="020F0502020204030204" pitchFamily="34" charset="0"/>
                </a:rPr>
                <a:t>Windows</a:t>
              </a:r>
            </a:p>
          </p:txBody>
        </p:sp>
        <p:sp>
          <p:nvSpPr>
            <p:cNvPr id="26641" name="Line 10"/>
            <p:cNvSpPr>
              <a:spLocks noChangeShapeType="1"/>
            </p:cNvSpPr>
            <p:nvPr/>
          </p:nvSpPr>
          <p:spPr bwMode="auto">
            <a:xfrm>
              <a:off x="975" y="1842"/>
              <a:ext cx="0" cy="81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26642" name="Text Box 28"/>
            <p:cNvSpPr txBox="1">
              <a:spLocks noChangeArrowheads="1"/>
            </p:cNvSpPr>
            <p:nvPr/>
          </p:nvSpPr>
          <p:spPr bwMode="auto">
            <a:xfrm>
              <a:off x="294" y="2704"/>
              <a:ext cx="137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400" b="1" i="1">
                  <a:latin typeface="Calibri" panose="020F0502020204030204" pitchFamily="34" charset="0"/>
                </a:rPr>
                <a:t>CreateProcess()</a:t>
              </a:r>
            </a:p>
          </p:txBody>
        </p:sp>
      </p:grpSp>
      <p:grpSp>
        <p:nvGrpSpPr>
          <p:cNvPr id="4" name="Group 36"/>
          <p:cNvGrpSpPr>
            <a:grpSpLocks/>
          </p:cNvGrpSpPr>
          <p:nvPr/>
        </p:nvGrpSpPr>
        <p:grpSpPr bwMode="auto">
          <a:xfrm>
            <a:off x="7751763" y="1260476"/>
            <a:ext cx="2159000" cy="4905375"/>
            <a:chOff x="4105" y="794"/>
            <a:chExt cx="1360" cy="3090"/>
          </a:xfrm>
        </p:grpSpPr>
        <p:sp>
          <p:nvSpPr>
            <p:cNvPr id="26635" name="Rectangle 19"/>
            <p:cNvSpPr>
              <a:spLocks noChangeArrowheads="1"/>
            </p:cNvSpPr>
            <p:nvPr/>
          </p:nvSpPr>
          <p:spPr bwMode="auto">
            <a:xfrm>
              <a:off x="4105" y="794"/>
              <a:ext cx="1315" cy="1003"/>
            </a:xfrm>
            <a:prstGeom prst="rect">
              <a:avLst/>
            </a:prstGeom>
            <a:gradFill rotWithShape="1">
              <a:gsLst>
                <a:gs pos="0">
                  <a:srgbClr val="767600"/>
                </a:gs>
                <a:gs pos="50000">
                  <a:srgbClr val="FFFF00"/>
                </a:gs>
                <a:gs pos="100000">
                  <a:srgbClr val="767600"/>
                </a:gs>
              </a:gsLst>
              <a:lin ang="5400000" scaled="1"/>
            </a:gra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r>
                <a:rPr kumimoji="0" lang="en-US" altLang="zh-TW" sz="2000">
                  <a:latin typeface="Calibri" panose="020F0502020204030204" pitchFamily="34" charset="0"/>
                </a:rPr>
                <a:t>…</a:t>
              </a:r>
            </a:p>
            <a:p>
              <a:pPr algn="ctr" eaLnBrk="0" hangingPunct="0"/>
              <a:r>
                <a:rPr kumimoji="0" lang="en-US" altLang="zh-TW" sz="2000" b="1" i="1">
                  <a:solidFill>
                    <a:srgbClr val="FF3300"/>
                  </a:solidFill>
                  <a:latin typeface="Calibri" panose="020F0502020204030204" pitchFamily="34" charset="0"/>
                </a:rPr>
                <a:t>fork()</a:t>
              </a:r>
            </a:p>
            <a:p>
              <a:pPr algn="ctr" eaLnBrk="0" hangingPunct="0"/>
              <a:r>
                <a:rPr kumimoji="0" lang="en-US" altLang="zh-TW" sz="2000">
                  <a:latin typeface="Calibri" panose="020F0502020204030204" pitchFamily="34" charset="0"/>
                </a:rPr>
                <a:t>…</a:t>
              </a:r>
            </a:p>
          </p:txBody>
        </p:sp>
        <p:sp>
          <p:nvSpPr>
            <p:cNvPr id="26636" name="Rectangle 21"/>
            <p:cNvSpPr>
              <a:spLocks noChangeArrowheads="1"/>
            </p:cNvSpPr>
            <p:nvPr/>
          </p:nvSpPr>
          <p:spPr bwMode="auto">
            <a:xfrm>
              <a:off x="4150" y="2654"/>
              <a:ext cx="1315" cy="1230"/>
            </a:xfrm>
            <a:prstGeom prst="rect">
              <a:avLst/>
            </a:prstGeom>
            <a:gradFill rotWithShape="1">
              <a:gsLst>
                <a:gs pos="0">
                  <a:srgbClr val="66FF33"/>
                </a:gs>
                <a:gs pos="100000">
                  <a:srgbClr val="2F7618"/>
                </a:gs>
              </a:gsLst>
              <a:lin ang="5400000" scaled="1"/>
            </a:gra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endParaRPr kumimoji="0" lang="en-US" altLang="zh-TW" sz="2400" b="1">
                <a:solidFill>
                  <a:srgbClr val="FF3300"/>
                </a:solidFill>
                <a:latin typeface="Calibri" panose="020F0502020204030204" pitchFamily="34" charset="0"/>
              </a:endParaRPr>
            </a:p>
            <a:p>
              <a:pPr algn="ctr" eaLnBrk="0" hangingPunct="0"/>
              <a:r>
                <a:rPr kumimoji="0" lang="en-US" altLang="zh-TW" sz="2400" b="1">
                  <a:solidFill>
                    <a:srgbClr val="FF3300"/>
                  </a:solidFill>
                  <a:latin typeface="Calibri" panose="020F0502020204030204" pitchFamily="34" charset="0"/>
                </a:rPr>
                <a:t>Linux</a:t>
              </a:r>
            </a:p>
          </p:txBody>
        </p:sp>
        <p:sp>
          <p:nvSpPr>
            <p:cNvPr id="26637" name="Line 22"/>
            <p:cNvSpPr>
              <a:spLocks noChangeShapeType="1"/>
            </p:cNvSpPr>
            <p:nvPr/>
          </p:nvSpPr>
          <p:spPr bwMode="auto">
            <a:xfrm>
              <a:off x="4785" y="1797"/>
              <a:ext cx="0" cy="85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26638" name="Text Box 29"/>
            <p:cNvSpPr txBox="1">
              <a:spLocks noChangeArrowheads="1"/>
            </p:cNvSpPr>
            <p:nvPr/>
          </p:nvSpPr>
          <p:spPr bwMode="auto">
            <a:xfrm>
              <a:off x="4513" y="2704"/>
              <a:ext cx="57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400" b="1" i="1">
                  <a:latin typeface="Calibri" panose="020F0502020204030204" pitchFamily="34" charset="0"/>
                </a:rPr>
                <a:t>fork()</a:t>
              </a:r>
            </a:p>
          </p:txBody>
        </p:sp>
      </p:grpSp>
      <p:grpSp>
        <p:nvGrpSpPr>
          <p:cNvPr id="5" name="Group 32"/>
          <p:cNvGrpSpPr>
            <a:grpSpLocks/>
          </p:cNvGrpSpPr>
          <p:nvPr/>
        </p:nvGrpSpPr>
        <p:grpSpPr bwMode="auto">
          <a:xfrm>
            <a:off x="4325939" y="4364040"/>
            <a:ext cx="3475037" cy="1119188"/>
            <a:chOff x="1765" y="2749"/>
            <a:chExt cx="2189" cy="705"/>
          </a:xfrm>
        </p:grpSpPr>
        <p:sp>
          <p:nvSpPr>
            <p:cNvPr id="26633" name="AutoShape 33"/>
            <p:cNvSpPr>
              <a:spLocks noChangeArrowheads="1"/>
            </p:cNvSpPr>
            <p:nvPr/>
          </p:nvSpPr>
          <p:spPr bwMode="auto">
            <a:xfrm>
              <a:off x="1882" y="2749"/>
              <a:ext cx="1996" cy="227"/>
            </a:xfrm>
            <a:prstGeom prst="leftRightArrow">
              <a:avLst>
                <a:gd name="adj1" fmla="val 50000"/>
                <a:gd name="adj2" fmla="val 175859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26634" name="Text Box 34"/>
            <p:cNvSpPr txBox="1">
              <a:spLocks noChangeArrowheads="1"/>
            </p:cNvSpPr>
            <p:nvPr/>
          </p:nvSpPr>
          <p:spPr bwMode="auto">
            <a:xfrm>
              <a:off x="1765" y="2931"/>
              <a:ext cx="2189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2400" b="1" i="1">
                  <a:solidFill>
                    <a:srgbClr val="FF3300"/>
                  </a:solidFill>
                  <a:latin typeface="Calibri" panose="020F0502020204030204" pitchFamily="34" charset="0"/>
                </a:rPr>
                <a:t>since system call interface</a:t>
              </a:r>
            </a:p>
            <a:p>
              <a:pPr algn="ctr"/>
              <a:r>
                <a:rPr lang="en-US" altLang="zh-TW" sz="2400" b="1" i="1">
                  <a:solidFill>
                    <a:srgbClr val="FF3300"/>
                  </a:solidFill>
                  <a:latin typeface="Calibri" panose="020F0502020204030204" pitchFamily="34" charset="0"/>
                </a:rPr>
                <a:t> is different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703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2703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2703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2703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0360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Portability</a:t>
            </a:r>
          </a:p>
        </p:txBody>
      </p:sp>
      <p:sp>
        <p:nvSpPr>
          <p:cNvPr id="25603" name="Line 3"/>
          <p:cNvSpPr>
            <a:spLocks noChangeShapeType="1"/>
          </p:cNvSpPr>
          <p:nvPr/>
        </p:nvSpPr>
        <p:spPr bwMode="auto">
          <a:xfrm flipV="1">
            <a:off x="1992313" y="3644900"/>
            <a:ext cx="8280400" cy="39688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TW" altLang="en-US">
              <a:latin typeface="Calibri" panose="020F0502020204030204" pitchFamily="34" charset="0"/>
            </a:endParaRPr>
          </a:p>
        </p:txBody>
      </p:sp>
      <p:grpSp>
        <p:nvGrpSpPr>
          <p:cNvPr id="2" name="Group 37"/>
          <p:cNvGrpSpPr>
            <a:grpSpLocks/>
          </p:cNvGrpSpPr>
          <p:nvPr/>
        </p:nvGrpSpPr>
        <p:grpSpPr bwMode="auto">
          <a:xfrm>
            <a:off x="4656139" y="1268414"/>
            <a:ext cx="2725737" cy="720725"/>
            <a:chOff x="1973" y="799"/>
            <a:chExt cx="1717" cy="454"/>
          </a:xfrm>
        </p:grpSpPr>
        <p:sp>
          <p:nvSpPr>
            <p:cNvPr id="25623" name="AutoShape 31"/>
            <p:cNvSpPr>
              <a:spLocks noChangeArrowheads="1"/>
            </p:cNvSpPr>
            <p:nvPr/>
          </p:nvSpPr>
          <p:spPr bwMode="auto">
            <a:xfrm>
              <a:off x="2018" y="1072"/>
              <a:ext cx="1633" cy="181"/>
            </a:xfrm>
            <a:prstGeom prst="rightArrow">
              <a:avLst>
                <a:gd name="adj1" fmla="val 50000"/>
                <a:gd name="adj2" fmla="val 225552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25624" name="Text Box 32"/>
            <p:cNvSpPr txBox="1">
              <a:spLocks noChangeArrowheads="1"/>
            </p:cNvSpPr>
            <p:nvPr/>
          </p:nvSpPr>
          <p:spPr bwMode="auto">
            <a:xfrm>
              <a:off x="1973" y="799"/>
              <a:ext cx="171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400" b="1" i="1">
                  <a:latin typeface="Calibri" panose="020F0502020204030204" pitchFamily="34" charset="0"/>
                </a:rPr>
                <a:t>Change to VxWorks</a:t>
              </a:r>
            </a:p>
          </p:txBody>
        </p:sp>
      </p:grpSp>
      <p:sp>
        <p:nvSpPr>
          <p:cNvPr id="269348" name="Text Box 36"/>
          <p:cNvSpPr txBox="1">
            <a:spLocks noChangeArrowheads="1"/>
          </p:cNvSpPr>
          <p:nvPr/>
        </p:nvSpPr>
        <p:spPr bwMode="auto">
          <a:xfrm>
            <a:off x="4563688" y="2060576"/>
            <a:ext cx="294715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sz="2400" b="1" i="1">
                <a:latin typeface="Calibri" panose="020F0502020204030204" pitchFamily="34" charset="0"/>
              </a:rPr>
              <a:t>Don’t need to modify </a:t>
            </a:r>
          </a:p>
          <a:p>
            <a:pPr algn="ctr"/>
            <a:r>
              <a:rPr lang="en-US" altLang="zh-TW" sz="2400" b="1" i="1">
                <a:latin typeface="Calibri" panose="020F0502020204030204" pitchFamily="34" charset="0"/>
              </a:rPr>
              <a:t>source code</a:t>
            </a:r>
          </a:p>
        </p:txBody>
      </p:sp>
      <p:grpSp>
        <p:nvGrpSpPr>
          <p:cNvPr id="25606" name="Group 44"/>
          <p:cNvGrpSpPr>
            <a:grpSpLocks/>
          </p:cNvGrpSpPr>
          <p:nvPr/>
        </p:nvGrpSpPr>
        <p:grpSpPr bwMode="auto">
          <a:xfrm>
            <a:off x="1847851" y="1116013"/>
            <a:ext cx="2519363" cy="4913312"/>
            <a:chOff x="386" y="703"/>
            <a:chExt cx="1587" cy="3095"/>
          </a:xfrm>
        </p:grpSpPr>
        <p:sp>
          <p:nvSpPr>
            <p:cNvPr id="25617" name="Rectangle 4"/>
            <p:cNvSpPr>
              <a:spLocks noChangeArrowheads="1"/>
            </p:cNvSpPr>
            <p:nvPr/>
          </p:nvSpPr>
          <p:spPr bwMode="auto">
            <a:xfrm>
              <a:off x="521" y="703"/>
              <a:ext cx="1270" cy="589"/>
            </a:xfrm>
            <a:prstGeom prst="rect">
              <a:avLst/>
            </a:prstGeom>
            <a:gradFill rotWithShape="1">
              <a:gsLst>
                <a:gs pos="0">
                  <a:srgbClr val="767600"/>
                </a:gs>
                <a:gs pos="50000">
                  <a:srgbClr val="FFFF00"/>
                </a:gs>
                <a:gs pos="100000">
                  <a:srgbClr val="767600"/>
                </a:gs>
              </a:gsLst>
              <a:lin ang="5400000" scaled="1"/>
            </a:gra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r>
                <a:rPr kumimoji="0" lang="en-US" altLang="zh-TW" sz="2000">
                  <a:latin typeface="Calibri" panose="020F0502020204030204" pitchFamily="34" charset="0"/>
                </a:rPr>
                <a:t>…</a:t>
              </a:r>
            </a:p>
            <a:p>
              <a:pPr algn="ctr" eaLnBrk="0" hangingPunct="0"/>
              <a:r>
                <a:rPr kumimoji="0" lang="en-US" altLang="zh-TW" sz="2000" i="1">
                  <a:latin typeface="Calibri" panose="020F0502020204030204" pitchFamily="34" charset="0"/>
                </a:rPr>
                <a:t>pthread_create()</a:t>
              </a:r>
            </a:p>
            <a:p>
              <a:pPr algn="ctr" eaLnBrk="0" hangingPunct="0"/>
              <a:r>
                <a:rPr kumimoji="0" lang="en-US" altLang="zh-TW" sz="2000">
                  <a:latin typeface="Calibri" panose="020F0502020204030204" pitchFamily="34" charset="0"/>
                </a:rPr>
                <a:t>…</a:t>
              </a:r>
            </a:p>
          </p:txBody>
        </p:sp>
        <p:sp>
          <p:nvSpPr>
            <p:cNvPr id="25618" name="Rectangle 6"/>
            <p:cNvSpPr>
              <a:spLocks noChangeArrowheads="1"/>
            </p:cNvSpPr>
            <p:nvPr/>
          </p:nvSpPr>
          <p:spPr bwMode="auto">
            <a:xfrm>
              <a:off x="386" y="2659"/>
              <a:ext cx="1587" cy="1139"/>
            </a:xfrm>
            <a:prstGeom prst="rect">
              <a:avLst/>
            </a:prstGeom>
            <a:gradFill rotWithShape="1">
              <a:gsLst>
                <a:gs pos="0">
                  <a:srgbClr val="66FF33"/>
                </a:gs>
                <a:gs pos="100000">
                  <a:srgbClr val="2F7618"/>
                </a:gs>
              </a:gsLst>
              <a:lin ang="5400000" scaled="1"/>
            </a:gra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r>
                <a:rPr kumimoji="0" lang="en-US" altLang="zh-TW" sz="2400" b="1">
                  <a:solidFill>
                    <a:srgbClr val="FF3300"/>
                  </a:solidFill>
                  <a:latin typeface="Calibri" panose="020F0502020204030204" pitchFamily="34" charset="0"/>
                </a:rPr>
                <a:t>Linux</a:t>
              </a:r>
            </a:p>
          </p:txBody>
        </p:sp>
        <p:sp>
          <p:nvSpPr>
            <p:cNvPr id="25619" name="Line 12"/>
            <p:cNvSpPr>
              <a:spLocks noChangeShapeType="1"/>
            </p:cNvSpPr>
            <p:nvPr/>
          </p:nvSpPr>
          <p:spPr bwMode="auto">
            <a:xfrm>
              <a:off x="1156" y="1292"/>
              <a:ext cx="1" cy="45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25620" name="Rectangle 20"/>
            <p:cNvSpPr>
              <a:spLocks noChangeArrowheads="1"/>
            </p:cNvSpPr>
            <p:nvPr/>
          </p:nvSpPr>
          <p:spPr bwMode="auto">
            <a:xfrm>
              <a:off x="475" y="1746"/>
              <a:ext cx="1452" cy="440"/>
            </a:xfrm>
            <a:prstGeom prst="rect">
              <a:avLst/>
            </a:prstGeom>
            <a:gradFill rotWithShape="1">
              <a:gsLst>
                <a:gs pos="0">
                  <a:srgbClr val="767600"/>
                </a:gs>
                <a:gs pos="50000">
                  <a:srgbClr val="FFFF00"/>
                </a:gs>
                <a:gs pos="100000">
                  <a:srgbClr val="767600"/>
                </a:gs>
              </a:gsLst>
              <a:lin ang="5400000" scaled="1"/>
            </a:gra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r>
                <a:rPr kumimoji="0" lang="en-US" altLang="zh-TW" sz="2400" b="1">
                  <a:solidFill>
                    <a:srgbClr val="0033CC"/>
                  </a:solidFill>
                  <a:latin typeface="Calibri" panose="020F0502020204030204" pitchFamily="34" charset="0"/>
                </a:rPr>
                <a:t>POSIX Library</a:t>
              </a:r>
            </a:p>
          </p:txBody>
        </p:sp>
        <p:sp>
          <p:nvSpPr>
            <p:cNvPr id="25621" name="Line 21"/>
            <p:cNvSpPr>
              <a:spLocks noChangeShapeType="1"/>
            </p:cNvSpPr>
            <p:nvPr/>
          </p:nvSpPr>
          <p:spPr bwMode="auto">
            <a:xfrm>
              <a:off x="1156" y="2154"/>
              <a:ext cx="1" cy="49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25622" name="Text Box 38"/>
            <p:cNvSpPr txBox="1">
              <a:spLocks noChangeArrowheads="1"/>
            </p:cNvSpPr>
            <p:nvPr/>
          </p:nvSpPr>
          <p:spPr bwMode="auto">
            <a:xfrm>
              <a:off x="884" y="2704"/>
              <a:ext cx="57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400" b="1" i="1">
                  <a:latin typeface="Calibri" panose="020F0502020204030204" pitchFamily="34" charset="0"/>
                </a:rPr>
                <a:t>fork()</a:t>
              </a:r>
            </a:p>
          </p:txBody>
        </p:sp>
      </p:grpSp>
      <p:grpSp>
        <p:nvGrpSpPr>
          <p:cNvPr id="4" name="Group 41"/>
          <p:cNvGrpSpPr>
            <a:grpSpLocks/>
          </p:cNvGrpSpPr>
          <p:nvPr/>
        </p:nvGrpSpPr>
        <p:grpSpPr bwMode="auto">
          <a:xfrm>
            <a:off x="7824788" y="1125538"/>
            <a:ext cx="2519362" cy="4895850"/>
            <a:chOff x="3652" y="709"/>
            <a:chExt cx="1587" cy="3084"/>
          </a:xfrm>
        </p:grpSpPr>
        <p:sp>
          <p:nvSpPr>
            <p:cNvPr id="25611" name="Rectangle 24"/>
            <p:cNvSpPr>
              <a:spLocks noChangeArrowheads="1"/>
            </p:cNvSpPr>
            <p:nvPr/>
          </p:nvSpPr>
          <p:spPr bwMode="auto">
            <a:xfrm>
              <a:off x="3833" y="709"/>
              <a:ext cx="1270" cy="589"/>
            </a:xfrm>
            <a:prstGeom prst="rect">
              <a:avLst/>
            </a:prstGeom>
            <a:gradFill rotWithShape="1">
              <a:gsLst>
                <a:gs pos="0">
                  <a:srgbClr val="767600"/>
                </a:gs>
                <a:gs pos="50000">
                  <a:srgbClr val="FFFF00"/>
                </a:gs>
                <a:gs pos="100000">
                  <a:srgbClr val="767600"/>
                </a:gs>
              </a:gsLst>
              <a:lin ang="5400000" scaled="1"/>
            </a:gra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r>
                <a:rPr kumimoji="0" lang="en-US" altLang="zh-TW" sz="2000">
                  <a:latin typeface="Calibri" panose="020F0502020204030204" pitchFamily="34" charset="0"/>
                </a:rPr>
                <a:t>…</a:t>
              </a:r>
            </a:p>
            <a:p>
              <a:pPr algn="ctr" eaLnBrk="0" hangingPunct="0"/>
              <a:r>
                <a:rPr kumimoji="0" lang="en-US" altLang="zh-TW" sz="2000" b="1" i="1">
                  <a:solidFill>
                    <a:srgbClr val="FF3300"/>
                  </a:solidFill>
                  <a:latin typeface="Calibri" panose="020F0502020204030204" pitchFamily="34" charset="0"/>
                </a:rPr>
                <a:t>pthread_create()</a:t>
              </a:r>
            </a:p>
            <a:p>
              <a:pPr algn="ctr" eaLnBrk="0" hangingPunct="0"/>
              <a:r>
                <a:rPr kumimoji="0" lang="en-US" altLang="zh-TW" sz="2000">
                  <a:latin typeface="Calibri" panose="020F0502020204030204" pitchFamily="34" charset="0"/>
                </a:rPr>
                <a:t>…</a:t>
              </a:r>
            </a:p>
          </p:txBody>
        </p:sp>
        <p:sp>
          <p:nvSpPr>
            <p:cNvPr id="25612" name="Line 27"/>
            <p:cNvSpPr>
              <a:spLocks noChangeShapeType="1"/>
            </p:cNvSpPr>
            <p:nvPr/>
          </p:nvSpPr>
          <p:spPr bwMode="auto">
            <a:xfrm>
              <a:off x="4468" y="1292"/>
              <a:ext cx="0" cy="45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25613" name="Rectangle 28"/>
            <p:cNvSpPr>
              <a:spLocks noChangeArrowheads="1"/>
            </p:cNvSpPr>
            <p:nvPr/>
          </p:nvSpPr>
          <p:spPr bwMode="auto">
            <a:xfrm>
              <a:off x="3787" y="1746"/>
              <a:ext cx="1452" cy="440"/>
            </a:xfrm>
            <a:prstGeom prst="rect">
              <a:avLst/>
            </a:prstGeom>
            <a:gradFill rotWithShape="1">
              <a:gsLst>
                <a:gs pos="0">
                  <a:srgbClr val="767600"/>
                </a:gs>
                <a:gs pos="50000">
                  <a:srgbClr val="FFFF00"/>
                </a:gs>
                <a:gs pos="100000">
                  <a:srgbClr val="767600"/>
                </a:gs>
              </a:gsLst>
              <a:lin ang="5400000" scaled="1"/>
            </a:gra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r>
                <a:rPr kumimoji="0" lang="en-US" altLang="zh-TW" sz="2400" b="1">
                  <a:solidFill>
                    <a:srgbClr val="0033CC"/>
                  </a:solidFill>
                  <a:latin typeface="Calibri" panose="020F0502020204030204" pitchFamily="34" charset="0"/>
                </a:rPr>
                <a:t>POSIX Library</a:t>
              </a:r>
            </a:p>
          </p:txBody>
        </p:sp>
        <p:sp>
          <p:nvSpPr>
            <p:cNvPr id="25614" name="Line 29"/>
            <p:cNvSpPr>
              <a:spLocks noChangeShapeType="1"/>
            </p:cNvSpPr>
            <p:nvPr/>
          </p:nvSpPr>
          <p:spPr bwMode="auto">
            <a:xfrm>
              <a:off x="4468" y="2154"/>
              <a:ext cx="0" cy="49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25615" name="Rectangle 39"/>
            <p:cNvSpPr>
              <a:spLocks noChangeArrowheads="1"/>
            </p:cNvSpPr>
            <p:nvPr/>
          </p:nvSpPr>
          <p:spPr bwMode="auto">
            <a:xfrm>
              <a:off x="3652" y="2654"/>
              <a:ext cx="1587" cy="1139"/>
            </a:xfrm>
            <a:prstGeom prst="rect">
              <a:avLst/>
            </a:prstGeom>
            <a:gradFill rotWithShape="1">
              <a:gsLst>
                <a:gs pos="0">
                  <a:srgbClr val="66FF33"/>
                </a:gs>
                <a:gs pos="100000">
                  <a:srgbClr val="2F7618"/>
                </a:gs>
              </a:gsLst>
              <a:lin ang="5400000" scaled="1"/>
            </a:gra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r>
                <a:rPr kumimoji="0" lang="en-US" altLang="zh-TW" sz="2400" b="1">
                  <a:solidFill>
                    <a:srgbClr val="FF3300"/>
                  </a:solidFill>
                  <a:latin typeface="Calibri" panose="020F0502020204030204" pitchFamily="34" charset="0"/>
                </a:rPr>
                <a:t>VxWorks</a:t>
              </a:r>
            </a:p>
          </p:txBody>
        </p:sp>
        <p:sp>
          <p:nvSpPr>
            <p:cNvPr id="25616" name="Text Box 40"/>
            <p:cNvSpPr txBox="1">
              <a:spLocks noChangeArrowheads="1"/>
            </p:cNvSpPr>
            <p:nvPr/>
          </p:nvSpPr>
          <p:spPr bwMode="auto">
            <a:xfrm>
              <a:off x="3878" y="2704"/>
              <a:ext cx="121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400" b="1" i="1">
                  <a:latin typeface="Calibri" panose="020F0502020204030204" pitchFamily="34" charset="0"/>
                </a:rPr>
                <a:t>new_thread()</a:t>
              </a:r>
            </a:p>
          </p:txBody>
        </p:sp>
      </p:grpSp>
      <p:grpSp>
        <p:nvGrpSpPr>
          <p:cNvPr id="5" name="Group 45"/>
          <p:cNvGrpSpPr>
            <a:grpSpLocks/>
          </p:cNvGrpSpPr>
          <p:nvPr/>
        </p:nvGrpSpPr>
        <p:grpSpPr bwMode="auto">
          <a:xfrm>
            <a:off x="4338639" y="4364040"/>
            <a:ext cx="3446463" cy="1119188"/>
            <a:chOff x="1773" y="2749"/>
            <a:chExt cx="2171" cy="705"/>
          </a:xfrm>
        </p:grpSpPr>
        <p:sp>
          <p:nvSpPr>
            <p:cNvPr id="25609" name="AutoShape 42"/>
            <p:cNvSpPr>
              <a:spLocks noChangeArrowheads="1"/>
            </p:cNvSpPr>
            <p:nvPr/>
          </p:nvSpPr>
          <p:spPr bwMode="auto">
            <a:xfrm>
              <a:off x="1882" y="2749"/>
              <a:ext cx="1996" cy="227"/>
            </a:xfrm>
            <a:prstGeom prst="leftRightArrow">
              <a:avLst>
                <a:gd name="adj1" fmla="val 50000"/>
                <a:gd name="adj2" fmla="val 175859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25610" name="Text Box 43"/>
            <p:cNvSpPr txBox="1">
              <a:spLocks noChangeArrowheads="1"/>
            </p:cNvSpPr>
            <p:nvPr/>
          </p:nvSpPr>
          <p:spPr bwMode="auto">
            <a:xfrm>
              <a:off x="1773" y="2931"/>
              <a:ext cx="2171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2400" b="1" i="1">
                  <a:solidFill>
                    <a:srgbClr val="FF3300"/>
                  </a:solidFill>
                  <a:latin typeface="Calibri" panose="020F0502020204030204" pitchFamily="34" charset="0"/>
                </a:rPr>
                <a:t>even system call interface</a:t>
              </a:r>
            </a:p>
            <a:p>
              <a:pPr algn="ctr"/>
              <a:r>
                <a:rPr lang="en-US" altLang="zh-TW" sz="2400" b="1" i="1">
                  <a:solidFill>
                    <a:srgbClr val="FF3300"/>
                  </a:solidFill>
                  <a:latin typeface="Calibri" panose="020F0502020204030204" pitchFamily="34" charset="0"/>
                </a:rPr>
                <a:t> is different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2693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2693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2693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2693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9348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Summary</a:t>
            </a:r>
          </a:p>
        </p:txBody>
      </p:sp>
      <p:pic>
        <p:nvPicPr>
          <p:cNvPr id="2867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03512" y="1306513"/>
            <a:ext cx="8928991" cy="5002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b="1" dirty="0" smtClean="0"/>
              <a:t>問題：當</a:t>
            </a:r>
            <a:r>
              <a:rPr lang="zh-TW" altLang="en-US" b="1" dirty="0"/>
              <a:t>呼叫</a:t>
            </a:r>
            <a:r>
              <a:rPr lang="zh-TW" altLang="en-US" b="1" dirty="0" smtClean="0"/>
              <a:t>系統呼叫</a:t>
            </a:r>
            <a:r>
              <a:rPr lang="en-US" altLang="zh-TW" b="1" dirty="0" smtClean="0"/>
              <a:t>(system call)</a:t>
            </a:r>
            <a:r>
              <a:rPr lang="zh-TW" altLang="en-US" b="1" dirty="0" smtClean="0"/>
              <a:t>時，如何傳遞參數？</a:t>
            </a:r>
            <a:endParaRPr lang="zh-TW" altLang="en-US" b="1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如下圖：應用程式如何傳遞參數給作業系統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86641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7" name="Rectangle 4"/>
          <p:cNvSpPr>
            <a:spLocks noChangeArrowheads="1"/>
          </p:cNvSpPr>
          <p:nvPr/>
        </p:nvSpPr>
        <p:spPr bwMode="auto">
          <a:xfrm>
            <a:off x="6307138" y="1484314"/>
            <a:ext cx="2265362" cy="1235075"/>
          </a:xfrm>
          <a:prstGeom prst="rect">
            <a:avLst/>
          </a:prstGeom>
          <a:solidFill>
            <a:srgbClr val="99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…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1" u="none" strike="noStrike" kern="120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SYS_XYZ(…);</a:t>
            </a:r>
            <a:endParaRPr kumimoji="0" lang="en-US" altLang="zh-TW" sz="2000" b="1" i="1" u="none" strike="noStrike" kern="1200" cap="none" spc="0" normalizeH="0" baseline="0" noProof="0" dirty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…</a:t>
            </a:r>
          </a:p>
        </p:txBody>
      </p:sp>
      <p:sp>
        <p:nvSpPr>
          <p:cNvPr id="282628" name="Rectangle 4"/>
          <p:cNvSpPr>
            <a:spLocks noChangeArrowheads="1"/>
          </p:cNvSpPr>
          <p:nvPr/>
        </p:nvSpPr>
        <p:spPr bwMode="auto">
          <a:xfrm>
            <a:off x="6311900" y="4508500"/>
            <a:ext cx="2260600" cy="1931988"/>
          </a:xfrm>
          <a:prstGeom prst="rect">
            <a:avLst/>
          </a:prstGeom>
          <a:solidFill>
            <a:srgbClr val="CCFF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OS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SYS_XYZ</a:t>
            </a: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…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}</a:t>
            </a:r>
          </a:p>
        </p:txBody>
      </p:sp>
      <p:sp>
        <p:nvSpPr>
          <p:cNvPr id="282629" name="Rectangle 4"/>
          <p:cNvSpPr>
            <a:spLocks noChangeArrowheads="1"/>
          </p:cNvSpPr>
          <p:nvPr/>
        </p:nvSpPr>
        <p:spPr bwMode="auto">
          <a:xfrm>
            <a:off x="6311900" y="2719388"/>
            <a:ext cx="2260600" cy="1789112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…..</a:t>
            </a:r>
          </a:p>
        </p:txBody>
      </p:sp>
      <p:sp>
        <p:nvSpPr>
          <p:cNvPr id="282630" name="Rectangle 6"/>
          <p:cNvSpPr>
            <a:spLocks noChangeArrowheads="1"/>
          </p:cNvSpPr>
          <p:nvPr/>
        </p:nvSpPr>
        <p:spPr bwMode="auto">
          <a:xfrm>
            <a:off x="2566989" y="2189163"/>
            <a:ext cx="1870075" cy="1274762"/>
          </a:xfrm>
          <a:prstGeom prst="rect">
            <a:avLst/>
          </a:prstGeom>
          <a:solidFill>
            <a:srgbClr val="5B9BD5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CPU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2400" b="1" i="0" u="none" strike="noStrike" kern="1200" cap="none" spc="0" normalizeH="0" baseline="0" noProof="0" dirty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2400" b="1" i="0" u="none" strike="noStrike" kern="1200" cap="none" spc="0" normalizeH="0" baseline="0" noProof="0" dirty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409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Idea: Storage Hierarchy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536" y="1268760"/>
            <a:ext cx="8156575" cy="50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491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 smtClean="0"/>
              <a:t>System Call Parameter Passing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eaLnBrk="1" hangingPunct="1">
              <a:lnSpc>
                <a:spcPct val="110000"/>
              </a:lnSpc>
            </a:pPr>
            <a:r>
              <a:rPr lang="en-US" altLang="zh-TW" sz="2800" dirty="0"/>
              <a:t>Three methods used to pass parameters to the OS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400" dirty="0"/>
              <a:t>Pass the parameters in </a:t>
            </a:r>
            <a:r>
              <a:rPr lang="en-US" altLang="zh-TW" sz="2400" b="1" i="1" dirty="0">
                <a:solidFill>
                  <a:srgbClr val="FF3300"/>
                </a:solidFill>
              </a:rPr>
              <a:t>registers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zh-TW" sz="2000" dirty="0"/>
              <a:t>In some cases, may be more parameters than registers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400" dirty="0" smtClean="0"/>
              <a:t>Parameters </a:t>
            </a:r>
            <a:r>
              <a:rPr lang="en-US" altLang="zh-TW" sz="2400" dirty="0"/>
              <a:t>stored in a </a:t>
            </a:r>
            <a:r>
              <a:rPr lang="en-US" altLang="zh-TW" sz="2400" b="1" i="1" dirty="0">
                <a:solidFill>
                  <a:srgbClr val="FF3300"/>
                </a:solidFill>
              </a:rPr>
              <a:t>block</a:t>
            </a:r>
            <a:r>
              <a:rPr lang="en-US" altLang="zh-TW" sz="2400" dirty="0"/>
              <a:t> </a:t>
            </a:r>
            <a:r>
              <a:rPr lang="en-US" altLang="zh-TW" sz="2400" b="1" i="1" dirty="0">
                <a:solidFill>
                  <a:srgbClr val="FF3300"/>
                </a:solidFill>
              </a:rPr>
              <a:t>in memory</a:t>
            </a:r>
            <a:r>
              <a:rPr lang="en-US" altLang="zh-TW" sz="2400" dirty="0"/>
              <a:t>, and address of block passed as a parameter in a </a:t>
            </a:r>
            <a:r>
              <a:rPr lang="en-US" altLang="zh-TW" sz="2400" b="1" i="1" dirty="0">
                <a:solidFill>
                  <a:srgbClr val="FF3300"/>
                </a:solidFill>
              </a:rPr>
              <a:t>register</a:t>
            </a:r>
            <a:r>
              <a:rPr lang="en-US" altLang="zh-TW" sz="2400" dirty="0"/>
              <a:t> 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zh-TW" sz="2000" dirty="0"/>
              <a:t>Taken by Linux and Solaris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400" dirty="0" smtClean="0"/>
              <a:t>Parameters </a:t>
            </a:r>
            <a:r>
              <a:rPr lang="en-US" altLang="zh-TW" sz="2400" i="1" dirty="0"/>
              <a:t>pushed </a:t>
            </a:r>
            <a:r>
              <a:rPr lang="en-US" altLang="zh-TW" sz="2400" dirty="0"/>
              <a:t>onto the </a:t>
            </a:r>
            <a:r>
              <a:rPr lang="en-US" altLang="zh-TW" sz="2400" b="1" i="1" dirty="0">
                <a:solidFill>
                  <a:srgbClr val="FF3300"/>
                </a:solidFill>
              </a:rPr>
              <a:t>stack</a:t>
            </a:r>
            <a:r>
              <a:rPr lang="en-US" altLang="zh-TW" sz="2400" i="1" dirty="0"/>
              <a:t> </a:t>
            </a:r>
            <a:r>
              <a:rPr lang="en-US" altLang="zh-TW" sz="2400" dirty="0"/>
              <a:t>by the program and </a:t>
            </a:r>
            <a:r>
              <a:rPr lang="en-US" altLang="zh-TW" sz="2400" i="1" dirty="0"/>
              <a:t>popped </a:t>
            </a:r>
            <a:r>
              <a:rPr lang="en-US" altLang="zh-TW" sz="2400" dirty="0"/>
              <a:t>off the stack by the OS</a:t>
            </a:r>
          </a:p>
          <a:p>
            <a:pPr eaLnBrk="1" hangingPunct="1">
              <a:lnSpc>
                <a:spcPct val="110000"/>
              </a:lnSpc>
            </a:pPr>
            <a:endParaRPr lang="en-US" altLang="zh-TW" sz="2800" dirty="0"/>
          </a:p>
          <a:p>
            <a:pPr eaLnBrk="1" hangingPunct="1">
              <a:lnSpc>
                <a:spcPct val="110000"/>
              </a:lnSpc>
            </a:pPr>
            <a:r>
              <a:rPr lang="en-US" altLang="zh-TW" sz="2800" dirty="0"/>
              <a:t>Block and stack methods do not limit the number or length of parameters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4000" dirty="0"/>
              <a:t>Passing Parameters to System </a:t>
            </a:r>
            <a:r>
              <a:rPr lang="en-US" altLang="zh-TW" sz="4000" dirty="0" smtClean="0"/>
              <a:t>Calls: CPU </a:t>
            </a:r>
            <a:r>
              <a:rPr lang="en-US" altLang="zh-TW" sz="4000" dirty="0"/>
              <a:t>Registers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95775" y="1884364"/>
            <a:ext cx="2520950" cy="1252537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000" b="1" dirty="0" err="1"/>
              <a:t>mov</a:t>
            </a:r>
            <a:r>
              <a:rPr lang="en-US" altLang="zh-TW" sz="2000" b="1" dirty="0"/>
              <a:t> </a:t>
            </a:r>
            <a:r>
              <a:rPr lang="en-US" altLang="zh-TW" sz="2000" b="1" dirty="0" err="1"/>
              <a:t>eax</a:t>
            </a:r>
            <a:r>
              <a:rPr lang="en-US" altLang="zh-TW" sz="2000" b="1" dirty="0"/>
              <a:t>, 10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000" b="1" dirty="0" err="1"/>
              <a:t>mov</a:t>
            </a:r>
            <a:r>
              <a:rPr lang="en-US" altLang="zh-TW" sz="2000" b="1" dirty="0"/>
              <a:t> </a:t>
            </a:r>
            <a:r>
              <a:rPr lang="en-US" altLang="zh-TW" sz="2000" b="1" dirty="0" err="1"/>
              <a:t>ebx</a:t>
            </a:r>
            <a:r>
              <a:rPr lang="en-US" altLang="zh-TW" sz="2000" b="1" dirty="0"/>
              <a:t>, 20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000" b="1" dirty="0" err="1"/>
              <a:t>int</a:t>
            </a:r>
            <a:r>
              <a:rPr lang="en-US" altLang="zh-TW" sz="2000" b="1" dirty="0"/>
              <a:t> SYS_XYZ;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000" b="1" dirty="0"/>
              <a:t>……</a:t>
            </a:r>
          </a:p>
        </p:txBody>
      </p:sp>
      <p:sp>
        <p:nvSpPr>
          <p:cNvPr id="30724" name="Line 4"/>
          <p:cNvSpPr>
            <a:spLocks noChangeShapeType="1"/>
          </p:cNvSpPr>
          <p:nvPr/>
        </p:nvSpPr>
        <p:spPr bwMode="auto">
          <a:xfrm>
            <a:off x="2424113" y="3541713"/>
            <a:ext cx="72009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>
              <a:latin typeface="Calibri" panose="020F0502020204030204" pitchFamily="34" charset="0"/>
            </a:endParaRPr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4151313" y="1812926"/>
            <a:ext cx="2449512" cy="13684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>
              <a:latin typeface="Calibri" panose="020F0502020204030204" pitchFamily="34" charset="0"/>
            </a:endParaRPr>
          </a:p>
        </p:txBody>
      </p:sp>
      <p:sp>
        <p:nvSpPr>
          <p:cNvPr id="30726" name="Text Box 7"/>
          <p:cNvSpPr txBox="1">
            <a:spLocks noChangeArrowheads="1"/>
          </p:cNvSpPr>
          <p:nvPr/>
        </p:nvSpPr>
        <p:spPr bwMode="auto">
          <a:xfrm>
            <a:off x="8235950" y="3103564"/>
            <a:ext cx="15319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2000">
                <a:latin typeface="Calibri" panose="020F0502020204030204" pitchFamily="34" charset="0"/>
              </a:rPr>
              <a:t>User Mode</a:t>
            </a:r>
          </a:p>
        </p:txBody>
      </p:sp>
      <p:sp>
        <p:nvSpPr>
          <p:cNvPr id="30727" name="Text Box 8"/>
          <p:cNvSpPr txBox="1">
            <a:spLocks noChangeArrowheads="1"/>
          </p:cNvSpPr>
          <p:nvPr/>
        </p:nvSpPr>
        <p:spPr bwMode="auto">
          <a:xfrm>
            <a:off x="8256589" y="3613150"/>
            <a:ext cx="152817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000">
                <a:latin typeface="Calibri" panose="020F0502020204030204" pitchFamily="34" charset="0"/>
              </a:rPr>
              <a:t>Kernel Mode</a:t>
            </a:r>
          </a:p>
        </p:txBody>
      </p:sp>
      <p:sp>
        <p:nvSpPr>
          <p:cNvPr id="30728" name="Line 9"/>
          <p:cNvSpPr>
            <a:spLocks noChangeShapeType="1"/>
          </p:cNvSpPr>
          <p:nvPr/>
        </p:nvSpPr>
        <p:spPr bwMode="auto">
          <a:xfrm>
            <a:off x="5159375" y="2820989"/>
            <a:ext cx="0" cy="15128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>
              <a:latin typeface="Calibri" panose="020F0502020204030204" pitchFamily="34" charset="0"/>
            </a:endParaRPr>
          </a:p>
        </p:txBody>
      </p:sp>
      <p:sp>
        <p:nvSpPr>
          <p:cNvPr id="30729" name="Text Box 10"/>
          <p:cNvSpPr txBox="1">
            <a:spLocks noChangeArrowheads="1"/>
          </p:cNvSpPr>
          <p:nvPr/>
        </p:nvSpPr>
        <p:spPr bwMode="auto">
          <a:xfrm>
            <a:off x="3719513" y="4333876"/>
            <a:ext cx="4608512" cy="161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2000" b="1" dirty="0">
                <a:latin typeface="Calibri" panose="020F0502020204030204" pitchFamily="34" charset="0"/>
              </a:rPr>
              <a:t>SYS_XYZ :</a:t>
            </a:r>
          </a:p>
          <a:p>
            <a:r>
              <a:rPr lang="en-US" altLang="zh-TW" sz="2000" b="1" dirty="0">
                <a:latin typeface="Calibri" panose="020F0502020204030204" pitchFamily="34" charset="0"/>
              </a:rPr>
              <a:t>     </a:t>
            </a:r>
            <a:r>
              <a:rPr lang="en-US" altLang="zh-TW" sz="2000" b="1" dirty="0" err="1">
                <a:latin typeface="Calibri" panose="020F0502020204030204" pitchFamily="34" charset="0"/>
              </a:rPr>
              <a:t>mov</a:t>
            </a:r>
            <a:r>
              <a:rPr lang="en-US" altLang="zh-TW" sz="2000" b="1" dirty="0">
                <a:latin typeface="Calibri" panose="020F0502020204030204" pitchFamily="34" charset="0"/>
              </a:rPr>
              <a:t>   a, </a:t>
            </a:r>
            <a:r>
              <a:rPr lang="en-US" altLang="zh-TW" sz="2000" b="1" dirty="0" err="1">
                <a:latin typeface="Calibri" panose="020F0502020204030204" pitchFamily="34" charset="0"/>
              </a:rPr>
              <a:t>eax</a:t>
            </a:r>
            <a:r>
              <a:rPr lang="en-US" altLang="zh-TW" sz="2000" b="1" dirty="0">
                <a:latin typeface="Calibri" panose="020F0502020204030204" pitchFamily="34" charset="0"/>
              </a:rPr>
              <a:t>;	a = 10;</a:t>
            </a:r>
          </a:p>
          <a:p>
            <a:r>
              <a:rPr lang="en-US" altLang="zh-TW" sz="2000" b="1" dirty="0">
                <a:latin typeface="Calibri" panose="020F0502020204030204" pitchFamily="34" charset="0"/>
              </a:rPr>
              <a:t>     </a:t>
            </a:r>
            <a:r>
              <a:rPr lang="en-US" altLang="zh-TW" sz="2000" b="1" dirty="0" err="1">
                <a:latin typeface="Calibri" panose="020F0502020204030204" pitchFamily="34" charset="0"/>
              </a:rPr>
              <a:t>mov</a:t>
            </a:r>
            <a:r>
              <a:rPr lang="en-US" altLang="zh-TW" sz="2000" b="1" dirty="0">
                <a:latin typeface="Calibri" panose="020F0502020204030204" pitchFamily="34" charset="0"/>
              </a:rPr>
              <a:t>   b, </a:t>
            </a:r>
            <a:r>
              <a:rPr lang="en-US" altLang="zh-TW" sz="2000" b="1" dirty="0" err="1">
                <a:latin typeface="Calibri" panose="020F0502020204030204" pitchFamily="34" charset="0"/>
              </a:rPr>
              <a:t>ebx</a:t>
            </a:r>
            <a:r>
              <a:rPr lang="en-US" altLang="zh-TW" sz="2000" b="1" dirty="0">
                <a:latin typeface="Calibri" panose="020F0502020204030204" pitchFamily="34" charset="0"/>
              </a:rPr>
              <a:t>;   b = 20;</a:t>
            </a:r>
          </a:p>
          <a:p>
            <a:r>
              <a:rPr lang="en-US" altLang="zh-TW" sz="2000" b="1" dirty="0">
                <a:latin typeface="Calibri" panose="020F0502020204030204" pitchFamily="34" charset="0"/>
              </a:rPr>
              <a:t>     ……</a:t>
            </a:r>
          </a:p>
          <a:p>
            <a:endParaRPr lang="en-US" altLang="zh-TW" sz="2000" b="1" dirty="0">
              <a:latin typeface="Calibri" panose="020F0502020204030204" pitchFamily="34" charset="0"/>
            </a:endParaRPr>
          </a:p>
        </p:txBody>
      </p:sp>
      <p:sp>
        <p:nvSpPr>
          <p:cNvPr id="30730" name="Text Box 12"/>
          <p:cNvSpPr txBox="1">
            <a:spLocks noChangeArrowheads="1"/>
          </p:cNvSpPr>
          <p:nvPr/>
        </p:nvSpPr>
        <p:spPr bwMode="auto">
          <a:xfrm>
            <a:off x="5232400" y="3613151"/>
            <a:ext cx="13795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000">
                <a:latin typeface="Calibri" panose="020F0502020204030204" pitchFamily="34" charset="0"/>
              </a:rPr>
              <a:t>system_call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sz="4000" dirty="0"/>
              <a:t>Passing Parameters to System </a:t>
            </a:r>
            <a:r>
              <a:rPr lang="en-US" altLang="zh-TW" sz="4000" dirty="0" smtClean="0"/>
              <a:t>Calls: CPU </a:t>
            </a:r>
            <a:r>
              <a:rPr lang="en-US" altLang="zh-TW" sz="4000" dirty="0"/>
              <a:t>Registers</a:t>
            </a:r>
          </a:p>
        </p:txBody>
      </p:sp>
      <p:sp>
        <p:nvSpPr>
          <p:cNvPr id="282627" name="Rectangle 4"/>
          <p:cNvSpPr>
            <a:spLocks noChangeArrowheads="1"/>
          </p:cNvSpPr>
          <p:nvPr/>
        </p:nvSpPr>
        <p:spPr bwMode="auto">
          <a:xfrm>
            <a:off x="6307138" y="1484314"/>
            <a:ext cx="2265362" cy="1235075"/>
          </a:xfrm>
          <a:prstGeom prst="rect">
            <a:avLst/>
          </a:prstGeom>
          <a:solidFill>
            <a:srgbClr val="99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9pPr>
          </a:lstStyle>
          <a:p>
            <a:pPr eaLnBrk="0" hangingPunct="0">
              <a:spcBef>
                <a:spcPct val="0"/>
              </a:spcBef>
              <a:buNone/>
              <a:defRPr/>
            </a:pPr>
            <a:r>
              <a:rPr kumimoji="0" lang="en-US" altLang="zh-TW" sz="2000" dirty="0">
                <a:solidFill>
                  <a:srgbClr val="000000"/>
                </a:solidFill>
                <a:ea typeface="新細明體" panose="02020500000000000000" pitchFamily="18" charset="-120"/>
              </a:rPr>
              <a:t>…</a:t>
            </a:r>
          </a:p>
          <a:p>
            <a:pPr lvl="0" eaLnBrk="0" hangingPunct="0">
              <a:spcBef>
                <a:spcPct val="0"/>
              </a:spcBef>
              <a:buNone/>
              <a:defRPr/>
            </a:pPr>
            <a:r>
              <a:rPr kumimoji="0" lang="en-US" altLang="zh-TW" sz="2000" b="1" i="1" dirty="0" err="1">
                <a:solidFill>
                  <a:srgbClr val="FF3300"/>
                </a:solidFill>
                <a:ea typeface="新細明體" panose="02020500000000000000" pitchFamily="18" charset="-120"/>
              </a:rPr>
              <a:t>mov</a:t>
            </a:r>
            <a:r>
              <a:rPr kumimoji="0" lang="en-US" altLang="zh-TW" sz="2000" b="1" i="1" dirty="0">
                <a:solidFill>
                  <a:srgbClr val="FF3300"/>
                </a:solidFill>
                <a:ea typeface="新細明體" panose="02020500000000000000" pitchFamily="18" charset="-120"/>
              </a:rPr>
              <a:t> </a:t>
            </a:r>
            <a:r>
              <a:rPr kumimoji="0" lang="en-US" altLang="zh-TW" sz="2000" b="1" i="1" dirty="0" err="1">
                <a:solidFill>
                  <a:srgbClr val="FF3300"/>
                </a:solidFill>
                <a:ea typeface="新細明體" panose="02020500000000000000" pitchFamily="18" charset="-120"/>
              </a:rPr>
              <a:t>eax</a:t>
            </a:r>
            <a:r>
              <a:rPr kumimoji="0" lang="en-US" altLang="zh-TW" sz="2000" b="1" i="1" dirty="0">
                <a:solidFill>
                  <a:srgbClr val="FF3300"/>
                </a:solidFill>
                <a:ea typeface="新細明體" panose="02020500000000000000" pitchFamily="18" charset="-120"/>
              </a:rPr>
              <a:t>, 10</a:t>
            </a:r>
          </a:p>
          <a:p>
            <a:pPr lvl="0" eaLnBrk="0" hangingPunct="0">
              <a:spcBef>
                <a:spcPct val="0"/>
              </a:spcBef>
              <a:buNone/>
              <a:defRPr/>
            </a:pPr>
            <a:r>
              <a:rPr kumimoji="0" lang="en-US" altLang="zh-TW" sz="2000" b="1" i="1" dirty="0" err="1">
                <a:solidFill>
                  <a:srgbClr val="FF3300"/>
                </a:solidFill>
                <a:ea typeface="新細明體" panose="02020500000000000000" pitchFamily="18" charset="-120"/>
              </a:rPr>
              <a:t>mov</a:t>
            </a:r>
            <a:r>
              <a:rPr kumimoji="0" lang="en-US" altLang="zh-TW" sz="2000" b="1" i="1" dirty="0">
                <a:solidFill>
                  <a:srgbClr val="FF3300"/>
                </a:solidFill>
                <a:ea typeface="新細明體" panose="02020500000000000000" pitchFamily="18" charset="-120"/>
              </a:rPr>
              <a:t> </a:t>
            </a:r>
            <a:r>
              <a:rPr kumimoji="0" lang="en-US" altLang="zh-TW" sz="2000" b="1" i="1" dirty="0" err="1">
                <a:solidFill>
                  <a:srgbClr val="FF3300"/>
                </a:solidFill>
                <a:ea typeface="新細明體" panose="02020500000000000000" pitchFamily="18" charset="-120"/>
              </a:rPr>
              <a:t>ebx</a:t>
            </a:r>
            <a:r>
              <a:rPr kumimoji="0" lang="en-US" altLang="zh-TW" sz="2000" b="1" i="1" dirty="0">
                <a:solidFill>
                  <a:srgbClr val="FF3300"/>
                </a:solidFill>
                <a:ea typeface="新細明體" panose="02020500000000000000" pitchFamily="18" charset="-120"/>
              </a:rPr>
              <a:t>, 20</a:t>
            </a:r>
          </a:p>
          <a:p>
            <a:pPr lvl="0" eaLnBrk="0" hangingPunct="0">
              <a:spcBef>
                <a:spcPct val="0"/>
              </a:spcBef>
              <a:buNone/>
              <a:defRPr/>
            </a:pPr>
            <a:r>
              <a:rPr kumimoji="0" lang="en-US" altLang="zh-TW" sz="2000" b="1" i="1" dirty="0" err="1" smtClean="0">
                <a:solidFill>
                  <a:srgbClr val="FF3300"/>
                </a:solidFill>
                <a:ea typeface="新細明體" panose="02020500000000000000" pitchFamily="18" charset="-120"/>
              </a:rPr>
              <a:t>int</a:t>
            </a:r>
            <a:r>
              <a:rPr kumimoji="0" lang="en-US" altLang="zh-TW" sz="2000" b="1" i="1" dirty="0" smtClean="0">
                <a:solidFill>
                  <a:srgbClr val="FF3300"/>
                </a:solidFill>
                <a:ea typeface="新細明體" panose="02020500000000000000" pitchFamily="18" charset="-120"/>
              </a:rPr>
              <a:t> 0x10;  //SYS_XYZ</a:t>
            </a:r>
            <a:r>
              <a:rPr kumimoji="0" lang="en-US" altLang="zh-TW" sz="2000" b="1" i="1" dirty="0">
                <a:solidFill>
                  <a:srgbClr val="FF3300"/>
                </a:solidFill>
                <a:ea typeface="新細明體" panose="02020500000000000000" pitchFamily="18" charset="-120"/>
              </a:rPr>
              <a:t>;</a:t>
            </a:r>
          </a:p>
          <a:p>
            <a:pPr eaLnBrk="0" hangingPunct="0">
              <a:spcBef>
                <a:spcPct val="0"/>
              </a:spcBef>
              <a:buNone/>
              <a:defRPr/>
            </a:pPr>
            <a:r>
              <a:rPr kumimoji="0" lang="en-US" altLang="zh-TW" sz="2000" dirty="0">
                <a:solidFill>
                  <a:srgbClr val="000000"/>
                </a:solidFill>
                <a:ea typeface="新細明體" panose="02020500000000000000" pitchFamily="18" charset="-120"/>
              </a:rPr>
              <a:t>…</a:t>
            </a:r>
          </a:p>
        </p:txBody>
      </p:sp>
      <p:sp>
        <p:nvSpPr>
          <p:cNvPr id="282628" name="Rectangle 4"/>
          <p:cNvSpPr>
            <a:spLocks noChangeArrowheads="1"/>
          </p:cNvSpPr>
          <p:nvPr/>
        </p:nvSpPr>
        <p:spPr bwMode="auto">
          <a:xfrm>
            <a:off x="6311900" y="4508500"/>
            <a:ext cx="2260600" cy="1931988"/>
          </a:xfrm>
          <a:prstGeom prst="rect">
            <a:avLst/>
          </a:prstGeom>
          <a:solidFill>
            <a:srgbClr val="CCFF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9pPr>
          </a:lstStyle>
          <a:p>
            <a:pPr algn="ctr" eaLnBrk="0" hangingPunct="0">
              <a:spcBef>
                <a:spcPct val="0"/>
              </a:spcBef>
              <a:buNone/>
              <a:defRPr/>
            </a:pPr>
            <a:r>
              <a:rPr kumimoji="0" lang="en-US" altLang="zh-TW" sz="2000" b="1" dirty="0">
                <a:solidFill>
                  <a:srgbClr val="000000"/>
                </a:solidFill>
                <a:ea typeface="新細明體" panose="02020500000000000000" pitchFamily="18" charset="-120"/>
              </a:rPr>
              <a:t>OS</a:t>
            </a:r>
          </a:p>
          <a:p>
            <a:pPr algn="ctr" eaLnBrk="0" hangingPunct="0">
              <a:spcBef>
                <a:spcPct val="0"/>
              </a:spcBef>
              <a:buNone/>
              <a:defRPr/>
            </a:pPr>
            <a:endParaRPr kumimoji="0" lang="en-US" altLang="zh-TW" sz="2000" b="1" dirty="0">
              <a:solidFill>
                <a:srgbClr val="000000"/>
              </a:solidFill>
              <a:ea typeface="新細明體" panose="02020500000000000000" pitchFamily="18" charset="-120"/>
            </a:endParaRPr>
          </a:p>
          <a:p>
            <a:pPr eaLnBrk="0" hangingPunct="0">
              <a:spcBef>
                <a:spcPct val="0"/>
              </a:spcBef>
              <a:buNone/>
              <a:defRPr/>
            </a:pPr>
            <a:r>
              <a:rPr kumimoji="0" lang="en-US" altLang="zh-TW" sz="2000" b="1" dirty="0" smtClean="0">
                <a:solidFill>
                  <a:srgbClr val="000000"/>
                </a:solidFill>
                <a:ea typeface="新細明體" panose="02020500000000000000" pitchFamily="18" charset="-120"/>
              </a:rPr>
              <a:t>SYS_XYZ</a:t>
            </a:r>
            <a:r>
              <a:rPr kumimoji="0" lang="en-US" altLang="zh-TW" sz="2000" b="1" dirty="0">
                <a:solidFill>
                  <a:srgbClr val="000000"/>
                </a:solidFill>
                <a:ea typeface="新細明體" panose="02020500000000000000" pitchFamily="18" charset="-120"/>
              </a:rPr>
              <a:t>()</a:t>
            </a:r>
          </a:p>
          <a:p>
            <a:pPr eaLnBrk="0" hangingPunct="0">
              <a:spcBef>
                <a:spcPct val="0"/>
              </a:spcBef>
              <a:buNone/>
              <a:defRPr/>
            </a:pPr>
            <a:r>
              <a:rPr kumimoji="0" lang="en-US" altLang="zh-TW" sz="2000" b="1" dirty="0">
                <a:solidFill>
                  <a:srgbClr val="000000"/>
                </a:solidFill>
                <a:ea typeface="新細明體" panose="02020500000000000000" pitchFamily="18" charset="-120"/>
              </a:rPr>
              <a:t>{</a:t>
            </a:r>
          </a:p>
          <a:p>
            <a:pPr eaLnBrk="0" hangingPunct="0">
              <a:spcBef>
                <a:spcPct val="0"/>
              </a:spcBef>
              <a:buNone/>
              <a:defRPr/>
            </a:pPr>
            <a:r>
              <a:rPr kumimoji="0" lang="en-US" altLang="zh-TW" sz="2000" b="1" dirty="0">
                <a:solidFill>
                  <a:srgbClr val="000000"/>
                </a:solidFill>
                <a:ea typeface="新細明體" panose="02020500000000000000" pitchFamily="18" charset="-120"/>
              </a:rPr>
              <a:t>…</a:t>
            </a:r>
          </a:p>
          <a:p>
            <a:pPr eaLnBrk="0" hangingPunct="0">
              <a:spcBef>
                <a:spcPct val="0"/>
              </a:spcBef>
              <a:buNone/>
              <a:defRPr/>
            </a:pPr>
            <a:r>
              <a:rPr kumimoji="0" lang="en-US" altLang="zh-TW" sz="2000" b="1" dirty="0">
                <a:solidFill>
                  <a:srgbClr val="000000"/>
                </a:solidFill>
                <a:ea typeface="新細明體" panose="02020500000000000000" pitchFamily="18" charset="-120"/>
              </a:rPr>
              <a:t>}</a:t>
            </a:r>
          </a:p>
        </p:txBody>
      </p:sp>
      <p:sp>
        <p:nvSpPr>
          <p:cNvPr id="282629" name="Rectangle 4"/>
          <p:cNvSpPr>
            <a:spLocks noChangeArrowheads="1"/>
          </p:cNvSpPr>
          <p:nvPr/>
        </p:nvSpPr>
        <p:spPr bwMode="auto">
          <a:xfrm>
            <a:off x="6311900" y="2719388"/>
            <a:ext cx="2260600" cy="1789112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9pPr>
          </a:lstStyle>
          <a:p>
            <a:pPr eaLnBrk="0" hangingPunct="0">
              <a:spcBef>
                <a:spcPct val="0"/>
              </a:spcBef>
              <a:buNone/>
              <a:defRPr/>
            </a:pPr>
            <a:r>
              <a:rPr kumimoji="0" lang="en-US" altLang="zh-TW" sz="2000">
                <a:solidFill>
                  <a:srgbClr val="000000"/>
                </a:solidFill>
                <a:ea typeface="新細明體" panose="02020500000000000000" pitchFamily="18" charset="-120"/>
              </a:rPr>
              <a:t>…..</a:t>
            </a:r>
          </a:p>
        </p:txBody>
      </p:sp>
      <p:sp>
        <p:nvSpPr>
          <p:cNvPr id="282630" name="Rectangle 6"/>
          <p:cNvSpPr>
            <a:spLocks noChangeArrowheads="1"/>
          </p:cNvSpPr>
          <p:nvPr/>
        </p:nvSpPr>
        <p:spPr bwMode="auto">
          <a:xfrm>
            <a:off x="2566989" y="2189163"/>
            <a:ext cx="1870075" cy="1274762"/>
          </a:xfrm>
          <a:prstGeom prst="rect">
            <a:avLst/>
          </a:prstGeom>
          <a:solidFill>
            <a:srgbClr val="5B9BD5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9pPr>
          </a:lstStyle>
          <a:p>
            <a:pPr algn="ctr" eaLnBrk="0" hangingPunct="0">
              <a:spcBef>
                <a:spcPct val="0"/>
              </a:spcBef>
              <a:buNone/>
              <a:defRPr/>
            </a:pPr>
            <a:r>
              <a:rPr kumimoji="0" lang="en-US" altLang="zh-TW" sz="2400" b="1" dirty="0">
                <a:solidFill>
                  <a:srgbClr val="FF3300"/>
                </a:solidFill>
                <a:ea typeface="新細明體" panose="02020500000000000000" pitchFamily="18" charset="-120"/>
              </a:rPr>
              <a:t>CPU</a:t>
            </a:r>
          </a:p>
          <a:p>
            <a:pPr algn="ctr" eaLnBrk="0" hangingPunct="0">
              <a:spcBef>
                <a:spcPct val="0"/>
              </a:spcBef>
              <a:buNone/>
              <a:defRPr/>
            </a:pPr>
            <a:endParaRPr kumimoji="0" lang="en-US" altLang="zh-TW" sz="2400" b="1" dirty="0">
              <a:solidFill>
                <a:srgbClr val="FF3300"/>
              </a:solidFill>
              <a:ea typeface="新細明體" panose="02020500000000000000" pitchFamily="18" charset="-120"/>
            </a:endParaRPr>
          </a:p>
          <a:p>
            <a:pPr algn="ctr" eaLnBrk="0" hangingPunct="0">
              <a:spcBef>
                <a:spcPct val="0"/>
              </a:spcBef>
              <a:buNone/>
              <a:defRPr/>
            </a:pPr>
            <a:endParaRPr kumimoji="0" lang="en-US" altLang="zh-TW" sz="2400" b="1" dirty="0">
              <a:solidFill>
                <a:srgbClr val="FF3300"/>
              </a:solidFill>
              <a:ea typeface="新細明體" panose="02020500000000000000" pitchFamily="18" charset="-120"/>
            </a:endParaRPr>
          </a:p>
        </p:txBody>
      </p:sp>
      <p:cxnSp>
        <p:nvCxnSpPr>
          <p:cNvPr id="9" name="直線單箭頭接點 8"/>
          <p:cNvCxnSpPr/>
          <p:nvPr/>
        </p:nvCxnSpPr>
        <p:spPr>
          <a:xfrm flipH="1">
            <a:off x="4385089" y="2048671"/>
            <a:ext cx="1924430" cy="723899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>
            <a:off x="4466905" y="2851945"/>
            <a:ext cx="1874838" cy="3261995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1140186"/>
              </p:ext>
            </p:extLst>
          </p:nvPr>
        </p:nvGraphicFramePr>
        <p:xfrm>
          <a:off x="2807494" y="2620745"/>
          <a:ext cx="1389062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4531">
                  <a:extLst>
                    <a:ext uri="{9D8B030D-6E8A-4147-A177-3AD203B41FA5}">
                      <a16:colId xmlns:a16="http://schemas.microsoft.com/office/drawing/2014/main" val="3511868256"/>
                    </a:ext>
                  </a:extLst>
                </a:gridCol>
                <a:gridCol w="694531">
                  <a:extLst>
                    <a:ext uri="{9D8B030D-6E8A-4147-A177-3AD203B41FA5}">
                      <a16:colId xmlns:a16="http://schemas.microsoft.com/office/drawing/2014/main" val="3895863104"/>
                    </a:ext>
                  </a:extLst>
                </a:gridCol>
              </a:tblGrid>
              <a:tr h="214333">
                <a:tc>
                  <a:txBody>
                    <a:bodyPr/>
                    <a:lstStyle/>
                    <a:p>
                      <a:r>
                        <a:rPr lang="en-US" altLang="zh-TW" dirty="0" err="1" smtClean="0">
                          <a:solidFill>
                            <a:srgbClr val="FFFF00"/>
                          </a:solidFill>
                          <a:latin typeface="Calibri" panose="020F0502020204030204" pitchFamily="34" charset="0"/>
                        </a:rPr>
                        <a:t>eax</a:t>
                      </a:r>
                      <a:endParaRPr lang="zh-TW" altLang="en-US" dirty="0">
                        <a:solidFill>
                          <a:srgbClr val="FFFF00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FF00"/>
                          </a:solidFill>
                          <a:latin typeface="Calibri" panose="020F0502020204030204" pitchFamily="34" charset="0"/>
                        </a:rPr>
                        <a:t>10</a:t>
                      </a:r>
                      <a:endParaRPr lang="zh-TW" altLang="en-US" dirty="0">
                        <a:solidFill>
                          <a:srgbClr val="FFFF00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rgbClr val="33CC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568373"/>
                  </a:ext>
                </a:extLst>
              </a:tr>
              <a:tr h="214333">
                <a:tc>
                  <a:txBody>
                    <a:bodyPr/>
                    <a:lstStyle/>
                    <a:p>
                      <a:r>
                        <a:rPr lang="en-US" altLang="zh-TW" dirty="0" err="1" smtClean="0">
                          <a:solidFill>
                            <a:srgbClr val="FFFF00"/>
                          </a:solidFill>
                          <a:latin typeface="Calibri" panose="020F0502020204030204" pitchFamily="34" charset="0"/>
                        </a:rPr>
                        <a:t>ebx</a:t>
                      </a:r>
                      <a:endParaRPr lang="zh-TW" altLang="en-US" dirty="0">
                        <a:solidFill>
                          <a:srgbClr val="FFFF00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FF00"/>
                          </a:solidFill>
                          <a:latin typeface="Calibri" panose="020F0502020204030204" pitchFamily="34" charset="0"/>
                        </a:rPr>
                        <a:t>20</a:t>
                      </a:r>
                      <a:endParaRPr lang="zh-TW" altLang="en-US" dirty="0">
                        <a:solidFill>
                          <a:srgbClr val="FFFF00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rgbClr val="33CC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1958934"/>
                  </a:ext>
                </a:extLst>
              </a:tr>
            </a:tbl>
          </a:graphicData>
        </a:graphic>
      </p:graphicFrame>
      <p:cxnSp>
        <p:nvCxnSpPr>
          <p:cNvPr id="19" name="直線單箭頭接點 18"/>
          <p:cNvCxnSpPr/>
          <p:nvPr/>
        </p:nvCxnSpPr>
        <p:spPr>
          <a:xfrm flipH="1">
            <a:off x="4399688" y="2437211"/>
            <a:ext cx="1924430" cy="723899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0888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4000" dirty="0"/>
              <a:t>Passing Parameters to System Calls: Memory Block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00376" y="1843089"/>
            <a:ext cx="1871663" cy="125253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1800" dirty="0" err="1"/>
              <a:t>mov</a:t>
            </a:r>
            <a:r>
              <a:rPr lang="en-US" altLang="zh-TW" sz="1800" dirty="0"/>
              <a:t> </a:t>
            </a:r>
            <a:r>
              <a:rPr lang="en-US" altLang="zh-TW" sz="1800" dirty="0" err="1"/>
              <a:t>eax</a:t>
            </a:r>
            <a:r>
              <a:rPr lang="en-US" altLang="zh-TW" sz="1800" dirty="0"/>
              <a:t>, 0x1000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1800" dirty="0" err="1"/>
              <a:t>int</a:t>
            </a:r>
            <a:r>
              <a:rPr lang="en-US" altLang="zh-TW" sz="1800" dirty="0"/>
              <a:t> SYS_XYZ;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400" dirty="0"/>
              <a:t>……</a:t>
            </a:r>
          </a:p>
        </p:txBody>
      </p:sp>
      <p:sp>
        <p:nvSpPr>
          <p:cNvPr id="31748" name="Line 4"/>
          <p:cNvSpPr>
            <a:spLocks noChangeShapeType="1"/>
          </p:cNvSpPr>
          <p:nvPr/>
        </p:nvSpPr>
        <p:spPr bwMode="auto">
          <a:xfrm>
            <a:off x="1847851" y="3716338"/>
            <a:ext cx="3743325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>
              <a:latin typeface="Calibri" panose="020F0502020204030204" pitchFamily="34" charset="0"/>
            </a:endParaRPr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2855914" y="1771651"/>
            <a:ext cx="2160587" cy="13684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>
              <a:latin typeface="Calibri" panose="020F0502020204030204" pitchFamily="34" charset="0"/>
            </a:endParaRPr>
          </a:p>
        </p:txBody>
      </p:sp>
      <p:sp>
        <p:nvSpPr>
          <p:cNvPr id="31750" name="Text Box 7"/>
          <p:cNvSpPr txBox="1">
            <a:spLocks noChangeArrowheads="1"/>
          </p:cNvSpPr>
          <p:nvPr/>
        </p:nvSpPr>
        <p:spPr bwMode="auto">
          <a:xfrm>
            <a:off x="1703388" y="3859213"/>
            <a:ext cx="13319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600" b="1">
                <a:latin typeface="Calibri" panose="020F0502020204030204" pitchFamily="34" charset="0"/>
              </a:rPr>
              <a:t>Kernel Mode</a:t>
            </a:r>
          </a:p>
        </p:txBody>
      </p:sp>
      <p:sp>
        <p:nvSpPr>
          <p:cNvPr id="31751" name="Line 8"/>
          <p:cNvSpPr>
            <a:spLocks noChangeShapeType="1"/>
          </p:cNvSpPr>
          <p:nvPr/>
        </p:nvSpPr>
        <p:spPr bwMode="auto">
          <a:xfrm>
            <a:off x="3863975" y="2779714"/>
            <a:ext cx="0" cy="18002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>
              <a:latin typeface="Calibri" panose="020F0502020204030204" pitchFamily="34" charset="0"/>
            </a:endParaRPr>
          </a:p>
        </p:txBody>
      </p:sp>
      <p:sp>
        <p:nvSpPr>
          <p:cNvPr id="31752" name="Text Box 9"/>
          <p:cNvSpPr txBox="1">
            <a:spLocks noChangeArrowheads="1"/>
          </p:cNvSpPr>
          <p:nvPr/>
        </p:nvSpPr>
        <p:spPr bwMode="auto">
          <a:xfrm>
            <a:off x="2351088" y="4692651"/>
            <a:ext cx="446499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TW" sz="2000" dirty="0">
                <a:latin typeface="Calibri" panose="020F0502020204030204" pitchFamily="34" charset="0"/>
              </a:rPr>
              <a:t>SYS_XYZ :</a:t>
            </a:r>
          </a:p>
          <a:p>
            <a:r>
              <a:rPr lang="en-US" altLang="zh-TW" sz="2000" dirty="0">
                <a:latin typeface="Calibri" panose="020F0502020204030204" pitchFamily="34" charset="0"/>
              </a:rPr>
              <a:t>     user </a:t>
            </a:r>
            <a:r>
              <a:rPr lang="en-US" altLang="zh-TW" sz="2000" dirty="0" smtClean="0">
                <a:latin typeface="Calibri" panose="020F0502020204030204" pitchFamily="34" charset="0"/>
              </a:rPr>
              <a:t>parameters pointed by </a:t>
            </a:r>
            <a:r>
              <a:rPr lang="en-US" altLang="zh-TW" sz="2000" dirty="0" err="1" smtClean="0">
                <a:latin typeface="Calibri" panose="020F0502020204030204" pitchFamily="34" charset="0"/>
              </a:rPr>
              <a:t>eax</a:t>
            </a:r>
            <a:endParaRPr lang="en-US" altLang="zh-TW" sz="2000" dirty="0">
              <a:latin typeface="Calibri" panose="020F0502020204030204" pitchFamily="34" charset="0"/>
            </a:endParaRPr>
          </a:p>
          <a:p>
            <a:r>
              <a:rPr lang="en-US" altLang="zh-TW" sz="2000" dirty="0">
                <a:latin typeface="Calibri" panose="020F0502020204030204" pitchFamily="34" charset="0"/>
              </a:rPr>
              <a:t>     ……</a:t>
            </a:r>
          </a:p>
          <a:p>
            <a:endParaRPr lang="en-US" altLang="zh-TW" sz="2000" dirty="0">
              <a:latin typeface="Calibri" panose="020F0502020204030204" pitchFamily="34" charset="0"/>
            </a:endParaRPr>
          </a:p>
        </p:txBody>
      </p:sp>
      <p:sp>
        <p:nvSpPr>
          <p:cNvPr id="31753" name="Text Box 10"/>
          <p:cNvSpPr txBox="1">
            <a:spLocks noChangeArrowheads="1"/>
          </p:cNvSpPr>
          <p:nvPr/>
        </p:nvSpPr>
        <p:spPr bwMode="auto">
          <a:xfrm>
            <a:off x="4079875" y="3859214"/>
            <a:ext cx="13795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000">
                <a:latin typeface="Calibri" panose="020F0502020204030204" pitchFamily="34" charset="0"/>
              </a:rPr>
              <a:t>system_call</a:t>
            </a:r>
          </a:p>
        </p:txBody>
      </p:sp>
      <p:sp>
        <p:nvSpPr>
          <p:cNvPr id="31754" name="Text Box 11"/>
          <p:cNvSpPr txBox="1">
            <a:spLocks noChangeArrowheads="1"/>
          </p:cNvSpPr>
          <p:nvPr/>
        </p:nvSpPr>
        <p:spPr bwMode="auto">
          <a:xfrm>
            <a:off x="1703389" y="3163888"/>
            <a:ext cx="15319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1600" b="1" dirty="0">
                <a:latin typeface="Calibri" panose="020F0502020204030204" pitchFamily="34" charset="0"/>
              </a:rPr>
              <a:t>User Mode</a:t>
            </a:r>
          </a:p>
        </p:txBody>
      </p:sp>
      <p:sp>
        <p:nvSpPr>
          <p:cNvPr id="31755" name="Rectangle 12"/>
          <p:cNvSpPr>
            <a:spLocks noChangeArrowheads="1"/>
          </p:cNvSpPr>
          <p:nvPr/>
        </p:nvSpPr>
        <p:spPr bwMode="auto">
          <a:xfrm>
            <a:off x="7751763" y="1196976"/>
            <a:ext cx="2305050" cy="46085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>
              <a:latin typeface="Calibri" panose="020F0502020204030204" pitchFamily="34" charset="0"/>
            </a:endParaRPr>
          </a:p>
        </p:txBody>
      </p:sp>
      <p:sp>
        <p:nvSpPr>
          <p:cNvPr id="31756" name="Rectangle 13"/>
          <p:cNvSpPr>
            <a:spLocks noChangeArrowheads="1"/>
          </p:cNvSpPr>
          <p:nvPr/>
        </p:nvSpPr>
        <p:spPr bwMode="auto">
          <a:xfrm>
            <a:off x="7751763" y="2349501"/>
            <a:ext cx="2305050" cy="7921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400" b="1" dirty="0">
                <a:latin typeface="Calibri" panose="020F0502020204030204" pitchFamily="34" charset="0"/>
              </a:rPr>
              <a:t>greetings</a:t>
            </a:r>
          </a:p>
        </p:txBody>
      </p:sp>
      <p:sp>
        <p:nvSpPr>
          <p:cNvPr id="31757" name="Text Box 14"/>
          <p:cNvSpPr txBox="1">
            <a:spLocks noChangeArrowheads="1"/>
          </p:cNvSpPr>
          <p:nvPr/>
        </p:nvSpPr>
        <p:spPr bwMode="auto">
          <a:xfrm>
            <a:off x="6888163" y="2133601"/>
            <a:ext cx="869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800" b="1" dirty="0">
                <a:latin typeface="Calibri" panose="020F0502020204030204" pitchFamily="34" charset="0"/>
              </a:rPr>
              <a:t>0x1000</a:t>
            </a:r>
          </a:p>
        </p:txBody>
      </p:sp>
      <p:sp>
        <p:nvSpPr>
          <p:cNvPr id="31758" name="Rectangle 15"/>
          <p:cNvSpPr>
            <a:spLocks noChangeArrowheads="1"/>
          </p:cNvSpPr>
          <p:nvPr/>
        </p:nvSpPr>
        <p:spPr bwMode="auto">
          <a:xfrm>
            <a:off x="5735638" y="1555751"/>
            <a:ext cx="914400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000">
                <a:latin typeface="Calibri" panose="020F0502020204030204" pitchFamily="34" charset="0"/>
              </a:rPr>
              <a:t>0x1000</a:t>
            </a:r>
          </a:p>
        </p:txBody>
      </p:sp>
      <p:sp>
        <p:nvSpPr>
          <p:cNvPr id="31759" name="Text Box 16"/>
          <p:cNvSpPr txBox="1">
            <a:spLocks noChangeArrowheads="1"/>
          </p:cNvSpPr>
          <p:nvPr/>
        </p:nvSpPr>
        <p:spPr bwMode="auto">
          <a:xfrm>
            <a:off x="5880100" y="1196975"/>
            <a:ext cx="56457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000" b="1" dirty="0" err="1">
                <a:latin typeface="Calibri" panose="020F0502020204030204" pitchFamily="34" charset="0"/>
              </a:rPr>
              <a:t>eax</a:t>
            </a:r>
            <a:endParaRPr lang="en-US" altLang="zh-TW" sz="2000" b="1" dirty="0">
              <a:latin typeface="Calibri" panose="020F0502020204030204" pitchFamily="34" charset="0"/>
            </a:endParaRPr>
          </a:p>
        </p:txBody>
      </p:sp>
      <p:sp>
        <p:nvSpPr>
          <p:cNvPr id="31760" name="Text Box 17"/>
          <p:cNvSpPr txBox="1">
            <a:spLocks noChangeArrowheads="1"/>
          </p:cNvSpPr>
          <p:nvPr/>
        </p:nvSpPr>
        <p:spPr bwMode="auto">
          <a:xfrm>
            <a:off x="8328026" y="5805489"/>
            <a:ext cx="126162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 b="1" dirty="0">
                <a:latin typeface="Calibri" panose="020F0502020204030204" pitchFamily="34" charset="0"/>
              </a:rPr>
              <a:t>memory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 smtClean="0"/>
              <a:t>Outline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200" dirty="0"/>
              <a:t>Operating System Services</a:t>
            </a:r>
          </a:p>
          <a:p>
            <a:pPr eaLnBrk="1" hangingPunct="1"/>
            <a:r>
              <a:rPr lang="en-US" altLang="zh-TW" sz="2200" b="1" dirty="0" smtClean="0">
                <a:solidFill>
                  <a:srgbClr val="FF0000"/>
                </a:solidFill>
              </a:rPr>
              <a:t>Operating-System Interface to Users</a:t>
            </a:r>
            <a:endParaRPr lang="en-US" altLang="zh-TW" sz="2200" b="1" dirty="0">
              <a:solidFill>
                <a:srgbClr val="FF0000"/>
              </a:solidFill>
            </a:endParaRPr>
          </a:p>
          <a:p>
            <a:pPr eaLnBrk="1" hangingPunct="1"/>
            <a:r>
              <a:rPr lang="en-US" altLang="zh-TW" sz="2200" dirty="0"/>
              <a:t>System </a:t>
            </a:r>
            <a:r>
              <a:rPr lang="en-US" altLang="zh-TW" sz="2200" dirty="0" smtClean="0"/>
              <a:t>Calls</a:t>
            </a:r>
            <a:endParaRPr lang="en-US" altLang="zh-TW" sz="2200" dirty="0"/>
          </a:p>
          <a:p>
            <a:pPr eaLnBrk="1" hangingPunct="1"/>
            <a:r>
              <a:rPr lang="en-US" altLang="zh-TW" sz="2200" dirty="0"/>
              <a:t>System Services</a:t>
            </a:r>
          </a:p>
          <a:p>
            <a:pPr eaLnBrk="1" hangingPunct="1"/>
            <a:r>
              <a:rPr lang="en-US" altLang="zh-TW" sz="2200" dirty="0"/>
              <a:t>Linkers and Loaders</a:t>
            </a:r>
          </a:p>
          <a:p>
            <a:pPr eaLnBrk="1" hangingPunct="1"/>
            <a:r>
              <a:rPr lang="en-US" altLang="zh-TW" sz="2200" dirty="0"/>
              <a:t>Why Applications Are Operating-System Specific</a:t>
            </a:r>
          </a:p>
          <a:p>
            <a:pPr eaLnBrk="1" hangingPunct="1"/>
            <a:r>
              <a:rPr lang="en-US" altLang="zh-TW" sz="2200" dirty="0"/>
              <a:t>Operating-System Design and Implementation</a:t>
            </a:r>
          </a:p>
          <a:p>
            <a:pPr eaLnBrk="1" hangingPunct="1"/>
            <a:r>
              <a:rPr lang="en-US" altLang="zh-TW" sz="2200" dirty="0"/>
              <a:t>Operating-System Structure</a:t>
            </a:r>
          </a:p>
          <a:p>
            <a:pPr eaLnBrk="1" hangingPunct="1"/>
            <a:r>
              <a:rPr lang="en-US" altLang="zh-TW" sz="2200" dirty="0"/>
              <a:t>Building and Booting an Operating System</a:t>
            </a:r>
          </a:p>
          <a:p>
            <a:pPr eaLnBrk="1" hangingPunct="1"/>
            <a:r>
              <a:rPr lang="en-US" altLang="zh-TW" sz="2200" dirty="0"/>
              <a:t>Operating System Debugging</a:t>
            </a:r>
          </a:p>
        </p:txBody>
      </p:sp>
    </p:spTree>
    <p:extLst>
      <p:ext uri="{BB962C8B-B14F-4D97-AF65-F5344CB8AC3E}">
        <p14:creationId xmlns:p14="http://schemas.microsoft.com/office/powerpoint/2010/main" val="209157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sz="4000" dirty="0"/>
              <a:t>Passing Parameters to System </a:t>
            </a:r>
            <a:r>
              <a:rPr lang="en-US" altLang="zh-TW" sz="4000" dirty="0" smtClean="0"/>
              <a:t>Calls</a:t>
            </a:r>
            <a:r>
              <a:rPr lang="en-US" altLang="zh-TW" sz="4000" dirty="0"/>
              <a:t>: </a:t>
            </a:r>
            <a:r>
              <a:rPr lang="en-US" altLang="zh-TW" sz="4000" dirty="0" smtClean="0"/>
              <a:t>Memory Block</a:t>
            </a:r>
            <a:endParaRPr lang="en-US" altLang="zh-TW" sz="4000" dirty="0"/>
          </a:p>
        </p:txBody>
      </p:sp>
      <p:sp>
        <p:nvSpPr>
          <p:cNvPr id="282627" name="Rectangle 4"/>
          <p:cNvSpPr>
            <a:spLocks noChangeArrowheads="1"/>
          </p:cNvSpPr>
          <p:nvPr/>
        </p:nvSpPr>
        <p:spPr bwMode="auto">
          <a:xfrm>
            <a:off x="6307138" y="1484314"/>
            <a:ext cx="2265362" cy="1235075"/>
          </a:xfrm>
          <a:prstGeom prst="rect">
            <a:avLst/>
          </a:prstGeom>
          <a:solidFill>
            <a:srgbClr val="99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…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1" u="none" strike="noStrike" kern="120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move </a:t>
            </a:r>
            <a:r>
              <a:rPr kumimoji="0" lang="en-US" altLang="zh-TW" sz="2000" b="1" i="1" u="none" strike="noStrike" kern="1200" cap="none" spc="0" normalizeH="0" baseline="0" noProof="0" dirty="0" err="1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eax</a:t>
            </a:r>
            <a:r>
              <a:rPr kumimoji="0" lang="en-US" altLang="zh-TW" sz="2000" b="1" i="1" dirty="0" smtClean="0">
                <a:solidFill>
                  <a:srgbClr val="FF3300"/>
                </a:solidFill>
                <a:ea typeface="新細明體" panose="02020500000000000000" pitchFamily="18" charset="-120"/>
              </a:rPr>
              <a:t>, 0x1000</a:t>
            </a:r>
            <a:endParaRPr kumimoji="0" lang="en-US" altLang="zh-TW" sz="2000" b="1" i="1" u="none" strike="noStrike" kern="1200" cap="none" spc="0" normalizeH="0" baseline="0" noProof="0" dirty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int</a:t>
            </a:r>
            <a:r>
              <a:rPr kumimoji="0" lang="en-US" altLang="zh-TW" sz="2000" b="1" i="1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2000" b="1" i="1" u="none" strike="noStrike" kern="120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0x10;  //SYS_XYZ</a:t>
            </a:r>
            <a:r>
              <a:rPr kumimoji="0" lang="en-US" altLang="zh-TW" sz="2000" b="1" i="1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…</a:t>
            </a:r>
          </a:p>
        </p:txBody>
      </p:sp>
      <p:sp>
        <p:nvSpPr>
          <p:cNvPr id="282628" name="Rectangle 4"/>
          <p:cNvSpPr>
            <a:spLocks noChangeArrowheads="1"/>
          </p:cNvSpPr>
          <p:nvPr/>
        </p:nvSpPr>
        <p:spPr bwMode="auto">
          <a:xfrm>
            <a:off x="6311900" y="4508500"/>
            <a:ext cx="2260600" cy="1931988"/>
          </a:xfrm>
          <a:prstGeom prst="rect">
            <a:avLst/>
          </a:prstGeom>
          <a:solidFill>
            <a:srgbClr val="CCFF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OS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SYS_XYZ</a:t>
            </a: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   read parameter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dirty="0" smtClean="0">
                <a:solidFill>
                  <a:srgbClr val="000000"/>
                </a:solidFill>
                <a:ea typeface="新細明體" panose="02020500000000000000" pitchFamily="18" charset="-120"/>
              </a:rPr>
              <a:t>   </a:t>
            </a:r>
            <a:r>
              <a:rPr kumimoji="0" lang="en-US" altLang="zh-TW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from [</a:t>
            </a:r>
            <a:r>
              <a:rPr kumimoji="0" lang="en-US" altLang="zh-TW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eax</a:t>
            </a:r>
            <a:r>
              <a:rPr kumimoji="0" lang="en-US" altLang="zh-TW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}</a:t>
            </a:r>
            <a:endParaRPr kumimoji="0" lang="en-US" altLang="zh-TW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82629" name="Rectangle 4"/>
          <p:cNvSpPr>
            <a:spLocks noChangeArrowheads="1"/>
          </p:cNvSpPr>
          <p:nvPr/>
        </p:nvSpPr>
        <p:spPr bwMode="auto">
          <a:xfrm>
            <a:off x="6311900" y="2719388"/>
            <a:ext cx="2260600" cy="1789112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…..</a:t>
            </a:r>
          </a:p>
        </p:txBody>
      </p:sp>
      <p:sp>
        <p:nvSpPr>
          <p:cNvPr id="282630" name="Rectangle 6"/>
          <p:cNvSpPr>
            <a:spLocks noChangeArrowheads="1"/>
          </p:cNvSpPr>
          <p:nvPr/>
        </p:nvSpPr>
        <p:spPr bwMode="auto">
          <a:xfrm>
            <a:off x="2566989" y="2189163"/>
            <a:ext cx="1870075" cy="1274762"/>
          </a:xfrm>
          <a:prstGeom prst="rect">
            <a:avLst/>
          </a:prstGeom>
          <a:solidFill>
            <a:srgbClr val="5B9BD5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CPU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2400" b="1" i="0" u="none" strike="noStrike" kern="1200" cap="none" spc="0" normalizeH="0" baseline="0" noProof="0" dirty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2400" b="1" i="0" u="none" strike="noStrike" kern="1200" cap="none" spc="0" normalizeH="0" baseline="0" noProof="0" dirty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9" name="直線單箭頭接點 8"/>
          <p:cNvCxnSpPr/>
          <p:nvPr/>
        </p:nvCxnSpPr>
        <p:spPr>
          <a:xfrm flipH="1">
            <a:off x="4385089" y="2048671"/>
            <a:ext cx="1924430" cy="723899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>
            <a:off x="4466905" y="2851945"/>
            <a:ext cx="1874838" cy="3261995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弧形箭號 (左彎) 7"/>
          <p:cNvSpPr/>
          <p:nvPr/>
        </p:nvSpPr>
        <p:spPr>
          <a:xfrm flipV="1">
            <a:off x="8673479" y="4005063"/>
            <a:ext cx="731520" cy="208268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3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新細明體"/>
              <a:cs typeface="+mn-cs"/>
            </a:endParaRPr>
          </a:p>
        </p:txBody>
      </p:sp>
      <p:cxnSp>
        <p:nvCxnSpPr>
          <p:cNvPr id="19" name="直線單箭頭接點 18"/>
          <p:cNvCxnSpPr/>
          <p:nvPr/>
        </p:nvCxnSpPr>
        <p:spPr>
          <a:xfrm flipH="1">
            <a:off x="4394897" y="2280140"/>
            <a:ext cx="1924430" cy="723899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6304597" y="3389789"/>
            <a:ext cx="2267903" cy="7921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400" b="1" dirty="0">
                <a:latin typeface="Calibri" panose="020F0502020204030204" pitchFamily="34" charset="0"/>
              </a:rPr>
              <a:t>greetings</a:t>
            </a: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1175085"/>
              </p:ext>
            </p:extLst>
          </p:nvPr>
        </p:nvGraphicFramePr>
        <p:xfrm>
          <a:off x="2639616" y="2991232"/>
          <a:ext cx="17254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3511868256"/>
                    </a:ext>
                  </a:extLst>
                </a:gridCol>
                <a:gridCol w="1149376">
                  <a:extLst>
                    <a:ext uri="{9D8B030D-6E8A-4147-A177-3AD203B41FA5}">
                      <a16:colId xmlns:a16="http://schemas.microsoft.com/office/drawing/2014/main" val="3895863104"/>
                    </a:ext>
                  </a:extLst>
                </a:gridCol>
              </a:tblGrid>
              <a:tr h="345695">
                <a:tc>
                  <a:txBody>
                    <a:bodyPr/>
                    <a:lstStyle/>
                    <a:p>
                      <a:r>
                        <a:rPr lang="en-US" altLang="zh-TW" dirty="0" err="1" smtClean="0">
                          <a:solidFill>
                            <a:srgbClr val="FFFF00"/>
                          </a:solidFill>
                          <a:latin typeface="Calibri" panose="020F0502020204030204" pitchFamily="34" charset="0"/>
                        </a:rPr>
                        <a:t>eax</a:t>
                      </a:r>
                      <a:endParaRPr lang="zh-TW" altLang="en-US" dirty="0">
                        <a:solidFill>
                          <a:srgbClr val="FFFF00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FF00"/>
                          </a:solidFill>
                          <a:latin typeface="Calibri" panose="020F0502020204030204" pitchFamily="34" charset="0"/>
                        </a:rPr>
                        <a:t>0x1000</a:t>
                      </a:r>
                      <a:endParaRPr lang="zh-TW" altLang="en-US" dirty="0">
                        <a:solidFill>
                          <a:srgbClr val="FFFF00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rgbClr val="33CC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5683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7889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4000" dirty="0"/>
              <a:t>Passing Parameters to System </a:t>
            </a:r>
            <a:r>
              <a:rPr lang="en-US" altLang="zh-TW" sz="4000" dirty="0" smtClean="0"/>
              <a:t>Calls: Stack</a:t>
            </a:r>
            <a:endParaRPr lang="en-US" altLang="zh-TW" sz="4000" dirty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95775" y="2044700"/>
            <a:ext cx="2520950" cy="1252538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000" dirty="0"/>
              <a:t>push 10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000" dirty="0"/>
              <a:t>push 20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000" dirty="0" err="1"/>
              <a:t>int</a:t>
            </a:r>
            <a:r>
              <a:rPr lang="en-US" altLang="zh-TW" sz="2000" dirty="0"/>
              <a:t> SYS_XYZ;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000" dirty="0"/>
              <a:t>……</a:t>
            </a:r>
          </a:p>
        </p:txBody>
      </p:sp>
      <p:sp>
        <p:nvSpPr>
          <p:cNvPr id="32772" name="Line 4"/>
          <p:cNvSpPr>
            <a:spLocks noChangeShapeType="1"/>
          </p:cNvSpPr>
          <p:nvPr/>
        </p:nvSpPr>
        <p:spPr bwMode="auto">
          <a:xfrm>
            <a:off x="2424113" y="3702050"/>
            <a:ext cx="72009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>
              <a:latin typeface="Calibri" panose="020F0502020204030204" pitchFamily="34" charset="0"/>
            </a:endParaRPr>
          </a:p>
        </p:txBody>
      </p:sp>
      <p:sp>
        <p:nvSpPr>
          <p:cNvPr id="32773" name="Rectangle 5"/>
          <p:cNvSpPr>
            <a:spLocks noChangeArrowheads="1"/>
          </p:cNvSpPr>
          <p:nvPr/>
        </p:nvSpPr>
        <p:spPr bwMode="auto">
          <a:xfrm>
            <a:off x="4151313" y="1973264"/>
            <a:ext cx="2449512" cy="13684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>
              <a:latin typeface="Calibri" panose="020F0502020204030204" pitchFamily="34" charset="0"/>
            </a:endParaRPr>
          </a:p>
        </p:txBody>
      </p:sp>
      <p:sp>
        <p:nvSpPr>
          <p:cNvPr id="32774" name="Text Box 6"/>
          <p:cNvSpPr txBox="1">
            <a:spLocks noChangeArrowheads="1"/>
          </p:cNvSpPr>
          <p:nvPr/>
        </p:nvSpPr>
        <p:spPr bwMode="auto">
          <a:xfrm>
            <a:off x="8235950" y="3263901"/>
            <a:ext cx="15319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2000">
                <a:latin typeface="Calibri" panose="020F0502020204030204" pitchFamily="34" charset="0"/>
              </a:rPr>
              <a:t>User Mode</a:t>
            </a:r>
          </a:p>
        </p:txBody>
      </p:sp>
      <p:sp>
        <p:nvSpPr>
          <p:cNvPr id="32775" name="Text Box 7"/>
          <p:cNvSpPr txBox="1">
            <a:spLocks noChangeArrowheads="1"/>
          </p:cNvSpPr>
          <p:nvPr/>
        </p:nvSpPr>
        <p:spPr bwMode="auto">
          <a:xfrm>
            <a:off x="8256589" y="3773488"/>
            <a:ext cx="152817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000">
                <a:latin typeface="Calibri" panose="020F0502020204030204" pitchFamily="34" charset="0"/>
              </a:rPr>
              <a:t>Kernel Mode</a:t>
            </a:r>
          </a:p>
        </p:txBody>
      </p:sp>
      <p:sp>
        <p:nvSpPr>
          <p:cNvPr id="32776" name="Line 8"/>
          <p:cNvSpPr>
            <a:spLocks noChangeShapeType="1"/>
          </p:cNvSpPr>
          <p:nvPr/>
        </p:nvSpPr>
        <p:spPr bwMode="auto">
          <a:xfrm>
            <a:off x="5159375" y="2981325"/>
            <a:ext cx="0" cy="15128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>
              <a:latin typeface="Calibri" panose="020F0502020204030204" pitchFamily="34" charset="0"/>
            </a:endParaRPr>
          </a:p>
        </p:txBody>
      </p:sp>
      <p:sp>
        <p:nvSpPr>
          <p:cNvPr id="32777" name="Text Box 9"/>
          <p:cNvSpPr txBox="1">
            <a:spLocks noChangeArrowheads="1"/>
          </p:cNvSpPr>
          <p:nvPr/>
        </p:nvSpPr>
        <p:spPr bwMode="auto">
          <a:xfrm>
            <a:off x="3719513" y="4494214"/>
            <a:ext cx="4608512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2000">
                <a:latin typeface="Calibri" panose="020F0502020204030204" pitchFamily="34" charset="0"/>
              </a:rPr>
              <a:t>SYS_XYZ:</a:t>
            </a:r>
          </a:p>
          <a:p>
            <a:r>
              <a:rPr lang="en-US" altLang="zh-TW" sz="2000">
                <a:latin typeface="Calibri" panose="020F0502020204030204" pitchFamily="34" charset="0"/>
              </a:rPr>
              <a:t>     pop a;     // a = 20;</a:t>
            </a:r>
          </a:p>
          <a:p>
            <a:r>
              <a:rPr lang="en-US" altLang="zh-TW" sz="2000">
                <a:latin typeface="Calibri" panose="020F0502020204030204" pitchFamily="34" charset="0"/>
              </a:rPr>
              <a:t>     pop b;    //  b = 10;</a:t>
            </a:r>
          </a:p>
          <a:p>
            <a:r>
              <a:rPr lang="en-US" altLang="zh-TW" sz="2000">
                <a:latin typeface="Calibri" panose="020F0502020204030204" pitchFamily="34" charset="0"/>
              </a:rPr>
              <a:t>    ……</a:t>
            </a:r>
          </a:p>
        </p:txBody>
      </p:sp>
      <p:sp>
        <p:nvSpPr>
          <p:cNvPr id="32778" name="Text Box 10"/>
          <p:cNvSpPr txBox="1">
            <a:spLocks noChangeArrowheads="1"/>
          </p:cNvSpPr>
          <p:nvPr/>
        </p:nvSpPr>
        <p:spPr bwMode="auto">
          <a:xfrm>
            <a:off x="5232400" y="3773489"/>
            <a:ext cx="13795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000">
                <a:latin typeface="Calibri" panose="020F0502020204030204" pitchFamily="34" charset="0"/>
              </a:rPr>
              <a:t>system_call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sz="4000" dirty="0"/>
              <a:t>Passing Parameters to System </a:t>
            </a:r>
            <a:r>
              <a:rPr lang="en-US" altLang="zh-TW" sz="4000" dirty="0" smtClean="0"/>
              <a:t>Calls</a:t>
            </a:r>
            <a:r>
              <a:rPr lang="en-US" altLang="zh-TW" sz="4000" dirty="0"/>
              <a:t>: Stack</a:t>
            </a:r>
          </a:p>
        </p:txBody>
      </p:sp>
      <p:sp>
        <p:nvSpPr>
          <p:cNvPr id="282627" name="Rectangle 4"/>
          <p:cNvSpPr>
            <a:spLocks noChangeArrowheads="1"/>
          </p:cNvSpPr>
          <p:nvPr/>
        </p:nvSpPr>
        <p:spPr bwMode="auto">
          <a:xfrm>
            <a:off x="6307138" y="1484314"/>
            <a:ext cx="2265362" cy="1235075"/>
          </a:xfrm>
          <a:prstGeom prst="rect">
            <a:avLst/>
          </a:prstGeom>
          <a:solidFill>
            <a:srgbClr val="99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9pPr>
          </a:lstStyle>
          <a:p>
            <a:pPr eaLnBrk="0" hangingPunct="0">
              <a:spcBef>
                <a:spcPct val="0"/>
              </a:spcBef>
              <a:buNone/>
              <a:defRPr/>
            </a:pPr>
            <a:r>
              <a:rPr kumimoji="0" lang="en-US" altLang="zh-TW" sz="2000" dirty="0">
                <a:solidFill>
                  <a:srgbClr val="000000"/>
                </a:solidFill>
                <a:ea typeface="新細明體" panose="02020500000000000000" pitchFamily="18" charset="-120"/>
              </a:rPr>
              <a:t>…</a:t>
            </a:r>
          </a:p>
          <a:p>
            <a:pPr lvl="0" eaLnBrk="0" hangingPunct="0">
              <a:spcBef>
                <a:spcPct val="0"/>
              </a:spcBef>
              <a:buNone/>
              <a:defRPr/>
            </a:pPr>
            <a:r>
              <a:rPr kumimoji="0" lang="en-US" altLang="zh-TW" sz="2000" b="1" i="1" dirty="0">
                <a:solidFill>
                  <a:srgbClr val="FF3300"/>
                </a:solidFill>
                <a:ea typeface="新細明體" panose="02020500000000000000" pitchFamily="18" charset="-120"/>
              </a:rPr>
              <a:t>push 10</a:t>
            </a:r>
          </a:p>
          <a:p>
            <a:pPr lvl="0" eaLnBrk="0" hangingPunct="0">
              <a:spcBef>
                <a:spcPct val="0"/>
              </a:spcBef>
              <a:buNone/>
              <a:defRPr/>
            </a:pPr>
            <a:r>
              <a:rPr kumimoji="0" lang="en-US" altLang="zh-TW" sz="2000" b="1" i="1" dirty="0">
                <a:solidFill>
                  <a:srgbClr val="FF3300"/>
                </a:solidFill>
                <a:ea typeface="新細明體" panose="02020500000000000000" pitchFamily="18" charset="-120"/>
              </a:rPr>
              <a:t>push 20</a:t>
            </a:r>
          </a:p>
          <a:p>
            <a:pPr eaLnBrk="0" hangingPunct="0">
              <a:spcBef>
                <a:spcPct val="0"/>
              </a:spcBef>
              <a:buNone/>
              <a:defRPr/>
            </a:pPr>
            <a:r>
              <a:rPr kumimoji="0" lang="en-US" altLang="zh-TW" sz="2000" b="1" i="1" dirty="0" err="1">
                <a:solidFill>
                  <a:srgbClr val="FF3300"/>
                </a:solidFill>
                <a:ea typeface="新細明體" panose="02020500000000000000" pitchFamily="18" charset="-120"/>
              </a:rPr>
              <a:t>int</a:t>
            </a:r>
            <a:r>
              <a:rPr kumimoji="0" lang="en-US" altLang="zh-TW" sz="2000" b="1" i="1" dirty="0">
                <a:solidFill>
                  <a:srgbClr val="FF3300"/>
                </a:solidFill>
                <a:ea typeface="新細明體" panose="02020500000000000000" pitchFamily="18" charset="-120"/>
              </a:rPr>
              <a:t> </a:t>
            </a:r>
            <a:r>
              <a:rPr kumimoji="0" lang="en-US" altLang="zh-TW" sz="2000" b="1" i="1" dirty="0" smtClean="0">
                <a:solidFill>
                  <a:srgbClr val="FF3300"/>
                </a:solidFill>
                <a:ea typeface="新細明體" panose="02020500000000000000" pitchFamily="18" charset="-120"/>
              </a:rPr>
              <a:t>0x10;  //SYS_XYZ</a:t>
            </a:r>
            <a:r>
              <a:rPr kumimoji="0" lang="en-US" altLang="zh-TW" sz="2000" b="1" i="1" dirty="0">
                <a:solidFill>
                  <a:srgbClr val="FF3300"/>
                </a:solidFill>
                <a:ea typeface="新細明體" panose="02020500000000000000" pitchFamily="18" charset="-120"/>
              </a:rPr>
              <a:t>;</a:t>
            </a:r>
          </a:p>
          <a:p>
            <a:pPr eaLnBrk="0" hangingPunct="0">
              <a:spcBef>
                <a:spcPct val="0"/>
              </a:spcBef>
              <a:buNone/>
              <a:defRPr/>
            </a:pPr>
            <a:r>
              <a:rPr kumimoji="0" lang="en-US" altLang="zh-TW" sz="2000" dirty="0">
                <a:solidFill>
                  <a:srgbClr val="000000"/>
                </a:solidFill>
                <a:ea typeface="新細明體" panose="02020500000000000000" pitchFamily="18" charset="-120"/>
              </a:rPr>
              <a:t>…</a:t>
            </a:r>
          </a:p>
        </p:txBody>
      </p:sp>
      <p:sp>
        <p:nvSpPr>
          <p:cNvPr id="282628" name="Rectangle 4"/>
          <p:cNvSpPr>
            <a:spLocks noChangeArrowheads="1"/>
          </p:cNvSpPr>
          <p:nvPr/>
        </p:nvSpPr>
        <p:spPr bwMode="auto">
          <a:xfrm>
            <a:off x="6311900" y="4508500"/>
            <a:ext cx="2260600" cy="1931988"/>
          </a:xfrm>
          <a:prstGeom prst="rect">
            <a:avLst/>
          </a:prstGeom>
          <a:solidFill>
            <a:srgbClr val="CCFF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9pPr>
          </a:lstStyle>
          <a:p>
            <a:pPr algn="ctr" eaLnBrk="0" hangingPunct="0">
              <a:spcBef>
                <a:spcPct val="0"/>
              </a:spcBef>
              <a:buNone/>
              <a:defRPr/>
            </a:pPr>
            <a:r>
              <a:rPr kumimoji="0" lang="en-US" altLang="zh-TW" sz="2000" b="1" dirty="0">
                <a:solidFill>
                  <a:srgbClr val="000000"/>
                </a:solidFill>
                <a:ea typeface="新細明體" panose="02020500000000000000" pitchFamily="18" charset="-120"/>
              </a:rPr>
              <a:t>OS</a:t>
            </a:r>
          </a:p>
          <a:p>
            <a:pPr algn="ctr" eaLnBrk="0" hangingPunct="0">
              <a:spcBef>
                <a:spcPct val="0"/>
              </a:spcBef>
              <a:buNone/>
              <a:defRPr/>
            </a:pPr>
            <a:endParaRPr kumimoji="0" lang="en-US" altLang="zh-TW" sz="2000" b="1" dirty="0">
              <a:solidFill>
                <a:srgbClr val="000000"/>
              </a:solidFill>
              <a:ea typeface="新細明體" panose="02020500000000000000" pitchFamily="18" charset="-120"/>
            </a:endParaRPr>
          </a:p>
          <a:p>
            <a:pPr eaLnBrk="0" hangingPunct="0">
              <a:spcBef>
                <a:spcPct val="0"/>
              </a:spcBef>
              <a:buNone/>
              <a:defRPr/>
            </a:pPr>
            <a:r>
              <a:rPr kumimoji="0" lang="en-US" altLang="zh-TW" sz="2000" b="1" dirty="0" smtClean="0">
                <a:solidFill>
                  <a:srgbClr val="000000"/>
                </a:solidFill>
                <a:ea typeface="新細明體" panose="02020500000000000000" pitchFamily="18" charset="-120"/>
              </a:rPr>
              <a:t>SYS_XYZ</a:t>
            </a:r>
            <a:r>
              <a:rPr kumimoji="0" lang="en-US" altLang="zh-TW" sz="2000" b="1" dirty="0">
                <a:solidFill>
                  <a:srgbClr val="000000"/>
                </a:solidFill>
                <a:ea typeface="新細明體" panose="02020500000000000000" pitchFamily="18" charset="-120"/>
              </a:rPr>
              <a:t>()</a:t>
            </a:r>
          </a:p>
          <a:p>
            <a:pPr eaLnBrk="0" hangingPunct="0">
              <a:spcBef>
                <a:spcPct val="0"/>
              </a:spcBef>
              <a:buNone/>
              <a:defRPr/>
            </a:pPr>
            <a:r>
              <a:rPr kumimoji="0" lang="en-US" altLang="zh-TW" sz="2000" b="1" dirty="0">
                <a:solidFill>
                  <a:srgbClr val="000000"/>
                </a:solidFill>
                <a:ea typeface="新細明體" panose="02020500000000000000" pitchFamily="18" charset="-120"/>
              </a:rPr>
              <a:t>{</a:t>
            </a:r>
          </a:p>
          <a:p>
            <a:pPr eaLnBrk="0" hangingPunct="0">
              <a:spcBef>
                <a:spcPct val="0"/>
              </a:spcBef>
              <a:buNone/>
              <a:defRPr/>
            </a:pPr>
            <a:r>
              <a:rPr kumimoji="0" lang="en-US" altLang="zh-TW" sz="2000" b="1" dirty="0">
                <a:solidFill>
                  <a:srgbClr val="000000"/>
                </a:solidFill>
                <a:ea typeface="新細明體" panose="02020500000000000000" pitchFamily="18" charset="-120"/>
              </a:rPr>
              <a:t>…</a:t>
            </a:r>
          </a:p>
          <a:p>
            <a:pPr eaLnBrk="0" hangingPunct="0">
              <a:spcBef>
                <a:spcPct val="0"/>
              </a:spcBef>
              <a:buNone/>
              <a:defRPr/>
            </a:pPr>
            <a:r>
              <a:rPr kumimoji="0" lang="en-US" altLang="zh-TW" sz="2000" b="1" dirty="0">
                <a:solidFill>
                  <a:srgbClr val="000000"/>
                </a:solidFill>
                <a:ea typeface="新細明體" panose="02020500000000000000" pitchFamily="18" charset="-120"/>
              </a:rPr>
              <a:t>}</a:t>
            </a:r>
          </a:p>
        </p:txBody>
      </p:sp>
      <p:sp>
        <p:nvSpPr>
          <p:cNvPr id="282629" name="Rectangle 4"/>
          <p:cNvSpPr>
            <a:spLocks noChangeArrowheads="1"/>
          </p:cNvSpPr>
          <p:nvPr/>
        </p:nvSpPr>
        <p:spPr bwMode="auto">
          <a:xfrm>
            <a:off x="6311900" y="2719388"/>
            <a:ext cx="2260600" cy="1789112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9pPr>
          </a:lstStyle>
          <a:p>
            <a:pPr eaLnBrk="0" hangingPunct="0">
              <a:spcBef>
                <a:spcPct val="0"/>
              </a:spcBef>
              <a:buNone/>
              <a:defRPr/>
            </a:pPr>
            <a:r>
              <a:rPr kumimoji="0" lang="en-US" altLang="zh-TW" sz="2000">
                <a:solidFill>
                  <a:srgbClr val="000000"/>
                </a:solidFill>
                <a:ea typeface="新細明體" panose="02020500000000000000" pitchFamily="18" charset="-120"/>
              </a:rPr>
              <a:t>…..</a:t>
            </a:r>
          </a:p>
        </p:txBody>
      </p:sp>
      <p:sp>
        <p:nvSpPr>
          <p:cNvPr id="282630" name="Rectangle 6"/>
          <p:cNvSpPr>
            <a:spLocks noChangeArrowheads="1"/>
          </p:cNvSpPr>
          <p:nvPr/>
        </p:nvSpPr>
        <p:spPr bwMode="auto">
          <a:xfrm>
            <a:off x="2566989" y="2189163"/>
            <a:ext cx="1870075" cy="1274762"/>
          </a:xfrm>
          <a:prstGeom prst="rect">
            <a:avLst/>
          </a:prstGeom>
          <a:solidFill>
            <a:srgbClr val="5B9BD5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9pPr>
          </a:lstStyle>
          <a:p>
            <a:pPr algn="ctr" eaLnBrk="0" hangingPunct="0">
              <a:spcBef>
                <a:spcPct val="0"/>
              </a:spcBef>
              <a:buNone/>
              <a:defRPr/>
            </a:pPr>
            <a:r>
              <a:rPr kumimoji="0" lang="en-US" altLang="zh-TW" sz="2400" b="1" dirty="0">
                <a:solidFill>
                  <a:srgbClr val="FF3300"/>
                </a:solidFill>
                <a:ea typeface="新細明體" panose="02020500000000000000" pitchFamily="18" charset="-120"/>
              </a:rPr>
              <a:t>CPU</a:t>
            </a:r>
          </a:p>
          <a:p>
            <a:pPr algn="ctr" eaLnBrk="0" hangingPunct="0">
              <a:spcBef>
                <a:spcPct val="0"/>
              </a:spcBef>
              <a:buNone/>
              <a:defRPr/>
            </a:pPr>
            <a:endParaRPr kumimoji="0" lang="en-US" altLang="zh-TW" sz="2400" b="1" dirty="0">
              <a:solidFill>
                <a:srgbClr val="FF3300"/>
              </a:solidFill>
              <a:ea typeface="新細明體" panose="02020500000000000000" pitchFamily="18" charset="-120"/>
            </a:endParaRPr>
          </a:p>
          <a:p>
            <a:pPr algn="ctr" eaLnBrk="0" hangingPunct="0">
              <a:spcBef>
                <a:spcPct val="0"/>
              </a:spcBef>
              <a:buNone/>
              <a:defRPr/>
            </a:pPr>
            <a:endParaRPr kumimoji="0" lang="en-US" altLang="zh-TW" sz="2400" b="1" dirty="0">
              <a:solidFill>
                <a:srgbClr val="FF3300"/>
              </a:solidFill>
              <a:ea typeface="新細明體" panose="02020500000000000000" pitchFamily="18" charset="-120"/>
            </a:endParaRPr>
          </a:p>
        </p:txBody>
      </p:sp>
      <p:cxnSp>
        <p:nvCxnSpPr>
          <p:cNvPr id="9" name="直線單箭頭接點 8"/>
          <p:cNvCxnSpPr/>
          <p:nvPr/>
        </p:nvCxnSpPr>
        <p:spPr>
          <a:xfrm flipH="1">
            <a:off x="4385089" y="2048671"/>
            <a:ext cx="1924430" cy="723899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>
            <a:off x="4466905" y="2851945"/>
            <a:ext cx="1874838" cy="3261995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284415"/>
              </p:ext>
            </p:extLst>
          </p:nvPr>
        </p:nvGraphicFramePr>
        <p:xfrm>
          <a:off x="6324118" y="3800399"/>
          <a:ext cx="2248382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8382">
                  <a:extLst>
                    <a:ext uri="{9D8B030D-6E8A-4147-A177-3AD203B41FA5}">
                      <a16:colId xmlns:a16="http://schemas.microsoft.com/office/drawing/2014/main" val="3895863104"/>
                    </a:ext>
                  </a:extLst>
                </a:gridCol>
              </a:tblGrid>
              <a:tr h="21433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FF00"/>
                          </a:solidFill>
                          <a:latin typeface="Calibri" panose="020F0502020204030204" pitchFamily="34" charset="0"/>
                        </a:rPr>
                        <a:t>10</a:t>
                      </a:r>
                      <a:endParaRPr lang="zh-TW" altLang="en-US" dirty="0">
                        <a:solidFill>
                          <a:srgbClr val="FFFF00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rgbClr val="33CC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568373"/>
                  </a:ext>
                </a:extLst>
              </a:tr>
              <a:tr h="21433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FF00"/>
                          </a:solidFill>
                          <a:latin typeface="Calibri" panose="020F0502020204030204" pitchFamily="34" charset="0"/>
                        </a:rPr>
                        <a:t>20</a:t>
                      </a:r>
                      <a:endParaRPr lang="zh-TW" altLang="en-US" dirty="0">
                        <a:solidFill>
                          <a:srgbClr val="FFFF00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rgbClr val="33CC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1958934"/>
                  </a:ext>
                </a:extLst>
              </a:tr>
            </a:tbl>
          </a:graphicData>
        </a:graphic>
      </p:graphicFrame>
      <p:sp>
        <p:nvSpPr>
          <p:cNvPr id="8" name="弧形箭號 (左彎) 7"/>
          <p:cNvSpPr/>
          <p:nvPr/>
        </p:nvSpPr>
        <p:spPr>
          <a:xfrm flipV="1">
            <a:off x="8673479" y="4005063"/>
            <a:ext cx="731520" cy="208268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TW" altLang="en-US">
              <a:solidFill>
                <a:srgbClr val="000000"/>
              </a:solidFill>
              <a:latin typeface="Times New Roman"/>
              <a:ea typeface="新細明體"/>
            </a:endParaRPr>
          </a:p>
        </p:txBody>
      </p:sp>
      <p:cxnSp>
        <p:nvCxnSpPr>
          <p:cNvPr id="19" name="直線單箭頭接點 18"/>
          <p:cNvCxnSpPr/>
          <p:nvPr/>
        </p:nvCxnSpPr>
        <p:spPr>
          <a:xfrm flipH="1">
            <a:off x="4399688" y="2437211"/>
            <a:ext cx="1924430" cy="723899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9515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 smtClean="0"/>
              <a:t>Outline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200" dirty="0"/>
              <a:t>Operating System Services</a:t>
            </a:r>
          </a:p>
          <a:p>
            <a:pPr eaLnBrk="1" hangingPunct="1"/>
            <a:r>
              <a:rPr lang="en-US" altLang="zh-TW" sz="2200" dirty="0"/>
              <a:t>User and Operating-System Interface</a:t>
            </a:r>
          </a:p>
          <a:p>
            <a:pPr eaLnBrk="1" hangingPunct="1"/>
            <a:r>
              <a:rPr lang="en-US" altLang="zh-TW" sz="2200" dirty="0"/>
              <a:t>System Calls</a:t>
            </a:r>
          </a:p>
          <a:p>
            <a:pPr eaLnBrk="1" hangingPunct="1"/>
            <a:r>
              <a:rPr lang="en-US" altLang="zh-TW" sz="2200" b="1" dirty="0" smtClean="0">
                <a:solidFill>
                  <a:srgbClr val="FF0000"/>
                </a:solidFill>
              </a:rPr>
              <a:t>System </a:t>
            </a:r>
            <a:r>
              <a:rPr lang="en-US" altLang="zh-TW" sz="2200" b="1" dirty="0">
                <a:solidFill>
                  <a:srgbClr val="FF0000"/>
                </a:solidFill>
              </a:rPr>
              <a:t>Services</a:t>
            </a:r>
          </a:p>
          <a:p>
            <a:pPr eaLnBrk="1" hangingPunct="1"/>
            <a:r>
              <a:rPr lang="en-US" altLang="zh-TW" sz="2200" dirty="0"/>
              <a:t>Linkers and Loaders</a:t>
            </a:r>
          </a:p>
          <a:p>
            <a:pPr eaLnBrk="1" hangingPunct="1"/>
            <a:r>
              <a:rPr lang="en-US" altLang="zh-TW" sz="2200" dirty="0"/>
              <a:t>Why Applications Are Operating-System Specific</a:t>
            </a:r>
          </a:p>
          <a:p>
            <a:pPr eaLnBrk="1" hangingPunct="1"/>
            <a:r>
              <a:rPr lang="en-US" altLang="zh-TW" sz="2200" dirty="0"/>
              <a:t>Operating-System Design and Implementation</a:t>
            </a:r>
          </a:p>
          <a:p>
            <a:pPr eaLnBrk="1" hangingPunct="1"/>
            <a:r>
              <a:rPr lang="en-US" altLang="zh-TW" sz="2200" dirty="0"/>
              <a:t>Operating-System Structure</a:t>
            </a:r>
          </a:p>
          <a:p>
            <a:pPr eaLnBrk="1" hangingPunct="1"/>
            <a:r>
              <a:rPr lang="en-US" altLang="zh-TW" sz="2200" dirty="0"/>
              <a:t>Building and Booting an Operating System</a:t>
            </a:r>
          </a:p>
          <a:p>
            <a:pPr eaLnBrk="1" hangingPunct="1"/>
            <a:r>
              <a:rPr lang="en-US" altLang="zh-TW" sz="2200" dirty="0"/>
              <a:t>Operating System Debugging</a:t>
            </a:r>
          </a:p>
        </p:txBody>
      </p:sp>
    </p:spTree>
    <p:extLst>
      <p:ext uri="{BB962C8B-B14F-4D97-AF65-F5344CB8AC3E}">
        <p14:creationId xmlns:p14="http://schemas.microsoft.com/office/powerpoint/2010/main" val="328098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System Programs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zh-TW" sz="2800" b="1" i="1" dirty="0">
                <a:solidFill>
                  <a:srgbClr val="FF3300"/>
                </a:solidFill>
              </a:rPr>
              <a:t>System services</a:t>
            </a:r>
            <a:r>
              <a:rPr lang="en-US" altLang="zh-TW" sz="2800" dirty="0"/>
              <a:t> (or </a:t>
            </a:r>
            <a:r>
              <a:rPr lang="en-US" altLang="zh-TW" sz="2800" b="1" i="1" dirty="0"/>
              <a:t>system utilities</a:t>
            </a:r>
            <a:r>
              <a:rPr lang="en-US" altLang="zh-TW" sz="2800" dirty="0"/>
              <a:t>)</a:t>
            </a:r>
          </a:p>
          <a:p>
            <a:pPr lvl="1" eaLnBrk="1" hangingPunct="1"/>
            <a:r>
              <a:rPr lang="en-US" altLang="zh-TW" sz="2400" i="1" dirty="0">
                <a:solidFill>
                  <a:srgbClr val="FF3300"/>
                </a:solidFill>
              </a:rPr>
              <a:t>Provide a convenient environment for program development and execution</a:t>
            </a:r>
            <a:r>
              <a:rPr lang="en-US" altLang="zh-TW" sz="2400" dirty="0"/>
              <a:t>.  </a:t>
            </a:r>
          </a:p>
          <a:p>
            <a:pPr eaLnBrk="1" hangingPunct="1"/>
            <a:r>
              <a:rPr lang="en-US" altLang="zh-TW" sz="2800" dirty="0"/>
              <a:t>Categories: the can be divided into:</a:t>
            </a:r>
          </a:p>
          <a:p>
            <a:pPr lvl="1" eaLnBrk="1" hangingPunct="1"/>
            <a:r>
              <a:rPr lang="en-US" altLang="zh-TW" sz="2400" dirty="0"/>
              <a:t>File management – Windows </a:t>
            </a:r>
            <a:r>
              <a:rPr lang="zh-TW" altLang="en-US" sz="2400" dirty="0"/>
              <a:t>檔案總管</a:t>
            </a:r>
            <a:r>
              <a:rPr lang="en-US" altLang="zh-TW" sz="2400" dirty="0"/>
              <a:t>(file manager)……</a:t>
            </a:r>
          </a:p>
          <a:p>
            <a:pPr lvl="1" eaLnBrk="1" hangingPunct="1"/>
            <a:r>
              <a:rPr lang="en-US" altLang="zh-TW" sz="2400" dirty="0"/>
              <a:t>Status information – Windows</a:t>
            </a:r>
            <a:r>
              <a:rPr lang="zh-TW" altLang="en-US" sz="2400" dirty="0"/>
              <a:t>工作管理員</a:t>
            </a:r>
            <a:r>
              <a:rPr lang="en-US" altLang="zh-TW" sz="2400" dirty="0"/>
              <a:t>……</a:t>
            </a:r>
          </a:p>
          <a:p>
            <a:pPr lvl="1" eaLnBrk="1" hangingPunct="1"/>
            <a:r>
              <a:rPr lang="en-US" altLang="zh-TW" sz="2400" dirty="0"/>
              <a:t>File modification – Text editors</a:t>
            </a:r>
          </a:p>
          <a:p>
            <a:pPr lvl="1" eaLnBrk="1" hangingPunct="1"/>
            <a:r>
              <a:rPr lang="en-US" altLang="zh-TW" sz="2400" dirty="0"/>
              <a:t>Programming language support – Compiler, assembler, interpreter…</a:t>
            </a:r>
          </a:p>
          <a:p>
            <a:pPr lvl="1" eaLnBrk="1" hangingPunct="1"/>
            <a:r>
              <a:rPr lang="en-US" altLang="zh-TW" sz="2400" dirty="0"/>
              <a:t>Program loading and execution – Loader and debugger</a:t>
            </a:r>
          </a:p>
          <a:p>
            <a:pPr lvl="1" eaLnBrk="1" hangingPunct="1"/>
            <a:r>
              <a:rPr lang="en-US" altLang="zh-TW" sz="2400" dirty="0"/>
              <a:t>Communications –  Email, talk, web browsing</a:t>
            </a:r>
          </a:p>
          <a:p>
            <a:pPr lvl="1" eaLnBrk="1" hangingPunct="1"/>
            <a:r>
              <a:rPr lang="en-US" altLang="zh-TW" sz="2400" dirty="0"/>
              <a:t>Background services </a:t>
            </a:r>
            <a:r>
              <a:rPr lang="en-US" altLang="zh-TW" sz="2400" dirty="0"/>
              <a:t>– system program launched at boot time</a:t>
            </a:r>
          </a:p>
          <a:p>
            <a:pPr lvl="2" eaLnBrk="1" hangingPunct="1"/>
            <a:r>
              <a:rPr lang="en-US" altLang="zh-TW" sz="2000" dirty="0"/>
              <a:t>Usually called </a:t>
            </a:r>
            <a:r>
              <a:rPr lang="en-US" altLang="zh-TW" sz="2000" b="1" dirty="0"/>
              <a:t>services</a:t>
            </a:r>
            <a:r>
              <a:rPr lang="en-US" altLang="zh-TW" sz="2000" dirty="0"/>
              <a:t>, </a:t>
            </a:r>
            <a:r>
              <a:rPr lang="en-US" altLang="zh-TW" sz="2000" b="1" dirty="0"/>
              <a:t>subsystems</a:t>
            </a:r>
            <a:r>
              <a:rPr lang="en-US" altLang="zh-TW" sz="2000" dirty="0"/>
              <a:t>, or </a:t>
            </a:r>
            <a:r>
              <a:rPr lang="en-US" altLang="zh-TW" sz="2000" b="1" dirty="0"/>
              <a:t>daemons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 smtClean="0"/>
              <a:t>Outline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200" dirty="0"/>
              <a:t>Operating System Services</a:t>
            </a:r>
          </a:p>
          <a:p>
            <a:pPr eaLnBrk="1" hangingPunct="1"/>
            <a:r>
              <a:rPr lang="en-US" altLang="zh-TW" sz="2200" dirty="0"/>
              <a:t>User and Operating-System Interface</a:t>
            </a:r>
          </a:p>
          <a:p>
            <a:pPr eaLnBrk="1" hangingPunct="1"/>
            <a:r>
              <a:rPr lang="en-US" altLang="zh-TW" sz="2200" dirty="0"/>
              <a:t>System </a:t>
            </a:r>
            <a:r>
              <a:rPr lang="en-US" altLang="zh-TW" sz="2200" dirty="0" smtClean="0"/>
              <a:t>Calls</a:t>
            </a:r>
            <a:endParaRPr lang="en-US" altLang="zh-TW" sz="2200" dirty="0"/>
          </a:p>
          <a:p>
            <a:pPr eaLnBrk="1" hangingPunct="1"/>
            <a:r>
              <a:rPr lang="en-US" altLang="zh-TW" sz="2200" dirty="0"/>
              <a:t>System Services</a:t>
            </a:r>
          </a:p>
          <a:p>
            <a:pPr eaLnBrk="1" hangingPunct="1"/>
            <a:r>
              <a:rPr lang="en-US" altLang="zh-TW" sz="2200" b="1" dirty="0">
                <a:solidFill>
                  <a:srgbClr val="FF0000"/>
                </a:solidFill>
              </a:rPr>
              <a:t>Linkers and Loaders (Skip!)</a:t>
            </a:r>
          </a:p>
          <a:p>
            <a:pPr eaLnBrk="1" hangingPunct="1"/>
            <a:r>
              <a:rPr lang="en-US" altLang="zh-TW" sz="2200" dirty="0"/>
              <a:t>Why Applications Are Operating-System Specific</a:t>
            </a:r>
          </a:p>
          <a:p>
            <a:pPr eaLnBrk="1" hangingPunct="1"/>
            <a:r>
              <a:rPr lang="en-US" altLang="zh-TW" sz="2200" dirty="0"/>
              <a:t>Operating-System Design and Implementation</a:t>
            </a:r>
          </a:p>
          <a:p>
            <a:pPr eaLnBrk="1" hangingPunct="1"/>
            <a:r>
              <a:rPr lang="en-US" altLang="zh-TW" sz="2200" dirty="0"/>
              <a:t>Operating-System Structure</a:t>
            </a:r>
          </a:p>
          <a:p>
            <a:pPr eaLnBrk="1" hangingPunct="1"/>
            <a:r>
              <a:rPr lang="en-US" altLang="zh-TW" sz="2200" dirty="0"/>
              <a:t>Building and Booting an Operating System</a:t>
            </a:r>
          </a:p>
          <a:p>
            <a:pPr eaLnBrk="1" hangingPunct="1"/>
            <a:r>
              <a:rPr lang="en-US" altLang="zh-TW" sz="2200" dirty="0"/>
              <a:t>Operating System Debugging</a:t>
            </a:r>
          </a:p>
        </p:txBody>
      </p:sp>
    </p:spTree>
    <p:extLst>
      <p:ext uri="{BB962C8B-B14F-4D97-AF65-F5344CB8AC3E}">
        <p14:creationId xmlns:p14="http://schemas.microsoft.com/office/powerpoint/2010/main" val="3616666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Linkers and Loaders </a:t>
            </a:r>
            <a:endParaRPr lang="zh-TW" altLang="en-US" dirty="0"/>
          </a:p>
        </p:txBody>
      </p:sp>
      <p:pic>
        <p:nvPicPr>
          <p:cNvPr id="3" name="Content Placeholder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215680" y="1108633"/>
            <a:ext cx="6624736" cy="5526360"/>
          </a:xfrm>
          <a:prstGeom prst="rect">
            <a:avLst/>
          </a:prstGeom>
        </p:spPr>
      </p:pic>
      <p:sp>
        <p:nvSpPr>
          <p:cNvPr id="4" name="圓角矩形 3"/>
          <p:cNvSpPr/>
          <p:nvPr/>
        </p:nvSpPr>
        <p:spPr>
          <a:xfrm>
            <a:off x="4655840" y="1988840"/>
            <a:ext cx="1584176" cy="504056"/>
          </a:xfrm>
          <a:prstGeom prst="roundRect">
            <a:avLst/>
          </a:prstGeom>
          <a:noFill/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FFFF"/>
              </a:solidFill>
              <a:latin typeface="Times New Roman"/>
              <a:ea typeface="新細明體"/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4727848" y="3601529"/>
            <a:ext cx="1584176" cy="504056"/>
          </a:xfrm>
          <a:prstGeom prst="roundRect">
            <a:avLst/>
          </a:prstGeom>
          <a:noFill/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FFFF"/>
              </a:solidFill>
              <a:latin typeface="Times New Roman"/>
              <a:ea typeface="新細明體"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4699586" y="5301208"/>
            <a:ext cx="1584176" cy="504056"/>
          </a:xfrm>
          <a:prstGeom prst="roundRect">
            <a:avLst/>
          </a:prstGeom>
          <a:noFill/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FFFF"/>
              </a:solidFill>
              <a:latin typeface="Times New Roman"/>
              <a:ea typeface="新細明體"/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2999656" y="5445224"/>
            <a:ext cx="1584176" cy="720080"/>
          </a:xfrm>
          <a:prstGeom prst="roundRect">
            <a:avLst/>
          </a:prstGeom>
          <a:noFill/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FFFF"/>
              </a:solidFill>
              <a:latin typeface="Times New Roman"/>
              <a:ea typeface="新細明體"/>
            </a:endParaRPr>
          </a:p>
        </p:txBody>
      </p:sp>
    </p:spTree>
    <p:extLst>
      <p:ext uri="{BB962C8B-B14F-4D97-AF65-F5344CB8AC3E}">
        <p14:creationId xmlns:p14="http://schemas.microsoft.com/office/powerpoint/2010/main" val="1466908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 smtClean="0"/>
              <a:t>Outline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200" dirty="0"/>
              <a:t>Operating System Services</a:t>
            </a:r>
          </a:p>
          <a:p>
            <a:pPr eaLnBrk="1" hangingPunct="1"/>
            <a:r>
              <a:rPr lang="en-US" altLang="zh-TW" sz="2200" dirty="0"/>
              <a:t>User and Operating-System Interface</a:t>
            </a:r>
          </a:p>
          <a:p>
            <a:pPr eaLnBrk="1" hangingPunct="1"/>
            <a:r>
              <a:rPr lang="en-US" altLang="zh-TW" sz="2200" dirty="0"/>
              <a:t>System </a:t>
            </a:r>
            <a:r>
              <a:rPr lang="en-US" altLang="zh-TW" sz="2200" dirty="0" smtClean="0"/>
              <a:t>Calls</a:t>
            </a:r>
            <a:endParaRPr lang="en-US" altLang="zh-TW" sz="2200" dirty="0"/>
          </a:p>
          <a:p>
            <a:pPr eaLnBrk="1" hangingPunct="1"/>
            <a:r>
              <a:rPr lang="en-US" altLang="zh-TW" sz="2200" dirty="0"/>
              <a:t>System Services</a:t>
            </a:r>
          </a:p>
          <a:p>
            <a:pPr eaLnBrk="1" hangingPunct="1"/>
            <a:r>
              <a:rPr lang="en-US" altLang="zh-TW" sz="2200" dirty="0"/>
              <a:t>Linkers and Loaders</a:t>
            </a:r>
          </a:p>
          <a:p>
            <a:pPr eaLnBrk="1" hangingPunct="1"/>
            <a:r>
              <a:rPr lang="en-US" altLang="zh-TW" sz="2200" b="1" dirty="0">
                <a:solidFill>
                  <a:srgbClr val="FF0000"/>
                </a:solidFill>
              </a:rPr>
              <a:t>Why Applications Are Operating-System Specific (Skip!) </a:t>
            </a:r>
          </a:p>
          <a:p>
            <a:pPr eaLnBrk="1" hangingPunct="1"/>
            <a:r>
              <a:rPr lang="en-US" altLang="zh-TW" sz="2200" dirty="0"/>
              <a:t>Operating-System Design and Implementation</a:t>
            </a:r>
          </a:p>
          <a:p>
            <a:pPr eaLnBrk="1" hangingPunct="1"/>
            <a:r>
              <a:rPr lang="en-US" altLang="zh-TW" sz="2200" dirty="0"/>
              <a:t>Operating-System Structure</a:t>
            </a:r>
          </a:p>
          <a:p>
            <a:pPr eaLnBrk="1" hangingPunct="1"/>
            <a:r>
              <a:rPr lang="en-US" altLang="zh-TW" sz="2200" dirty="0"/>
              <a:t>Building and Booting an Operating System</a:t>
            </a:r>
          </a:p>
          <a:p>
            <a:pPr eaLnBrk="1" hangingPunct="1"/>
            <a:r>
              <a:rPr lang="en-US" altLang="zh-TW" sz="2200" dirty="0"/>
              <a:t>Operating System Debugging</a:t>
            </a:r>
          </a:p>
        </p:txBody>
      </p:sp>
    </p:spTree>
    <p:extLst>
      <p:ext uri="{BB962C8B-B14F-4D97-AF65-F5344CB8AC3E}">
        <p14:creationId xmlns:p14="http://schemas.microsoft.com/office/powerpoint/2010/main" val="3045875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 smtClean="0"/>
              <a:t>Outline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200" dirty="0"/>
              <a:t>Operating System Services</a:t>
            </a:r>
          </a:p>
          <a:p>
            <a:pPr eaLnBrk="1" hangingPunct="1"/>
            <a:r>
              <a:rPr lang="en-US" altLang="zh-TW" sz="2200" dirty="0"/>
              <a:t>User and Operating-System Interface</a:t>
            </a:r>
          </a:p>
          <a:p>
            <a:pPr eaLnBrk="1" hangingPunct="1"/>
            <a:r>
              <a:rPr lang="en-US" altLang="zh-TW" sz="2200" dirty="0"/>
              <a:t>System </a:t>
            </a:r>
            <a:r>
              <a:rPr lang="en-US" altLang="zh-TW" sz="2200" dirty="0" smtClean="0"/>
              <a:t>Calls</a:t>
            </a:r>
            <a:endParaRPr lang="en-US" altLang="zh-TW" sz="2200" dirty="0"/>
          </a:p>
          <a:p>
            <a:pPr eaLnBrk="1" hangingPunct="1"/>
            <a:r>
              <a:rPr lang="en-US" altLang="zh-TW" sz="2200" dirty="0"/>
              <a:t>System Services</a:t>
            </a:r>
          </a:p>
          <a:p>
            <a:pPr eaLnBrk="1" hangingPunct="1"/>
            <a:r>
              <a:rPr lang="en-US" altLang="zh-TW" sz="2200" dirty="0"/>
              <a:t>Linkers and Loaders</a:t>
            </a:r>
          </a:p>
          <a:p>
            <a:pPr eaLnBrk="1" hangingPunct="1"/>
            <a:r>
              <a:rPr lang="en-US" altLang="zh-TW" sz="2200" dirty="0"/>
              <a:t>Why Applications Are Operating-System Specific</a:t>
            </a:r>
          </a:p>
          <a:p>
            <a:pPr eaLnBrk="1" hangingPunct="1"/>
            <a:r>
              <a:rPr lang="en-US" altLang="zh-TW" sz="2200" b="1" dirty="0">
                <a:solidFill>
                  <a:srgbClr val="FF0000"/>
                </a:solidFill>
              </a:rPr>
              <a:t>Operating-System Design and Implementation</a:t>
            </a:r>
          </a:p>
          <a:p>
            <a:pPr eaLnBrk="1" hangingPunct="1"/>
            <a:r>
              <a:rPr lang="en-US" altLang="zh-TW" sz="2200" dirty="0"/>
              <a:t>Operating-System Structure</a:t>
            </a:r>
          </a:p>
          <a:p>
            <a:pPr eaLnBrk="1" hangingPunct="1"/>
            <a:r>
              <a:rPr lang="en-US" altLang="zh-TW" sz="2200" dirty="0"/>
              <a:t>Building and Booting an Operating System</a:t>
            </a:r>
          </a:p>
          <a:p>
            <a:pPr eaLnBrk="1" hangingPunct="1"/>
            <a:r>
              <a:rPr lang="en-US" altLang="zh-TW" sz="2200" dirty="0"/>
              <a:t>Operating System Debugging</a:t>
            </a:r>
          </a:p>
        </p:txBody>
      </p:sp>
    </p:spTree>
    <p:extLst>
      <p:ext uri="{BB962C8B-B14F-4D97-AF65-F5344CB8AC3E}">
        <p14:creationId xmlns:p14="http://schemas.microsoft.com/office/powerpoint/2010/main" val="88797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4000"/>
              <a:t>Operating System Design and Implementation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The problems in designing and implementing an OS</a:t>
            </a:r>
          </a:p>
          <a:p>
            <a:pPr lvl="1" eaLnBrk="1" hangingPunct="1"/>
            <a:r>
              <a:rPr lang="en-US" altLang="zh-TW" dirty="0" smtClean="0"/>
              <a:t>Design goal</a:t>
            </a:r>
          </a:p>
          <a:p>
            <a:pPr lvl="1" eaLnBrk="1" hangingPunct="1"/>
            <a:endParaRPr lang="en-US" altLang="zh-TW" dirty="0" smtClean="0"/>
          </a:p>
          <a:p>
            <a:pPr lvl="1" eaLnBrk="1" hangingPunct="1"/>
            <a:r>
              <a:rPr lang="en-US" altLang="zh-TW" dirty="0" smtClean="0"/>
              <a:t>Mechanism and policies</a:t>
            </a:r>
          </a:p>
          <a:p>
            <a:pPr lvl="1" eaLnBrk="1" hangingPunct="1"/>
            <a:endParaRPr lang="en-US" altLang="zh-TW" dirty="0" smtClean="0"/>
          </a:p>
          <a:p>
            <a:pPr lvl="1" eaLnBrk="1" hangingPunct="1"/>
            <a:r>
              <a:rPr lang="en-US" altLang="zh-TW" dirty="0" smtClean="0"/>
              <a:t>Implementation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 smtClean="0"/>
              <a:t>User Operating System Interface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TW" dirty="0" smtClean="0"/>
              <a:t>For </a:t>
            </a:r>
            <a:r>
              <a:rPr lang="en-US" altLang="zh-TW" b="1" dirty="0" smtClean="0">
                <a:solidFill>
                  <a:srgbClr val="0000FF"/>
                </a:solidFill>
              </a:rPr>
              <a:t>users</a:t>
            </a:r>
            <a:r>
              <a:rPr lang="en-US" altLang="zh-TW" dirty="0" smtClean="0"/>
              <a:t>, fundamental approaches to interface with the OS </a:t>
            </a:r>
            <a:r>
              <a:rPr lang="en-US" altLang="zh-TW" sz="1800" dirty="0" smtClean="0"/>
              <a:t>(see the following slide)</a:t>
            </a:r>
            <a:endParaRPr lang="en-US" altLang="zh-TW" dirty="0" smtClean="0"/>
          </a:p>
          <a:p>
            <a:pPr lvl="1" eaLnBrk="1" hangingPunct="1"/>
            <a:r>
              <a:rPr lang="en-US" altLang="zh-TW" dirty="0" smtClean="0"/>
              <a:t>Command-line interface (CLI) (or command interpreter)</a:t>
            </a:r>
          </a:p>
          <a:p>
            <a:pPr lvl="1" eaLnBrk="1" hangingPunct="1"/>
            <a:r>
              <a:rPr lang="en-US" altLang="zh-TW" dirty="0" smtClean="0"/>
              <a:t>Batch </a:t>
            </a:r>
            <a:r>
              <a:rPr lang="en-US" altLang="zh-TW" dirty="0"/>
              <a:t>interface</a:t>
            </a:r>
          </a:p>
          <a:p>
            <a:pPr lvl="1" eaLnBrk="1" hangingPunct="1"/>
            <a:r>
              <a:rPr lang="en-US" altLang="zh-TW" dirty="0" smtClean="0"/>
              <a:t>Graphical User Interface (GUI)</a:t>
            </a:r>
          </a:p>
          <a:p>
            <a:pPr lvl="1" eaLnBrk="1" hangingPunct="1"/>
            <a:r>
              <a:rPr lang="en-US" altLang="zh-TW" dirty="0" smtClean="0"/>
              <a:t>Touch-Screen Interface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4000"/>
              <a:t>Operating System Design and Implementation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The problems in designing and implementing an OS</a:t>
            </a:r>
          </a:p>
          <a:p>
            <a:pPr lvl="1" eaLnBrk="1" hangingPunct="1"/>
            <a:r>
              <a:rPr lang="en-US" altLang="zh-TW" b="1" dirty="0" smtClean="0">
                <a:solidFill>
                  <a:srgbClr val="FF3300"/>
                </a:solidFill>
              </a:rPr>
              <a:t>Design goal</a:t>
            </a:r>
          </a:p>
          <a:p>
            <a:pPr lvl="1" eaLnBrk="1" hangingPunct="1"/>
            <a:endParaRPr lang="en-US" altLang="zh-TW" b="1" i="1" dirty="0" smtClean="0">
              <a:solidFill>
                <a:srgbClr val="FF3300"/>
              </a:solidFill>
            </a:endParaRPr>
          </a:p>
          <a:p>
            <a:pPr lvl="1" eaLnBrk="1" hangingPunct="1"/>
            <a:r>
              <a:rPr lang="en-US" altLang="zh-TW" dirty="0" smtClean="0"/>
              <a:t>Mechanism and policies</a:t>
            </a:r>
          </a:p>
          <a:p>
            <a:pPr lvl="1" eaLnBrk="1" hangingPunct="1"/>
            <a:endParaRPr lang="en-US" altLang="zh-TW" dirty="0" smtClean="0"/>
          </a:p>
          <a:p>
            <a:pPr lvl="1" eaLnBrk="1" hangingPunct="1"/>
            <a:r>
              <a:rPr lang="en-US" altLang="zh-TW" dirty="0" smtClean="0"/>
              <a:t>Implementation</a:t>
            </a:r>
          </a:p>
        </p:txBody>
      </p:sp>
    </p:spTree>
    <p:extLst>
      <p:ext uri="{BB962C8B-B14F-4D97-AF65-F5344CB8AC3E}">
        <p14:creationId xmlns:p14="http://schemas.microsoft.com/office/powerpoint/2010/main" val="995418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 smtClean="0"/>
              <a:t>Design Goal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TW" sz="2400" dirty="0"/>
              <a:t>Start OS by defining </a:t>
            </a:r>
            <a:r>
              <a:rPr lang="en-US" altLang="zh-TW" sz="2400" dirty="0" smtClean="0"/>
              <a:t>goal</a:t>
            </a:r>
            <a:endParaRPr lang="en-US" altLang="zh-TW" sz="2400" dirty="0"/>
          </a:p>
          <a:p>
            <a:pPr eaLnBrk="1" hangingPunct="1"/>
            <a:r>
              <a:rPr lang="en-US" altLang="zh-TW" sz="2400" dirty="0"/>
              <a:t>Affected by</a:t>
            </a:r>
          </a:p>
          <a:p>
            <a:pPr lvl="1" eaLnBrk="1" hangingPunct="1"/>
            <a:r>
              <a:rPr lang="en-US" altLang="zh-TW" sz="2000" i="1" dirty="0"/>
              <a:t>Hardware</a:t>
            </a:r>
          </a:p>
          <a:p>
            <a:pPr lvl="1" eaLnBrk="1" hangingPunct="1"/>
            <a:r>
              <a:rPr lang="en-US" altLang="zh-TW" sz="2000" i="1" dirty="0"/>
              <a:t>Type of system: </a:t>
            </a:r>
            <a:r>
              <a:rPr lang="en-US" altLang="zh-TW" sz="1800" dirty="0"/>
              <a:t>traditional desktop/laptop, mobile, distributed, or real time.</a:t>
            </a:r>
            <a:endParaRPr lang="en-US" altLang="zh-TW" sz="2400" i="1" dirty="0">
              <a:solidFill>
                <a:srgbClr val="FF3300"/>
              </a:solidFill>
            </a:endParaRPr>
          </a:p>
          <a:p>
            <a:pPr eaLnBrk="1" hangingPunct="1"/>
            <a:endParaRPr lang="en-US" altLang="zh-TW" sz="2400" i="1" dirty="0">
              <a:solidFill>
                <a:srgbClr val="FF3300"/>
              </a:solidFill>
            </a:endParaRPr>
          </a:p>
          <a:p>
            <a:pPr eaLnBrk="1" hangingPunct="1"/>
            <a:r>
              <a:rPr lang="en-US" altLang="zh-TW" sz="2400" i="1" dirty="0">
                <a:solidFill>
                  <a:srgbClr val="FF3300"/>
                </a:solidFill>
              </a:rPr>
              <a:t>User</a:t>
            </a:r>
            <a:r>
              <a:rPr lang="en-US" altLang="zh-TW" sz="2400" dirty="0"/>
              <a:t> </a:t>
            </a:r>
            <a:r>
              <a:rPr lang="en-US" altLang="zh-TW" sz="2400" i="1" dirty="0">
                <a:solidFill>
                  <a:srgbClr val="FF3300"/>
                </a:solidFill>
              </a:rPr>
              <a:t>goals</a:t>
            </a:r>
            <a:r>
              <a:rPr lang="en-US" altLang="zh-TW" sz="2400" dirty="0"/>
              <a:t> and </a:t>
            </a:r>
            <a:r>
              <a:rPr lang="en-US" altLang="zh-TW" sz="2400" i="1" dirty="0">
                <a:solidFill>
                  <a:srgbClr val="FF3300"/>
                </a:solidFill>
              </a:rPr>
              <a:t>System</a:t>
            </a:r>
            <a:r>
              <a:rPr lang="en-US" altLang="zh-TW" sz="2400" dirty="0"/>
              <a:t> </a:t>
            </a:r>
            <a:r>
              <a:rPr lang="en-US" altLang="zh-TW" sz="2400" i="1" dirty="0">
                <a:solidFill>
                  <a:srgbClr val="FF3300"/>
                </a:solidFill>
              </a:rPr>
              <a:t>goals</a:t>
            </a:r>
          </a:p>
          <a:p>
            <a:pPr lvl="1" eaLnBrk="1" hangingPunct="1"/>
            <a:r>
              <a:rPr lang="en-US" altLang="zh-TW" sz="2000" dirty="0"/>
              <a:t>User goals </a:t>
            </a:r>
            <a:r>
              <a:rPr lang="en-US" altLang="zh-TW" sz="2000" dirty="0">
                <a:latin typeface="Helvetica" pitchFamily="34" charset="0"/>
              </a:rPr>
              <a:t>–</a:t>
            </a:r>
            <a:r>
              <a:rPr lang="en-US" altLang="zh-TW" sz="2000" dirty="0"/>
              <a:t> OS should be </a:t>
            </a:r>
            <a:r>
              <a:rPr lang="en-US" altLang="zh-TW" sz="2000" i="1" dirty="0"/>
              <a:t>convenient to use</a:t>
            </a:r>
            <a:r>
              <a:rPr lang="en-US" altLang="zh-TW" sz="2000" dirty="0"/>
              <a:t>, </a:t>
            </a:r>
            <a:r>
              <a:rPr lang="en-US" altLang="zh-TW" sz="2000" i="1" dirty="0"/>
              <a:t>easy to learn</a:t>
            </a:r>
            <a:r>
              <a:rPr lang="en-US" altLang="zh-TW" sz="2000" dirty="0"/>
              <a:t>, </a:t>
            </a:r>
            <a:r>
              <a:rPr lang="en-US" altLang="zh-TW" sz="2000" i="1" dirty="0"/>
              <a:t>reliable</a:t>
            </a:r>
            <a:r>
              <a:rPr lang="en-US" altLang="zh-TW" sz="2000" dirty="0"/>
              <a:t>, </a:t>
            </a:r>
            <a:r>
              <a:rPr lang="en-US" altLang="zh-TW" sz="2000" i="1" dirty="0"/>
              <a:t>safe</a:t>
            </a:r>
            <a:r>
              <a:rPr lang="en-US" altLang="zh-TW" sz="2000" dirty="0"/>
              <a:t>, and </a:t>
            </a:r>
            <a:r>
              <a:rPr lang="en-US" altLang="zh-TW" sz="2000" i="1" dirty="0"/>
              <a:t>fast</a:t>
            </a:r>
          </a:p>
          <a:p>
            <a:pPr lvl="1" eaLnBrk="1" hangingPunct="1"/>
            <a:r>
              <a:rPr lang="en-US" altLang="zh-TW" sz="2000" dirty="0"/>
              <a:t>System goals </a:t>
            </a:r>
            <a:r>
              <a:rPr lang="en-US" altLang="zh-TW" sz="2000" dirty="0">
                <a:latin typeface="Helvetica" pitchFamily="34" charset="0"/>
              </a:rPr>
              <a:t>–</a:t>
            </a:r>
            <a:r>
              <a:rPr lang="en-US" altLang="zh-TW" sz="2000" dirty="0"/>
              <a:t> OS should be </a:t>
            </a:r>
            <a:r>
              <a:rPr lang="en-US" altLang="zh-TW" sz="2000" i="1" dirty="0"/>
              <a:t>easy to design</a:t>
            </a:r>
            <a:r>
              <a:rPr lang="en-US" altLang="zh-TW" sz="2000" dirty="0"/>
              <a:t>, </a:t>
            </a:r>
            <a:r>
              <a:rPr lang="en-US" altLang="zh-TW" sz="2000" i="1" dirty="0"/>
              <a:t>implement</a:t>
            </a:r>
            <a:r>
              <a:rPr lang="en-US" altLang="zh-TW" sz="2000" dirty="0"/>
              <a:t>, and </a:t>
            </a:r>
            <a:r>
              <a:rPr lang="en-US" altLang="zh-TW" sz="2000" i="1" dirty="0"/>
              <a:t>maintain</a:t>
            </a:r>
            <a:r>
              <a:rPr lang="en-US" altLang="zh-TW" sz="2000" dirty="0"/>
              <a:t>, as well as </a:t>
            </a:r>
            <a:r>
              <a:rPr lang="en-US" altLang="zh-TW" sz="2000" i="1" dirty="0"/>
              <a:t>flexible</a:t>
            </a:r>
            <a:r>
              <a:rPr lang="en-US" altLang="zh-TW" sz="2000" dirty="0"/>
              <a:t>, </a:t>
            </a:r>
            <a:r>
              <a:rPr lang="en-US" altLang="zh-TW" sz="2000" i="1" dirty="0"/>
              <a:t>reliable</a:t>
            </a:r>
            <a:r>
              <a:rPr lang="en-US" altLang="zh-TW" sz="2000" dirty="0"/>
              <a:t>, </a:t>
            </a:r>
            <a:r>
              <a:rPr lang="en-US" altLang="zh-TW" sz="2000" i="1" dirty="0"/>
              <a:t>error-free</a:t>
            </a:r>
            <a:r>
              <a:rPr lang="en-US" altLang="zh-TW" sz="2000" dirty="0"/>
              <a:t>, and </a:t>
            </a:r>
            <a:r>
              <a:rPr lang="en-US" altLang="zh-TW" sz="2000" i="1" dirty="0"/>
              <a:t>efficient</a:t>
            </a:r>
          </a:p>
          <a:p>
            <a:pPr eaLnBrk="1" hangingPunct="1"/>
            <a:endParaRPr lang="en-US" altLang="zh-TW" sz="2400" dirty="0"/>
          </a:p>
          <a:p>
            <a:pPr eaLnBrk="1" hangingPunct="1"/>
            <a:r>
              <a:rPr lang="en-US" altLang="zh-TW" sz="2400" dirty="0"/>
              <a:t>There is no unique way to achieve all </a:t>
            </a:r>
            <a:r>
              <a:rPr lang="en-US" altLang="zh-TW" sz="2400" dirty="0" smtClean="0"/>
              <a:t>goals </a:t>
            </a:r>
            <a:r>
              <a:rPr lang="en-US" altLang="zh-TW" sz="24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⇨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compromises </a:t>
            </a:r>
            <a:r>
              <a:rPr lang="en-US" altLang="zh-TW" sz="2400" dirty="0" smtClean="0"/>
              <a:t>may </a:t>
            </a:r>
            <a:r>
              <a:rPr lang="en-US" altLang="zh-TW" sz="2400" dirty="0"/>
              <a:t>be taken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4000"/>
              <a:t>Operating System Design and Implementation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The problems in designing and implementing an OS</a:t>
            </a:r>
          </a:p>
          <a:p>
            <a:pPr lvl="1" eaLnBrk="1" hangingPunct="1"/>
            <a:r>
              <a:rPr lang="en-US" altLang="zh-TW" dirty="0" smtClean="0"/>
              <a:t>Design goal</a:t>
            </a:r>
          </a:p>
          <a:p>
            <a:pPr lvl="1" eaLnBrk="1" hangingPunct="1"/>
            <a:endParaRPr lang="en-US" altLang="zh-TW" dirty="0" smtClean="0"/>
          </a:p>
          <a:p>
            <a:pPr lvl="1" eaLnBrk="1" hangingPunct="1"/>
            <a:r>
              <a:rPr lang="en-US" altLang="zh-TW" b="1" dirty="0" smtClean="0">
                <a:solidFill>
                  <a:srgbClr val="FF0000"/>
                </a:solidFill>
              </a:rPr>
              <a:t>Mechanism and policies</a:t>
            </a:r>
          </a:p>
          <a:p>
            <a:pPr lvl="1" eaLnBrk="1" hangingPunct="1"/>
            <a:endParaRPr lang="en-US" altLang="zh-TW" dirty="0" smtClean="0"/>
          </a:p>
          <a:p>
            <a:pPr lvl="1" eaLnBrk="1" hangingPunct="1"/>
            <a:r>
              <a:rPr lang="en-US" altLang="zh-TW" dirty="0" smtClean="0"/>
              <a:t>Implementation</a:t>
            </a:r>
          </a:p>
        </p:txBody>
      </p:sp>
    </p:spTree>
    <p:extLst>
      <p:ext uri="{BB962C8B-B14F-4D97-AF65-F5344CB8AC3E}">
        <p14:creationId xmlns:p14="http://schemas.microsoft.com/office/powerpoint/2010/main" val="3845484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4000"/>
              <a:t>Mechanisms and Policies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110000"/>
              </a:lnSpc>
            </a:pPr>
            <a:r>
              <a:rPr lang="en-US" altLang="zh-TW" sz="2800" dirty="0"/>
              <a:t>Example: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400" dirty="0"/>
              <a:t>Mechanism: </a:t>
            </a:r>
            <a:r>
              <a:rPr lang="en-US" altLang="zh-TW" sz="2400" dirty="0" smtClean="0"/>
              <a:t>priority-based systems</a:t>
            </a:r>
            <a:endParaRPr lang="en-US" altLang="zh-TW" sz="2400" dirty="0"/>
          </a:p>
          <a:p>
            <a:pPr lvl="1" eaLnBrk="1" hangingPunct="1">
              <a:lnSpc>
                <a:spcPct val="110000"/>
              </a:lnSpc>
            </a:pPr>
            <a:r>
              <a:rPr lang="en-US" altLang="zh-TW" sz="2400" dirty="0"/>
              <a:t>Policy: A program have priority over B program or vice versa.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800" dirty="0"/>
              <a:t>Important principle to separate </a:t>
            </a:r>
            <a:r>
              <a:rPr lang="en-US" altLang="zh-TW" sz="2800" dirty="0"/>
              <a:t>mechanism and policies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400" dirty="0"/>
              <a:t>Mechanism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zh-TW" sz="2000" b="1" i="1" dirty="0">
                <a:solidFill>
                  <a:srgbClr val="FF3300"/>
                </a:solidFill>
              </a:rPr>
              <a:t>How</a:t>
            </a:r>
            <a:r>
              <a:rPr lang="en-US" altLang="zh-TW" sz="2000" dirty="0"/>
              <a:t> to do it?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zh-TW" sz="2000" dirty="0"/>
              <a:t>Should be </a:t>
            </a:r>
            <a:r>
              <a:rPr lang="en-US" altLang="zh-TW" sz="2000" b="1" dirty="0"/>
              <a:t>insensitive</a:t>
            </a:r>
            <a:r>
              <a:rPr lang="en-US" altLang="zh-TW" sz="2000" dirty="0"/>
              <a:t> to changes in policy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400" dirty="0"/>
              <a:t>Policy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zh-TW" sz="2000" b="1" i="1" dirty="0">
                <a:solidFill>
                  <a:srgbClr val="FF3300"/>
                </a:solidFill>
              </a:rPr>
              <a:t>What</a:t>
            </a:r>
            <a:r>
              <a:rPr lang="en-US" altLang="zh-TW" sz="2000" dirty="0"/>
              <a:t> will be done?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zh-TW" sz="2000" dirty="0"/>
              <a:t>Likely to change across places or over time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400" dirty="0"/>
              <a:t>Separation of policy from mechanism for </a:t>
            </a:r>
            <a:r>
              <a:rPr lang="en-US" altLang="zh-TW" sz="2400" b="1" i="1" dirty="0">
                <a:solidFill>
                  <a:srgbClr val="FF3300"/>
                </a:solidFill>
              </a:rPr>
              <a:t>flexibility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4000"/>
              <a:t>Operating System Design and Implementation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The problems in designing and implementing an OS</a:t>
            </a:r>
          </a:p>
          <a:p>
            <a:pPr lvl="1" eaLnBrk="1" hangingPunct="1"/>
            <a:r>
              <a:rPr lang="en-US" altLang="zh-TW" dirty="0" smtClean="0"/>
              <a:t>Design goal</a:t>
            </a:r>
          </a:p>
          <a:p>
            <a:pPr lvl="1" eaLnBrk="1" hangingPunct="1"/>
            <a:endParaRPr lang="en-US" altLang="zh-TW" dirty="0" smtClean="0"/>
          </a:p>
          <a:p>
            <a:pPr lvl="1" eaLnBrk="1" hangingPunct="1"/>
            <a:r>
              <a:rPr lang="en-US" altLang="zh-TW" dirty="0" smtClean="0"/>
              <a:t>Mechanism and policies</a:t>
            </a:r>
          </a:p>
          <a:p>
            <a:pPr lvl="1" eaLnBrk="1" hangingPunct="1"/>
            <a:endParaRPr lang="en-US" altLang="zh-TW" dirty="0" smtClean="0"/>
          </a:p>
          <a:p>
            <a:pPr lvl="1" eaLnBrk="1" hangingPunct="1"/>
            <a:r>
              <a:rPr lang="en-US" altLang="zh-TW" b="1" dirty="0" smtClean="0">
                <a:solidFill>
                  <a:srgbClr val="FF0000"/>
                </a:solidFill>
              </a:rPr>
              <a:t>Implementation</a:t>
            </a:r>
          </a:p>
        </p:txBody>
      </p:sp>
    </p:spTree>
    <p:extLst>
      <p:ext uri="{BB962C8B-B14F-4D97-AF65-F5344CB8AC3E}">
        <p14:creationId xmlns:p14="http://schemas.microsoft.com/office/powerpoint/2010/main" val="1588951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 smtClean="0"/>
              <a:t>Implementation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TW" sz="3000" dirty="0"/>
              <a:t>OS Implementation</a:t>
            </a:r>
          </a:p>
          <a:p>
            <a:pPr lvl="1" eaLnBrk="1" hangingPunct="1"/>
            <a:r>
              <a:rPr lang="en-US" altLang="zh-TW" sz="2600" dirty="0"/>
              <a:t>In early days, OS were written in assembly languages</a:t>
            </a:r>
          </a:p>
          <a:p>
            <a:pPr lvl="2" eaLnBrk="1" hangingPunct="1"/>
            <a:r>
              <a:rPr lang="en-US" altLang="zh-TW" dirty="0" smtClean="0"/>
              <a:t>MS-DOS was written in Intel 8088 assembly language</a:t>
            </a:r>
          </a:p>
          <a:p>
            <a:pPr lvl="1" eaLnBrk="1" hangingPunct="1"/>
            <a:endParaRPr lang="en-US" altLang="zh-TW" sz="2600" dirty="0"/>
          </a:p>
          <a:p>
            <a:pPr lvl="1" eaLnBrk="1" hangingPunct="1"/>
            <a:r>
              <a:rPr lang="en-US" altLang="zh-TW" sz="2600" dirty="0"/>
              <a:t>In nowadays, OS are now written in high-level languages</a:t>
            </a:r>
          </a:p>
          <a:p>
            <a:pPr lvl="2" eaLnBrk="1" hangingPunct="1"/>
            <a:r>
              <a:rPr lang="en-US" altLang="zh-TW" dirty="0" smtClean="0"/>
              <a:t>Linux: 90% of Linux code was written in C</a:t>
            </a:r>
          </a:p>
          <a:p>
            <a:pPr lvl="2" eaLnBrk="1" hangingPunct="1"/>
            <a:r>
              <a:rPr lang="en-US" altLang="zh-TW" dirty="0" smtClean="0"/>
              <a:t>Android</a:t>
            </a:r>
          </a:p>
          <a:p>
            <a:pPr lvl="3" eaLnBrk="1" hangingPunct="1"/>
            <a:r>
              <a:rPr lang="en-US" altLang="zh-TW" dirty="0" smtClean="0"/>
              <a:t>The kernel is written mostly in C and some assembly language</a:t>
            </a:r>
          </a:p>
          <a:p>
            <a:pPr lvl="3" eaLnBrk="1" hangingPunct="1"/>
            <a:r>
              <a:rPr lang="en-US" altLang="zh-TW" dirty="0" smtClean="0"/>
              <a:t>System libraries are written in C and C++</a:t>
            </a:r>
          </a:p>
          <a:p>
            <a:pPr lvl="3" eaLnBrk="1" hangingPunct="1"/>
            <a:r>
              <a:rPr lang="en-US" altLang="zh-TW" dirty="0" smtClean="0"/>
              <a:t>Application frameworks are written mostly in Java</a:t>
            </a:r>
          </a:p>
          <a:p>
            <a:pPr lvl="2" eaLnBrk="1" hangingPunct="1"/>
            <a:endParaRPr lang="en-US" altLang="zh-TW" sz="2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Implementation (Cont</a:t>
            </a:r>
            <a:r>
              <a:rPr lang="en-US" altLang="zh-TW" dirty="0" smtClean="0"/>
              <a:t>.) (Skip!)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Advantages of using high-level language</a:t>
            </a:r>
          </a:p>
          <a:p>
            <a:pPr lvl="1"/>
            <a:r>
              <a:rPr lang="en-US" altLang="zh-TW" dirty="0" smtClean="0"/>
              <a:t>The </a:t>
            </a:r>
            <a:r>
              <a:rPr lang="en-US" altLang="zh-TW" dirty="0"/>
              <a:t>code can be written faster, is more compact, and is easier to understand and debug</a:t>
            </a:r>
          </a:p>
          <a:p>
            <a:pPr lvl="1"/>
            <a:r>
              <a:rPr lang="en-US" altLang="zh-TW" dirty="0"/>
              <a:t>Improve </a:t>
            </a:r>
            <a:r>
              <a:rPr lang="en-US" altLang="zh-TW" b="1" dirty="0">
                <a:solidFill>
                  <a:srgbClr val="FF0000"/>
                </a:solidFill>
              </a:rPr>
              <a:t>portability</a:t>
            </a:r>
            <a:r>
              <a:rPr lang="en-US" altLang="zh-TW" dirty="0"/>
              <a:t>: to move to some other hardware platform</a:t>
            </a:r>
          </a:p>
          <a:p>
            <a:pPr lvl="2"/>
            <a:r>
              <a:rPr lang="en-US" altLang="zh-TW" dirty="0" smtClean="0"/>
              <a:t>See the following two </a:t>
            </a:r>
            <a:r>
              <a:rPr lang="en-US" altLang="zh-TW" dirty="0" err="1" smtClean="0"/>
              <a:t>slids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Disadvantages </a:t>
            </a:r>
            <a:r>
              <a:rPr lang="en-US" altLang="zh-TW" dirty="0"/>
              <a:t>of using </a:t>
            </a:r>
            <a:r>
              <a:rPr lang="en-US" altLang="zh-TW" dirty="0" smtClean="0"/>
              <a:t>high-level </a:t>
            </a:r>
            <a:r>
              <a:rPr lang="en-US" altLang="zh-TW" dirty="0"/>
              <a:t>language</a:t>
            </a:r>
          </a:p>
          <a:p>
            <a:pPr lvl="1"/>
            <a:r>
              <a:rPr lang="en-US" altLang="zh-TW" dirty="0" smtClean="0"/>
              <a:t>Reduced </a:t>
            </a:r>
            <a:r>
              <a:rPr lang="en-US" altLang="zh-TW" dirty="0"/>
              <a:t>speed and increased storage </a:t>
            </a:r>
            <a:r>
              <a:rPr lang="en-US" altLang="zh-TW" dirty="0" smtClean="0"/>
              <a:t>requirements</a:t>
            </a:r>
          </a:p>
          <a:p>
            <a:pPr lvl="1"/>
            <a:r>
              <a:rPr lang="en-US" altLang="zh-TW" dirty="0" smtClean="0"/>
              <a:t>Solved by modern smart </a:t>
            </a:r>
            <a:r>
              <a:rPr lang="en-US" altLang="zh-TW" b="1" dirty="0" smtClean="0"/>
              <a:t>compiler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2340076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 smtClean="0"/>
              <a:t>Poor </a:t>
            </a:r>
            <a:r>
              <a:rPr lang="en-US" altLang="zh-TW" dirty="0"/>
              <a:t>Portability (Skip!)</a:t>
            </a:r>
            <a:endParaRPr lang="en-US" altLang="zh-TW" dirty="0" smtClean="0"/>
          </a:p>
        </p:txBody>
      </p:sp>
      <p:sp>
        <p:nvSpPr>
          <p:cNvPr id="26627" name="Line 3"/>
          <p:cNvSpPr>
            <a:spLocks noChangeShapeType="1"/>
          </p:cNvSpPr>
          <p:nvPr/>
        </p:nvSpPr>
        <p:spPr bwMode="auto">
          <a:xfrm flipV="1">
            <a:off x="1992313" y="3644900"/>
            <a:ext cx="8280400" cy="39688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TW" altLang="en-US">
              <a:latin typeface="Calibri" panose="020F0502020204030204" pitchFamily="34" charset="0"/>
            </a:endParaRPr>
          </a:p>
        </p:txBody>
      </p:sp>
      <p:sp>
        <p:nvSpPr>
          <p:cNvPr id="270360" name="Text Box 24"/>
          <p:cNvSpPr txBox="1">
            <a:spLocks noChangeArrowheads="1"/>
          </p:cNvSpPr>
          <p:nvPr/>
        </p:nvSpPr>
        <p:spPr bwMode="auto">
          <a:xfrm>
            <a:off x="4914105" y="2205039"/>
            <a:ext cx="221297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sz="2400" b="1" i="1" dirty="0">
                <a:latin typeface="Calibri" panose="020F0502020204030204" pitchFamily="34" charset="0"/>
              </a:rPr>
              <a:t>Need to modify </a:t>
            </a:r>
          </a:p>
          <a:p>
            <a:pPr algn="ctr"/>
            <a:r>
              <a:rPr lang="en-US" altLang="zh-TW" sz="2400" b="1" i="1" dirty="0">
                <a:latin typeface="Calibri" panose="020F0502020204030204" pitchFamily="34" charset="0"/>
              </a:rPr>
              <a:t>source code</a:t>
            </a:r>
          </a:p>
        </p:txBody>
      </p:sp>
      <p:sp>
        <p:nvSpPr>
          <p:cNvPr id="26643" name="AutoShape 23"/>
          <p:cNvSpPr>
            <a:spLocks noChangeArrowheads="1"/>
          </p:cNvSpPr>
          <p:nvPr/>
        </p:nvSpPr>
        <p:spPr bwMode="auto">
          <a:xfrm>
            <a:off x="4473576" y="1846267"/>
            <a:ext cx="3135313" cy="287338"/>
          </a:xfrm>
          <a:prstGeom prst="rightArrow">
            <a:avLst>
              <a:gd name="adj1" fmla="val 50000"/>
              <a:gd name="adj2" fmla="val 29779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>
              <a:latin typeface="Calibri" panose="020F0502020204030204" pitchFamily="34" charset="0"/>
            </a:endParaRPr>
          </a:p>
        </p:txBody>
      </p:sp>
      <p:grpSp>
        <p:nvGrpSpPr>
          <p:cNvPr id="26630" name="Group 37"/>
          <p:cNvGrpSpPr>
            <a:grpSpLocks/>
          </p:cNvGrpSpPr>
          <p:nvPr/>
        </p:nvGrpSpPr>
        <p:grpSpPr bwMode="auto">
          <a:xfrm>
            <a:off x="2135188" y="1260476"/>
            <a:ext cx="2232025" cy="4905375"/>
            <a:chOff x="249" y="794"/>
            <a:chExt cx="1406" cy="3090"/>
          </a:xfrm>
        </p:grpSpPr>
        <p:sp>
          <p:nvSpPr>
            <p:cNvPr id="26639" name="Rectangle 5"/>
            <p:cNvSpPr>
              <a:spLocks noChangeArrowheads="1"/>
            </p:cNvSpPr>
            <p:nvPr/>
          </p:nvSpPr>
          <p:spPr bwMode="auto">
            <a:xfrm>
              <a:off x="295" y="794"/>
              <a:ext cx="1315" cy="1003"/>
            </a:xfrm>
            <a:prstGeom prst="rect">
              <a:avLst/>
            </a:prstGeom>
            <a:gradFill rotWithShape="1">
              <a:gsLst>
                <a:gs pos="0">
                  <a:srgbClr val="767600"/>
                </a:gs>
                <a:gs pos="50000">
                  <a:srgbClr val="FFFF00"/>
                </a:gs>
                <a:gs pos="100000">
                  <a:srgbClr val="767600"/>
                </a:gs>
              </a:gsLst>
              <a:lin ang="5400000" scaled="1"/>
            </a:gra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r>
                <a:rPr kumimoji="0" lang="en-US" altLang="zh-TW" sz="2000" dirty="0">
                  <a:latin typeface="Calibri" panose="020F0502020204030204" pitchFamily="34" charset="0"/>
                </a:rPr>
                <a:t>…</a:t>
              </a:r>
            </a:p>
            <a:p>
              <a:pPr algn="ctr" eaLnBrk="0" hangingPunct="0"/>
              <a:r>
                <a:rPr kumimoji="0" lang="en-US" altLang="zh-TW" sz="2000" b="1" i="1" dirty="0">
                  <a:solidFill>
                    <a:srgbClr val="FF3300"/>
                  </a:solidFill>
                  <a:latin typeface="Calibri" panose="020F0502020204030204" pitchFamily="34" charset="0"/>
                </a:rPr>
                <a:t>add </a:t>
              </a:r>
              <a:r>
                <a:rPr kumimoji="0" lang="en-US" altLang="zh-TW" sz="2000" b="1" i="1" dirty="0" err="1" smtClean="0">
                  <a:solidFill>
                    <a:srgbClr val="FF3300"/>
                  </a:solidFill>
                  <a:latin typeface="Calibri" panose="020F0502020204030204" pitchFamily="34" charset="0"/>
                </a:rPr>
                <a:t>eax</a:t>
              </a:r>
              <a:r>
                <a:rPr kumimoji="0" lang="en-US" altLang="zh-TW" sz="2000" b="1" i="1" dirty="0" smtClean="0">
                  <a:solidFill>
                    <a:srgbClr val="FF3300"/>
                  </a:solidFill>
                  <a:latin typeface="Calibri" panose="020F0502020204030204" pitchFamily="34" charset="0"/>
                </a:rPr>
                <a:t>, 10</a:t>
              </a:r>
              <a:endParaRPr kumimoji="0" lang="en-US" altLang="zh-TW" sz="2000" b="1" i="1" dirty="0">
                <a:solidFill>
                  <a:srgbClr val="FF3300"/>
                </a:solidFill>
                <a:latin typeface="Calibri" panose="020F0502020204030204" pitchFamily="34" charset="0"/>
              </a:endParaRPr>
            </a:p>
            <a:p>
              <a:pPr algn="ctr" eaLnBrk="0" hangingPunct="0"/>
              <a:r>
                <a:rPr kumimoji="0" lang="en-US" altLang="zh-TW" sz="2000" dirty="0" smtClean="0">
                  <a:latin typeface="Calibri" panose="020F0502020204030204" pitchFamily="34" charset="0"/>
                </a:rPr>
                <a:t>…</a:t>
              </a:r>
              <a:endParaRPr kumimoji="0" lang="en-US" altLang="zh-TW" sz="2000" dirty="0">
                <a:latin typeface="Calibri" panose="020F0502020204030204" pitchFamily="34" charset="0"/>
              </a:endParaRPr>
            </a:p>
          </p:txBody>
        </p:sp>
        <p:sp>
          <p:nvSpPr>
            <p:cNvPr id="26640" name="Rectangle 7"/>
            <p:cNvSpPr>
              <a:spLocks noChangeArrowheads="1"/>
            </p:cNvSpPr>
            <p:nvPr/>
          </p:nvSpPr>
          <p:spPr bwMode="auto">
            <a:xfrm>
              <a:off x="249" y="2654"/>
              <a:ext cx="1406" cy="1230"/>
            </a:xfrm>
            <a:prstGeom prst="rect">
              <a:avLst/>
            </a:prstGeom>
            <a:gradFill rotWithShape="1">
              <a:gsLst>
                <a:gs pos="0">
                  <a:srgbClr val="66FF33"/>
                </a:gs>
                <a:gs pos="100000">
                  <a:srgbClr val="2F7618"/>
                </a:gs>
              </a:gsLst>
              <a:lin ang="5400000" scaled="1"/>
            </a:gra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r>
                <a:rPr kumimoji="0" lang="en-US" altLang="zh-TW" sz="2400" b="1" dirty="0" smtClean="0">
                  <a:solidFill>
                    <a:srgbClr val="FF3300"/>
                  </a:solidFill>
                  <a:latin typeface="Calibri" panose="020F0502020204030204" pitchFamily="34" charset="0"/>
                </a:rPr>
                <a:t>x86</a:t>
              </a:r>
              <a:endParaRPr kumimoji="0" lang="en-US" altLang="zh-TW" sz="2400" b="1" dirty="0">
                <a:solidFill>
                  <a:srgbClr val="FF33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6641" name="Line 10"/>
            <p:cNvSpPr>
              <a:spLocks noChangeShapeType="1"/>
            </p:cNvSpPr>
            <p:nvPr/>
          </p:nvSpPr>
          <p:spPr bwMode="auto">
            <a:xfrm>
              <a:off x="975" y="1842"/>
              <a:ext cx="0" cy="81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TW" altLang="en-US">
                <a:latin typeface="Calibri" panose="020F0502020204030204" pitchFamily="34" charset="0"/>
              </a:endParaRPr>
            </a:p>
          </p:txBody>
        </p:sp>
      </p:grpSp>
      <p:grpSp>
        <p:nvGrpSpPr>
          <p:cNvPr id="4" name="Group 36"/>
          <p:cNvGrpSpPr>
            <a:grpSpLocks/>
          </p:cNvGrpSpPr>
          <p:nvPr/>
        </p:nvGrpSpPr>
        <p:grpSpPr bwMode="auto">
          <a:xfrm>
            <a:off x="7751763" y="1260476"/>
            <a:ext cx="2159000" cy="4905375"/>
            <a:chOff x="4105" y="794"/>
            <a:chExt cx="1360" cy="3090"/>
          </a:xfrm>
        </p:grpSpPr>
        <p:sp>
          <p:nvSpPr>
            <p:cNvPr id="26635" name="Rectangle 19"/>
            <p:cNvSpPr>
              <a:spLocks noChangeArrowheads="1"/>
            </p:cNvSpPr>
            <p:nvPr/>
          </p:nvSpPr>
          <p:spPr bwMode="auto">
            <a:xfrm>
              <a:off x="4105" y="794"/>
              <a:ext cx="1315" cy="1003"/>
            </a:xfrm>
            <a:prstGeom prst="rect">
              <a:avLst/>
            </a:prstGeom>
            <a:gradFill rotWithShape="1">
              <a:gsLst>
                <a:gs pos="0">
                  <a:srgbClr val="767600"/>
                </a:gs>
                <a:gs pos="50000">
                  <a:srgbClr val="FFFF00"/>
                </a:gs>
                <a:gs pos="100000">
                  <a:srgbClr val="767600"/>
                </a:gs>
              </a:gsLst>
              <a:lin ang="5400000" scaled="1"/>
            </a:gra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r>
                <a:rPr kumimoji="0" lang="en-US" altLang="zh-TW" sz="2000" dirty="0">
                  <a:latin typeface="Calibri" panose="020F0502020204030204" pitchFamily="34" charset="0"/>
                </a:rPr>
                <a:t>…</a:t>
              </a:r>
            </a:p>
            <a:p>
              <a:pPr algn="ctr" eaLnBrk="0" hangingPunct="0"/>
              <a:r>
                <a:rPr kumimoji="0" lang="en-US" altLang="zh-TW" sz="2000" b="1" i="1" dirty="0" smtClean="0">
                  <a:solidFill>
                    <a:srgbClr val="FF3300"/>
                  </a:solidFill>
                  <a:latin typeface="Calibri" panose="020F0502020204030204" pitchFamily="34" charset="0"/>
                </a:rPr>
                <a:t>add R1, R0, 10</a:t>
              </a:r>
              <a:endParaRPr kumimoji="0" lang="en-US" altLang="zh-TW" sz="2000" b="1" i="1" dirty="0">
                <a:solidFill>
                  <a:srgbClr val="FF3300"/>
                </a:solidFill>
                <a:latin typeface="Calibri" panose="020F0502020204030204" pitchFamily="34" charset="0"/>
              </a:endParaRPr>
            </a:p>
            <a:p>
              <a:pPr algn="ctr" eaLnBrk="0" hangingPunct="0"/>
              <a:r>
                <a:rPr kumimoji="0" lang="en-US" altLang="zh-TW" sz="2000" dirty="0">
                  <a:latin typeface="Calibri" panose="020F0502020204030204" pitchFamily="34" charset="0"/>
                </a:rPr>
                <a:t>…</a:t>
              </a:r>
            </a:p>
          </p:txBody>
        </p:sp>
        <p:sp>
          <p:nvSpPr>
            <p:cNvPr id="26636" name="Rectangle 21"/>
            <p:cNvSpPr>
              <a:spLocks noChangeArrowheads="1"/>
            </p:cNvSpPr>
            <p:nvPr/>
          </p:nvSpPr>
          <p:spPr bwMode="auto">
            <a:xfrm>
              <a:off x="4150" y="2654"/>
              <a:ext cx="1315" cy="1230"/>
            </a:xfrm>
            <a:prstGeom prst="rect">
              <a:avLst/>
            </a:prstGeom>
            <a:gradFill rotWithShape="1">
              <a:gsLst>
                <a:gs pos="0">
                  <a:srgbClr val="66FF33"/>
                </a:gs>
                <a:gs pos="100000">
                  <a:srgbClr val="2F7618"/>
                </a:gs>
              </a:gsLst>
              <a:lin ang="5400000" scaled="1"/>
            </a:gra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r>
                <a:rPr kumimoji="0" lang="en-US" altLang="zh-TW" sz="2400" b="1" dirty="0" smtClean="0">
                  <a:solidFill>
                    <a:srgbClr val="FF3300"/>
                  </a:solidFill>
                  <a:latin typeface="Calibri" panose="020F0502020204030204" pitchFamily="34" charset="0"/>
                </a:rPr>
                <a:t>ARM</a:t>
              </a:r>
              <a:endParaRPr kumimoji="0" lang="en-US" altLang="zh-TW" sz="2400" b="1" dirty="0">
                <a:solidFill>
                  <a:srgbClr val="FF33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6637" name="Line 22"/>
            <p:cNvSpPr>
              <a:spLocks noChangeShapeType="1"/>
            </p:cNvSpPr>
            <p:nvPr/>
          </p:nvSpPr>
          <p:spPr bwMode="auto">
            <a:xfrm>
              <a:off x="4785" y="1797"/>
              <a:ext cx="0" cy="85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TW" altLang="en-US">
                <a:latin typeface="Calibri" panose="020F0502020204030204" pitchFamily="34" charset="0"/>
              </a:endParaRPr>
            </a:p>
          </p:txBody>
        </p:sp>
      </p:grpSp>
      <p:sp>
        <p:nvSpPr>
          <p:cNvPr id="26633" name="AutoShape 33"/>
          <p:cNvSpPr>
            <a:spLocks noChangeArrowheads="1"/>
          </p:cNvSpPr>
          <p:nvPr/>
        </p:nvSpPr>
        <p:spPr bwMode="auto">
          <a:xfrm>
            <a:off x="4511677" y="4364044"/>
            <a:ext cx="3168650" cy="360363"/>
          </a:xfrm>
          <a:prstGeom prst="leftRightArrow">
            <a:avLst>
              <a:gd name="adj1" fmla="val 50000"/>
              <a:gd name="adj2" fmla="val 17585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969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2703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2703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2703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2703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0360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 smtClean="0"/>
              <a:t>Good </a:t>
            </a:r>
            <a:r>
              <a:rPr lang="en-US" altLang="zh-TW" dirty="0"/>
              <a:t>Portability (Skip!)</a:t>
            </a:r>
            <a:endParaRPr lang="en-US" altLang="zh-TW" dirty="0" smtClean="0"/>
          </a:p>
        </p:txBody>
      </p:sp>
      <p:sp>
        <p:nvSpPr>
          <p:cNvPr id="26627" name="Line 3"/>
          <p:cNvSpPr>
            <a:spLocks noChangeShapeType="1"/>
          </p:cNvSpPr>
          <p:nvPr/>
        </p:nvSpPr>
        <p:spPr bwMode="auto">
          <a:xfrm flipV="1">
            <a:off x="1992313" y="3644900"/>
            <a:ext cx="8280400" cy="39688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TW" altLang="en-US">
              <a:latin typeface="Calibri" panose="020F0502020204030204" pitchFamily="34" charset="0"/>
            </a:endParaRPr>
          </a:p>
        </p:txBody>
      </p:sp>
      <p:sp>
        <p:nvSpPr>
          <p:cNvPr id="26643" name="AutoShape 23"/>
          <p:cNvSpPr>
            <a:spLocks noChangeArrowheads="1"/>
          </p:cNvSpPr>
          <p:nvPr/>
        </p:nvSpPr>
        <p:spPr bwMode="auto">
          <a:xfrm>
            <a:off x="4473576" y="1846267"/>
            <a:ext cx="3135313" cy="287338"/>
          </a:xfrm>
          <a:prstGeom prst="rightArrow">
            <a:avLst>
              <a:gd name="adj1" fmla="val 50000"/>
              <a:gd name="adj2" fmla="val 29779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>
              <a:latin typeface="Calibri" panose="020F0502020204030204" pitchFamily="34" charset="0"/>
            </a:endParaRPr>
          </a:p>
        </p:txBody>
      </p:sp>
      <p:grpSp>
        <p:nvGrpSpPr>
          <p:cNvPr id="26630" name="Group 37"/>
          <p:cNvGrpSpPr>
            <a:grpSpLocks/>
          </p:cNvGrpSpPr>
          <p:nvPr/>
        </p:nvGrpSpPr>
        <p:grpSpPr bwMode="auto">
          <a:xfrm>
            <a:off x="2135188" y="1260476"/>
            <a:ext cx="2232025" cy="4905375"/>
            <a:chOff x="249" y="794"/>
            <a:chExt cx="1406" cy="3090"/>
          </a:xfrm>
        </p:grpSpPr>
        <p:sp>
          <p:nvSpPr>
            <p:cNvPr id="26639" name="Rectangle 5"/>
            <p:cNvSpPr>
              <a:spLocks noChangeArrowheads="1"/>
            </p:cNvSpPr>
            <p:nvPr/>
          </p:nvSpPr>
          <p:spPr bwMode="auto">
            <a:xfrm>
              <a:off x="295" y="794"/>
              <a:ext cx="1315" cy="1003"/>
            </a:xfrm>
            <a:prstGeom prst="rect">
              <a:avLst/>
            </a:prstGeom>
            <a:gradFill rotWithShape="1">
              <a:gsLst>
                <a:gs pos="0">
                  <a:srgbClr val="767600"/>
                </a:gs>
                <a:gs pos="50000">
                  <a:srgbClr val="FFFF00"/>
                </a:gs>
                <a:gs pos="100000">
                  <a:srgbClr val="767600"/>
                </a:gs>
              </a:gsLst>
              <a:lin ang="5400000" scaled="1"/>
            </a:gra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r>
                <a:rPr kumimoji="0" lang="en-US" altLang="zh-TW" sz="2000" dirty="0">
                  <a:latin typeface="Calibri" panose="020F0502020204030204" pitchFamily="34" charset="0"/>
                </a:rPr>
                <a:t>…</a:t>
              </a:r>
            </a:p>
            <a:p>
              <a:pPr algn="ctr" eaLnBrk="0" hangingPunct="0"/>
              <a:r>
                <a:rPr kumimoji="0" lang="en-US" altLang="zh-TW" sz="2000" i="1" dirty="0" smtClean="0">
                  <a:latin typeface="Calibri" panose="020F0502020204030204" pitchFamily="34" charset="0"/>
                </a:rPr>
                <a:t>a = a + 1;</a:t>
              </a:r>
              <a:endParaRPr kumimoji="0" lang="en-US" altLang="zh-TW" sz="2000" i="1" dirty="0">
                <a:latin typeface="Calibri" panose="020F0502020204030204" pitchFamily="34" charset="0"/>
              </a:endParaRPr>
            </a:p>
            <a:p>
              <a:pPr algn="ctr" eaLnBrk="0" hangingPunct="0"/>
              <a:r>
                <a:rPr kumimoji="0" lang="en-US" altLang="zh-TW" sz="2000" dirty="0">
                  <a:latin typeface="Calibri" panose="020F0502020204030204" pitchFamily="34" charset="0"/>
                </a:rPr>
                <a:t>…</a:t>
              </a:r>
            </a:p>
          </p:txBody>
        </p:sp>
        <p:sp>
          <p:nvSpPr>
            <p:cNvPr id="26640" name="Rectangle 7"/>
            <p:cNvSpPr>
              <a:spLocks noChangeArrowheads="1"/>
            </p:cNvSpPr>
            <p:nvPr/>
          </p:nvSpPr>
          <p:spPr bwMode="auto">
            <a:xfrm>
              <a:off x="249" y="2654"/>
              <a:ext cx="1406" cy="1230"/>
            </a:xfrm>
            <a:prstGeom prst="rect">
              <a:avLst/>
            </a:prstGeom>
            <a:gradFill rotWithShape="1">
              <a:gsLst>
                <a:gs pos="0">
                  <a:srgbClr val="66FF33"/>
                </a:gs>
                <a:gs pos="100000">
                  <a:srgbClr val="2F7618"/>
                </a:gs>
              </a:gsLst>
              <a:lin ang="5400000" scaled="1"/>
            </a:gra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r>
                <a:rPr kumimoji="0" lang="en-US" altLang="zh-TW" sz="2400" b="1" dirty="0" smtClean="0">
                  <a:solidFill>
                    <a:srgbClr val="FF3300"/>
                  </a:solidFill>
                  <a:latin typeface="Calibri" panose="020F0502020204030204" pitchFamily="34" charset="0"/>
                </a:rPr>
                <a:t>x86</a:t>
              </a:r>
              <a:endParaRPr kumimoji="0" lang="en-US" altLang="zh-TW" sz="2400" b="1" dirty="0">
                <a:solidFill>
                  <a:srgbClr val="FF33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6641" name="Line 10"/>
            <p:cNvSpPr>
              <a:spLocks noChangeShapeType="1"/>
            </p:cNvSpPr>
            <p:nvPr/>
          </p:nvSpPr>
          <p:spPr bwMode="auto">
            <a:xfrm>
              <a:off x="975" y="1842"/>
              <a:ext cx="0" cy="81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TW" altLang="en-US">
                <a:latin typeface="Calibri" panose="020F0502020204030204" pitchFamily="34" charset="0"/>
              </a:endParaRPr>
            </a:p>
          </p:txBody>
        </p:sp>
      </p:grpSp>
      <p:grpSp>
        <p:nvGrpSpPr>
          <p:cNvPr id="4" name="Group 36"/>
          <p:cNvGrpSpPr>
            <a:grpSpLocks/>
          </p:cNvGrpSpPr>
          <p:nvPr/>
        </p:nvGrpSpPr>
        <p:grpSpPr bwMode="auto">
          <a:xfrm>
            <a:off x="7751763" y="1260476"/>
            <a:ext cx="2159000" cy="4905375"/>
            <a:chOff x="4105" y="794"/>
            <a:chExt cx="1360" cy="3090"/>
          </a:xfrm>
        </p:grpSpPr>
        <p:sp>
          <p:nvSpPr>
            <p:cNvPr id="26635" name="Rectangle 19"/>
            <p:cNvSpPr>
              <a:spLocks noChangeArrowheads="1"/>
            </p:cNvSpPr>
            <p:nvPr/>
          </p:nvSpPr>
          <p:spPr bwMode="auto">
            <a:xfrm>
              <a:off x="4105" y="794"/>
              <a:ext cx="1315" cy="1003"/>
            </a:xfrm>
            <a:prstGeom prst="rect">
              <a:avLst/>
            </a:prstGeom>
            <a:gradFill rotWithShape="1">
              <a:gsLst>
                <a:gs pos="0">
                  <a:srgbClr val="767600"/>
                </a:gs>
                <a:gs pos="50000">
                  <a:srgbClr val="FFFF00"/>
                </a:gs>
                <a:gs pos="100000">
                  <a:srgbClr val="767600"/>
                </a:gs>
              </a:gsLst>
              <a:lin ang="5400000" scaled="1"/>
            </a:gra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r>
                <a:rPr kumimoji="0" lang="en-US" altLang="zh-TW" sz="2000" dirty="0">
                  <a:latin typeface="Calibri" panose="020F0502020204030204" pitchFamily="34" charset="0"/>
                </a:rPr>
                <a:t>…</a:t>
              </a:r>
            </a:p>
            <a:p>
              <a:pPr algn="ctr" eaLnBrk="0" hangingPunct="0"/>
              <a:r>
                <a:rPr kumimoji="0" lang="en-US" altLang="zh-TW" sz="2000" i="1" dirty="0">
                  <a:latin typeface="Calibri" panose="020F0502020204030204" pitchFamily="34" charset="0"/>
                </a:rPr>
                <a:t>a = a + 1;</a:t>
              </a:r>
            </a:p>
            <a:p>
              <a:pPr algn="ctr" eaLnBrk="0" hangingPunct="0"/>
              <a:r>
                <a:rPr kumimoji="0" lang="en-US" altLang="zh-TW" sz="2000" dirty="0">
                  <a:latin typeface="Calibri" panose="020F0502020204030204" pitchFamily="34" charset="0"/>
                </a:rPr>
                <a:t>…</a:t>
              </a:r>
            </a:p>
          </p:txBody>
        </p:sp>
        <p:sp>
          <p:nvSpPr>
            <p:cNvPr id="26636" name="Rectangle 21"/>
            <p:cNvSpPr>
              <a:spLocks noChangeArrowheads="1"/>
            </p:cNvSpPr>
            <p:nvPr/>
          </p:nvSpPr>
          <p:spPr bwMode="auto">
            <a:xfrm>
              <a:off x="4150" y="2654"/>
              <a:ext cx="1315" cy="1230"/>
            </a:xfrm>
            <a:prstGeom prst="rect">
              <a:avLst/>
            </a:prstGeom>
            <a:gradFill rotWithShape="1">
              <a:gsLst>
                <a:gs pos="0">
                  <a:srgbClr val="66FF33"/>
                </a:gs>
                <a:gs pos="100000">
                  <a:srgbClr val="2F7618"/>
                </a:gs>
              </a:gsLst>
              <a:lin ang="5400000" scaled="1"/>
            </a:gra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r>
                <a:rPr kumimoji="0" lang="en-US" altLang="zh-TW" sz="2400" b="1" dirty="0" smtClean="0">
                  <a:solidFill>
                    <a:srgbClr val="FF3300"/>
                  </a:solidFill>
                  <a:latin typeface="Calibri" panose="020F0502020204030204" pitchFamily="34" charset="0"/>
                </a:rPr>
                <a:t>ARM</a:t>
              </a:r>
              <a:endParaRPr kumimoji="0" lang="en-US" altLang="zh-TW" sz="2400" b="1" dirty="0">
                <a:solidFill>
                  <a:srgbClr val="FF33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6637" name="Line 22"/>
            <p:cNvSpPr>
              <a:spLocks noChangeShapeType="1"/>
            </p:cNvSpPr>
            <p:nvPr/>
          </p:nvSpPr>
          <p:spPr bwMode="auto">
            <a:xfrm>
              <a:off x="4785" y="1797"/>
              <a:ext cx="0" cy="85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TW" altLang="en-US">
                <a:latin typeface="Calibri" panose="020F0502020204030204" pitchFamily="34" charset="0"/>
              </a:endParaRPr>
            </a:p>
          </p:txBody>
        </p:sp>
      </p:grpSp>
      <p:sp>
        <p:nvSpPr>
          <p:cNvPr id="26633" name="AutoShape 33"/>
          <p:cNvSpPr>
            <a:spLocks noChangeArrowheads="1"/>
          </p:cNvSpPr>
          <p:nvPr/>
        </p:nvSpPr>
        <p:spPr bwMode="auto">
          <a:xfrm>
            <a:off x="4511677" y="4364044"/>
            <a:ext cx="3168650" cy="360363"/>
          </a:xfrm>
          <a:prstGeom prst="leftRightArrow">
            <a:avLst>
              <a:gd name="adj1" fmla="val 50000"/>
              <a:gd name="adj2" fmla="val 17585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4067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Implementation (Cont.)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TW" dirty="0"/>
              <a:t>In fact, major performance improvement</a:t>
            </a:r>
          </a:p>
          <a:p>
            <a:pPr lvl="1" eaLnBrk="1" hangingPunct="1"/>
            <a:r>
              <a:rPr lang="en-US" altLang="zh-TW" b="1" dirty="0">
                <a:solidFill>
                  <a:srgbClr val="FF3300"/>
                </a:solidFill>
              </a:rPr>
              <a:t>NOT</a:t>
            </a:r>
            <a:r>
              <a:rPr lang="en-US" altLang="zh-TW" dirty="0"/>
              <a:t> from using the assembly language</a:t>
            </a:r>
          </a:p>
          <a:p>
            <a:pPr lvl="2" eaLnBrk="1" hangingPunct="1"/>
            <a:r>
              <a:rPr lang="en-US" altLang="zh-TW" dirty="0"/>
              <a:t>Because of </a:t>
            </a:r>
            <a:r>
              <a:rPr lang="en-US" altLang="zh-TW" b="1" dirty="0"/>
              <a:t>advanced compiler techniques</a:t>
            </a:r>
          </a:p>
          <a:p>
            <a:pPr lvl="2" eaLnBrk="1" hangingPunct="1"/>
            <a:r>
              <a:rPr lang="en-US" altLang="zh-TW" dirty="0"/>
              <a:t>Only </a:t>
            </a:r>
            <a:r>
              <a:rPr lang="en-US" altLang="zh-TW" b="1" dirty="0"/>
              <a:t>bottleneck routine </a:t>
            </a:r>
            <a:r>
              <a:rPr lang="en-US" altLang="zh-TW" dirty="0"/>
              <a:t>are written in assembly language</a:t>
            </a:r>
            <a:endParaRPr lang="en-US" altLang="zh-TW" dirty="0">
              <a:solidFill>
                <a:srgbClr val="FF3300"/>
              </a:solidFill>
            </a:endParaRPr>
          </a:p>
          <a:p>
            <a:pPr lvl="1" eaLnBrk="1" hangingPunct="1"/>
            <a:endParaRPr lang="en-US" altLang="zh-TW" dirty="0"/>
          </a:p>
          <a:p>
            <a:pPr lvl="1" eaLnBrk="1" hangingPunct="1"/>
            <a:r>
              <a:rPr lang="en-US" altLang="zh-TW" dirty="0"/>
              <a:t>It should be </a:t>
            </a:r>
            <a:r>
              <a:rPr lang="en-US" altLang="zh-TW" dirty="0" smtClean="0"/>
              <a:t>better</a:t>
            </a:r>
            <a:r>
              <a:rPr lang="en-US" altLang="zh-TW" dirty="0" smtClean="0">
                <a:solidFill>
                  <a:srgbClr val="FF3300"/>
                </a:solidFill>
              </a:rPr>
              <a:t> </a:t>
            </a:r>
            <a:r>
              <a:rPr lang="en-US" altLang="zh-TW" b="1" dirty="0">
                <a:solidFill>
                  <a:srgbClr val="FF3300"/>
                </a:solidFill>
              </a:rPr>
              <a:t>data structure</a:t>
            </a:r>
            <a:r>
              <a:rPr lang="en-US" altLang="zh-TW" dirty="0">
                <a:solidFill>
                  <a:srgbClr val="FF3300"/>
                </a:solidFill>
              </a:rPr>
              <a:t> </a:t>
            </a:r>
            <a:r>
              <a:rPr lang="en-US" altLang="zh-TW" dirty="0"/>
              <a:t>and</a:t>
            </a:r>
            <a:r>
              <a:rPr lang="en-US" altLang="zh-TW" dirty="0">
                <a:solidFill>
                  <a:srgbClr val="FF3300"/>
                </a:solidFill>
              </a:rPr>
              <a:t> </a:t>
            </a:r>
            <a:r>
              <a:rPr lang="en-US" altLang="zh-TW" b="1" dirty="0">
                <a:solidFill>
                  <a:srgbClr val="FF3300"/>
                </a:solidFill>
              </a:rPr>
              <a:t>algorithms</a:t>
            </a:r>
            <a:endParaRPr lang="en-US" altLang="zh-TW" b="1" dirty="0"/>
          </a:p>
          <a:p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96266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 smtClean="0"/>
              <a:t>User Operating System Interface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TW" dirty="0" smtClean="0"/>
              <a:t>For </a:t>
            </a:r>
            <a:r>
              <a:rPr lang="en-US" altLang="zh-TW" b="1" dirty="0" smtClean="0">
                <a:solidFill>
                  <a:srgbClr val="0000FF"/>
                </a:solidFill>
              </a:rPr>
              <a:t>users</a:t>
            </a:r>
            <a:r>
              <a:rPr lang="en-US" altLang="zh-TW" dirty="0" smtClean="0"/>
              <a:t>, fundamental approaches to interface with the OS </a:t>
            </a:r>
            <a:r>
              <a:rPr lang="en-US" altLang="zh-TW" sz="1800" dirty="0" smtClean="0"/>
              <a:t>(see the following slide)</a:t>
            </a:r>
            <a:endParaRPr lang="en-US" altLang="zh-TW" dirty="0" smtClean="0"/>
          </a:p>
          <a:p>
            <a:pPr lvl="1" eaLnBrk="1" hangingPunct="1"/>
            <a:r>
              <a:rPr lang="en-US" altLang="zh-TW" b="1" dirty="0" smtClean="0">
                <a:solidFill>
                  <a:srgbClr val="FF3300"/>
                </a:solidFill>
              </a:rPr>
              <a:t>Command-line interface (CLI)</a:t>
            </a:r>
            <a:r>
              <a:rPr lang="en-US" altLang="zh-TW" dirty="0" smtClean="0"/>
              <a:t> (or </a:t>
            </a:r>
            <a:r>
              <a:rPr lang="en-US" altLang="zh-TW" b="1" dirty="0" smtClean="0">
                <a:solidFill>
                  <a:srgbClr val="FF3300"/>
                </a:solidFill>
              </a:rPr>
              <a:t>command interpreter</a:t>
            </a:r>
            <a:r>
              <a:rPr lang="en-US" altLang="zh-TW" b="1" dirty="0" smtClean="0"/>
              <a:t>)</a:t>
            </a:r>
          </a:p>
          <a:p>
            <a:pPr lvl="1" eaLnBrk="1" hangingPunct="1"/>
            <a:r>
              <a:rPr lang="en-US" altLang="zh-TW" dirty="0" smtClean="0"/>
              <a:t>Batch </a:t>
            </a:r>
            <a:r>
              <a:rPr lang="en-US" altLang="zh-TW" dirty="0"/>
              <a:t>interface</a:t>
            </a:r>
          </a:p>
          <a:p>
            <a:pPr lvl="1" eaLnBrk="1" hangingPunct="1"/>
            <a:r>
              <a:rPr lang="en-US" altLang="zh-TW" dirty="0" smtClean="0"/>
              <a:t>Graphical User Interface (GUI)</a:t>
            </a:r>
          </a:p>
          <a:p>
            <a:pPr lvl="1" eaLnBrk="1" hangingPunct="1"/>
            <a:r>
              <a:rPr lang="en-US" altLang="zh-TW" dirty="0" smtClean="0"/>
              <a:t>Touch-Screen Interface</a:t>
            </a:r>
          </a:p>
        </p:txBody>
      </p:sp>
    </p:spTree>
    <p:extLst>
      <p:ext uri="{BB962C8B-B14F-4D97-AF65-F5344CB8AC3E}">
        <p14:creationId xmlns:p14="http://schemas.microsoft.com/office/powerpoint/2010/main" val="1463580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 smtClean="0"/>
              <a:t>Outline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200" dirty="0"/>
              <a:t>Operating System Services</a:t>
            </a:r>
          </a:p>
          <a:p>
            <a:pPr eaLnBrk="1" hangingPunct="1"/>
            <a:r>
              <a:rPr lang="en-US" altLang="zh-TW" sz="2200" dirty="0"/>
              <a:t>User and Operating-System Interface</a:t>
            </a:r>
          </a:p>
          <a:p>
            <a:pPr eaLnBrk="1" hangingPunct="1"/>
            <a:r>
              <a:rPr lang="en-US" altLang="zh-TW" sz="2200" dirty="0"/>
              <a:t>System </a:t>
            </a:r>
            <a:r>
              <a:rPr lang="en-US" altLang="zh-TW" sz="2200" dirty="0" smtClean="0"/>
              <a:t>Calls</a:t>
            </a:r>
            <a:endParaRPr lang="en-US" altLang="zh-TW" sz="2200" dirty="0"/>
          </a:p>
          <a:p>
            <a:pPr eaLnBrk="1" hangingPunct="1"/>
            <a:r>
              <a:rPr lang="en-US" altLang="zh-TW" sz="2200" dirty="0"/>
              <a:t>System Services</a:t>
            </a:r>
          </a:p>
          <a:p>
            <a:pPr eaLnBrk="1" hangingPunct="1"/>
            <a:r>
              <a:rPr lang="en-US" altLang="zh-TW" sz="2200" dirty="0"/>
              <a:t>Linkers and Loaders</a:t>
            </a:r>
          </a:p>
          <a:p>
            <a:pPr eaLnBrk="1" hangingPunct="1"/>
            <a:r>
              <a:rPr lang="en-US" altLang="zh-TW" sz="2200" dirty="0"/>
              <a:t>Why Applications Are Operating-System Specific</a:t>
            </a:r>
          </a:p>
          <a:p>
            <a:pPr eaLnBrk="1" hangingPunct="1"/>
            <a:r>
              <a:rPr lang="en-US" altLang="zh-TW" sz="2200" dirty="0"/>
              <a:t>Operating-System Design and Implementation</a:t>
            </a:r>
          </a:p>
          <a:p>
            <a:pPr eaLnBrk="1" hangingPunct="1"/>
            <a:r>
              <a:rPr lang="en-US" altLang="zh-TW" sz="2200" b="1" dirty="0">
                <a:solidFill>
                  <a:srgbClr val="FF0000"/>
                </a:solidFill>
              </a:rPr>
              <a:t>Operating-System Structure</a:t>
            </a:r>
          </a:p>
          <a:p>
            <a:pPr eaLnBrk="1" hangingPunct="1"/>
            <a:r>
              <a:rPr lang="en-US" altLang="zh-TW" sz="2200" dirty="0"/>
              <a:t>Building and Booting an Operating System</a:t>
            </a:r>
          </a:p>
          <a:p>
            <a:pPr eaLnBrk="1" hangingPunct="1"/>
            <a:r>
              <a:rPr lang="en-US" altLang="zh-TW" sz="2200" dirty="0"/>
              <a:t>Operating System Debugging</a:t>
            </a:r>
          </a:p>
        </p:txBody>
      </p:sp>
    </p:spTree>
    <p:extLst>
      <p:ext uri="{BB962C8B-B14F-4D97-AF65-F5344CB8AC3E}">
        <p14:creationId xmlns:p14="http://schemas.microsoft.com/office/powerpoint/2010/main" val="3682514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Operating System Structure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Operating system structure</a:t>
            </a:r>
          </a:p>
          <a:p>
            <a:pPr lvl="1" eaLnBrk="1" hangingPunct="1"/>
            <a:r>
              <a:rPr lang="en-US" altLang="zh-TW" dirty="0" smtClean="0"/>
              <a:t>Monolithic (</a:t>
            </a:r>
            <a:r>
              <a:rPr lang="zh-TW" altLang="en-US" dirty="0"/>
              <a:t>龐大</a:t>
            </a:r>
            <a:r>
              <a:rPr lang="zh-TW" altLang="en-US" dirty="0" smtClean="0"/>
              <a:t>的</a:t>
            </a:r>
            <a:r>
              <a:rPr lang="en-US" altLang="zh-TW" dirty="0" smtClean="0"/>
              <a:t>) structure</a:t>
            </a:r>
          </a:p>
          <a:p>
            <a:pPr lvl="1" eaLnBrk="1" hangingPunct="1"/>
            <a:r>
              <a:rPr lang="en-US" altLang="zh-TW" dirty="0" smtClean="0"/>
              <a:t>Layered approach</a:t>
            </a:r>
          </a:p>
          <a:p>
            <a:pPr lvl="1" eaLnBrk="1" hangingPunct="1"/>
            <a:r>
              <a:rPr lang="en-US" altLang="zh-TW" dirty="0" err="1" smtClean="0"/>
              <a:t>Microkernels</a:t>
            </a:r>
            <a:endParaRPr lang="en-US" altLang="zh-TW" dirty="0" smtClean="0"/>
          </a:p>
          <a:p>
            <a:pPr lvl="1" eaLnBrk="1" hangingPunct="1"/>
            <a:r>
              <a:rPr lang="en-US" altLang="zh-TW" dirty="0" smtClean="0"/>
              <a:t>Modules</a:t>
            </a:r>
          </a:p>
          <a:p>
            <a:pPr lvl="1" eaLnBrk="1" hangingPunct="1"/>
            <a:r>
              <a:rPr lang="en-US" altLang="zh-TW" dirty="0" smtClean="0"/>
              <a:t>Hybrid systems</a:t>
            </a:r>
          </a:p>
        </p:txBody>
      </p:sp>
    </p:spTree>
    <p:extLst>
      <p:ext uri="{BB962C8B-B14F-4D97-AF65-F5344CB8AC3E}">
        <p14:creationId xmlns:p14="http://schemas.microsoft.com/office/powerpoint/2010/main" val="3732718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Operating System Structure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Operating system structure</a:t>
            </a:r>
          </a:p>
          <a:p>
            <a:pPr lvl="1" eaLnBrk="1" hangingPunct="1"/>
            <a:r>
              <a:rPr lang="en-US" altLang="zh-TW" b="1" dirty="0" smtClean="0">
                <a:solidFill>
                  <a:srgbClr val="FF3300"/>
                </a:solidFill>
              </a:rPr>
              <a:t>Monolithic </a:t>
            </a:r>
            <a:r>
              <a:rPr lang="en-US" altLang="zh-TW" dirty="0" smtClean="0"/>
              <a:t>(</a:t>
            </a:r>
            <a:r>
              <a:rPr lang="zh-TW" altLang="en-US" dirty="0"/>
              <a:t>龐大</a:t>
            </a:r>
            <a:r>
              <a:rPr lang="zh-TW" altLang="en-US" dirty="0" smtClean="0"/>
              <a:t>的</a:t>
            </a:r>
            <a:r>
              <a:rPr lang="en-US" altLang="zh-TW" dirty="0" smtClean="0"/>
              <a:t>) </a:t>
            </a:r>
            <a:r>
              <a:rPr lang="en-US" altLang="zh-TW" b="1" dirty="0" smtClean="0">
                <a:solidFill>
                  <a:srgbClr val="FF3300"/>
                </a:solidFill>
              </a:rPr>
              <a:t>structure</a:t>
            </a:r>
          </a:p>
          <a:p>
            <a:pPr lvl="1" eaLnBrk="1" hangingPunct="1"/>
            <a:r>
              <a:rPr lang="en-US" altLang="zh-TW" dirty="0" smtClean="0"/>
              <a:t>Layered approach</a:t>
            </a:r>
          </a:p>
          <a:p>
            <a:pPr lvl="1" eaLnBrk="1" hangingPunct="1"/>
            <a:r>
              <a:rPr lang="en-US" altLang="zh-TW" dirty="0" err="1" smtClean="0"/>
              <a:t>Microkernels</a:t>
            </a:r>
            <a:endParaRPr lang="en-US" altLang="zh-TW" dirty="0" smtClean="0"/>
          </a:p>
          <a:p>
            <a:pPr lvl="1" eaLnBrk="1" hangingPunct="1"/>
            <a:r>
              <a:rPr lang="en-US" altLang="zh-TW" dirty="0" smtClean="0"/>
              <a:t>Modules</a:t>
            </a:r>
          </a:p>
          <a:p>
            <a:pPr lvl="1" eaLnBrk="1" hangingPunct="1"/>
            <a:r>
              <a:rPr lang="en-US" altLang="zh-TW" dirty="0" smtClean="0"/>
              <a:t>Hybrid systems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Monolithic Structure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Do not have well-defined structures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Examples</a:t>
            </a:r>
            <a:endParaRPr lang="en-US" altLang="zh-TW" dirty="0"/>
          </a:p>
          <a:p>
            <a:pPr lvl="1"/>
            <a:r>
              <a:rPr lang="en-US" altLang="zh-TW" dirty="0"/>
              <a:t>MS-DOS:  </a:t>
            </a:r>
          </a:p>
          <a:p>
            <a:pPr lvl="1"/>
            <a:r>
              <a:rPr lang="en-US" altLang="zh-TW" dirty="0"/>
              <a:t>Original UNIX -</a:t>
            </a:r>
          </a:p>
          <a:p>
            <a:pPr lvl="2"/>
            <a:r>
              <a:rPr lang="en-US" altLang="zh-TW" dirty="0"/>
              <a:t>Everything between the </a:t>
            </a:r>
            <a:r>
              <a:rPr lang="en-US" altLang="zh-TW" b="1" dirty="0"/>
              <a:t>system call interface </a:t>
            </a:r>
            <a:r>
              <a:rPr lang="en-US" altLang="zh-TW" dirty="0"/>
              <a:t>and </a:t>
            </a:r>
            <a:r>
              <a:rPr lang="en-US" altLang="zh-TW" b="1" dirty="0"/>
              <a:t>physical hardware </a:t>
            </a:r>
            <a:r>
              <a:rPr lang="en-US" altLang="zh-TW" dirty="0"/>
              <a:t>is the kernel.</a:t>
            </a:r>
          </a:p>
          <a:p>
            <a:pPr lvl="2"/>
            <a:r>
              <a:rPr lang="en-US" altLang="zh-TW" dirty="0"/>
              <a:t>An enormous amount of functions </a:t>
            </a:r>
            <a:r>
              <a:rPr lang="en-US" altLang="zh-TW" b="1" dirty="0"/>
              <a:t>in one level</a:t>
            </a:r>
            <a:r>
              <a:rPr lang="en-US" altLang="zh-TW" dirty="0"/>
              <a:t>=&gt; </a:t>
            </a:r>
            <a:r>
              <a:rPr lang="en-US" altLang="zh-TW" b="1" i="1" dirty="0">
                <a:solidFill>
                  <a:srgbClr val="FF0000"/>
                </a:solidFill>
              </a:rPr>
              <a:t>monolithic (</a:t>
            </a:r>
            <a:r>
              <a:rPr lang="zh-TW" altLang="en-US" b="1" i="1" dirty="0">
                <a:solidFill>
                  <a:srgbClr val="FF0000"/>
                </a:solidFill>
              </a:rPr>
              <a:t>龐大的</a:t>
            </a:r>
            <a:r>
              <a:rPr lang="en-US" altLang="zh-TW" b="1" i="1" dirty="0">
                <a:solidFill>
                  <a:srgbClr val="FF0000"/>
                </a:solidFill>
              </a:rPr>
              <a:t>) kernel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3233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/>
              <a:t>Original UNIX </a:t>
            </a:r>
            <a:r>
              <a:rPr lang="en-US" altLang="zh-TW" dirty="0" smtClean="0"/>
              <a:t>Architecture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6689" y="1268761"/>
            <a:ext cx="7740848" cy="4824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92313" y="53752"/>
            <a:ext cx="8229600" cy="1143000"/>
          </a:xfrm>
        </p:spPr>
        <p:txBody>
          <a:bodyPr/>
          <a:lstStyle/>
          <a:p>
            <a:r>
              <a:rPr lang="en-US" altLang="zh-TW" dirty="0"/>
              <a:t>Monolithic Structure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Monolithic </a:t>
            </a:r>
            <a:r>
              <a:rPr lang="en-US" altLang="zh-TW" dirty="0" smtClean="0"/>
              <a:t>Structure</a:t>
            </a:r>
          </a:p>
          <a:p>
            <a:pPr lvl="1" eaLnBrk="1" hangingPunct="1"/>
            <a:r>
              <a:rPr lang="en-US" altLang="zh-TW" dirty="0" smtClean="0"/>
              <a:t>Bad: Difficult </a:t>
            </a:r>
            <a:r>
              <a:rPr lang="en-US" altLang="zh-TW" dirty="0"/>
              <a:t>to implement and extend</a:t>
            </a:r>
          </a:p>
          <a:p>
            <a:pPr lvl="1" eaLnBrk="1" hangingPunct="1"/>
            <a:r>
              <a:rPr lang="en-US" altLang="zh-TW" dirty="0" smtClean="0"/>
              <a:t>Good: Have </a:t>
            </a:r>
            <a:r>
              <a:rPr lang="en-US" altLang="zh-TW" dirty="0"/>
              <a:t>a distinct performance advantage</a:t>
            </a:r>
          </a:p>
          <a:p>
            <a:pPr lvl="2" eaLnBrk="1" hangingPunct="1"/>
            <a:r>
              <a:rPr lang="en-US" altLang="zh-TW" b="1" dirty="0"/>
              <a:t>Very little overhead </a:t>
            </a:r>
            <a:r>
              <a:rPr lang="en-US" altLang="zh-TW" dirty="0"/>
              <a:t>in the system-call interface and communication within the kernel is </a:t>
            </a:r>
            <a:r>
              <a:rPr lang="en-US" altLang="zh-TW" b="1" dirty="0"/>
              <a:t>fast</a:t>
            </a:r>
          </a:p>
          <a:p>
            <a:pPr lvl="2"/>
            <a:r>
              <a:rPr lang="en-US" altLang="zh-TW" dirty="0" smtClean="0"/>
              <a:t>Discussed later</a:t>
            </a:r>
          </a:p>
          <a:p>
            <a:pPr lvl="1"/>
            <a:endParaRPr lang="en-US" altLang="zh-TW" dirty="0" smtClean="0"/>
          </a:p>
          <a:p>
            <a:pPr lvl="1"/>
            <a:r>
              <a:rPr lang="en-US" altLang="zh-TW" dirty="0" smtClean="0"/>
              <a:t>Thus, UNIX, Linux and Windows are monolithic kernels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67301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Operating System Structure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Operating system structure</a:t>
            </a:r>
          </a:p>
          <a:p>
            <a:pPr lvl="1" eaLnBrk="1" hangingPunct="1"/>
            <a:r>
              <a:rPr lang="en-US" altLang="zh-TW" dirty="0"/>
              <a:t>Monolithic </a:t>
            </a:r>
            <a:r>
              <a:rPr lang="en-US" altLang="zh-TW" dirty="0" smtClean="0"/>
              <a:t>structure</a:t>
            </a:r>
          </a:p>
          <a:p>
            <a:pPr lvl="1" eaLnBrk="1" hangingPunct="1"/>
            <a:r>
              <a:rPr lang="en-US" altLang="zh-TW" b="1" dirty="0" smtClean="0">
                <a:solidFill>
                  <a:srgbClr val="FF3300"/>
                </a:solidFill>
              </a:rPr>
              <a:t>Layered approach</a:t>
            </a:r>
          </a:p>
          <a:p>
            <a:pPr lvl="1" eaLnBrk="1" hangingPunct="1"/>
            <a:r>
              <a:rPr lang="en-US" altLang="zh-TW" dirty="0" err="1" smtClean="0"/>
              <a:t>Microkernels</a:t>
            </a:r>
            <a:endParaRPr lang="en-US" altLang="zh-TW" dirty="0" smtClean="0"/>
          </a:p>
          <a:p>
            <a:pPr lvl="1" eaLnBrk="1" hangingPunct="1"/>
            <a:r>
              <a:rPr lang="en-US" altLang="zh-TW" dirty="0" smtClean="0"/>
              <a:t>Modules</a:t>
            </a:r>
          </a:p>
          <a:p>
            <a:pPr lvl="1" eaLnBrk="1" hangingPunct="1"/>
            <a:r>
              <a:rPr lang="en-US" altLang="zh-TW" dirty="0" smtClean="0"/>
              <a:t>Hybrid systems</a:t>
            </a:r>
          </a:p>
          <a:p>
            <a:pPr lvl="1" eaLnBrk="1" hangingPunct="1"/>
            <a:endParaRPr lang="en-US" altLang="zh-TW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4000"/>
              <a:t>Layered Approach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zh-TW" sz="2800" dirty="0"/>
              <a:t>OS is divided into a number of layers</a:t>
            </a:r>
          </a:p>
          <a:p>
            <a:pPr eaLnBrk="1" hangingPunct="1">
              <a:lnSpc>
                <a:spcPct val="120000"/>
              </a:lnSpc>
            </a:pPr>
            <a:endParaRPr lang="en-US" altLang="zh-TW" sz="2800" dirty="0"/>
          </a:p>
          <a:p>
            <a:pPr eaLnBrk="1" hangingPunct="1">
              <a:lnSpc>
                <a:spcPct val="120000"/>
              </a:lnSpc>
            </a:pPr>
            <a:r>
              <a:rPr lang="en-US" altLang="zh-TW" sz="2800" dirty="0"/>
              <a:t>Layer approach: each layer uses </a:t>
            </a:r>
            <a:r>
              <a:rPr lang="en-US" altLang="zh-TW" sz="2800" i="1" dirty="0">
                <a:solidFill>
                  <a:srgbClr val="FF3300"/>
                </a:solidFill>
              </a:rPr>
              <a:t>functions</a:t>
            </a:r>
            <a:r>
              <a:rPr lang="en-US" altLang="zh-TW" sz="2800" dirty="0"/>
              <a:t> </a:t>
            </a:r>
            <a:r>
              <a:rPr lang="en-US" altLang="zh-TW" sz="2800" i="1" dirty="0">
                <a:solidFill>
                  <a:srgbClr val="FF3300"/>
                </a:solidFill>
              </a:rPr>
              <a:t>and services of only lower-level layers</a:t>
            </a:r>
          </a:p>
          <a:p>
            <a:pPr eaLnBrk="1" hangingPunct="1">
              <a:lnSpc>
                <a:spcPct val="120000"/>
              </a:lnSpc>
            </a:pPr>
            <a:endParaRPr lang="en-US" altLang="zh-TW" sz="2800" dirty="0"/>
          </a:p>
          <a:p>
            <a:pPr eaLnBrk="1" hangingPunct="1">
              <a:lnSpc>
                <a:spcPct val="120000"/>
              </a:lnSpc>
            </a:pPr>
            <a:r>
              <a:rPr lang="en-US" altLang="zh-TW" sz="2800" dirty="0"/>
              <a:t>Advantages: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TW" sz="2400" dirty="0"/>
              <a:t>Simplicity of construction and debugging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zh-TW" sz="2000" dirty="0"/>
              <a:t>Starts from the lowest layer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TW" sz="2400" dirty="0"/>
              <a:t>Information hiding 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zh-TW" sz="2000" dirty="0"/>
              <a:t>Do not have to know the details of the other layers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2"/>
          <p:cNvSpPr txBox="1">
            <a:spLocks noChangeArrowheads="1"/>
          </p:cNvSpPr>
          <p:nvPr/>
        </p:nvSpPr>
        <p:spPr bwMode="auto">
          <a:xfrm>
            <a:off x="1600200" y="0"/>
            <a:ext cx="16144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en-US" sz="1600">
                <a:solidFill>
                  <a:schemeClr val="accent2"/>
                </a:solidFill>
                <a:latin typeface="Times New Roman" pitchFamily="18" charset="0"/>
              </a:rPr>
              <a:t>Figure  2-15</a:t>
            </a:r>
          </a:p>
        </p:txBody>
      </p:sp>
      <p:sp>
        <p:nvSpPr>
          <p:cNvPr id="55299" name="Text Box 3"/>
          <p:cNvSpPr txBox="1">
            <a:spLocks noChangeArrowheads="1"/>
          </p:cNvSpPr>
          <p:nvPr/>
        </p:nvSpPr>
        <p:spPr bwMode="auto">
          <a:xfrm>
            <a:off x="3733800" y="425450"/>
            <a:ext cx="47942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en-US" b="1">
                <a:solidFill>
                  <a:schemeClr val="accent2"/>
                </a:solidFill>
                <a:latin typeface="Times" charset="0"/>
              </a:rPr>
              <a:t>TCP/IP and OSI </a:t>
            </a:r>
            <a:r>
              <a:rPr kumimoji="0" lang="en-US" altLang="zh-TW" b="1">
                <a:solidFill>
                  <a:schemeClr val="accent2"/>
                </a:solidFill>
                <a:latin typeface="Times" charset="0"/>
              </a:rPr>
              <a:t>M</a:t>
            </a:r>
            <a:r>
              <a:rPr kumimoji="0" lang="en-US" altLang="en-US" b="1">
                <a:solidFill>
                  <a:schemeClr val="accent2"/>
                </a:solidFill>
                <a:latin typeface="Times" charset="0"/>
              </a:rPr>
              <a:t>odel</a:t>
            </a:r>
          </a:p>
        </p:txBody>
      </p:sp>
      <p:pic>
        <p:nvPicPr>
          <p:cNvPr id="5530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1900" y="1325564"/>
            <a:ext cx="6718300" cy="4999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5301" name="Text Box 5"/>
          <p:cNvSpPr txBox="1">
            <a:spLocks noChangeArrowheads="1"/>
          </p:cNvSpPr>
          <p:nvPr/>
        </p:nvSpPr>
        <p:spPr bwMode="auto">
          <a:xfrm>
            <a:off x="7678738" y="6583364"/>
            <a:ext cx="298926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200">
                <a:latin typeface="Comic Sans MS" pitchFamily="66" charset="0"/>
              </a:rPr>
              <a:t>The McGraw-Hill Companies, Inc., 2000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4000" dirty="0"/>
              <a:t>Layered File System: File </a:t>
            </a:r>
            <a:r>
              <a:rPr lang="en-US" altLang="zh-TW" sz="4000" dirty="0" smtClean="0"/>
              <a:t>System Organized </a:t>
            </a:r>
            <a:r>
              <a:rPr lang="en-US" altLang="zh-TW" sz="4000" dirty="0"/>
              <a:t>into </a:t>
            </a:r>
            <a:r>
              <a:rPr lang="en-US" altLang="zh-TW" sz="4000" dirty="0" smtClean="0"/>
              <a:t>Layers</a:t>
            </a:r>
            <a:endParaRPr lang="en-US" altLang="zh-TW" sz="4000" dirty="0"/>
          </a:p>
        </p:txBody>
      </p:sp>
      <p:pic>
        <p:nvPicPr>
          <p:cNvPr id="56323" name="Picture 3"/>
          <p:cNvPicPr>
            <a:picLocks noChangeAspect="1" noChangeArrowheads="1"/>
          </p:cNvPicPr>
          <p:nvPr/>
        </p:nvPicPr>
        <p:blipFill>
          <a:blip r:embed="rId2" cstate="print"/>
          <a:srcRect l="31671" t="1004" r="31880" b="1004"/>
          <a:stretch>
            <a:fillRect/>
          </a:stretch>
        </p:blipFill>
        <p:spPr bwMode="auto">
          <a:xfrm>
            <a:off x="3648075" y="1773238"/>
            <a:ext cx="4535488" cy="461010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接點 4"/>
          <p:cNvCxnSpPr/>
          <p:nvPr/>
        </p:nvCxnSpPr>
        <p:spPr>
          <a:xfrm>
            <a:off x="2063552" y="2337447"/>
            <a:ext cx="8147248" cy="399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字方塊 5"/>
          <p:cNvSpPr txBox="1"/>
          <p:nvPr/>
        </p:nvSpPr>
        <p:spPr>
          <a:xfrm>
            <a:off x="9146397" y="2060847"/>
            <a:ext cx="8915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itchFamily="18" charset="-120"/>
                <a:cs typeface="+mn-cs"/>
              </a:rPr>
              <a:t>User Mode</a:t>
            </a:r>
            <a:endParaRPr kumimoji="0" lang="zh-TW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itchFamily="18" charset="-120"/>
              <a:cs typeface="+mn-cs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9152860" y="2304593"/>
            <a:ext cx="10106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itchFamily="18" charset="-120"/>
                <a:cs typeface="+mn-cs"/>
              </a:rPr>
              <a:t>Kernel Mode</a:t>
            </a:r>
            <a:endParaRPr kumimoji="0" lang="zh-TW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itchFamily="18" charset="-120"/>
              <a:cs typeface="+mn-cs"/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4762107" y="486263"/>
            <a:ext cx="1463759" cy="42297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1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微軟正黑體" pitchFamily="34" charset="-120"/>
                <a:cs typeface="+mn-cs"/>
              </a:rPr>
              <a:t>user </a:t>
            </a:r>
            <a:r>
              <a:rPr kumimoji="0" lang="en-US" altLang="zh-TW" sz="16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微軟正黑體" pitchFamily="34" charset="-120"/>
                <a:cs typeface="+mn-cs"/>
              </a:rPr>
              <a:t>2</a:t>
            </a:r>
            <a:endParaRPr kumimoji="0" lang="zh-TW" altLang="en-US" sz="1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微軟正黑體" pitchFamily="34" charset="-120"/>
              <a:cs typeface="+mn-cs"/>
            </a:endParaRPr>
          </a:p>
        </p:txBody>
      </p:sp>
      <p:sp>
        <p:nvSpPr>
          <p:cNvPr id="16" name="圓角矩形 15"/>
          <p:cNvSpPr/>
          <p:nvPr/>
        </p:nvSpPr>
        <p:spPr>
          <a:xfrm>
            <a:off x="2946228" y="476672"/>
            <a:ext cx="1371018" cy="42297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微軟正黑體" pitchFamily="34" charset="-120"/>
                <a:cs typeface="+mn-cs"/>
              </a:rPr>
              <a:t>user</a:t>
            </a:r>
            <a:r>
              <a:rPr kumimoji="0" lang="zh-TW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微軟正黑體" pitchFamily="34" charset="-120"/>
                <a:cs typeface="+mn-cs"/>
              </a:rPr>
              <a:t> </a:t>
            </a:r>
            <a:r>
              <a:rPr kumimoji="0" lang="en-US" altLang="zh-TW" sz="16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微軟正黑體" pitchFamily="34" charset="-120"/>
                <a:cs typeface="+mn-cs"/>
              </a:rPr>
              <a:t>1</a:t>
            </a:r>
            <a:endParaRPr kumimoji="0" lang="zh-TW" altLang="en-US" sz="1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微軟正黑體" pitchFamily="34" charset="-120"/>
              <a:cs typeface="+mn-cs"/>
            </a:endParaRPr>
          </a:p>
        </p:txBody>
      </p:sp>
      <p:cxnSp>
        <p:nvCxnSpPr>
          <p:cNvPr id="18" name="直線接點 17"/>
          <p:cNvCxnSpPr/>
          <p:nvPr/>
        </p:nvCxnSpPr>
        <p:spPr>
          <a:xfrm>
            <a:off x="7146344" y="703906"/>
            <a:ext cx="317809" cy="0"/>
          </a:xfrm>
          <a:prstGeom prst="line">
            <a:avLst/>
          </a:prstGeom>
          <a:ln w="38100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線接點 170"/>
          <p:cNvCxnSpPr/>
          <p:nvPr/>
        </p:nvCxnSpPr>
        <p:spPr>
          <a:xfrm>
            <a:off x="2413378" y="5877272"/>
            <a:ext cx="7797422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圓角矩形 48"/>
          <p:cNvSpPr/>
          <p:nvPr/>
        </p:nvSpPr>
        <p:spPr>
          <a:xfrm>
            <a:off x="2063552" y="2437576"/>
            <a:ext cx="8147248" cy="3195551"/>
          </a:xfrm>
          <a:prstGeom prst="roundRect">
            <a:avLst/>
          </a:prstGeom>
          <a:solidFill>
            <a:srgbClr val="9FFD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sz="2000" b="1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微軟正黑體" pitchFamily="34" charset="-120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sz="20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微軟正黑體" pitchFamily="34" charset="-120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sz="2000" b="1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微軟正黑體" pitchFamily="34" charset="-120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sz="20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微軟正黑體" pitchFamily="34" charset="-120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sz="2000" b="1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微軟正黑體" pitchFamily="34" charset="-120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sz="20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微軟正黑體" pitchFamily="34" charset="-120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sz="2000" b="1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微軟正黑體" pitchFamily="34" charset="-120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sz="20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微軟正黑體" pitchFamily="34" charset="-120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sz="2000" b="1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微軟正黑體" pitchFamily="34" charset="-120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微軟正黑體" pitchFamily="34" charset="-120"/>
                <a:cs typeface="+mn-cs"/>
              </a:rPr>
              <a:t>OS</a:t>
            </a:r>
            <a:endParaRPr kumimoji="1" lang="en-US" altLang="zh-TW" sz="20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微軟正黑體" pitchFamily="34" charset="-120"/>
              <a:cs typeface="+mn-cs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3849" y="2823049"/>
            <a:ext cx="7477125" cy="1914525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3640506" y="6165304"/>
            <a:ext cx="1512044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新細明體"/>
                <a:cs typeface="+mn-cs"/>
              </a:rPr>
              <a:t>hardware </a:t>
            </a:r>
            <a:r>
              <a:rPr kumimoji="1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新細明體"/>
                <a:cs typeface="+mn-cs"/>
              </a:rPr>
              <a:t>1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新細明體"/>
              <a:cs typeface="+mn-cs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411986" y="6159255"/>
            <a:ext cx="1512044" cy="4380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新細明體"/>
                <a:cs typeface="+mn-cs"/>
              </a:rPr>
              <a:t>hardware </a:t>
            </a: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新細明體"/>
                <a:cs typeface="+mn-cs"/>
              </a:rPr>
              <a:t>2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新細明體"/>
              <a:cs typeface="+mn-cs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240098" y="6159255"/>
            <a:ext cx="1512044" cy="4380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新細明體"/>
                <a:cs typeface="+mn-cs"/>
              </a:rPr>
              <a:t>hardware </a:t>
            </a: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新細明體"/>
                <a:cs typeface="+mn-cs"/>
              </a:rPr>
              <a:t>3</a:t>
            </a:r>
            <a:endParaRPr kumimoji="1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新細明體"/>
              <a:cs typeface="+mn-cs"/>
            </a:endParaRPr>
          </a:p>
        </p:txBody>
      </p:sp>
      <p:cxnSp>
        <p:nvCxnSpPr>
          <p:cNvPr id="22" name="直線接點 21"/>
          <p:cNvCxnSpPr/>
          <p:nvPr/>
        </p:nvCxnSpPr>
        <p:spPr>
          <a:xfrm>
            <a:off x="8976321" y="6447287"/>
            <a:ext cx="317809" cy="0"/>
          </a:xfrm>
          <a:prstGeom prst="line">
            <a:avLst/>
          </a:prstGeom>
          <a:ln w="38100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3849" y="1052736"/>
            <a:ext cx="7654139" cy="101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724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Layered Approach (Cont.)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Difficulties</a:t>
            </a:r>
          </a:p>
          <a:p>
            <a:pPr lvl="1" eaLnBrk="1" hangingPunct="1"/>
            <a:r>
              <a:rPr lang="en-US" altLang="zh-TW" dirty="0" smtClean="0"/>
              <a:t>Hard to determine the number of layers</a:t>
            </a:r>
          </a:p>
          <a:p>
            <a:pPr lvl="1" eaLnBrk="1" hangingPunct="1"/>
            <a:r>
              <a:rPr lang="en-US" altLang="zh-TW" dirty="0" smtClean="0"/>
              <a:t>Hard to define functionality of each layer</a:t>
            </a:r>
          </a:p>
          <a:p>
            <a:pPr lvl="1" eaLnBrk="1" hangingPunct="1"/>
            <a:r>
              <a:rPr lang="en-US" altLang="zh-TW" dirty="0" smtClean="0"/>
              <a:t>Less efficient</a:t>
            </a:r>
          </a:p>
          <a:p>
            <a:pPr lvl="2" eaLnBrk="1" hangingPunct="1"/>
            <a:r>
              <a:rPr lang="en-US" altLang="zh-TW" dirty="0" smtClean="0"/>
              <a:t>A service may involve multiple layers</a:t>
            </a:r>
          </a:p>
          <a:p>
            <a:pPr lvl="2" eaLnBrk="1" hangingPunct="1"/>
            <a:r>
              <a:rPr lang="en-US" altLang="zh-TW" dirty="0" smtClean="0"/>
              <a:t>But each layer adds overhead</a:t>
            </a:r>
          </a:p>
          <a:p>
            <a:pPr eaLnBrk="1" hangingPunct="1"/>
            <a:endParaRPr lang="en-US" altLang="zh-TW" dirty="0" smtClean="0"/>
          </a:p>
          <a:p>
            <a:pPr eaLnBrk="1" hangingPunct="1"/>
            <a:r>
              <a:rPr lang="en-US" altLang="zh-TW" dirty="0" smtClean="0"/>
              <a:t>Trend: </a:t>
            </a:r>
            <a:r>
              <a:rPr lang="en-US" altLang="zh-TW" i="1" dirty="0" smtClean="0">
                <a:solidFill>
                  <a:srgbClr val="FF3300"/>
                </a:solidFill>
              </a:rPr>
              <a:t>fewer layers</a:t>
            </a:r>
            <a:r>
              <a:rPr lang="en-US" altLang="zh-TW" dirty="0" smtClean="0"/>
              <a:t> with more functionality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Operating System Structure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Operating system structure</a:t>
            </a:r>
          </a:p>
          <a:p>
            <a:pPr lvl="1" eaLnBrk="1" hangingPunct="1"/>
            <a:r>
              <a:rPr lang="en-US" altLang="zh-TW" dirty="0"/>
              <a:t>Monolithic </a:t>
            </a:r>
            <a:r>
              <a:rPr lang="en-US" altLang="zh-TW" dirty="0" smtClean="0"/>
              <a:t>structure</a:t>
            </a:r>
          </a:p>
          <a:p>
            <a:pPr lvl="1" eaLnBrk="1" hangingPunct="1"/>
            <a:r>
              <a:rPr lang="en-US" altLang="zh-TW" dirty="0" smtClean="0"/>
              <a:t>Layered approach</a:t>
            </a:r>
          </a:p>
          <a:p>
            <a:pPr lvl="1" eaLnBrk="1" hangingPunct="1"/>
            <a:r>
              <a:rPr lang="en-US" altLang="zh-TW" b="1" dirty="0" smtClean="0">
                <a:solidFill>
                  <a:srgbClr val="FF3300"/>
                </a:solidFill>
              </a:rPr>
              <a:t>Microkernel</a:t>
            </a:r>
          </a:p>
          <a:p>
            <a:pPr lvl="1" eaLnBrk="1" hangingPunct="1"/>
            <a:r>
              <a:rPr lang="en-US" altLang="zh-TW" dirty="0" smtClean="0"/>
              <a:t>Modules</a:t>
            </a:r>
          </a:p>
          <a:p>
            <a:pPr lvl="1" eaLnBrk="1" hangingPunct="1"/>
            <a:r>
              <a:rPr lang="en-US" altLang="zh-TW" dirty="0" smtClean="0"/>
              <a:t>Hybrid systems</a:t>
            </a:r>
          </a:p>
          <a:p>
            <a:pPr lvl="1" eaLnBrk="1" hangingPunct="1"/>
            <a:endParaRPr lang="en-US" altLang="zh-TW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4000"/>
              <a:t>Microkernel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b="1" dirty="0"/>
              <a:t>Motivation</a:t>
            </a:r>
            <a:r>
              <a:rPr lang="en-US" altLang="zh-TW" sz="2400" dirty="0"/>
              <a:t>: due to UNIX became large and difficult to manage</a:t>
            </a:r>
          </a:p>
          <a:p>
            <a:pPr eaLnBrk="1" hangingPunct="1">
              <a:lnSpc>
                <a:spcPct val="90000"/>
              </a:lnSpc>
            </a:pPr>
            <a:endParaRPr lang="en-US" altLang="zh-TW" sz="2400" dirty="0"/>
          </a:p>
          <a:p>
            <a:pPr eaLnBrk="1" hangingPunct="1">
              <a:lnSpc>
                <a:spcPct val="90000"/>
              </a:lnSpc>
            </a:pPr>
            <a:r>
              <a:rPr lang="en-US" altLang="zh-TW" sz="2400" dirty="0"/>
              <a:t>Idea: moves as much from the kernel into </a:t>
            </a:r>
            <a:r>
              <a:rPr lang="en-US" altLang="zh-TW" sz="2400" b="1" dirty="0">
                <a:solidFill>
                  <a:srgbClr val="FF3300"/>
                </a:solidFill>
              </a:rPr>
              <a:t>user space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/>
              <a:t>A smaller kernel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/>
              <a:t>Mach: the first microkernel by </a:t>
            </a:r>
            <a:r>
              <a:rPr lang="en-US" altLang="zh-TW" sz="2000" b="1" dirty="0"/>
              <a:t>CMU</a:t>
            </a:r>
          </a:p>
          <a:p>
            <a:pPr eaLnBrk="1" hangingPunct="1">
              <a:lnSpc>
                <a:spcPct val="90000"/>
              </a:lnSpc>
            </a:pPr>
            <a:endParaRPr lang="en-US" altLang="zh-TW" sz="2400" dirty="0"/>
          </a:p>
          <a:p>
            <a:pPr eaLnBrk="1" hangingPunct="1">
              <a:lnSpc>
                <a:spcPct val="90000"/>
              </a:lnSpc>
            </a:pPr>
            <a:r>
              <a:rPr lang="en-US" altLang="zh-TW" sz="2400" dirty="0"/>
              <a:t>What a microkernel should provide ?</a:t>
            </a:r>
            <a:endParaRPr lang="en-US" altLang="zh-TW" sz="2000" dirty="0"/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/>
              <a:t>Typically, minimal </a:t>
            </a:r>
            <a:r>
              <a:rPr lang="en-US" altLang="zh-TW" sz="2000" b="1" dirty="0"/>
              <a:t>process</a:t>
            </a:r>
            <a:r>
              <a:rPr lang="en-US" altLang="zh-TW" sz="2000" dirty="0"/>
              <a:t> and </a:t>
            </a:r>
            <a:r>
              <a:rPr lang="en-US" altLang="zh-TW" sz="2000" b="1" dirty="0"/>
              <a:t>memory management</a:t>
            </a:r>
            <a:r>
              <a:rPr lang="en-US" altLang="zh-TW" sz="2000" dirty="0"/>
              <a:t>, and a </a:t>
            </a:r>
            <a:r>
              <a:rPr lang="en-US" altLang="zh-TW" sz="2000" b="1" i="1" dirty="0">
                <a:solidFill>
                  <a:srgbClr val="FF0000"/>
                </a:solidFill>
              </a:rPr>
              <a:t>communication</a:t>
            </a:r>
            <a:r>
              <a:rPr lang="en-US" altLang="zh-TW" sz="2000" dirty="0"/>
              <a:t> facility</a:t>
            </a:r>
          </a:p>
          <a:p>
            <a:pPr eaLnBrk="1" hangingPunct="1">
              <a:lnSpc>
                <a:spcPct val="90000"/>
              </a:lnSpc>
            </a:pPr>
            <a:endParaRPr lang="en-US" altLang="zh-TW" sz="2400" b="1" dirty="0"/>
          </a:p>
          <a:p>
            <a:pPr eaLnBrk="1" hangingPunct="1">
              <a:lnSpc>
                <a:spcPct val="90000"/>
              </a:lnSpc>
            </a:pPr>
            <a:r>
              <a:rPr lang="en-US" altLang="zh-TW" sz="2400" b="1" dirty="0"/>
              <a:t>Communication facility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/>
              <a:t>Provide communication between the </a:t>
            </a:r>
            <a:r>
              <a:rPr lang="en-US" altLang="zh-TW" sz="2000" i="1" dirty="0">
                <a:solidFill>
                  <a:srgbClr val="FF3300"/>
                </a:solidFill>
              </a:rPr>
              <a:t>client program</a:t>
            </a:r>
            <a:r>
              <a:rPr lang="en-US" altLang="zh-TW" sz="2000" dirty="0"/>
              <a:t> and the various</a:t>
            </a:r>
            <a:r>
              <a:rPr lang="en-US" altLang="zh-TW" sz="2000" i="1" dirty="0">
                <a:solidFill>
                  <a:srgbClr val="FF3300"/>
                </a:solidFill>
              </a:rPr>
              <a:t> services</a:t>
            </a:r>
            <a:r>
              <a:rPr lang="en-US" altLang="zh-TW" sz="2000" dirty="0"/>
              <a:t> (called </a:t>
            </a:r>
            <a:r>
              <a:rPr lang="en-US" altLang="zh-TW" sz="2000" i="1" dirty="0">
                <a:solidFill>
                  <a:srgbClr val="FF3300"/>
                </a:solidFill>
              </a:rPr>
              <a:t>servers</a:t>
            </a:r>
            <a:r>
              <a:rPr lang="en-US" altLang="zh-TW" sz="2000" dirty="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/>
              <a:t>Provided by </a:t>
            </a:r>
            <a:r>
              <a:rPr lang="en-US" altLang="zh-TW" sz="2000" b="1" i="1" dirty="0">
                <a:solidFill>
                  <a:srgbClr val="FF3300"/>
                </a:solidFill>
              </a:rPr>
              <a:t>message passing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Microkernel System Structure </a:t>
            </a:r>
            <a:endParaRPr lang="zh-TW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614" y="1644650"/>
            <a:ext cx="8340725" cy="459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528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4000"/>
              <a:t>Microkernel (Cont.)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dirty="0"/>
              <a:t>Advantages: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/>
              <a:t>Easier to extend the OS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1800" dirty="0"/>
              <a:t>By adding </a:t>
            </a:r>
            <a:r>
              <a:rPr lang="en-US" altLang="zh-TW" sz="1800" i="1" dirty="0"/>
              <a:t>new </a:t>
            </a:r>
            <a:r>
              <a:rPr lang="en-US" altLang="zh-TW" sz="1800" i="1"/>
              <a:t>services</a:t>
            </a:r>
            <a:r>
              <a:rPr lang="en-US" altLang="zh-TW" sz="1800"/>
              <a:t> </a:t>
            </a:r>
            <a:r>
              <a:rPr lang="en-US" altLang="zh-TW" sz="1800" smtClean="0"/>
              <a:t>and </a:t>
            </a:r>
            <a:r>
              <a:rPr lang="en-US" altLang="zh-TW" sz="1800" dirty="0"/>
              <a:t>do not require kernel modification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/>
              <a:t>Easier to port the OS to new architectures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1800" dirty="0"/>
              <a:t>The kernel is small and the changes tend to be fewer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/>
              <a:t>More reliable and more secure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1800" dirty="0"/>
              <a:t>Most services are running as user processes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1800" dirty="0"/>
              <a:t>If a service failed, the rest of the OS remains untouched</a:t>
            </a:r>
          </a:p>
          <a:p>
            <a:pPr eaLnBrk="1" hangingPunct="1">
              <a:lnSpc>
                <a:spcPct val="90000"/>
              </a:lnSpc>
            </a:pPr>
            <a:endParaRPr lang="en-US" altLang="zh-TW" sz="2400" dirty="0"/>
          </a:p>
          <a:p>
            <a:pPr eaLnBrk="1" hangingPunct="1">
              <a:lnSpc>
                <a:spcPct val="90000"/>
              </a:lnSpc>
            </a:pPr>
            <a:r>
              <a:rPr lang="en-US" altLang="zh-TW" sz="2400" dirty="0"/>
              <a:t>Disadvantages: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b="1" i="1" dirty="0">
                <a:solidFill>
                  <a:srgbClr val="FF3300"/>
                </a:solidFill>
              </a:rPr>
              <a:t>Performance overhead by </a:t>
            </a:r>
            <a:r>
              <a:rPr lang="en-US" altLang="zh-TW" sz="2000" b="1" i="1" dirty="0">
                <a:solidFill>
                  <a:srgbClr val="0000FF"/>
                </a:solidFill>
              </a:rPr>
              <a:t>message passing </a:t>
            </a:r>
            <a:r>
              <a:rPr lang="en-US" altLang="zh-TW" sz="2000" b="1" i="1" dirty="0">
                <a:solidFill>
                  <a:srgbClr val="FF3300"/>
                </a:solidFill>
              </a:rPr>
              <a:t>between services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/>
              <a:t>Window NT: microkernel, Windows XP: a monolithic kernel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b="1" dirty="0" smtClean="0"/>
              <a:t>為什麼</a:t>
            </a:r>
            <a:r>
              <a:rPr lang="en-US" altLang="zh-TW" b="1" dirty="0" smtClean="0"/>
              <a:t>Message Passing</a:t>
            </a:r>
            <a:r>
              <a:rPr lang="zh-TW" altLang="en-US" b="1" dirty="0" smtClean="0"/>
              <a:t>會造成很大的</a:t>
            </a:r>
            <a:r>
              <a:rPr lang="en-US" altLang="zh-TW" b="1" dirty="0" smtClean="0"/>
              <a:t>overhead</a:t>
            </a:r>
            <a:r>
              <a:rPr lang="zh-TW" altLang="en-US" b="1" dirty="0" smtClean="0"/>
              <a:t>呢？</a:t>
            </a:r>
            <a:endParaRPr lang="zh-TW" altLang="en-US" b="1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第三章我們會介紹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22873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Operating System Structure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Operating system structure</a:t>
            </a:r>
          </a:p>
          <a:p>
            <a:pPr lvl="1" eaLnBrk="1" hangingPunct="1"/>
            <a:r>
              <a:rPr lang="en-US" altLang="zh-TW" dirty="0"/>
              <a:t>Monolithic </a:t>
            </a:r>
            <a:r>
              <a:rPr lang="en-US" altLang="zh-TW" dirty="0" smtClean="0"/>
              <a:t>structure</a:t>
            </a:r>
          </a:p>
          <a:p>
            <a:pPr lvl="1" eaLnBrk="1" hangingPunct="1"/>
            <a:r>
              <a:rPr lang="en-US" altLang="zh-TW" dirty="0" smtClean="0"/>
              <a:t>Layered approach</a:t>
            </a:r>
          </a:p>
          <a:p>
            <a:pPr lvl="1" eaLnBrk="1" hangingPunct="1"/>
            <a:r>
              <a:rPr lang="en-US" altLang="zh-TW" dirty="0" err="1" smtClean="0"/>
              <a:t>Microkernels</a:t>
            </a:r>
            <a:endParaRPr lang="en-US" altLang="zh-TW" dirty="0" smtClean="0"/>
          </a:p>
          <a:p>
            <a:pPr lvl="1" eaLnBrk="1" hangingPunct="1"/>
            <a:r>
              <a:rPr lang="en-US" altLang="zh-TW" b="1" dirty="0" smtClean="0">
                <a:solidFill>
                  <a:srgbClr val="FF3300"/>
                </a:solidFill>
              </a:rPr>
              <a:t>Modules</a:t>
            </a:r>
          </a:p>
          <a:p>
            <a:pPr lvl="1" eaLnBrk="1" hangingPunct="1"/>
            <a:r>
              <a:rPr lang="en-US" altLang="zh-TW" dirty="0" smtClean="0"/>
              <a:t>Hybrid systems</a:t>
            </a:r>
          </a:p>
          <a:p>
            <a:pPr lvl="1" eaLnBrk="1" hangingPunct="1"/>
            <a:endParaRPr lang="en-US" altLang="zh-TW" b="1" dirty="0" smtClean="0">
              <a:solidFill>
                <a:srgbClr val="FF33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4000" dirty="0"/>
              <a:t>Modules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TW" sz="2400" dirty="0"/>
              <a:t>Best current methodology in OS design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dirty="0"/>
              <a:t>An OS consists of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/>
              <a:t>A core kernel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/>
              <a:t>A set of </a:t>
            </a:r>
            <a:r>
              <a:rPr lang="en-US" altLang="zh-TW" sz="2000" b="1" i="1" dirty="0">
                <a:solidFill>
                  <a:srgbClr val="FF0000"/>
                </a:solidFill>
              </a:rPr>
              <a:t>loadable kernel modules (LKMs) </a:t>
            </a:r>
            <a:r>
              <a:rPr lang="en-US" altLang="zh-TW" sz="2000" dirty="0"/>
              <a:t>that can </a:t>
            </a:r>
            <a:r>
              <a:rPr lang="en-US" altLang="zh-TW" sz="2000" b="1" i="1" dirty="0"/>
              <a:t>dynamically loadable </a:t>
            </a:r>
            <a:r>
              <a:rPr lang="en-US" altLang="zh-TW" sz="2000" dirty="0"/>
              <a:t>at </a:t>
            </a:r>
            <a:r>
              <a:rPr lang="en-US" altLang="zh-TW" sz="2000" b="1" dirty="0"/>
              <a:t>run time</a:t>
            </a:r>
          </a:p>
          <a:p>
            <a:pPr lvl="2" eaLnBrk="1" hangingPunct="1">
              <a:lnSpc>
                <a:spcPct val="90000"/>
              </a:lnSpc>
            </a:pPr>
            <a:endParaRPr lang="en-US" altLang="zh-TW" sz="1600" b="1" dirty="0"/>
          </a:p>
          <a:p>
            <a:pPr eaLnBrk="1" hangingPunct="1">
              <a:lnSpc>
                <a:spcPct val="90000"/>
              </a:lnSpc>
            </a:pPr>
            <a:r>
              <a:rPr lang="en-US" altLang="zh-TW" sz="2400" dirty="0"/>
              <a:t>Resemble a layered system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/>
              <a:t>But </a:t>
            </a:r>
            <a:r>
              <a:rPr lang="en-US" altLang="zh-TW" sz="2000" b="1" i="1" dirty="0">
                <a:solidFill>
                  <a:srgbClr val="FF3300"/>
                </a:solidFill>
              </a:rPr>
              <a:t>more flexible</a:t>
            </a:r>
            <a:r>
              <a:rPr lang="en-US" altLang="zh-TW" sz="2000" dirty="0"/>
              <a:t>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1800" dirty="0"/>
              <a:t>A module can call any other module</a:t>
            </a:r>
          </a:p>
          <a:p>
            <a:pPr eaLnBrk="1" hangingPunct="1">
              <a:lnSpc>
                <a:spcPct val="90000"/>
              </a:lnSpc>
            </a:pPr>
            <a:endParaRPr lang="en-US" altLang="zh-TW" sz="2400" dirty="0"/>
          </a:p>
          <a:p>
            <a:pPr eaLnBrk="1" hangingPunct="1">
              <a:lnSpc>
                <a:spcPct val="90000"/>
              </a:lnSpc>
            </a:pPr>
            <a:r>
              <a:rPr lang="en-US" altLang="zh-TW" sz="2400" dirty="0"/>
              <a:t>Resemble the microkernel approach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/>
              <a:t>Primary core kernel has only core functions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/>
              <a:t>But </a:t>
            </a:r>
            <a:r>
              <a:rPr lang="en-US" altLang="zh-TW" sz="2000" b="1" i="1" dirty="0">
                <a:solidFill>
                  <a:srgbClr val="FF3300"/>
                </a:solidFill>
              </a:rPr>
              <a:t>more efficient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1800" dirty="0"/>
              <a:t>Kernel module communications is </a:t>
            </a:r>
            <a:r>
              <a:rPr lang="en-US" altLang="zh-TW" sz="1800" b="1" i="1" dirty="0">
                <a:solidFill>
                  <a:srgbClr val="FF3300"/>
                </a:solidFill>
              </a:rPr>
              <a:t>function calls</a:t>
            </a:r>
            <a:r>
              <a:rPr lang="en-US" altLang="zh-TW" sz="1800" dirty="0"/>
              <a:t>, not by </a:t>
            </a:r>
            <a:r>
              <a:rPr lang="en-US" altLang="zh-TW" sz="1800" b="1" dirty="0"/>
              <a:t>message passing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Modules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536" y="2924944"/>
            <a:ext cx="8001000" cy="340995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7832" y="1230624"/>
            <a:ext cx="3781425" cy="169545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1085" y="1244918"/>
            <a:ext cx="3781425" cy="1695450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6370683" y="6627168"/>
            <a:ext cx="57935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b="1" i="1" dirty="0">
                <a:latin typeface="Calibri" panose="020F0502020204030204" pitchFamily="34" charset="0"/>
              </a:rPr>
              <a:t>https://www.researchgate.net/figure/Interaction-of-Linux-kernel-modules-with-their-environment_fig1_299373758</a:t>
            </a:r>
            <a:endParaRPr lang="zh-TW" altLang="en-US" sz="900" b="1" i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1031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4000"/>
              <a:t>Example: Solaris Modular Approach</a:t>
            </a:r>
          </a:p>
        </p:txBody>
      </p:sp>
      <p:pic>
        <p:nvPicPr>
          <p:cNvPr id="66563" name="Picture 3"/>
          <p:cNvPicPr>
            <a:picLocks noChangeAspect="1" noChangeArrowheads="1"/>
          </p:cNvPicPr>
          <p:nvPr/>
        </p:nvPicPr>
        <p:blipFill>
          <a:blip r:embed="rId2" cstate="print"/>
          <a:srcRect l="528" t="18747" r="351" b="19215"/>
          <a:stretch>
            <a:fillRect/>
          </a:stretch>
        </p:blipFill>
        <p:spPr bwMode="auto">
          <a:xfrm>
            <a:off x="2628900" y="1679575"/>
            <a:ext cx="7162800" cy="3405188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</p:spPr>
      </p:pic>
      <p:sp>
        <p:nvSpPr>
          <p:cNvPr id="66564" name="Text Box 4"/>
          <p:cNvSpPr txBox="1">
            <a:spLocks noChangeArrowheads="1"/>
          </p:cNvSpPr>
          <p:nvPr/>
        </p:nvSpPr>
        <p:spPr bwMode="auto">
          <a:xfrm>
            <a:off x="2135188" y="5445125"/>
            <a:ext cx="83756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TW" sz="1800" dirty="0"/>
              <a:t>Solaris is organized around a </a:t>
            </a:r>
            <a:r>
              <a:rPr lang="en-US" altLang="zh-TW" sz="1800" b="1" i="1" dirty="0">
                <a:solidFill>
                  <a:srgbClr val="FF3300"/>
                </a:solidFill>
              </a:rPr>
              <a:t>core kernel</a:t>
            </a:r>
            <a:r>
              <a:rPr lang="en-US" altLang="zh-TW" sz="1800" dirty="0"/>
              <a:t> with seven types of </a:t>
            </a:r>
            <a:r>
              <a:rPr lang="en-US" altLang="zh-TW" sz="1800" b="1" i="1" dirty="0">
                <a:solidFill>
                  <a:srgbClr val="FF3300"/>
                </a:solidFill>
              </a:rPr>
              <a:t>loadable kernel modules</a:t>
            </a:r>
          </a:p>
        </p:txBody>
      </p:sp>
    </p:spTree>
    <p:extLst>
      <p:ext uri="{BB962C8B-B14F-4D97-AF65-F5344CB8AC3E}">
        <p14:creationId xmlns:p14="http://schemas.microsoft.com/office/powerpoint/2010/main" val="476061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snetppt">
  <a:themeElements>
    <a:clrScheme name="osnetpp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snetppt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snetpp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netpp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netpp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netpp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netpp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netpp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netpp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netpp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netpp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netpp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netpp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netpp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osnetppt">
  <a:themeElements>
    <a:clrScheme name="osnetpp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snetppt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snetpp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netpp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netpp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netpp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netpp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netpp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netpp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netpp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netpp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netpp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netpp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netpp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osnetppt">
  <a:themeElements>
    <a:clrScheme name="osnetpp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snetppt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snetpp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netpp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netpp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netpp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netpp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netpp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netpp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netpp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netpp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netpp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netpp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netpp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2_osnetppt">
  <a:themeElements>
    <a:clrScheme name="osnetpp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snetppt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snetpp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netpp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netpp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netpp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netpp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netpp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netpp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netpp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netpp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netpp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netpp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netpp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4_osnetppt">
  <a:themeElements>
    <a:clrScheme name="osnetpp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snetppt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snetpp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netpp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netpp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netpp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netpp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netpp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netpp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netpp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netpp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netpp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netpp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netpp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5_osnetppt">
  <a:themeElements>
    <a:clrScheme name="osnetpp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snetppt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snetpp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netpp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netpp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netpp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netpp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netpp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netpp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netpp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netpp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netpp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netpp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netpp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8115</TotalTime>
  <Words>3393</Words>
  <Application>Microsoft Office PowerPoint</Application>
  <PresentationFormat>寬螢幕</PresentationFormat>
  <Paragraphs>923</Paragraphs>
  <Slides>103</Slides>
  <Notes>2</Notes>
  <HiddenSlides>0</HiddenSlides>
  <MMClips>0</MMClips>
  <ScaleCrop>false</ScaleCrop>
  <HeadingPairs>
    <vt:vector size="8" baseType="variant">
      <vt:variant>
        <vt:lpstr>使用字型</vt:lpstr>
      </vt:variant>
      <vt:variant>
        <vt:i4>15</vt:i4>
      </vt:variant>
      <vt:variant>
        <vt:lpstr>佈景主題</vt:lpstr>
      </vt:variant>
      <vt:variant>
        <vt:i4>7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103</vt:i4>
      </vt:variant>
    </vt:vector>
  </HeadingPairs>
  <TitlesOfParts>
    <vt:vector size="126" baseType="lpstr">
      <vt:lpstr>Arial Unicode MS</vt:lpstr>
      <vt:lpstr>微軟正黑體</vt:lpstr>
      <vt:lpstr>新細明體</vt:lpstr>
      <vt:lpstr>標楷體</vt:lpstr>
      <vt:lpstr>Arial</vt:lpstr>
      <vt:lpstr>Arial Black</vt:lpstr>
      <vt:lpstr>Calibri</vt:lpstr>
      <vt:lpstr>Calibri Light</vt:lpstr>
      <vt:lpstr>Comic Sans MS</vt:lpstr>
      <vt:lpstr>Courier New</vt:lpstr>
      <vt:lpstr>Garamond</vt:lpstr>
      <vt:lpstr>Helvetica</vt:lpstr>
      <vt:lpstr>Times</vt:lpstr>
      <vt:lpstr>Times New Roman</vt:lpstr>
      <vt:lpstr>Wingdings</vt:lpstr>
      <vt:lpstr>osnetppt</vt:lpstr>
      <vt:lpstr>3_osnetppt</vt:lpstr>
      <vt:lpstr>Office 佈景主題</vt:lpstr>
      <vt:lpstr>1_osnetppt</vt:lpstr>
      <vt:lpstr>2_osnetppt</vt:lpstr>
      <vt:lpstr>4_osnetppt</vt:lpstr>
      <vt:lpstr>5_osnetppt</vt:lpstr>
      <vt:lpstr>VISIO</vt:lpstr>
      <vt:lpstr>Chapter 2    Operating-System Structures</vt:lpstr>
      <vt:lpstr>Outline</vt:lpstr>
      <vt:lpstr>Outline</vt:lpstr>
      <vt:lpstr>Operating System Services</vt:lpstr>
      <vt:lpstr>PowerPoint 簡報</vt:lpstr>
      <vt:lpstr>Outline</vt:lpstr>
      <vt:lpstr>User Operating System Interface</vt:lpstr>
      <vt:lpstr>User Operating System Interface</vt:lpstr>
      <vt:lpstr>PowerPoint 簡報</vt:lpstr>
      <vt:lpstr>User Operating System Interface : CLI</vt:lpstr>
      <vt:lpstr>Shell Command Interpreter</vt:lpstr>
      <vt:lpstr>PowerPoint 簡報</vt:lpstr>
      <vt:lpstr>User Operating System Interface</vt:lpstr>
      <vt:lpstr>User Operating System Interface : Batch Interfaces</vt:lpstr>
      <vt:lpstr>User Operating System Interface</vt:lpstr>
      <vt:lpstr>User Operating System Interface : GUI</vt:lpstr>
      <vt:lpstr>User Operating System Interface</vt:lpstr>
      <vt:lpstr>User Operating System Interface :  Touchscreen Interfaces</vt:lpstr>
      <vt:lpstr>Outline</vt:lpstr>
      <vt:lpstr>Before discussing system call, 我們先複習Library</vt:lpstr>
      <vt:lpstr>補充: Example of Programs Using Libraries in Linux</vt:lpstr>
      <vt:lpstr>補充: Example of Programs Using Libraries in Linux (Cont.)</vt:lpstr>
      <vt:lpstr>補充: Example of Programs Using Libraries in Linux (Cont.)</vt:lpstr>
      <vt:lpstr>補充: Example of Programs Using Libraries in Linux (Cont.)</vt:lpstr>
      <vt:lpstr>複習：Linker主要的工作是resolve external references (組合語言與系統程式)</vt:lpstr>
      <vt:lpstr>補充: Example of Programs Using Libraries in Linux (Cont.)</vt:lpstr>
      <vt:lpstr>補充: Example of Programs Using Libraries in Linux (Cont.)</vt:lpstr>
      <vt:lpstr>We also have an OS Lab discussing how to create a library.</vt:lpstr>
      <vt:lpstr>複習結束</vt:lpstr>
      <vt:lpstr>System Calls</vt:lpstr>
      <vt:lpstr>Example</vt:lpstr>
      <vt:lpstr>按照程式執行的規則，當呼叫open()時，程式應該會跳到對應的open() function。</vt:lpstr>
      <vt:lpstr>PowerPoint 簡報</vt:lpstr>
      <vt:lpstr>Examples of Windows and Unix System Calls</vt:lpstr>
      <vt:lpstr>System Calls (Cont.)</vt:lpstr>
      <vt:lpstr>System Calls (Cont.)</vt:lpstr>
      <vt:lpstr>APIs</vt:lpstr>
      <vt:lpstr>PowerPoint 簡報</vt:lpstr>
      <vt:lpstr>Example: Standard C Library</vt:lpstr>
      <vt:lpstr>在上述的例子，fopen(), fread(), printf()……就是API</vt:lpstr>
      <vt:lpstr>System Call and APIs</vt:lpstr>
      <vt:lpstr>Calling System Call and APIs: Example</vt:lpstr>
      <vt:lpstr>System Call and APIs</vt:lpstr>
      <vt:lpstr>APIs (Cont.)</vt:lpstr>
      <vt:lpstr>複習：組合語言(Linking to a Library)</vt:lpstr>
      <vt:lpstr>Some of POSIX APIs</vt:lpstr>
      <vt:lpstr>Example: Standard C Library</vt:lpstr>
      <vt:lpstr>APIs (Cont.)</vt:lpstr>
      <vt:lpstr>Examples of Windows and Unix System Calls</vt:lpstr>
      <vt:lpstr>Portability (Cont.)</vt:lpstr>
      <vt:lpstr>Portability</vt:lpstr>
      <vt:lpstr>Summary</vt:lpstr>
      <vt:lpstr>問題：當呼叫系統呼叫(system call)時，如何傳遞參數？</vt:lpstr>
      <vt:lpstr>PowerPoint 簡報</vt:lpstr>
      <vt:lpstr>Idea: Storage Hierarchy</vt:lpstr>
      <vt:lpstr>System Call Parameter Passing</vt:lpstr>
      <vt:lpstr>Passing Parameters to System Calls: CPU Registers</vt:lpstr>
      <vt:lpstr>Passing Parameters to System Calls: CPU Registers</vt:lpstr>
      <vt:lpstr>Passing Parameters to System Calls: Memory Block</vt:lpstr>
      <vt:lpstr>Passing Parameters to System Calls: Memory Block</vt:lpstr>
      <vt:lpstr>Passing Parameters to System Calls: Stack</vt:lpstr>
      <vt:lpstr>Passing Parameters to System Calls: Stack</vt:lpstr>
      <vt:lpstr>Outline</vt:lpstr>
      <vt:lpstr>System Programs</vt:lpstr>
      <vt:lpstr>Outline</vt:lpstr>
      <vt:lpstr>Linkers and Loaders </vt:lpstr>
      <vt:lpstr>Outline</vt:lpstr>
      <vt:lpstr>Outline</vt:lpstr>
      <vt:lpstr>Operating System Design and Implementation</vt:lpstr>
      <vt:lpstr>Operating System Design and Implementation</vt:lpstr>
      <vt:lpstr>Design Goal</vt:lpstr>
      <vt:lpstr>Operating System Design and Implementation</vt:lpstr>
      <vt:lpstr>Mechanisms and Policies</vt:lpstr>
      <vt:lpstr>Operating System Design and Implementation</vt:lpstr>
      <vt:lpstr>Implementation</vt:lpstr>
      <vt:lpstr>Implementation (Cont.) (Skip!)</vt:lpstr>
      <vt:lpstr>Poor Portability (Skip!)</vt:lpstr>
      <vt:lpstr>Good Portability (Skip!)</vt:lpstr>
      <vt:lpstr>Implementation (Cont.)</vt:lpstr>
      <vt:lpstr>Outline</vt:lpstr>
      <vt:lpstr>Operating System Structure</vt:lpstr>
      <vt:lpstr>Operating System Structure</vt:lpstr>
      <vt:lpstr>Monolithic Structure</vt:lpstr>
      <vt:lpstr>Original UNIX Architecture</vt:lpstr>
      <vt:lpstr>Monolithic Structure</vt:lpstr>
      <vt:lpstr>Operating System Structure</vt:lpstr>
      <vt:lpstr>Layered Approach</vt:lpstr>
      <vt:lpstr>PowerPoint 簡報</vt:lpstr>
      <vt:lpstr>Layered File System: File System Organized into Layers</vt:lpstr>
      <vt:lpstr>Layered Approach (Cont.)</vt:lpstr>
      <vt:lpstr>Operating System Structure</vt:lpstr>
      <vt:lpstr>Microkernel</vt:lpstr>
      <vt:lpstr>Microkernel System Structure </vt:lpstr>
      <vt:lpstr>Microkernel (Cont.)</vt:lpstr>
      <vt:lpstr>為什麼Message Passing會造成很大的overhead呢？</vt:lpstr>
      <vt:lpstr>Operating System Structure</vt:lpstr>
      <vt:lpstr>Modules</vt:lpstr>
      <vt:lpstr>Modules</vt:lpstr>
      <vt:lpstr>Example: Solaris Modular Approach</vt:lpstr>
      <vt:lpstr>Operating System Structure</vt:lpstr>
      <vt:lpstr>Hybrid Systems</vt:lpstr>
      <vt:lpstr>Outline</vt:lpstr>
      <vt:lpstr>Outline</vt:lpstr>
    </vt:vector>
  </TitlesOfParts>
  <Company>NCHU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CJSREX</dc:creator>
  <cp:lastModifiedBy>hpchang</cp:lastModifiedBy>
  <cp:revision>1590</cp:revision>
  <dcterms:created xsi:type="dcterms:W3CDTF">2007-09-05T09:28:55Z</dcterms:created>
  <dcterms:modified xsi:type="dcterms:W3CDTF">2023-09-12T04:57:00Z</dcterms:modified>
</cp:coreProperties>
</file>