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9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737" r:id="rId2"/>
    <p:sldMasterId id="2147483749" r:id="rId3"/>
    <p:sldMasterId id="2147483761" r:id="rId4"/>
    <p:sldMasterId id="2147483774" r:id="rId5"/>
    <p:sldMasterId id="2147483787" r:id="rId6"/>
    <p:sldMasterId id="2147483800" r:id="rId7"/>
    <p:sldMasterId id="2147483815" r:id="rId8"/>
    <p:sldMasterId id="2147483841" r:id="rId9"/>
    <p:sldMasterId id="2147483856" r:id="rId10"/>
  </p:sldMasterIdLst>
  <p:notesMasterIdLst>
    <p:notesMasterId r:id="rId125"/>
  </p:notesMasterIdLst>
  <p:sldIdLst>
    <p:sldId id="552" r:id="rId11"/>
    <p:sldId id="477" r:id="rId12"/>
    <p:sldId id="482" r:id="rId13"/>
    <p:sldId id="487" r:id="rId14"/>
    <p:sldId id="523" r:id="rId15"/>
    <p:sldId id="283" r:id="rId16"/>
    <p:sldId id="524" r:id="rId17"/>
    <p:sldId id="507" r:id="rId18"/>
    <p:sldId id="481" r:id="rId19"/>
    <p:sldId id="554" r:id="rId20"/>
    <p:sldId id="553" r:id="rId21"/>
    <p:sldId id="488" r:id="rId22"/>
    <p:sldId id="448" r:id="rId23"/>
    <p:sldId id="445" r:id="rId24"/>
    <p:sldId id="551" r:id="rId25"/>
    <p:sldId id="446" r:id="rId26"/>
    <p:sldId id="478" r:id="rId27"/>
    <p:sldId id="284" r:id="rId28"/>
    <p:sldId id="326" r:id="rId29"/>
    <p:sldId id="479" r:id="rId30"/>
    <p:sldId id="325" r:id="rId31"/>
    <p:sldId id="287" r:id="rId32"/>
    <p:sldId id="533" r:id="rId33"/>
    <p:sldId id="447" r:id="rId34"/>
    <p:sldId id="400" r:id="rId35"/>
    <p:sldId id="480" r:id="rId36"/>
    <p:sldId id="452" r:id="rId37"/>
    <p:sldId id="460" r:id="rId38"/>
    <p:sldId id="538" r:id="rId39"/>
    <p:sldId id="457" r:id="rId40"/>
    <p:sldId id="451" r:id="rId41"/>
    <p:sldId id="534" r:id="rId42"/>
    <p:sldId id="456" r:id="rId43"/>
    <p:sldId id="453" r:id="rId44"/>
    <p:sldId id="332" r:id="rId45"/>
    <p:sldId id="491" r:id="rId46"/>
    <p:sldId id="535" r:id="rId47"/>
    <p:sldId id="492" r:id="rId48"/>
    <p:sldId id="536" r:id="rId49"/>
    <p:sldId id="537" r:id="rId50"/>
    <p:sldId id="542" r:id="rId51"/>
    <p:sldId id="493" r:id="rId52"/>
    <p:sldId id="494" r:id="rId53"/>
    <p:sldId id="526" r:id="rId54"/>
    <p:sldId id="455" r:id="rId55"/>
    <p:sldId id="527" r:id="rId56"/>
    <p:sldId id="404" r:id="rId57"/>
    <p:sldId id="528" r:id="rId58"/>
    <p:sldId id="541" r:id="rId59"/>
    <p:sldId id="539" r:id="rId60"/>
    <p:sldId id="529" r:id="rId61"/>
    <p:sldId id="530" r:id="rId62"/>
    <p:sldId id="495" r:id="rId63"/>
    <p:sldId id="531" r:id="rId64"/>
    <p:sldId id="461" r:id="rId65"/>
    <p:sldId id="497" r:id="rId66"/>
    <p:sldId id="498" r:id="rId67"/>
    <p:sldId id="499" r:id="rId68"/>
    <p:sldId id="381" r:id="rId69"/>
    <p:sldId id="540" r:id="rId70"/>
    <p:sldId id="424" r:id="rId71"/>
    <p:sldId id="442" r:id="rId72"/>
    <p:sldId id="532" r:id="rId73"/>
    <p:sldId id="500" r:id="rId74"/>
    <p:sldId id="300" r:id="rId75"/>
    <p:sldId id="297" r:id="rId76"/>
    <p:sldId id="426" r:id="rId77"/>
    <p:sldId id="383" r:id="rId78"/>
    <p:sldId id="345" r:id="rId79"/>
    <p:sldId id="343" r:id="rId80"/>
    <p:sldId id="427" r:id="rId81"/>
    <p:sldId id="298" r:id="rId82"/>
    <p:sldId id="463" r:id="rId83"/>
    <p:sldId id="344" r:id="rId84"/>
    <p:sldId id="544" r:id="rId85"/>
    <p:sldId id="384" r:id="rId86"/>
    <p:sldId id="501" r:id="rId87"/>
    <p:sldId id="543" r:id="rId88"/>
    <p:sldId id="502" r:id="rId89"/>
    <p:sldId id="443" r:id="rId90"/>
    <p:sldId id="465" r:id="rId91"/>
    <p:sldId id="349" r:id="rId92"/>
    <p:sldId id="545" r:id="rId93"/>
    <p:sldId id="521" r:id="rId94"/>
    <p:sldId id="514" r:id="rId95"/>
    <p:sldId id="522" r:id="rId96"/>
    <p:sldId id="516" r:id="rId97"/>
    <p:sldId id="515" r:id="rId98"/>
    <p:sldId id="513" r:id="rId99"/>
    <p:sldId id="517" r:id="rId100"/>
    <p:sldId id="546" r:id="rId101"/>
    <p:sldId id="518" r:id="rId102"/>
    <p:sldId id="519" r:id="rId103"/>
    <p:sldId id="469" r:id="rId104"/>
    <p:sldId id="468" r:id="rId105"/>
    <p:sldId id="547" r:id="rId106"/>
    <p:sldId id="352" r:id="rId107"/>
    <p:sldId id="353" r:id="rId108"/>
    <p:sldId id="354" r:id="rId109"/>
    <p:sldId id="467" r:id="rId110"/>
    <p:sldId id="356" r:id="rId111"/>
    <p:sldId id="474" r:id="rId112"/>
    <p:sldId id="504" r:id="rId113"/>
    <p:sldId id="512" r:id="rId114"/>
    <p:sldId id="505" r:id="rId115"/>
    <p:sldId id="509" r:id="rId116"/>
    <p:sldId id="506" r:id="rId117"/>
    <p:sldId id="510" r:id="rId118"/>
    <p:sldId id="503" r:id="rId119"/>
    <p:sldId id="471" r:id="rId120"/>
    <p:sldId id="367" r:id="rId121"/>
    <p:sldId id="439" r:id="rId122"/>
    <p:sldId id="440" r:id="rId123"/>
    <p:sldId id="388" r:id="rId124"/>
  </p:sldIdLst>
  <p:sldSz cx="12192000" cy="6858000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99CCFF"/>
    <a:srgbClr val="0000FF"/>
    <a:srgbClr val="FFFF00"/>
    <a:srgbClr val="FF33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7" autoAdjust="0"/>
    <p:restoredTop sz="89144" autoAdjust="0"/>
  </p:normalViewPr>
  <p:slideViewPr>
    <p:cSldViewPr>
      <p:cViewPr varScale="1">
        <p:scale>
          <a:sx n="62" d="100"/>
          <a:sy n="62" d="100"/>
        </p:scale>
        <p:origin x="244" y="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07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slide" Target="slides/slide53.xml"/><Relationship Id="rId68" Type="http://schemas.openxmlformats.org/officeDocument/2006/relationships/slide" Target="slides/slide58.xml"/><Relationship Id="rId84" Type="http://schemas.openxmlformats.org/officeDocument/2006/relationships/slide" Target="slides/slide74.xml"/><Relationship Id="rId89" Type="http://schemas.openxmlformats.org/officeDocument/2006/relationships/slide" Target="slides/slide79.xml"/><Relationship Id="rId112" Type="http://schemas.openxmlformats.org/officeDocument/2006/relationships/slide" Target="slides/slide102.xml"/><Relationship Id="rId16" Type="http://schemas.openxmlformats.org/officeDocument/2006/relationships/slide" Target="slides/slide6.xml"/><Relationship Id="rId107" Type="http://schemas.openxmlformats.org/officeDocument/2006/relationships/slide" Target="slides/slide97.xml"/><Relationship Id="rId11" Type="http://schemas.openxmlformats.org/officeDocument/2006/relationships/slide" Target="slides/slide1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74" Type="http://schemas.openxmlformats.org/officeDocument/2006/relationships/slide" Target="slides/slide64.xml"/><Relationship Id="rId79" Type="http://schemas.openxmlformats.org/officeDocument/2006/relationships/slide" Target="slides/slide69.xml"/><Relationship Id="rId102" Type="http://schemas.openxmlformats.org/officeDocument/2006/relationships/slide" Target="slides/slide92.xml"/><Relationship Id="rId123" Type="http://schemas.openxmlformats.org/officeDocument/2006/relationships/slide" Target="slides/slide113.xml"/><Relationship Id="rId12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0.xml"/><Relationship Id="rId95" Type="http://schemas.openxmlformats.org/officeDocument/2006/relationships/slide" Target="slides/slide85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64" Type="http://schemas.openxmlformats.org/officeDocument/2006/relationships/slide" Target="slides/slide54.xml"/><Relationship Id="rId69" Type="http://schemas.openxmlformats.org/officeDocument/2006/relationships/slide" Target="slides/slide59.xml"/><Relationship Id="rId113" Type="http://schemas.openxmlformats.org/officeDocument/2006/relationships/slide" Target="slides/slide103.xml"/><Relationship Id="rId118" Type="http://schemas.openxmlformats.org/officeDocument/2006/relationships/slide" Target="slides/slide108.xml"/><Relationship Id="rId80" Type="http://schemas.openxmlformats.org/officeDocument/2006/relationships/slide" Target="slides/slide70.xml"/><Relationship Id="rId85" Type="http://schemas.openxmlformats.org/officeDocument/2006/relationships/slide" Target="slides/slide75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59" Type="http://schemas.openxmlformats.org/officeDocument/2006/relationships/slide" Target="slides/slide49.xml"/><Relationship Id="rId103" Type="http://schemas.openxmlformats.org/officeDocument/2006/relationships/slide" Target="slides/slide93.xml"/><Relationship Id="rId108" Type="http://schemas.openxmlformats.org/officeDocument/2006/relationships/slide" Target="slides/slide98.xml"/><Relationship Id="rId124" Type="http://schemas.openxmlformats.org/officeDocument/2006/relationships/slide" Target="slides/slide114.xml"/><Relationship Id="rId129" Type="http://schemas.openxmlformats.org/officeDocument/2006/relationships/tableStyles" Target="tableStyles.xml"/><Relationship Id="rId54" Type="http://schemas.openxmlformats.org/officeDocument/2006/relationships/slide" Target="slides/slide44.xml"/><Relationship Id="rId70" Type="http://schemas.openxmlformats.org/officeDocument/2006/relationships/slide" Target="slides/slide60.xml"/><Relationship Id="rId75" Type="http://schemas.openxmlformats.org/officeDocument/2006/relationships/slide" Target="slides/slide65.xml"/><Relationship Id="rId91" Type="http://schemas.openxmlformats.org/officeDocument/2006/relationships/slide" Target="slides/slide81.xml"/><Relationship Id="rId96" Type="http://schemas.openxmlformats.org/officeDocument/2006/relationships/slide" Target="slides/slide8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49" Type="http://schemas.openxmlformats.org/officeDocument/2006/relationships/slide" Target="slides/slide39.xml"/><Relationship Id="rId114" Type="http://schemas.openxmlformats.org/officeDocument/2006/relationships/slide" Target="slides/slide104.xml"/><Relationship Id="rId119" Type="http://schemas.openxmlformats.org/officeDocument/2006/relationships/slide" Target="slides/slide109.xml"/><Relationship Id="rId44" Type="http://schemas.openxmlformats.org/officeDocument/2006/relationships/slide" Target="slides/slide34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81" Type="http://schemas.openxmlformats.org/officeDocument/2006/relationships/slide" Target="slides/slide71.xml"/><Relationship Id="rId86" Type="http://schemas.openxmlformats.org/officeDocument/2006/relationships/slide" Target="slides/slide76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109" Type="http://schemas.openxmlformats.org/officeDocument/2006/relationships/slide" Target="slides/slide9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6" Type="http://schemas.openxmlformats.org/officeDocument/2006/relationships/slide" Target="slides/slide66.xml"/><Relationship Id="rId97" Type="http://schemas.openxmlformats.org/officeDocument/2006/relationships/slide" Target="slides/slide87.xml"/><Relationship Id="rId104" Type="http://schemas.openxmlformats.org/officeDocument/2006/relationships/slide" Target="slides/slide94.xml"/><Relationship Id="rId120" Type="http://schemas.openxmlformats.org/officeDocument/2006/relationships/slide" Target="slides/slide110.xml"/><Relationship Id="rId125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1.xml"/><Relationship Id="rId92" Type="http://schemas.openxmlformats.org/officeDocument/2006/relationships/slide" Target="slides/slide8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4" Type="http://schemas.openxmlformats.org/officeDocument/2006/relationships/slide" Target="slides/slide14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66" Type="http://schemas.openxmlformats.org/officeDocument/2006/relationships/slide" Target="slides/slide56.xml"/><Relationship Id="rId87" Type="http://schemas.openxmlformats.org/officeDocument/2006/relationships/slide" Target="slides/slide77.xml"/><Relationship Id="rId110" Type="http://schemas.openxmlformats.org/officeDocument/2006/relationships/slide" Target="slides/slide100.xml"/><Relationship Id="rId115" Type="http://schemas.openxmlformats.org/officeDocument/2006/relationships/slide" Target="slides/slide105.xml"/><Relationship Id="rId61" Type="http://schemas.openxmlformats.org/officeDocument/2006/relationships/slide" Target="slides/slide51.xml"/><Relationship Id="rId82" Type="http://schemas.openxmlformats.org/officeDocument/2006/relationships/slide" Target="slides/slide72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56" Type="http://schemas.openxmlformats.org/officeDocument/2006/relationships/slide" Target="slides/slide46.xml"/><Relationship Id="rId77" Type="http://schemas.openxmlformats.org/officeDocument/2006/relationships/slide" Target="slides/slide67.xml"/><Relationship Id="rId100" Type="http://schemas.openxmlformats.org/officeDocument/2006/relationships/slide" Target="slides/slide90.xml"/><Relationship Id="rId105" Type="http://schemas.openxmlformats.org/officeDocument/2006/relationships/slide" Target="slides/slide95.xml"/><Relationship Id="rId126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72" Type="http://schemas.openxmlformats.org/officeDocument/2006/relationships/slide" Target="slides/slide62.xml"/><Relationship Id="rId93" Type="http://schemas.openxmlformats.org/officeDocument/2006/relationships/slide" Target="slides/slide83.xml"/><Relationship Id="rId98" Type="http://schemas.openxmlformats.org/officeDocument/2006/relationships/slide" Target="slides/slide88.xml"/><Relationship Id="rId121" Type="http://schemas.openxmlformats.org/officeDocument/2006/relationships/slide" Target="slides/slide11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5.xml"/><Relationship Id="rId46" Type="http://schemas.openxmlformats.org/officeDocument/2006/relationships/slide" Target="slides/slide36.xml"/><Relationship Id="rId67" Type="http://schemas.openxmlformats.org/officeDocument/2006/relationships/slide" Target="slides/slide57.xml"/><Relationship Id="rId116" Type="http://schemas.openxmlformats.org/officeDocument/2006/relationships/slide" Target="slides/slide106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62" Type="http://schemas.openxmlformats.org/officeDocument/2006/relationships/slide" Target="slides/slide52.xml"/><Relationship Id="rId83" Type="http://schemas.openxmlformats.org/officeDocument/2006/relationships/slide" Target="slides/slide73.xml"/><Relationship Id="rId88" Type="http://schemas.openxmlformats.org/officeDocument/2006/relationships/slide" Target="slides/slide78.xml"/><Relationship Id="rId111" Type="http://schemas.openxmlformats.org/officeDocument/2006/relationships/slide" Target="slides/slide101.xml"/><Relationship Id="rId15" Type="http://schemas.openxmlformats.org/officeDocument/2006/relationships/slide" Target="slides/slide5.xml"/><Relationship Id="rId36" Type="http://schemas.openxmlformats.org/officeDocument/2006/relationships/slide" Target="slides/slide26.xml"/><Relationship Id="rId57" Type="http://schemas.openxmlformats.org/officeDocument/2006/relationships/slide" Target="slides/slide47.xml"/><Relationship Id="rId106" Type="http://schemas.openxmlformats.org/officeDocument/2006/relationships/slide" Target="slides/slide96.xml"/><Relationship Id="rId127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52" Type="http://schemas.openxmlformats.org/officeDocument/2006/relationships/slide" Target="slides/slide42.xml"/><Relationship Id="rId73" Type="http://schemas.openxmlformats.org/officeDocument/2006/relationships/slide" Target="slides/slide63.xml"/><Relationship Id="rId78" Type="http://schemas.openxmlformats.org/officeDocument/2006/relationships/slide" Target="slides/slide68.xml"/><Relationship Id="rId94" Type="http://schemas.openxmlformats.org/officeDocument/2006/relationships/slide" Target="slides/slide84.xml"/><Relationship Id="rId99" Type="http://schemas.openxmlformats.org/officeDocument/2006/relationships/slide" Target="slides/slide89.xml"/><Relationship Id="rId101" Type="http://schemas.openxmlformats.org/officeDocument/2006/relationships/slide" Target="slides/slide91.xml"/><Relationship Id="rId122" Type="http://schemas.openxmlformats.org/officeDocument/2006/relationships/slide" Target="slides/slide11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26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11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fld id="{0C96200D-C580-4272-A35E-60917CBD15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23132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96200D-C580-4272-A35E-60917CBD1536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1446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96200D-C580-4272-A35E-60917CBD1536}" type="slidenum">
              <a:rPr lang="en-US" altLang="zh-TW" smtClean="0"/>
              <a:pPr>
                <a:defRPr/>
              </a:pPr>
              <a:t>40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8387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96200D-C580-4272-A35E-60917CBD1536}" type="slidenum">
              <a:rPr lang="en-US" altLang="zh-TW" smtClean="0"/>
              <a:pPr>
                <a:defRPr/>
              </a:pPr>
              <a:t>109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8644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323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82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osnet.cs.nchu.edu.tw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osnet.cs.nchu.edu.tw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hyperlink" Target="http://osnet.cs.nchu.edu.tw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jpe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hyperlink" Target="http://osnet.cs.nchu.edu.tw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hyperlink" Target="http://osnet.cs.nchu.edu.tw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2.jpe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-26988"/>
            <a:ext cx="12192000" cy="962026"/>
            <a:chOff x="0" y="-17"/>
            <a:chExt cx="5760" cy="606"/>
          </a:xfrm>
        </p:grpSpPr>
        <p:pic>
          <p:nvPicPr>
            <p:cNvPr id="5" name="Picture 7" descr="oslab logo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-17"/>
              <a:ext cx="4830" cy="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15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94" y="-17"/>
              <a:ext cx="1066" cy="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12" descr="Slide_iconblue_pc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24634" y="6010275"/>
            <a:ext cx="1348317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5A9B3-FB01-4448-ABE2-4F80DA56BB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6CC020-57DA-4103-82D0-232EFD684443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406359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C13513-B144-420C-90D1-99E5AAE0AB60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608137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87F667-B628-431A-B00D-0222AC052E71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15565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719B5D-7C1B-4B44-A839-F6FE5EB626DE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24301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8FDFEC-E08C-4696-BA10-B3CE8FF4B93D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48534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4977DC-D703-4941-9B31-E38180F8F142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858831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51900" y="1"/>
            <a:ext cx="2745317" cy="61261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1"/>
            <a:ext cx="8039100" cy="612616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53FB5A-74FF-4021-97EC-69E6C38FBDC8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762199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0"/>
            <a:ext cx="10972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5A5EB7-F31B-4C5C-A623-53DF00B5D3EF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07946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0"/>
            <a:ext cx="10972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美工圖案版面配置區 3"/>
          <p:cNvSpPr>
            <a:spLocks noGrp="1"/>
          </p:cNvSpPr>
          <p:nvPr>
            <p:ph type="clipArt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B718FF-8064-49A9-B28C-E58D865BB6B0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162457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0"/>
            <a:ext cx="10972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1B6829-293E-4F97-AFD5-7766D18225D3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072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51900" y="47625"/>
            <a:ext cx="2745317" cy="60785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47625"/>
            <a:ext cx="8039100" cy="60785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A3035-2733-4190-AD0D-DBCC8048BE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500145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116632"/>
            <a:ext cx="109728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F06792-2767-43F4-A335-D8A37CCA3850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50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D90982-AB66-46A4-A1FF-EC3140B35B5D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43789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27051" y="1412875"/>
            <a:ext cx="53848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15051" y="1412875"/>
            <a:ext cx="53848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38B244-3745-40D0-BE05-59D46F502FAE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240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9314AB-8309-4AD6-9FFB-F7146D0BE65A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13596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8E01AA-4B65-4798-BFD9-8B545C976B75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345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901DFC-AF09-44D6-ABE0-8E54496024F7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559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D644F4-34C4-4C48-9219-F64F8F4D0DB9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979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EE7853-2D7D-4C18-8FA5-DDE0E7A7B919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4478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A417F6-521E-48E2-ACCA-8C01A79B2926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504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-26988"/>
            <a:ext cx="12192000" cy="962026"/>
            <a:chOff x="0" y="-17"/>
            <a:chExt cx="5760" cy="606"/>
          </a:xfrm>
        </p:grpSpPr>
        <p:pic>
          <p:nvPicPr>
            <p:cNvPr id="5" name="Picture 7" descr="oslab logo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-17"/>
              <a:ext cx="4830" cy="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15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94" y="-17"/>
              <a:ext cx="1066" cy="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12" descr="Slide_iconblue_pc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24634" y="6010275"/>
            <a:ext cx="1348317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32339133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0734" y="0"/>
            <a:ext cx="2766484" cy="6165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27051" y="0"/>
            <a:ext cx="8100483" cy="6165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35DCB0-626D-4CFF-A48C-95AD28109B0E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09367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0"/>
            <a:ext cx="10972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27051" y="1412875"/>
            <a:ext cx="5384800" cy="4752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15051" y="1412875"/>
            <a:ext cx="5384800" cy="4752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819CAA-295F-41C1-9BE8-5D25C285959C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0794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D4BB2-6766-4561-BC06-F552BFADA6F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92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54202-1D94-4F40-BF1C-2B28CDC5AFA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47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59911-C564-410A-B93B-2F735A8FE35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876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E878F-EED9-40BE-A34B-8E294055A8D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690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458FE-58C5-40CD-A089-063BEF5C9E9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0216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FF96D-3F97-4EED-A2CE-E2DD9497B7B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5629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90473-F383-46E9-847B-A62E2A0F4CB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61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0A2B1-AD20-4166-B6D5-5B145BA603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CC5E8-09D8-49E9-851F-C2B04BD1C92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69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291F42-F963-425A-8513-31CE11AA8D4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2318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51900" y="115889"/>
            <a:ext cx="2745317" cy="60102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115889"/>
            <a:ext cx="8039100" cy="60102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E3674-CDC6-4F01-8D00-CCBFD24D340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083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7355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856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8377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8151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7798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1987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12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85228-623B-4451-AE5F-DC9B995EBC9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240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6846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0026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888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861020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116632"/>
            <a:ext cx="109728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F06792-2767-43F4-A335-D8A37CCA3850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82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D90982-AB66-46A4-A1FF-EC3140B35B5D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8511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27051" y="1412875"/>
            <a:ext cx="53848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15051" y="1412875"/>
            <a:ext cx="53848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38B244-3745-40D0-BE05-59D46F502FAE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4619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9314AB-8309-4AD6-9FFB-F7146D0BE65A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36835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8E01AA-4B65-4798-BFD9-8B545C976B75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359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268413"/>
            <a:ext cx="53848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268413"/>
            <a:ext cx="53848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39481-F962-4F85-9E1B-554F3CA472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901DFC-AF09-44D6-ABE0-8E54496024F7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596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D644F4-34C4-4C48-9219-F64F8F4D0DB9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4533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EE7853-2D7D-4C18-8FA5-DDE0E7A7B919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567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A417F6-521E-48E2-ACCA-8C01A79B2926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29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0734" y="0"/>
            <a:ext cx="2766484" cy="6165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27051" y="0"/>
            <a:ext cx="8100483" cy="6165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35DCB0-626D-4CFF-A48C-95AD28109B0E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6829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0"/>
            <a:ext cx="10972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27051" y="1412875"/>
            <a:ext cx="5384800" cy="4752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15051" y="1412875"/>
            <a:ext cx="5384800" cy="4752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819CAA-295F-41C1-9BE8-5D25C285959C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3608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57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116632"/>
            <a:ext cx="109728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F06792-2767-43F4-A335-D8A37CCA3850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4614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D90982-AB66-46A4-A1FF-EC3140B35B5D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82549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27051" y="1412875"/>
            <a:ext cx="53848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15051" y="1412875"/>
            <a:ext cx="53848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38B244-3745-40D0-BE05-59D46F502FAE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257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4DE2E-C83E-4954-B893-149E183B01F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9314AB-8309-4AD6-9FFB-F7146D0BE65A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9192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8E01AA-4B65-4798-BFD9-8B545C976B75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4496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901DFC-AF09-44D6-ABE0-8E54496024F7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323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D644F4-34C4-4C48-9219-F64F8F4D0DB9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194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EE7853-2D7D-4C18-8FA5-DDE0E7A7B919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7108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A417F6-521E-48E2-ACCA-8C01A79B2926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429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0734" y="0"/>
            <a:ext cx="2766484" cy="6165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27051" y="0"/>
            <a:ext cx="8100483" cy="6165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35DCB0-626D-4CFF-A48C-95AD28109B0E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950237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0"/>
            <a:ext cx="10972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27051" y="1412875"/>
            <a:ext cx="5384800" cy="4752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15051" y="1412875"/>
            <a:ext cx="5384800" cy="4752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819CAA-295F-41C1-9BE8-5D25C285959C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51234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-26988"/>
            <a:ext cx="12192000" cy="962026"/>
            <a:chOff x="0" y="-17"/>
            <a:chExt cx="5760" cy="606"/>
          </a:xfrm>
        </p:grpSpPr>
        <p:pic>
          <p:nvPicPr>
            <p:cNvPr id="5" name="Picture 7" descr="oslab 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7"/>
              <a:ext cx="4830" cy="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 descr="15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4" y="-17"/>
              <a:ext cx="1066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6729582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NCHU System &amp; Network Lab</a:t>
            </a:r>
            <a:endParaRPr lang="en-US" altLang="zh-TW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86F9A-5044-4A1A-847C-0AD38322033F}" type="slidenum">
              <a:rPr lang="en-US" altLang="zh-TW" smtClean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87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632AD-9D6A-45CC-A1CF-8EF7EBEC225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NCHU System &amp; Network Lab</a:t>
            </a:r>
            <a:endParaRPr lang="en-US" altLang="zh-TW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BC735-0F4E-4A20-9F74-072078837864}" type="slidenum">
              <a:rPr lang="en-US" altLang="zh-TW" smtClean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869807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27051" y="1412875"/>
            <a:ext cx="53848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15051" y="1412875"/>
            <a:ext cx="53848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NCHU System &amp; Network Lab</a:t>
            </a:r>
            <a:endParaRPr lang="en-US" altLang="zh-TW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72C8D-1D34-47FA-9DEC-92357E4AFD99}" type="slidenum">
              <a:rPr lang="en-US" altLang="zh-TW" smtClean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748259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NCHU System &amp; Network Lab</a:t>
            </a:r>
            <a:endParaRPr lang="en-US" altLang="zh-TW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27477-61FD-4EB1-83BC-85003D650659}" type="slidenum">
              <a:rPr lang="en-US" altLang="zh-TW" smtClean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953037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NCHU System &amp; Network Lab</a:t>
            </a:r>
            <a:endParaRPr lang="en-US" altLang="zh-TW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BA58D-5ED9-4BDE-8258-D186BD548B67}" type="slidenum">
              <a:rPr lang="en-US" altLang="zh-TW" smtClean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157093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NCHU System &amp; Network Lab</a:t>
            </a:r>
            <a:endParaRPr lang="en-US" altLang="zh-TW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0EDC7-E5CE-4B38-AD99-0654C82BE584}" type="slidenum">
              <a:rPr lang="en-US" altLang="zh-TW" smtClean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613985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NCHU System &amp; Network Lab</a:t>
            </a:r>
            <a:endParaRPr lang="en-US" altLang="zh-TW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31031-2B58-419E-B1F4-F69AED8F75F3}" type="slidenum">
              <a:rPr lang="en-US" altLang="zh-TW" smtClean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974620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NCHU System &amp; Network Lab</a:t>
            </a:r>
            <a:endParaRPr lang="en-US" altLang="zh-TW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FA3A4-656E-425E-B354-3680B4503D32}" type="slidenum">
              <a:rPr lang="en-US" altLang="zh-TW" smtClean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196041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NCHU System &amp; Network Lab</a:t>
            </a:r>
            <a:endParaRPr lang="en-US" altLang="zh-TW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0693B-809E-45F7-AF79-3943331BB461}" type="slidenum">
              <a:rPr lang="en-US" altLang="zh-TW" smtClean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744539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0734" y="0"/>
            <a:ext cx="2766484" cy="6165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27051" y="0"/>
            <a:ext cx="8100483" cy="6165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NCHU System &amp; Network Lab</a:t>
            </a:r>
            <a:endParaRPr lang="en-US" altLang="zh-TW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856E5-920F-4BD3-80B9-8405ACE8F88D}" type="slidenum">
              <a:rPr lang="en-US" altLang="zh-TW" smtClean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38136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0"/>
            <a:ext cx="10972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27051" y="1412875"/>
            <a:ext cx="5384800" cy="4752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15051" y="1412875"/>
            <a:ext cx="5384800" cy="4752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NCHU System &amp; Network Lab</a:t>
            </a:r>
            <a:endParaRPr lang="en-US" altLang="zh-TW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45383-2454-4A63-B704-50D55E77908E}" type="slidenum">
              <a:rPr lang="en-US" altLang="zh-TW" smtClean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604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3F6A1-8A0B-4905-8C4D-A2A89273829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-26988"/>
            <a:ext cx="12192000" cy="962026"/>
            <a:chOff x="0" y="-17"/>
            <a:chExt cx="5760" cy="606"/>
          </a:xfrm>
        </p:grpSpPr>
        <p:pic>
          <p:nvPicPr>
            <p:cNvPr id="5" name="Picture 7" descr="oslab logo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-17"/>
              <a:ext cx="4830" cy="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15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94" y="-17"/>
              <a:ext cx="1066" cy="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12" descr="Slide_iconblue_pc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24634" y="6010275"/>
            <a:ext cx="1348317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0"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b="1"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064267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58BCA2-9290-4022-8C17-3C71BECAFB63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79299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6AA4E0-11AA-4DB0-B245-2B8505F90838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952820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67FB20-B7E3-40BA-8CF5-97F73F78CA73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104369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6CC020-57DA-4103-82D0-232EFD684443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44296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C13513-B144-420C-90D1-99E5AAE0AB60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72187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87F667-B628-431A-B00D-0222AC052E71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42634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719B5D-7C1B-4B44-A839-F6FE5EB626DE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4982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8FDFEC-E08C-4696-BA10-B3CE8FF4B93D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05988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4977DC-D703-4941-9B31-E38180F8F142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96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8101C-A27A-4027-B24D-6AD0C5A416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51900" y="1"/>
            <a:ext cx="2745317" cy="61261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1"/>
            <a:ext cx="8039100" cy="612616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53FB5A-74FF-4021-97EC-69E6C38FBDC8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563975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0"/>
            <a:ext cx="10972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5A5EB7-F31B-4C5C-A623-53DF00B5D3EF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153132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0"/>
            <a:ext cx="10972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美工圖案版面配置區 3"/>
          <p:cNvSpPr>
            <a:spLocks noGrp="1"/>
          </p:cNvSpPr>
          <p:nvPr>
            <p:ph type="clipArt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B718FF-8064-49A9-B28C-E58D865BB6B0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29966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0"/>
            <a:ext cx="10972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1B6829-293E-4F97-AFD5-7766D18225D3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152620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-26988"/>
            <a:ext cx="12192000" cy="962026"/>
            <a:chOff x="0" y="-17"/>
            <a:chExt cx="5760" cy="606"/>
          </a:xfrm>
        </p:grpSpPr>
        <p:pic>
          <p:nvPicPr>
            <p:cNvPr id="5" name="Picture 7" descr="oslab logo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-17"/>
              <a:ext cx="4830" cy="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15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94" y="-17"/>
              <a:ext cx="1066" cy="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55032932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aseline="0">
                <a:latin typeface="Calibri" pitchFamily="34" charset="0"/>
                <a:ea typeface="標楷體" pitchFamily="65" charset="-120"/>
              </a:defRPr>
            </a:lvl1pPr>
            <a:lvl2pPr>
              <a:defRPr baseline="0">
                <a:latin typeface="Calibri" pitchFamily="34" charset="0"/>
                <a:ea typeface="標楷體" pitchFamily="65" charset="-120"/>
              </a:defRPr>
            </a:lvl2pPr>
            <a:lvl3pPr>
              <a:defRPr baseline="0">
                <a:latin typeface="Calibri" pitchFamily="34" charset="0"/>
                <a:ea typeface="標楷體" pitchFamily="65" charset="-120"/>
              </a:defRPr>
            </a:lvl3pPr>
            <a:lvl4pPr>
              <a:defRPr baseline="0">
                <a:latin typeface="Calibri" pitchFamily="34" charset="0"/>
                <a:ea typeface="標楷體" pitchFamily="65" charset="-120"/>
              </a:defRPr>
            </a:lvl4pPr>
            <a:lvl5pPr>
              <a:defRPr baseline="0">
                <a:latin typeface="Calibri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ea typeface="新細明體" pitchFamily="18" charset="-120"/>
              </a:rPr>
              <a:t>NCHU System &amp; Network Lab</a:t>
            </a:r>
            <a:endParaRPr lang="en-US" altLang="zh-TW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00248-D87A-484E-BE2A-139598D528A9}" type="slidenum">
              <a:rPr lang="en-US" altLang="zh-TW" smtClean="0">
                <a:solidFill>
                  <a:srgbClr val="000000"/>
                </a:solidFill>
                <a:ea typeface="新細明體" pitchFamily="18" charset="-120"/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357421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ea typeface="新細明體" pitchFamily="18" charset="-120"/>
              </a:rPr>
              <a:t>NCHU System &amp; Network Lab</a:t>
            </a:r>
            <a:endParaRPr lang="en-US" altLang="zh-TW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586B1-FADE-413F-A6C5-0EFFFB6FBD7B}" type="slidenum">
              <a:rPr lang="en-US" altLang="zh-TW" smtClean="0">
                <a:solidFill>
                  <a:srgbClr val="000000"/>
                </a:solidFill>
                <a:ea typeface="新細明體" pitchFamily="18" charset="-120"/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053074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27051" y="1412875"/>
            <a:ext cx="53848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15051" y="1412875"/>
            <a:ext cx="53848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ea typeface="新細明體" pitchFamily="18" charset="-120"/>
              </a:rPr>
              <a:t>NCHU System &amp; Network Lab</a:t>
            </a:r>
            <a:endParaRPr lang="en-US" altLang="zh-TW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79B09-3FAF-4199-93FE-073B09B5517D}" type="slidenum">
              <a:rPr lang="en-US" altLang="zh-TW" smtClean="0">
                <a:solidFill>
                  <a:srgbClr val="000000"/>
                </a:solidFill>
                <a:ea typeface="新細明體" pitchFamily="18" charset="-120"/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017320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ea typeface="新細明體" pitchFamily="18" charset="-120"/>
              </a:rPr>
              <a:t>NCHU System &amp; Network Lab</a:t>
            </a:r>
            <a:endParaRPr lang="en-US" altLang="zh-TW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0D00A-08E0-46FC-8FF6-504E9165CF9E}" type="slidenum">
              <a:rPr lang="en-US" altLang="zh-TW" smtClean="0">
                <a:solidFill>
                  <a:srgbClr val="000000"/>
                </a:solidFill>
                <a:ea typeface="新細明體" pitchFamily="18" charset="-120"/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599786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ea typeface="新細明體" pitchFamily="18" charset="-120"/>
              </a:rPr>
              <a:t>NCHU System &amp; Network Lab</a:t>
            </a:r>
            <a:endParaRPr lang="en-US" altLang="zh-TW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B5231-F943-4FDC-AF1A-06E7AB96A6FE}" type="slidenum">
              <a:rPr lang="en-US" altLang="zh-TW" smtClean="0">
                <a:solidFill>
                  <a:srgbClr val="000000"/>
                </a:solidFill>
                <a:ea typeface="新細明體" pitchFamily="18" charset="-120"/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573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10DE6-F0B5-4BB5-93AA-2CCD573E1E0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ea typeface="新細明體" pitchFamily="18" charset="-120"/>
              </a:rPr>
              <a:t>NCHU System &amp; Network Lab</a:t>
            </a:r>
            <a:endParaRPr lang="en-US" altLang="zh-TW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7FCB4-B27D-4F21-905C-C011DDE2C3F4}" type="slidenum">
              <a:rPr lang="en-US" altLang="zh-TW" smtClean="0">
                <a:solidFill>
                  <a:srgbClr val="000000"/>
                </a:solidFill>
                <a:ea typeface="新細明體" pitchFamily="18" charset="-120"/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141829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ea typeface="新細明體" pitchFamily="18" charset="-120"/>
              </a:rPr>
              <a:t>NCHU System &amp; Network Lab</a:t>
            </a:r>
            <a:endParaRPr lang="en-US" altLang="zh-TW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F6974-552D-4744-8097-B146A8C5167A}" type="slidenum">
              <a:rPr lang="en-US" altLang="zh-TW" smtClean="0">
                <a:solidFill>
                  <a:srgbClr val="000000"/>
                </a:solidFill>
                <a:ea typeface="新細明體" pitchFamily="18" charset="-120"/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415958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ea typeface="新細明體" pitchFamily="18" charset="-120"/>
              </a:rPr>
              <a:t>NCHU System &amp; Network Lab</a:t>
            </a:r>
            <a:endParaRPr lang="en-US" altLang="zh-TW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990D7-37E9-470B-8102-8A4DEFAD76C3}" type="slidenum">
              <a:rPr lang="en-US" altLang="zh-TW" smtClean="0">
                <a:solidFill>
                  <a:srgbClr val="000000"/>
                </a:solidFill>
                <a:ea typeface="新細明體" pitchFamily="18" charset="-120"/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595302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ea typeface="新細明體" pitchFamily="18" charset="-120"/>
              </a:rPr>
              <a:t>NCHU System &amp; Network Lab</a:t>
            </a:r>
            <a:endParaRPr lang="en-US" altLang="zh-TW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FAE8E-4055-46CE-947A-57FAB26656D8}" type="slidenum">
              <a:rPr lang="en-US" altLang="zh-TW" smtClean="0">
                <a:solidFill>
                  <a:srgbClr val="000000"/>
                </a:solidFill>
                <a:ea typeface="新細明體" pitchFamily="18" charset="-120"/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037610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0734" y="0"/>
            <a:ext cx="2766484" cy="6165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27051" y="0"/>
            <a:ext cx="8100483" cy="6165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ea typeface="新細明體" pitchFamily="18" charset="-120"/>
              </a:rPr>
              <a:t>NCHU System &amp; Network Lab</a:t>
            </a:r>
            <a:endParaRPr lang="en-US" altLang="zh-TW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BDA24-C0F3-441B-B3A7-80241ABEF401}" type="slidenum">
              <a:rPr lang="en-US" altLang="zh-TW" smtClean="0">
                <a:solidFill>
                  <a:srgbClr val="000000"/>
                </a:solidFill>
                <a:ea typeface="新細明體" pitchFamily="18" charset="-120"/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840755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0"/>
            <a:ext cx="10972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27051" y="1412875"/>
            <a:ext cx="5384800" cy="4752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15051" y="1412875"/>
            <a:ext cx="5384800" cy="4752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ea typeface="新細明體" pitchFamily="18" charset="-120"/>
              </a:rPr>
              <a:t>NCHU System &amp; Network Lab</a:t>
            </a:r>
            <a:endParaRPr lang="en-US" altLang="zh-TW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65304-4B6B-4B4F-87EF-D1914FC72216}" type="slidenum">
              <a:rPr lang="en-US" altLang="zh-TW" smtClean="0">
                <a:solidFill>
                  <a:srgbClr val="000000"/>
                </a:solidFill>
                <a:ea typeface="新細明體" pitchFamily="18" charset="-120"/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819774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Slide_iconblue_p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24634" y="6010275"/>
            <a:ext cx="1348317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0"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b="1"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313094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58BCA2-9290-4022-8C17-3C71BECAFB63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91911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6AA4E0-11AA-4DB0-B245-2B8505F90838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593433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67FB20-B7E3-40BA-8CF5-97F73F78CA73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811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21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vmlDrawing" Target="../drawings/vmlDrawing1.v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5" Type="http://schemas.openxmlformats.org/officeDocument/2006/relationships/oleObject" Target="../embeddings/oleObject2.bin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vmlDrawing" Target="../drawings/vmlDrawing2.v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5" Type="http://schemas.openxmlformats.org/officeDocument/2006/relationships/theme" Target="../theme/theme9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slideLayout" Target="../slideLayouts/slideLayout10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413"/>
            <a:ext cx="109728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fld id="{06FB7576-D5A1-4124-A8A2-2098A4E88BC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baseline="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ea typeface="標楷體" panose="03000509000000000000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1412875"/>
            <a:ext cx="109728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BCB6A0-5727-44B3-A5FA-EBD6BAD529E2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12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baseline="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ea typeface="標楷體" panose="03000509000000000000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11588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16C360E-DEBE-4CF7-8E6B-B96E06B1CFEE}" type="slidenum">
              <a:rPr lang="en-US" altLang="zh-TW">
                <a:solidFill>
                  <a:srgbClr val="000000"/>
                </a:solidFill>
                <a:ea typeface="新細明體" pitchFamily="18" charset="-120"/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490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BF12EB4-D0E8-4F8B-893A-5E3D1ED48D01}" type="datetimeFigureOut">
              <a:rPr kumimoji="0"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9/17/2023</a:t>
            </a:fld>
            <a:endParaRPr kumimoji="0"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83B9EA5-CE9A-4950-A80C-5ADF06B45BB8}" type="slidenum">
              <a:rPr kumimoji="0"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241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1412875"/>
            <a:ext cx="109728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BCB6A0-5727-44B3-A5FA-EBD6BAD529E2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45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baseline="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ea typeface="標楷體" panose="03000509000000000000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1412875"/>
            <a:ext cx="109728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BCB6A0-5727-44B3-A5FA-EBD6BAD529E2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05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baseline="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ea typeface="標楷體" panose="03000509000000000000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3085" y="6453188"/>
            <a:ext cx="518583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ea typeface="新細明體" panose="02020500000000000000" pitchFamily="18" charset="-120"/>
              </a:rPr>
              <a:t>NCHU System &amp; Network Lab</a:t>
            </a:r>
            <a:endParaRPr lang="en-US" altLang="zh-TW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0" y="0"/>
          <a:ext cx="1583267" cy="616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" name="點陣圖影像" r:id="rId15" imgW="2381582" imgH="2857899" progId="Paint.Picture">
                  <p:embed/>
                </p:oleObj>
              </mc:Choice>
              <mc:Fallback>
                <p:oleObj name="點陣圖影像" r:id="rId15" imgW="2381582" imgH="2857899" progId="Paint.Picture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30000" contrast="-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3267" cy="616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1412875"/>
            <a:ext cx="109728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E435F10-A0F3-4130-BBC5-754B367846FA}" type="slidenum">
              <a:rPr lang="en-US" altLang="zh-TW" smtClean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191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itchFamily="18" charset="-12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62C355-02D6-422E-9DA5-1995CBCF71DD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468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3085" y="6453188"/>
            <a:ext cx="518583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ea typeface="新細明體" pitchFamily="18" charset="-120"/>
              </a:rPr>
              <a:t>NCHU System &amp; Network Lab</a:t>
            </a:r>
            <a:endParaRPr lang="en-US" altLang="zh-TW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0" y="0"/>
          <a:ext cx="1583267" cy="616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點陣圖影像" r:id="rId15" imgW="2381582" imgH="2857899" progId="PBrush">
                  <p:embed/>
                </p:oleObj>
              </mc:Choice>
              <mc:Fallback>
                <p:oleObj name="點陣圖影像" r:id="rId15" imgW="2381582" imgH="2857899" progId="PBrush">
                  <p:embed/>
                  <p:pic>
                    <p:nvPicPr>
                      <p:cNvPr id="10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30000" contrast="-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3267" cy="616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1412875"/>
            <a:ext cx="109728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5CC828B-D36F-4887-AFDB-467459F7D6F5}" type="slidenum">
              <a:rPr lang="en-US" altLang="zh-TW" smtClean="0">
                <a:solidFill>
                  <a:srgbClr val="000000"/>
                </a:solidFill>
                <a:ea typeface="新細明體" pitchFamily="18" charset="-120"/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775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itchFamily="18" charset="-12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62C355-02D6-422E-9DA5-1995CBCF71DD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531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1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47850" y="1628800"/>
            <a:ext cx="8458200" cy="11430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altLang="zh-TW" b="1" dirty="0"/>
              <a:t>Chapter </a:t>
            </a:r>
            <a:r>
              <a:rPr lang="en-US" altLang="zh-TW" b="1" dirty="0" smtClean="0"/>
              <a:t>3: Processes</a:t>
            </a:r>
          </a:p>
        </p:txBody>
      </p:sp>
    </p:spTree>
    <p:extLst>
      <p:ext uri="{BB962C8B-B14F-4D97-AF65-F5344CB8AC3E}">
        <p14:creationId xmlns:p14="http://schemas.microsoft.com/office/powerpoint/2010/main" val="29873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Stack: Example </a:t>
            </a:r>
            <a:r>
              <a:rPr lang="en-US" altLang="zh-TW" sz="4000" dirty="0" smtClean="0"/>
              <a:t>2</a:t>
            </a:r>
            <a:endParaRPr lang="zh-TW" altLang="en-US" sz="40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417" y="1351414"/>
            <a:ext cx="2069786" cy="262768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F06792-2767-43F4-A335-D8A37CCA3850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85666" y="6523851"/>
            <a:ext cx="5106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https://eecs280staff.github.io/notes/02_ProceduralAbstraction_Testing.html</a:t>
            </a:r>
            <a:endParaRPr kumimoji="1" lang="zh-TW" altLang="en-US" sz="12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itchFamily="18" charset="-120"/>
              <a:cs typeface="+mn-cs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4265637"/>
            <a:ext cx="10553700" cy="1971675"/>
          </a:xfrm>
          <a:prstGeom prst="rect">
            <a:avLst/>
          </a:prstGeom>
        </p:spPr>
      </p:pic>
      <p:sp>
        <p:nvSpPr>
          <p:cNvPr id="8" name="圓角矩形圖說文字 7"/>
          <p:cNvSpPr/>
          <p:nvPr/>
        </p:nvSpPr>
        <p:spPr>
          <a:xfrm>
            <a:off x="624417" y="5546274"/>
            <a:ext cx="1872604" cy="432048"/>
          </a:xfrm>
          <a:prstGeom prst="wedgeRoundRectCallout">
            <a:avLst>
              <a:gd name="adj1" fmla="val 46697"/>
              <a:gd name="adj2" fmla="val -145796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新細明體"/>
                <a:cs typeface="+mn-cs"/>
              </a:rPr>
              <a:t>stack frame</a:t>
            </a:r>
            <a:endParaRPr kumimoji="1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 panose="020F0502020204030204" pitchFamily="34" charset="0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01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Outline</a:t>
            </a:r>
            <a:endParaRPr lang="en-US" altLang="zh-TW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/>
              <a:t>Process Concept</a:t>
            </a:r>
          </a:p>
          <a:p>
            <a:pPr eaLnBrk="1" hangingPunct="1"/>
            <a:r>
              <a:rPr lang="en-US" altLang="zh-TW" dirty="0" smtClean="0"/>
              <a:t>Process Scheduling</a:t>
            </a:r>
          </a:p>
          <a:p>
            <a:pPr eaLnBrk="1" hangingPunct="1"/>
            <a:r>
              <a:rPr lang="en-US" altLang="zh-TW" dirty="0" smtClean="0"/>
              <a:t>Operations on Processes</a:t>
            </a:r>
          </a:p>
          <a:p>
            <a:pPr eaLnBrk="1" hangingPunct="1"/>
            <a:r>
              <a:rPr lang="en-US" altLang="zh-TW" dirty="0" err="1" smtClean="0"/>
              <a:t>Interprocess</a:t>
            </a:r>
            <a:r>
              <a:rPr lang="en-US" altLang="zh-TW" dirty="0" smtClean="0"/>
              <a:t> Communication</a:t>
            </a:r>
          </a:p>
          <a:p>
            <a:pPr eaLnBrk="1" hangingPunct="1"/>
            <a:r>
              <a:rPr lang="en-US" altLang="zh-TW" dirty="0" smtClean="0"/>
              <a:t>IPC </a:t>
            </a:r>
            <a:r>
              <a:rPr lang="en-US" altLang="zh-TW" dirty="0"/>
              <a:t>in Shared-Memory </a:t>
            </a:r>
            <a:r>
              <a:rPr lang="en-US" altLang="zh-TW" dirty="0" smtClean="0"/>
              <a:t>Systems</a:t>
            </a:r>
          </a:p>
          <a:p>
            <a:pPr eaLnBrk="1" hangingPunct="1"/>
            <a:r>
              <a:rPr lang="en-US" altLang="zh-TW" b="1" dirty="0">
                <a:solidFill>
                  <a:srgbClr val="FF0000"/>
                </a:solidFill>
              </a:rPr>
              <a:t>IPC in Message Passing Systems</a:t>
            </a:r>
          </a:p>
          <a:p>
            <a:pPr eaLnBrk="1" hangingPunct="1"/>
            <a:r>
              <a:rPr lang="en-US" altLang="zh-TW" dirty="0" smtClean="0"/>
              <a:t>Examples of IPC Systems</a:t>
            </a:r>
          </a:p>
          <a:p>
            <a:pPr eaLnBrk="1" hangingPunct="1"/>
            <a:r>
              <a:rPr lang="en-US" altLang="zh-TW" dirty="0" smtClean="0"/>
              <a:t>Communication in Client-Server Systems</a:t>
            </a:r>
          </a:p>
        </p:txBody>
      </p:sp>
    </p:spTree>
    <p:extLst>
      <p:ext uri="{BB962C8B-B14F-4D97-AF65-F5344CB8AC3E}">
        <p14:creationId xmlns:p14="http://schemas.microsoft.com/office/powerpoint/2010/main" val="335017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Message-Passing Systems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Message-passing provides two operations:</a:t>
            </a:r>
          </a:p>
          <a:p>
            <a:pPr lvl="1" eaLnBrk="1" hangingPunct="1"/>
            <a:r>
              <a:rPr lang="en-US" altLang="zh-TW" sz="2400" b="1" dirty="0"/>
              <a:t>send</a:t>
            </a:r>
            <a:r>
              <a:rPr lang="en-US" altLang="zh-TW" sz="2400" dirty="0"/>
              <a:t>(</a:t>
            </a:r>
            <a:r>
              <a:rPr lang="en-US" altLang="zh-TW" sz="2400" i="1" dirty="0"/>
              <a:t>message</a:t>
            </a:r>
            <a:r>
              <a:rPr lang="en-US" altLang="zh-TW" sz="2400" dirty="0"/>
              <a:t>)</a:t>
            </a:r>
          </a:p>
          <a:p>
            <a:pPr lvl="1" eaLnBrk="1" hangingPunct="1"/>
            <a:endParaRPr lang="en-US" altLang="zh-TW" sz="2400" b="1" dirty="0" smtClean="0"/>
          </a:p>
          <a:p>
            <a:pPr lvl="1" eaLnBrk="1" hangingPunct="1"/>
            <a:r>
              <a:rPr lang="en-US" altLang="zh-TW" sz="2400" b="1" dirty="0" smtClean="0"/>
              <a:t>receive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message</a:t>
            </a:r>
            <a:r>
              <a:rPr lang="en-US" altLang="zh-TW" sz="2400" dirty="0"/>
              <a:t>)</a:t>
            </a:r>
          </a:p>
          <a:p>
            <a:pPr eaLnBrk="1" hangingPunct="1"/>
            <a:endParaRPr lang="en-US" altLang="zh-TW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Outline</a:t>
            </a:r>
            <a:endParaRPr lang="en-US" altLang="zh-TW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TW" dirty="0" smtClean="0"/>
              <a:t>Process Concept</a:t>
            </a:r>
          </a:p>
          <a:p>
            <a:pPr eaLnBrk="1" hangingPunct="1"/>
            <a:r>
              <a:rPr lang="en-US" altLang="zh-TW" dirty="0" smtClean="0"/>
              <a:t>Process Scheduling</a:t>
            </a:r>
          </a:p>
          <a:p>
            <a:pPr eaLnBrk="1" hangingPunct="1"/>
            <a:r>
              <a:rPr lang="en-US" altLang="zh-TW" dirty="0" smtClean="0"/>
              <a:t>Operations on Processes</a:t>
            </a:r>
          </a:p>
          <a:p>
            <a:pPr eaLnBrk="1" hangingPunct="1"/>
            <a:r>
              <a:rPr lang="en-US" altLang="zh-TW" dirty="0" err="1" smtClean="0"/>
              <a:t>Interprocess</a:t>
            </a:r>
            <a:r>
              <a:rPr lang="en-US" altLang="zh-TW" dirty="0" smtClean="0"/>
              <a:t> Communication</a:t>
            </a:r>
          </a:p>
          <a:p>
            <a:pPr eaLnBrk="1" hangingPunct="1"/>
            <a:r>
              <a:rPr lang="en-US" altLang="zh-TW" dirty="0" smtClean="0"/>
              <a:t>IPC </a:t>
            </a:r>
            <a:r>
              <a:rPr lang="en-US" altLang="zh-TW" dirty="0"/>
              <a:t>in Shared-Memory </a:t>
            </a:r>
            <a:r>
              <a:rPr lang="en-US" altLang="zh-TW" dirty="0" smtClean="0"/>
              <a:t>Systems</a:t>
            </a:r>
          </a:p>
          <a:p>
            <a:pPr eaLnBrk="1" hangingPunct="1"/>
            <a:r>
              <a:rPr lang="en-US" altLang="zh-TW" b="1" dirty="0">
                <a:solidFill>
                  <a:srgbClr val="FF0000"/>
                </a:solidFill>
              </a:rPr>
              <a:t>IPC in Message Passing </a:t>
            </a:r>
            <a:r>
              <a:rPr lang="en-US" altLang="zh-TW" b="1" dirty="0" smtClean="0">
                <a:solidFill>
                  <a:srgbClr val="FF0000"/>
                </a:solidFill>
              </a:rPr>
              <a:t>Systems</a:t>
            </a:r>
          </a:p>
          <a:p>
            <a:pPr lvl="1" eaLnBrk="1" hangingPunct="1"/>
            <a:r>
              <a:rPr lang="en-US" altLang="zh-TW" b="1" dirty="0">
                <a:solidFill>
                  <a:srgbClr val="FF0000"/>
                </a:solidFill>
              </a:rPr>
              <a:t>Synchronous or asynchronous communication</a:t>
            </a:r>
          </a:p>
          <a:p>
            <a:pPr eaLnBrk="1" hangingPunct="1"/>
            <a:r>
              <a:rPr lang="en-US" altLang="zh-TW" dirty="0" smtClean="0"/>
              <a:t>Examples of IPC Systems</a:t>
            </a:r>
          </a:p>
          <a:p>
            <a:pPr eaLnBrk="1" hangingPunct="1"/>
            <a:r>
              <a:rPr lang="en-US" altLang="zh-TW" dirty="0" smtClean="0"/>
              <a:t>Communication in Client-Server Systems</a:t>
            </a:r>
          </a:p>
        </p:txBody>
      </p:sp>
    </p:spTree>
    <p:extLst>
      <p:ext uri="{BB962C8B-B14F-4D97-AF65-F5344CB8AC3E}">
        <p14:creationId xmlns:p14="http://schemas.microsoft.com/office/powerpoint/2010/main" val="366490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Synchronous or </a:t>
            </a:r>
            <a:r>
              <a:rPr lang="en-US" altLang="zh-TW" dirty="0" smtClean="0"/>
              <a:t>Asynchronous</a:t>
            </a:r>
            <a:endParaRPr lang="en-US" altLang="zh-TW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Message passing may be either </a:t>
            </a:r>
            <a:r>
              <a:rPr lang="en-US" altLang="zh-TW" b="1" dirty="0" smtClean="0">
                <a:solidFill>
                  <a:srgbClr val="FF0000"/>
                </a:solidFill>
              </a:rPr>
              <a:t>blocking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or non-blocking </a:t>
            </a:r>
          </a:p>
          <a:p>
            <a:pPr lvl="1"/>
            <a:r>
              <a:rPr lang="en-US" altLang="zh-TW" dirty="0" smtClean="0"/>
              <a:t>Also known as </a:t>
            </a:r>
            <a:r>
              <a:rPr lang="en-US" altLang="zh-TW" b="1" dirty="0" smtClean="0">
                <a:solidFill>
                  <a:srgbClr val="FF0000"/>
                </a:solidFill>
              </a:rPr>
              <a:t>synchronous</a:t>
            </a:r>
            <a:r>
              <a:rPr lang="en-US" altLang="zh-TW" dirty="0" smtClean="0"/>
              <a:t> or </a:t>
            </a:r>
            <a:r>
              <a:rPr lang="en-US" altLang="zh-TW" b="1" dirty="0" smtClean="0">
                <a:solidFill>
                  <a:srgbClr val="FF0000"/>
                </a:solidFill>
              </a:rPr>
              <a:t>asynchronous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b="1" dirty="0" smtClean="0">
                <a:solidFill>
                  <a:srgbClr val="FF0000"/>
                </a:solidFill>
              </a:rPr>
              <a:t>Blocking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- process suspended until I/O completed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dirty="0" smtClean="0"/>
              <a:t>Easy to use but insufficient for some needs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b="1" dirty="0" smtClean="0">
                <a:solidFill>
                  <a:srgbClr val="FF0000"/>
                </a:solidFill>
              </a:rPr>
              <a:t>Nonblocking</a:t>
            </a:r>
            <a:r>
              <a:rPr lang="en-US" altLang="zh-TW" dirty="0" smtClean="0"/>
              <a:t> - I/O call returns </a:t>
            </a:r>
            <a:r>
              <a:rPr lang="en-US" altLang="zh-TW" b="1" dirty="0" smtClean="0"/>
              <a:t>immediately</a:t>
            </a:r>
            <a:r>
              <a:rPr lang="en-US" altLang="zh-TW" dirty="0" smtClean="0"/>
              <a:t> with </a:t>
            </a:r>
            <a:r>
              <a:rPr lang="en-US" altLang="zh-TW" b="1" dirty="0" smtClean="0"/>
              <a:t>as much as data </a:t>
            </a:r>
            <a:r>
              <a:rPr lang="en-US" altLang="zh-TW" dirty="0" smtClean="0"/>
              <a:t>available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dirty="0" smtClean="0"/>
              <a:t>With a </a:t>
            </a:r>
            <a:r>
              <a:rPr lang="en-US" altLang="zh-TW" b="1" dirty="0" smtClean="0"/>
              <a:t>return value </a:t>
            </a:r>
            <a:r>
              <a:rPr lang="en-US" altLang="zh-TW" dirty="0" smtClean="0"/>
              <a:t>indicating how many bytes were transferred</a:t>
            </a:r>
          </a:p>
          <a:p>
            <a:pPr lvl="1" eaLnBrk="1" hangingPunct="1">
              <a:lnSpc>
                <a:spcPct val="120000"/>
              </a:lnSpc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887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Synchronous or </a:t>
            </a:r>
            <a:r>
              <a:rPr lang="en-US" altLang="zh-TW" dirty="0" smtClean="0"/>
              <a:t>Asynchronous I/O Example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2063552" y="1484784"/>
            <a:ext cx="8147248" cy="4046036"/>
            <a:chOff x="2063552" y="620688"/>
            <a:chExt cx="8147248" cy="4752528"/>
          </a:xfrm>
        </p:grpSpPr>
        <p:cxnSp>
          <p:nvCxnSpPr>
            <p:cNvPr id="4" name="直線接點 3"/>
            <p:cNvCxnSpPr/>
            <p:nvPr/>
          </p:nvCxnSpPr>
          <p:spPr>
            <a:xfrm>
              <a:off x="2063552" y="1401345"/>
              <a:ext cx="7797422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字方塊 4"/>
            <p:cNvSpPr txBox="1"/>
            <p:nvPr/>
          </p:nvSpPr>
          <p:spPr>
            <a:xfrm>
              <a:off x="9146397" y="1124745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itchFamily="18" charset="-120"/>
                  <a:cs typeface="+mn-cs"/>
                </a:rPr>
                <a:t>User Mode</a:t>
              </a:r>
              <a:endPara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itchFamily="18" charset="-120"/>
                <a:cs typeface="+mn-cs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9152860" y="1368491"/>
              <a:ext cx="10106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itchFamily="18" charset="-120"/>
                  <a:cs typeface="+mn-cs"/>
                </a:rPr>
                <a:t>Kernel Mode</a:t>
              </a:r>
              <a:endPara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itchFamily="18" charset="-120"/>
                <a:cs typeface="+mn-cs"/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762107" y="630279"/>
              <a:ext cx="1463759" cy="52692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微軟正黑體" pitchFamily="34" charset="-120"/>
                  <a:cs typeface="+mn-cs"/>
                </a:rPr>
                <a:t>Program </a:t>
              </a:r>
              <a:r>
                <a:rPr kumimoji="0" lang="en-US" altLang="zh-TW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微軟正黑體" pitchFamily="34" charset="-120"/>
                  <a:cs typeface="+mn-cs"/>
                </a:rPr>
                <a:t>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微軟正黑體" pitchFamily="34" charset="-120"/>
                  <a:cs typeface="+mn-cs"/>
                </a:rPr>
                <a:t>recvfrom</a:t>
              </a:r>
              <a:r>
                <a:rPr kumimoji="0" lang="en-US" altLang="zh-TW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微軟正黑體" pitchFamily="34" charset="-120"/>
                  <a:cs typeface="+mn-cs"/>
                </a:rPr>
                <a:t> ()…</a:t>
              </a:r>
              <a:endPara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微軟正黑體" pitchFamily="34" charset="-120"/>
                <a:cs typeface="+mn-cs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2946228" y="620688"/>
              <a:ext cx="1371018" cy="5365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微軟正黑體" pitchFamily="34" charset="-120"/>
                  <a:cs typeface="+mn-cs"/>
                </a:rPr>
                <a:t>Program</a:t>
              </a:r>
              <a:r>
                <a:rPr kumimoji="0" lang="zh-TW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微軟正黑體" pitchFamily="34" charset="-120"/>
                  <a:cs typeface="+mn-cs"/>
                </a:rPr>
                <a:t> </a:t>
              </a:r>
              <a:r>
                <a:rPr kumimoji="0" lang="en-US" altLang="zh-TW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微軟正黑體" pitchFamily="34" charset="-120"/>
                  <a:cs typeface="+mn-cs"/>
                </a:rPr>
                <a:t>1</a:t>
              </a:r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7146344" y="847922"/>
              <a:ext cx="317809" cy="0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2413378" y="5013176"/>
              <a:ext cx="7797422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6140564" y="1473289"/>
              <a:ext cx="1193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itchFamily="18" charset="-120"/>
                  <a:cs typeface="+mn-cs"/>
                </a:rPr>
                <a:t>recvfrom</a:t>
              </a:r>
              <a:r>
                <a:rPr kumimoji="0" lang="en-US" altLang="zh-TW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itchFamily="18" charset="-120"/>
                  <a:cs typeface="+mn-cs"/>
                </a:rPr>
                <a:t>()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itchFamily="18" charset="-120"/>
                <a:cs typeface="+mn-cs"/>
              </a:endParaRPr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2423592" y="1993582"/>
              <a:ext cx="7398372" cy="2775450"/>
            </a:xfrm>
            <a:prstGeom prst="roundRect">
              <a:avLst/>
            </a:prstGeom>
            <a:solidFill>
              <a:srgbClr val="9FFD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微軟正黑體" pitchFamily="34" charset="-120"/>
                  <a:cs typeface="+mn-cs"/>
                </a:rPr>
                <a:t>recvfrom</a:t>
              </a:r>
              <a:r>
                <a:rPr kumimoji="1" lang="en-US" altLang="zh-TW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微軟正黑體" pitchFamily="34" charset="-120"/>
                  <a:cs typeface="+mn-cs"/>
                </a:rPr>
                <a:t> ()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微軟正黑體" pitchFamily="34" charset="-120"/>
                  <a:cs typeface="+mn-cs"/>
                </a:rPr>
                <a:t>{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微軟正黑體" pitchFamily="34" charset="-120"/>
                  <a:cs typeface="+mn-cs"/>
                </a:rPr>
                <a:t>	….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2000" b="1" dirty="0">
                  <a:solidFill>
                    <a:sysClr val="windowText" lastClr="000000"/>
                  </a:solidFill>
                  <a:latin typeface="Calibri" panose="020F0502020204030204"/>
                  <a:ea typeface="微軟正黑體" pitchFamily="34" charset="-120"/>
                </a:rPr>
                <a:t>	</a:t>
              </a:r>
              <a:r>
                <a:rPr lang="en-US" altLang="zh-TW" sz="2000" b="1" dirty="0" smtClean="0">
                  <a:solidFill>
                    <a:sysClr val="windowText" lastClr="000000"/>
                  </a:solidFill>
                  <a:latin typeface="Calibri" panose="020F0502020204030204"/>
                  <a:ea typeface="微軟正黑體" pitchFamily="34" charset="-120"/>
                </a:rPr>
                <a:t>….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微軟正黑體" pitchFamily="34" charset="-120"/>
                  <a:cs typeface="+mn-cs"/>
                </a:rPr>
                <a:t>	</a:t>
              </a:r>
              <a:r>
                <a:rPr kumimoji="1" lang="en-US" altLang="zh-TW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微軟正黑體" pitchFamily="34" charset="-120"/>
                  <a:cs typeface="+mn-cs"/>
                </a:rPr>
                <a:t>….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微軟正黑體" pitchFamily="34" charset="-120"/>
                  <a:cs typeface="+mn-cs"/>
                </a:rPr>
                <a:t>}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微軟正黑體" pitchFamily="34" charset="-120"/>
                  <a:cs typeface="+mn-cs"/>
                </a:rPr>
                <a:t>                                                         OS</a:t>
              </a:r>
            </a:p>
          </p:txBody>
        </p:sp>
        <p:cxnSp>
          <p:nvCxnSpPr>
            <p:cNvPr id="14" name="直線接點 23"/>
            <p:cNvCxnSpPr/>
            <p:nvPr/>
          </p:nvCxnSpPr>
          <p:spPr>
            <a:xfrm flipV="1">
              <a:off x="6106244" y="1124744"/>
              <a:ext cx="83" cy="826517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23"/>
            <p:cNvCxnSpPr/>
            <p:nvPr/>
          </p:nvCxnSpPr>
          <p:spPr>
            <a:xfrm flipV="1">
              <a:off x="6106244" y="4631047"/>
              <a:ext cx="83" cy="742169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/>
          <p:cNvSpPr/>
          <p:nvPr/>
        </p:nvSpPr>
        <p:spPr>
          <a:xfrm>
            <a:off x="5314156" y="5599979"/>
            <a:ext cx="1584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網路卡</a:t>
            </a:r>
            <a:endParaRPr lang="zh-TW" altLang="en-US" sz="28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578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Blocking I/O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28048" y="6550739"/>
            <a:ext cx="5652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i="1" dirty="0">
                <a:latin typeface="Calibri" panose="020F0502020204030204" pitchFamily="34" charset="0"/>
              </a:rPr>
              <a:t>https://medium.com/@clu1022/%E6%B7%BA%E8%AB%87i-o-model-32da09c619e6</a:t>
            </a:r>
            <a:endParaRPr lang="zh-TW" altLang="en-US" sz="1200" b="1" i="1" dirty="0">
              <a:latin typeface="Calibri" panose="020F0502020204030204" pitchFamily="34" charset="0"/>
            </a:endParaRPr>
          </a:p>
        </p:txBody>
      </p:sp>
      <p:pic>
        <p:nvPicPr>
          <p:cNvPr id="4098" name="Picture 2" descr="https://miro.medium.com/max/993/1*5uPdSnjRALGMiKAYTUZX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210205"/>
            <a:ext cx="8784976" cy="523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71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Blocking I/O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25" y="1484784"/>
            <a:ext cx="11082983" cy="482453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536160" y="6550739"/>
            <a:ext cx="464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i="1" dirty="0">
                <a:latin typeface="Calibri" panose="020F0502020204030204" pitchFamily="34" charset="0"/>
              </a:rPr>
              <a:t>https://rickhw.github.io/2019/02/27/ComputerScience/IO-Models/</a:t>
            </a:r>
            <a:endParaRPr lang="zh-TW" altLang="en-US" sz="1200" b="1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79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Non-Blocking I/O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600056" y="6550739"/>
            <a:ext cx="5580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i="1" dirty="0">
                <a:latin typeface="Calibri" panose="020F0502020204030204" pitchFamily="34" charset="0"/>
              </a:rPr>
              <a:t>https://medium.com/@clu1022/%E6%B7%BA%E8%AB%87i-o-model-32da09c619e6</a:t>
            </a:r>
            <a:endParaRPr lang="zh-TW" altLang="en-US" sz="1200" b="1" i="1" dirty="0">
              <a:latin typeface="Calibri" panose="020F0502020204030204" pitchFamily="34" charset="0"/>
            </a:endParaRPr>
          </a:p>
        </p:txBody>
      </p:sp>
      <p:pic>
        <p:nvPicPr>
          <p:cNvPr id="1026" name="Picture 2" descr="https://miro.medium.com/max/993/1*LpOGE7BnIugjK9_PznlIP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1305015"/>
            <a:ext cx="9865096" cy="512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31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Non-Blocking I/O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536160" y="6550739"/>
            <a:ext cx="464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i="1" dirty="0">
                <a:latin typeface="Calibri" panose="020F0502020204030204" pitchFamily="34" charset="0"/>
              </a:rPr>
              <a:t>https://rickhw.github.io/2019/02/27/ComputerScience/IO-Models/</a:t>
            </a:r>
            <a:endParaRPr lang="zh-TW" altLang="en-US" sz="1200" b="1" i="1" dirty="0">
              <a:latin typeface="Calibri" panose="020F0502020204030204" pitchFamily="34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24417" y="1556792"/>
            <a:ext cx="10972800" cy="4752528"/>
            <a:chOff x="624417" y="1556792"/>
            <a:chExt cx="10972800" cy="4752528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4417" y="1556792"/>
              <a:ext cx="10972800" cy="4752528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51357" y="3068960"/>
              <a:ext cx="466725" cy="1781175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26264" y="2780928"/>
              <a:ext cx="1162050" cy="419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10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Blocking and Nonblocking I/O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altLang="zh-TW" b="1" dirty="0" smtClean="0"/>
              <a:t>Blocking</a:t>
            </a:r>
            <a:r>
              <a:rPr lang="en-US" altLang="zh-TW" dirty="0" smtClean="0"/>
              <a:t> </a:t>
            </a:r>
            <a:r>
              <a:rPr lang="en-US" altLang="zh-TW" dirty="0"/>
              <a:t>is considered </a:t>
            </a:r>
            <a:r>
              <a:rPr lang="en-US" altLang="zh-TW" b="1" dirty="0"/>
              <a:t>synchronous</a:t>
            </a:r>
          </a:p>
          <a:p>
            <a:pPr lvl="1">
              <a:lnSpc>
                <a:spcPct val="120000"/>
              </a:lnSpc>
            </a:pPr>
            <a:r>
              <a:rPr lang="en-US" altLang="zh-TW" b="1" dirty="0"/>
              <a:t>Blocking send</a:t>
            </a:r>
            <a:r>
              <a:rPr lang="en-US" altLang="zh-TW" dirty="0"/>
              <a:t>: sender blocked until the message is received by the receiver</a:t>
            </a:r>
          </a:p>
          <a:p>
            <a:pPr lvl="1">
              <a:lnSpc>
                <a:spcPct val="120000"/>
              </a:lnSpc>
            </a:pPr>
            <a:r>
              <a:rPr lang="en-US" altLang="zh-TW" b="1" dirty="0"/>
              <a:t>Blocking receive</a:t>
            </a:r>
            <a:r>
              <a:rPr lang="en-US" altLang="zh-TW" dirty="0"/>
              <a:t>: receiver blocks until a message is available</a:t>
            </a:r>
          </a:p>
          <a:p>
            <a:pPr>
              <a:lnSpc>
                <a:spcPct val="120000"/>
              </a:lnSpc>
            </a:pPr>
            <a:endParaRPr lang="en-US" altLang="zh-TW" b="1" dirty="0" smtClean="0"/>
          </a:p>
          <a:p>
            <a:pPr>
              <a:lnSpc>
                <a:spcPct val="120000"/>
              </a:lnSpc>
            </a:pPr>
            <a:r>
              <a:rPr lang="en-US" altLang="zh-TW" b="1" dirty="0" smtClean="0"/>
              <a:t>Non-blocking</a:t>
            </a:r>
            <a:r>
              <a:rPr lang="en-US" altLang="zh-TW" dirty="0" smtClean="0"/>
              <a:t> </a:t>
            </a:r>
            <a:r>
              <a:rPr lang="en-US" altLang="zh-TW" dirty="0"/>
              <a:t>is considered </a:t>
            </a:r>
            <a:r>
              <a:rPr lang="en-US" altLang="zh-TW" b="1" dirty="0"/>
              <a:t>asynchronous</a:t>
            </a:r>
          </a:p>
          <a:p>
            <a:pPr lvl="1">
              <a:lnSpc>
                <a:spcPct val="120000"/>
              </a:lnSpc>
            </a:pPr>
            <a:r>
              <a:rPr lang="en-US" altLang="zh-TW" b="1" dirty="0"/>
              <a:t>Non-blocking send</a:t>
            </a:r>
            <a:r>
              <a:rPr lang="en-US" altLang="zh-TW" dirty="0"/>
              <a:t>: sender sends the message and resumes operation</a:t>
            </a:r>
          </a:p>
          <a:p>
            <a:pPr lvl="1">
              <a:lnSpc>
                <a:spcPct val="120000"/>
              </a:lnSpc>
            </a:pPr>
            <a:r>
              <a:rPr lang="en-US" altLang="zh-TW" b="1" dirty="0"/>
              <a:t>Non-blocking receive</a:t>
            </a:r>
            <a:r>
              <a:rPr lang="en-US" altLang="zh-TW" dirty="0"/>
              <a:t>: receiver retrieves either a valid message or a null</a:t>
            </a:r>
          </a:p>
          <a:p>
            <a:pPr>
              <a:lnSpc>
                <a:spcPct val="120000"/>
              </a:lnSpc>
            </a:pPr>
            <a:endParaRPr lang="en-US" altLang="zh-TW" dirty="0"/>
          </a:p>
          <a:p>
            <a:pPr>
              <a:lnSpc>
                <a:spcPct val="12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81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z="4000" dirty="0"/>
              <a:t>Stack: Example </a:t>
            </a:r>
            <a:r>
              <a:rPr lang="en-US" altLang="zh-TW" sz="4000" dirty="0" smtClean="0"/>
              <a:t>3</a:t>
            </a:r>
            <a:endParaRPr lang="en-US" altLang="zh-TW" sz="4000" dirty="0" smtClean="0">
              <a:effectLst/>
            </a:endParaRP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>
            <p:extLst/>
          </p:nvPr>
        </p:nvGraphicFramePr>
        <p:xfrm>
          <a:off x="1615962" y="1143000"/>
          <a:ext cx="21336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VISIO" r:id="rId3" imgW="1783080" imgH="4157472" progId="">
                  <p:embed/>
                </p:oleObj>
              </mc:Choice>
              <mc:Fallback>
                <p:oleObj name="VISIO" r:id="rId3" imgW="1783080" imgH="4157472" progId="">
                  <p:embed/>
                  <p:pic>
                    <p:nvPicPr>
                      <p:cNvPr id="819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436" t="-1471" r="7230"/>
                      <a:stretch>
                        <a:fillRect/>
                      </a:stretch>
                    </p:blipFill>
                    <p:spPr bwMode="auto">
                      <a:xfrm>
                        <a:off x="1615962" y="1143000"/>
                        <a:ext cx="2133600" cy="5257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187631" y="1281462"/>
            <a:ext cx="6971517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137160" bIns="13716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By the time Sub3 is called, the stack contains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three stack frames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itchFamily="18" charset="-120"/>
              <a:cs typeface="+mn-cs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5231904" y="2420235"/>
            <a:ext cx="5256584" cy="3672358"/>
            <a:chOff x="5519738" y="2420938"/>
            <a:chExt cx="3276600" cy="2286000"/>
          </a:xfrm>
        </p:grpSpPr>
        <p:graphicFrame>
          <p:nvGraphicFramePr>
            <p:cNvPr id="819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5519738" y="2420938"/>
            <a:ext cx="3276600" cy="228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VISIO" r:id="rId5" imgW="1757172" imgH="1004316" progId="">
                    <p:embed/>
                  </p:oleObj>
                </mc:Choice>
                <mc:Fallback>
                  <p:oleObj name="VISIO" r:id="rId5" imgW="1757172" imgH="1004316" progId="">
                    <p:embed/>
                    <p:pic>
                      <p:nvPicPr>
                        <p:cNvPr id="819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-4347" t="-7584" r="10869" b="-6161"/>
                        <a:stretch>
                          <a:fillRect/>
                        </a:stretch>
                      </p:blipFill>
                      <p:spPr bwMode="auto">
                        <a:xfrm>
                          <a:off x="5519738" y="2420938"/>
                          <a:ext cx="3276600" cy="2286000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矩形 2"/>
            <p:cNvSpPr/>
            <p:nvPr/>
          </p:nvSpPr>
          <p:spPr>
            <a:xfrm>
              <a:off x="5951984" y="2665914"/>
              <a:ext cx="1296144" cy="2644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/>
                  <a:cs typeface="+mn-cs"/>
                </a:rPr>
                <a:t>stack frame</a:t>
              </a:r>
              <a:endParaRPr kumimoji="1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951984" y="3152800"/>
              <a:ext cx="1296144" cy="2644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/>
                  <a:cs typeface="+mn-cs"/>
                </a:rPr>
                <a:t>stack frame</a:t>
              </a:r>
              <a:endParaRPr kumimoji="1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951984" y="3639215"/>
              <a:ext cx="1296144" cy="2644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/>
                  <a:cs typeface="+mn-cs"/>
                </a:rPr>
                <a:t>stack frame</a:t>
              </a:r>
              <a:endParaRPr kumimoji="1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894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Outline</a:t>
            </a:r>
            <a:endParaRPr lang="en-US" altLang="zh-TW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/>
              <a:t>Process Concept</a:t>
            </a:r>
          </a:p>
          <a:p>
            <a:pPr eaLnBrk="1" hangingPunct="1"/>
            <a:r>
              <a:rPr lang="en-US" altLang="zh-TW" dirty="0" smtClean="0"/>
              <a:t>Process Scheduling</a:t>
            </a:r>
          </a:p>
          <a:p>
            <a:pPr eaLnBrk="1" hangingPunct="1"/>
            <a:r>
              <a:rPr lang="en-US" altLang="zh-TW" dirty="0" smtClean="0"/>
              <a:t>Operations on Processes</a:t>
            </a:r>
          </a:p>
          <a:p>
            <a:pPr eaLnBrk="1" hangingPunct="1"/>
            <a:r>
              <a:rPr lang="en-US" altLang="zh-TW" dirty="0" err="1" smtClean="0"/>
              <a:t>Interprocess</a:t>
            </a:r>
            <a:r>
              <a:rPr lang="en-US" altLang="zh-TW" dirty="0" smtClean="0"/>
              <a:t> Communication</a:t>
            </a:r>
          </a:p>
          <a:p>
            <a:pPr eaLnBrk="1" hangingPunct="1"/>
            <a:r>
              <a:rPr lang="en-US" altLang="zh-TW" dirty="0" smtClean="0"/>
              <a:t>IPC </a:t>
            </a:r>
            <a:r>
              <a:rPr lang="en-US" altLang="zh-TW" dirty="0"/>
              <a:t>in Shared-Memory </a:t>
            </a:r>
            <a:r>
              <a:rPr lang="en-US" altLang="zh-TW" dirty="0" smtClean="0"/>
              <a:t>Systems</a:t>
            </a:r>
          </a:p>
          <a:p>
            <a:pPr eaLnBrk="1" hangingPunct="1"/>
            <a:r>
              <a:rPr lang="en-US" altLang="zh-TW" dirty="0"/>
              <a:t>IPC in Message Passing Systems</a:t>
            </a:r>
          </a:p>
          <a:p>
            <a:pPr eaLnBrk="1" hangingPunct="1"/>
            <a:r>
              <a:rPr lang="en-US" altLang="zh-TW" b="1" dirty="0" smtClean="0">
                <a:solidFill>
                  <a:srgbClr val="FF0000"/>
                </a:solidFill>
              </a:rPr>
              <a:t>Examples of IPC Systems (Skip!)</a:t>
            </a:r>
          </a:p>
          <a:p>
            <a:pPr eaLnBrk="1" hangingPunct="1"/>
            <a:r>
              <a:rPr lang="en-US" altLang="zh-TW" dirty="0" smtClean="0"/>
              <a:t>Communication in Client-Server Systems</a:t>
            </a:r>
          </a:p>
        </p:txBody>
      </p:sp>
    </p:spTree>
    <p:extLst>
      <p:ext uri="{BB962C8B-B14F-4D97-AF65-F5344CB8AC3E}">
        <p14:creationId xmlns:p14="http://schemas.microsoft.com/office/powerpoint/2010/main" val="19283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POSIX Shared Memory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 err="1" smtClean="0">
                <a:latin typeface="Garamond" pitchFamily="18" charset="0"/>
              </a:rPr>
              <a:t>shm_open</a:t>
            </a:r>
            <a:r>
              <a:rPr lang="en-US" altLang="zh-TW" b="1" dirty="0" smtClean="0">
                <a:latin typeface="Garamond" pitchFamily="18" charset="0"/>
              </a:rPr>
              <a:t>()</a:t>
            </a:r>
            <a:r>
              <a:rPr lang="en-US" altLang="zh-TW" dirty="0" smtClean="0"/>
              <a:t>: </a:t>
            </a:r>
          </a:p>
          <a:p>
            <a:pPr lvl="1" eaLnBrk="1" hangingPunct="1"/>
            <a:r>
              <a:rPr lang="en-US" altLang="zh-TW" dirty="0" smtClean="0"/>
              <a:t>create or open a shared memory object</a:t>
            </a:r>
          </a:p>
          <a:p>
            <a:pPr eaLnBrk="1" hangingPunct="1"/>
            <a:r>
              <a:rPr lang="en-US" altLang="zh-TW" b="1" dirty="0" err="1" smtClean="0">
                <a:latin typeface="Garamond" pitchFamily="18" charset="0"/>
              </a:rPr>
              <a:t>mmap</a:t>
            </a:r>
            <a:r>
              <a:rPr lang="en-US" altLang="zh-TW" b="1" dirty="0" smtClean="0">
                <a:latin typeface="Garamond" pitchFamily="18" charset="0"/>
              </a:rPr>
              <a:t>()</a:t>
            </a:r>
            <a:r>
              <a:rPr lang="en-US" altLang="zh-TW" dirty="0" smtClean="0"/>
              <a:t>: </a:t>
            </a:r>
          </a:p>
          <a:p>
            <a:pPr lvl="1" eaLnBrk="1" hangingPunct="1"/>
            <a:r>
              <a:rPr lang="en-US" altLang="zh-TW" dirty="0" smtClean="0"/>
              <a:t>memory map the shared memory object</a:t>
            </a:r>
          </a:p>
          <a:p>
            <a:pPr lvl="1" eaLnBrk="1" hangingPunct="1"/>
            <a:r>
              <a:rPr lang="en-US" altLang="zh-TW" dirty="0" smtClean="0"/>
              <a:t>Then, access the shared memory as ordinary memory</a:t>
            </a:r>
          </a:p>
          <a:p>
            <a:pPr eaLnBrk="1" hangingPunct="1"/>
            <a:r>
              <a:rPr lang="en-US" altLang="zh-TW" b="1" dirty="0" err="1" smtClean="0">
                <a:latin typeface="Garamond" pitchFamily="18" charset="0"/>
              </a:rPr>
              <a:t>shm_unlink</a:t>
            </a:r>
            <a:r>
              <a:rPr lang="en-US" altLang="zh-TW" b="1" dirty="0" smtClean="0">
                <a:latin typeface="Garamond" pitchFamily="18" charset="0"/>
              </a:rPr>
              <a:t> ()</a:t>
            </a:r>
            <a:r>
              <a:rPr lang="en-US" altLang="zh-TW" dirty="0" smtClean="0"/>
              <a:t>: </a:t>
            </a:r>
          </a:p>
          <a:p>
            <a:pPr lvl="1" eaLnBrk="1" hangingPunct="1"/>
            <a:r>
              <a:rPr lang="en-US" altLang="zh-TW" dirty="0" smtClean="0"/>
              <a:t>remove the shared memory object</a:t>
            </a:r>
          </a:p>
          <a:p>
            <a:pPr eaLnBrk="1" hangingPunct="1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 POSIX Shared Memory: Producer</a:t>
            </a:r>
          </a:p>
        </p:txBody>
      </p:sp>
      <p:pic>
        <p:nvPicPr>
          <p:cNvPr id="47107" name="Picture 2" descr="Screen Shot 2012-12-04 at 12.49.51 P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1544" y="980729"/>
            <a:ext cx="8280920" cy="5679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線接點 4"/>
          <p:cNvCxnSpPr/>
          <p:nvPr/>
        </p:nvCxnSpPr>
        <p:spPr>
          <a:xfrm flipV="1">
            <a:off x="3863752" y="4437112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3844898" y="4471412"/>
            <a:ext cx="864096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3431704" y="5326081"/>
            <a:ext cx="864096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5663952" y="4471412"/>
            <a:ext cx="864096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2711624" y="5589240"/>
            <a:ext cx="4824536" cy="10274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POSIX Shared Memory: Consumer</a:t>
            </a:r>
          </a:p>
        </p:txBody>
      </p:sp>
      <p:pic>
        <p:nvPicPr>
          <p:cNvPr id="48131" name="Picture 1" descr="Screen Shot 2012-12-04 at 12.49.59 P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1544" y="1051322"/>
            <a:ext cx="8424936" cy="569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線接點 3"/>
          <p:cNvCxnSpPr/>
          <p:nvPr/>
        </p:nvCxnSpPr>
        <p:spPr>
          <a:xfrm>
            <a:off x="4151784" y="4509120"/>
            <a:ext cx="864096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3647728" y="5013176"/>
            <a:ext cx="864096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999656" y="6137023"/>
            <a:ext cx="1800200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5879976" y="4509120"/>
            <a:ext cx="864096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2989202" y="5373216"/>
            <a:ext cx="4824536" cy="10274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Chapter 3:  Processes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Overview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Process Scheduling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Operations on Processes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err="1" smtClean="0"/>
              <a:t>Interprocess</a:t>
            </a:r>
            <a:r>
              <a:rPr lang="en-US" altLang="zh-TW" dirty="0" smtClean="0"/>
              <a:t> Communication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Examples of IPC Systems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b="1" dirty="0" smtClean="0">
                <a:solidFill>
                  <a:srgbClr val="FF3300"/>
                </a:solidFill>
              </a:rPr>
              <a:t>Communication in Client-Server Systems (Skip!)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 smtClean="0">
                <a:solidFill>
                  <a:srgbClr val="FF0000"/>
                </a:solidFill>
              </a:rPr>
              <a:t>Sockets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 smtClean="0">
                <a:solidFill>
                  <a:srgbClr val="FF0000"/>
                </a:solidFill>
              </a:rPr>
              <a:t>Remote Procedure Calls (RPC)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smtClean="0">
                <a:solidFill>
                  <a:srgbClr val="FF0000"/>
                </a:solidFill>
              </a:rPr>
              <a:t>pipe()</a:t>
            </a:r>
            <a:endParaRPr lang="en-US" altLang="zh-TW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5911888" y="1268760"/>
            <a:ext cx="3080388" cy="5589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1755" y="115888"/>
            <a:ext cx="8726733" cy="1143000"/>
          </a:xfrm>
          <a:noFill/>
        </p:spPr>
        <p:txBody>
          <a:bodyPr/>
          <a:lstStyle/>
          <a:p>
            <a:r>
              <a:rPr lang="en-US" altLang="zh-TW" dirty="0" smtClean="0"/>
              <a:t>Heap</a:t>
            </a:r>
            <a:endParaRPr lang="zh-TW" altLang="en-US" dirty="0" smtClean="0">
              <a:effectLst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859962" y="402692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ea typeface="新細明體" pitchFamily="18" charset="-120"/>
              </a:rPr>
              <a:t>heap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5951984" y="1268761"/>
            <a:ext cx="30243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main()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{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    .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    .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    </a:t>
            </a:r>
            <a:r>
              <a:rPr lang="en-US" altLang="zh-TW" sz="1800" dirty="0" err="1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malloc</a:t>
            </a:r>
            <a:r>
              <a:rPr lang="en-US" altLang="zh-TW" sz="1800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(1024);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    ……;</a:t>
            </a:r>
          </a:p>
          <a:p>
            <a:endParaRPr lang="en-US" altLang="zh-TW" sz="1800" dirty="0">
              <a:solidFill>
                <a:srgbClr val="000000"/>
              </a:solidFill>
              <a:latin typeface="Calibri" pitchFamily="34" charset="0"/>
              <a:ea typeface="新細明體" pitchFamily="18" charset="-120"/>
            </a:endParaRPr>
          </a:p>
          <a:p>
            <a:r>
              <a:rPr lang="en-US" altLang="zh-TW" sz="1800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     b = b - 1;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     </a:t>
            </a:r>
            <a:r>
              <a:rPr lang="en-US" altLang="zh-TW" sz="1800" dirty="0" err="1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malloc</a:t>
            </a:r>
            <a:r>
              <a:rPr lang="en-US" altLang="zh-TW" sz="1800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(2048)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     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     ……;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     </a:t>
            </a:r>
            <a:r>
              <a:rPr lang="en-US" altLang="zh-TW" sz="1800" dirty="0" err="1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malloc</a:t>
            </a:r>
            <a:r>
              <a:rPr lang="en-US" altLang="zh-TW" sz="1800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(512);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      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     free(512)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     free(2048);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     free(1024);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}</a:t>
            </a:r>
            <a:endParaRPr lang="zh-TW" altLang="en-US" sz="1800" dirty="0">
              <a:solidFill>
                <a:srgbClr val="000000"/>
              </a:solidFill>
              <a:latin typeface="Calibri" pitchFamily="34" charset="0"/>
              <a:ea typeface="新細明體" pitchFamily="18" charset="-120"/>
            </a:endParaRPr>
          </a:p>
          <a:p>
            <a:endParaRPr lang="zh-TW" altLang="en-US" sz="1800" dirty="0">
              <a:solidFill>
                <a:srgbClr val="000000"/>
              </a:solidFill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56" name="直線單箭頭接點 55"/>
          <p:cNvCxnSpPr/>
          <p:nvPr/>
        </p:nvCxnSpPr>
        <p:spPr>
          <a:xfrm>
            <a:off x="5231904" y="2553553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5231904" y="3739614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2423593" y="3713756"/>
            <a:ext cx="1737537" cy="307777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TW" sz="1400" b="1" dirty="0">
              <a:solidFill>
                <a:srgbClr val="FF0000"/>
              </a:solidFill>
              <a:latin typeface="Calibri" panose="020F0502020204030204" pitchFamily="34" charset="0"/>
              <a:ea typeface="新細明體" pitchFamily="18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423592" y="3033032"/>
            <a:ext cx="1737537" cy="684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TW" sz="1400" b="1" dirty="0">
              <a:solidFill>
                <a:srgbClr val="FF0000"/>
              </a:solidFill>
              <a:latin typeface="Calibri" panose="020F0502020204030204" pitchFamily="34" charset="0"/>
              <a:ea typeface="新細明體" pitchFamily="18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431221" y="2865774"/>
            <a:ext cx="1737537" cy="162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TW" sz="1400" b="1" dirty="0">
              <a:solidFill>
                <a:srgbClr val="FF0000"/>
              </a:solidFill>
              <a:latin typeface="Calibri" panose="020F0502020204030204" pitchFamily="34" charset="0"/>
              <a:ea typeface="新細明體" pitchFamily="18" charset="-12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>
            <a:off x="5231904" y="5085184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>
            <a:off x="5231904" y="4509120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5231904" y="3353943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5231904" y="5373216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5231904" y="5589240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5231904" y="4149080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5231904" y="4797152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71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7" grpId="0" animBg="1"/>
      <p:bldP spid="37" grpId="1" animBg="1"/>
      <p:bldP spid="38" grpId="0" animBg="1"/>
      <p:bldP spid="3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Actual </a:t>
            </a:r>
            <a:r>
              <a:rPr lang="en-US" altLang="zh-TW" sz="4000" dirty="0"/>
              <a:t>Memory Layout of a C Program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As shown in the following slide, in fact</a:t>
            </a:r>
          </a:p>
          <a:p>
            <a:pPr lvl="1"/>
            <a:r>
              <a:rPr lang="en-US" altLang="zh-TW" dirty="0" smtClean="0"/>
              <a:t>The global data section is divided into </a:t>
            </a:r>
            <a:r>
              <a:rPr lang="en-US" altLang="zh-TW" b="1" dirty="0" smtClean="0">
                <a:solidFill>
                  <a:srgbClr val="0000FF"/>
                </a:solidFill>
              </a:rPr>
              <a:t>initialized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b="1" dirty="0" smtClean="0">
                <a:solidFill>
                  <a:srgbClr val="0000FF"/>
                </a:solidFill>
              </a:rPr>
              <a:t>data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/>
              <a:t>and </a:t>
            </a:r>
            <a:r>
              <a:rPr lang="en-US" altLang="zh-TW" b="1" dirty="0" smtClean="0">
                <a:solidFill>
                  <a:srgbClr val="0000FF"/>
                </a:solidFill>
              </a:rPr>
              <a:t>uninitialized data </a:t>
            </a:r>
            <a:r>
              <a:rPr lang="en-US" altLang="zh-TW" dirty="0" smtClean="0"/>
              <a:t>sections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 smtClean="0"/>
              <a:t>A separate section is provided for the </a:t>
            </a: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zh-TW" dirty="0" smtClean="0"/>
              <a:t> and </a:t>
            </a: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zh-TW" dirty="0" smtClean="0"/>
              <a:t> parameters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82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Actual </a:t>
            </a:r>
            <a:r>
              <a:rPr lang="en-US" altLang="zh-TW" sz="4000" dirty="0"/>
              <a:t>Memory Layout of a C Program</a:t>
            </a:r>
            <a:endParaRPr lang="zh-TW" altLang="en-US" sz="4000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340768"/>
            <a:ext cx="8280151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6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Actual Memory Layout of a </a:t>
            </a:r>
            <a:r>
              <a:rPr lang="en-US" altLang="zh-TW" dirty="0" smtClean="0"/>
              <a:t>Process</a:t>
            </a:r>
            <a:endParaRPr lang="zh-TW" altLang="en-US" dirty="0"/>
          </a:p>
        </p:txBody>
      </p:sp>
      <p:pic>
        <p:nvPicPr>
          <p:cNvPr id="3074" name="Picture 2" descr="Memory Layout in C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1211004"/>
            <a:ext cx="5715000" cy="564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7765532" y="6515673"/>
            <a:ext cx="442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1" dirty="0">
                <a:latin typeface="Calibri" panose="020F0502020204030204" pitchFamily="34" charset="0"/>
              </a:rPr>
              <a:t>https://techaccess.in/2021/05/07/sections-of-a-process/</a:t>
            </a:r>
            <a:endParaRPr lang="zh-TW" altLang="en-US" sz="1400" b="1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31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Memory Layout of a C Program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obtain the size of the </a:t>
            </a:r>
            <a:r>
              <a:rPr lang="en-US" altLang="zh-TW" dirty="0" smtClean="0"/>
              <a:t>segment </a:t>
            </a:r>
            <a:r>
              <a:rPr lang="en-US" altLang="zh-TW" dirty="0"/>
              <a:t>of a program</a:t>
            </a:r>
          </a:p>
          <a:p>
            <a:pPr lvl="1"/>
            <a:r>
              <a:rPr lang="en-US" altLang="zh-TW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</a:t>
            </a:r>
            <a:r>
              <a:rPr lang="en-US" altLang="zh-TW" b="1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executable-file-name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7186" y="2814816"/>
            <a:ext cx="615315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圓角矩形 4"/>
          <p:cNvSpPr/>
          <p:nvPr/>
        </p:nvSpPr>
        <p:spPr>
          <a:xfrm>
            <a:off x="2767397" y="2761868"/>
            <a:ext cx="6552728" cy="12961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1981200" y="4220742"/>
            <a:ext cx="8435280" cy="2448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aseline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aseline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aseline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aseline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aseline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zh-TW" dirty="0">
                <a:cs typeface="Courier New" panose="02070309020205020404" pitchFamily="49" charset="0"/>
              </a:rPr>
              <a:t>text: code segment</a:t>
            </a:r>
          </a:p>
          <a:p>
            <a:pPr lvl="1"/>
            <a:r>
              <a:rPr lang="en-US" altLang="zh-TW" dirty="0">
                <a:cs typeface="Courier New" panose="02070309020205020404" pitchFamily="49" charset="0"/>
              </a:rPr>
              <a:t>data: </a:t>
            </a:r>
            <a:r>
              <a:rPr lang="en-US" altLang="zh-TW" dirty="0" smtClean="0">
                <a:cs typeface="Courier New" panose="02070309020205020404" pitchFamily="49" charset="0"/>
              </a:rPr>
              <a:t>initialized </a:t>
            </a:r>
            <a:r>
              <a:rPr lang="en-US" altLang="zh-TW" dirty="0">
                <a:cs typeface="Courier New" panose="02070309020205020404" pitchFamily="49" charset="0"/>
              </a:rPr>
              <a:t>global data</a:t>
            </a:r>
          </a:p>
          <a:p>
            <a:pPr lvl="1"/>
            <a:r>
              <a:rPr lang="en-US" altLang="zh-TW" dirty="0" err="1">
                <a:cs typeface="Courier New" panose="02070309020205020404" pitchFamily="49" charset="0"/>
              </a:rPr>
              <a:t>bss</a:t>
            </a:r>
            <a:r>
              <a:rPr lang="en-US" altLang="zh-TW" dirty="0"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cs typeface="Courier New" panose="02070309020205020404" pitchFamily="49" charset="0"/>
              </a:rPr>
              <a:t>(block start by symbol)</a:t>
            </a:r>
            <a:r>
              <a:rPr lang="en-US" altLang="zh-TW" dirty="0">
                <a:cs typeface="Courier New" panose="02070309020205020404" pitchFamily="49" charset="0"/>
              </a:rPr>
              <a:t>: </a:t>
            </a:r>
            <a:r>
              <a:rPr lang="en-US" altLang="zh-TW" dirty="0" smtClean="0">
                <a:cs typeface="Courier New" panose="02070309020205020404" pitchFamily="49" charset="0"/>
              </a:rPr>
              <a:t>uninitialized </a:t>
            </a:r>
            <a:r>
              <a:rPr lang="en-US" altLang="zh-TW" dirty="0">
                <a:cs typeface="Courier New" panose="02070309020205020404" pitchFamily="49" charset="0"/>
              </a:rPr>
              <a:t>global data</a:t>
            </a:r>
          </a:p>
          <a:p>
            <a:pPr lvl="1"/>
            <a:r>
              <a:rPr lang="en-US" altLang="zh-TW" dirty="0" err="1">
                <a:cs typeface="Courier New" panose="02070309020205020404" pitchFamily="49" charset="0"/>
              </a:rPr>
              <a:t>dec</a:t>
            </a:r>
            <a:r>
              <a:rPr lang="en-US" altLang="zh-TW" dirty="0">
                <a:cs typeface="Courier New" panose="02070309020205020404" pitchFamily="49" charset="0"/>
              </a:rPr>
              <a:t> and hex: sum of three sections 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867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TW" b="1" dirty="0">
                <a:solidFill>
                  <a:srgbClr val="FF3300"/>
                </a:solidFill>
              </a:rPr>
              <a:t>Process Concept</a:t>
            </a:r>
          </a:p>
          <a:p>
            <a:pPr lvl="1" eaLnBrk="1" hangingPunct="1"/>
            <a:r>
              <a:rPr lang="en-US" altLang="zh-TW" dirty="0"/>
              <a:t>The Process</a:t>
            </a:r>
          </a:p>
          <a:p>
            <a:pPr lvl="1" eaLnBrk="1" hangingPunct="1"/>
            <a:r>
              <a:rPr lang="en-US" altLang="zh-TW" b="1" dirty="0">
                <a:solidFill>
                  <a:srgbClr val="FF0000"/>
                </a:solidFill>
              </a:rPr>
              <a:t>Process State</a:t>
            </a:r>
          </a:p>
          <a:p>
            <a:pPr lvl="1" eaLnBrk="1" hangingPunct="1"/>
            <a:r>
              <a:rPr lang="en-US" altLang="zh-TW" dirty="0"/>
              <a:t>Process Control Block</a:t>
            </a:r>
          </a:p>
          <a:p>
            <a:pPr eaLnBrk="1" hangingPunct="1"/>
            <a:r>
              <a:rPr lang="en-US" altLang="zh-TW" dirty="0"/>
              <a:t>Process Scheduling</a:t>
            </a:r>
          </a:p>
          <a:p>
            <a:pPr eaLnBrk="1" hangingPunct="1"/>
            <a:r>
              <a:rPr lang="en-US" altLang="zh-TW" dirty="0"/>
              <a:t>Operations on Processes</a:t>
            </a:r>
          </a:p>
          <a:p>
            <a:pPr eaLnBrk="1" hangingPunct="1"/>
            <a:r>
              <a:rPr lang="en-US" altLang="zh-TW" dirty="0" err="1"/>
              <a:t>Interprocess</a:t>
            </a:r>
            <a:r>
              <a:rPr lang="en-US" altLang="zh-TW" dirty="0"/>
              <a:t> Communication</a:t>
            </a:r>
          </a:p>
          <a:p>
            <a:pPr eaLnBrk="1" hangingPunct="1"/>
            <a:r>
              <a:rPr lang="en-US" altLang="zh-TW" dirty="0"/>
              <a:t>IPC in Shared-Memory Systems</a:t>
            </a:r>
          </a:p>
          <a:p>
            <a:pPr eaLnBrk="1" hangingPunct="1"/>
            <a:r>
              <a:rPr lang="en-US" altLang="zh-TW" dirty="0"/>
              <a:t>IPC in Message-Passing Systems</a:t>
            </a:r>
          </a:p>
          <a:p>
            <a:pPr eaLnBrk="1" hangingPunct="1"/>
            <a:r>
              <a:rPr lang="en-US" altLang="zh-TW" dirty="0"/>
              <a:t>Examples of IPC Systems</a:t>
            </a:r>
          </a:p>
          <a:p>
            <a:pPr eaLnBrk="1" hangingPunct="1"/>
            <a:r>
              <a:rPr lang="en-US" altLang="zh-TW" dirty="0"/>
              <a:t>Communication in Client-Server </a:t>
            </a:r>
            <a:r>
              <a:rPr lang="en-US" altLang="zh-TW" dirty="0" smtClean="0"/>
              <a:t>Systems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7200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Process State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2800" dirty="0"/>
              <a:t>As a process executes, it changes </a:t>
            </a:r>
            <a:r>
              <a:rPr lang="en-US" altLang="zh-TW" sz="2800" i="1" dirty="0"/>
              <a:t>state</a:t>
            </a:r>
            <a:endParaRPr lang="en-US" altLang="zh-TW" sz="2800" dirty="0"/>
          </a:p>
          <a:p>
            <a:pPr lvl="1" eaLnBrk="1" hangingPunct="1"/>
            <a:r>
              <a:rPr lang="en-US" altLang="zh-TW" sz="2400" b="1" dirty="0"/>
              <a:t>new</a:t>
            </a:r>
            <a:r>
              <a:rPr lang="en-US" altLang="zh-TW" sz="2400" dirty="0"/>
              <a:t>:  The process is being created</a:t>
            </a:r>
          </a:p>
          <a:p>
            <a:pPr lvl="1" eaLnBrk="1" hangingPunct="1"/>
            <a:r>
              <a:rPr lang="en-US" altLang="zh-TW" sz="2400" b="1" dirty="0"/>
              <a:t>running</a:t>
            </a:r>
            <a:r>
              <a:rPr lang="en-US" altLang="zh-TW" sz="2400" dirty="0"/>
              <a:t>:  Instructions are being executed</a:t>
            </a:r>
          </a:p>
          <a:p>
            <a:pPr lvl="1" eaLnBrk="1" hangingPunct="1"/>
            <a:r>
              <a:rPr lang="en-US" altLang="zh-TW" sz="2400" b="1" dirty="0"/>
              <a:t>waiting</a:t>
            </a:r>
            <a:r>
              <a:rPr lang="en-US" altLang="zh-TW" sz="2400" dirty="0"/>
              <a:t>:  The process is waiting for some event to occur</a:t>
            </a:r>
          </a:p>
          <a:p>
            <a:pPr lvl="1" eaLnBrk="1" hangingPunct="1"/>
            <a:r>
              <a:rPr lang="en-US" altLang="zh-TW" sz="2400" b="1" dirty="0"/>
              <a:t>ready</a:t>
            </a:r>
            <a:r>
              <a:rPr lang="en-US" altLang="zh-TW" sz="2400" dirty="0"/>
              <a:t>:  The process is waiting to be assigned to a processor</a:t>
            </a:r>
          </a:p>
          <a:p>
            <a:pPr lvl="2" eaLnBrk="1" hangingPunct="1"/>
            <a:r>
              <a:rPr lang="en-US" altLang="zh-TW" dirty="0" smtClean="0"/>
              <a:t>The process is </a:t>
            </a:r>
            <a:r>
              <a:rPr lang="en-US" altLang="zh-TW" b="1" i="1" dirty="0" err="1" smtClean="0"/>
              <a:t>runable</a:t>
            </a:r>
            <a:endParaRPr lang="en-US" altLang="zh-TW" sz="2000" dirty="0"/>
          </a:p>
          <a:p>
            <a:pPr lvl="1" eaLnBrk="1" hangingPunct="1"/>
            <a:r>
              <a:rPr lang="en-US" altLang="zh-TW" sz="2400" b="1" dirty="0"/>
              <a:t>terminated</a:t>
            </a:r>
            <a:r>
              <a:rPr lang="en-US" altLang="zh-TW" sz="2400" dirty="0"/>
              <a:t>:  The process has finished execution</a:t>
            </a:r>
          </a:p>
          <a:p>
            <a:pPr eaLnBrk="1" hangingPunct="1"/>
            <a:endParaRPr lang="en-US" altLang="zh-TW" sz="2800" dirty="0"/>
          </a:p>
          <a:p>
            <a:pPr eaLnBrk="1" hangingPunct="1"/>
            <a:r>
              <a:rPr lang="en-US" altLang="zh-TW" sz="2800" dirty="0"/>
              <a:t>Only </a:t>
            </a:r>
            <a:r>
              <a:rPr lang="en-US" altLang="zh-TW" sz="2800" i="1" dirty="0">
                <a:solidFill>
                  <a:srgbClr val="FF3300"/>
                </a:solidFill>
              </a:rPr>
              <a:t>one process</a:t>
            </a:r>
            <a:r>
              <a:rPr lang="en-US" altLang="zh-TW" sz="2800" dirty="0"/>
              <a:t> can be </a:t>
            </a:r>
            <a:r>
              <a:rPr lang="en-US" altLang="zh-TW" sz="2800" b="1" i="1" dirty="0">
                <a:solidFill>
                  <a:srgbClr val="FF3300"/>
                </a:solidFill>
              </a:rPr>
              <a:t>running </a:t>
            </a:r>
            <a:r>
              <a:rPr lang="en-US" altLang="zh-TW" sz="2800" dirty="0"/>
              <a:t>on </a:t>
            </a:r>
            <a:r>
              <a:rPr lang="en-US" altLang="zh-TW" sz="2800" dirty="0" smtClean="0"/>
              <a:t>a </a:t>
            </a:r>
            <a:r>
              <a:rPr lang="en-US" altLang="zh-TW" sz="2800" dirty="0"/>
              <a:t>core</a:t>
            </a:r>
          </a:p>
          <a:p>
            <a:pPr lvl="1" eaLnBrk="1" hangingPunct="1"/>
            <a:r>
              <a:rPr lang="en-US" altLang="zh-TW" sz="2400" dirty="0"/>
              <a:t>Many processes may be </a:t>
            </a:r>
            <a:r>
              <a:rPr lang="en-US" altLang="zh-TW" sz="2400" dirty="0">
                <a:solidFill>
                  <a:srgbClr val="FF3300"/>
                </a:solidFill>
              </a:rPr>
              <a:t>ready</a:t>
            </a:r>
            <a:r>
              <a:rPr lang="en-US" altLang="zh-TW" sz="2400" dirty="0"/>
              <a:t> or </a:t>
            </a:r>
            <a:r>
              <a:rPr lang="en-US" altLang="zh-TW" sz="2400" dirty="0">
                <a:solidFill>
                  <a:srgbClr val="FF3300"/>
                </a:solidFill>
              </a:rPr>
              <a:t>waiting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Diagram of Process State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1484784"/>
            <a:ext cx="7689354" cy="4536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TW" b="1" dirty="0">
                <a:solidFill>
                  <a:srgbClr val="FF3300"/>
                </a:solidFill>
              </a:rPr>
              <a:t>Process Concept</a:t>
            </a:r>
          </a:p>
          <a:p>
            <a:pPr lvl="1" eaLnBrk="1" hangingPunct="1"/>
            <a:r>
              <a:rPr lang="en-US" altLang="zh-TW" b="1" dirty="0">
                <a:solidFill>
                  <a:srgbClr val="FF3300"/>
                </a:solidFill>
              </a:rPr>
              <a:t>The Process</a:t>
            </a:r>
          </a:p>
          <a:p>
            <a:pPr lvl="1" eaLnBrk="1" hangingPunct="1"/>
            <a:r>
              <a:rPr lang="en-US" altLang="zh-TW" dirty="0"/>
              <a:t>Process State</a:t>
            </a:r>
          </a:p>
          <a:p>
            <a:pPr lvl="1" eaLnBrk="1" hangingPunct="1"/>
            <a:r>
              <a:rPr lang="en-US" altLang="zh-TW" dirty="0"/>
              <a:t>Process Control Block</a:t>
            </a:r>
          </a:p>
          <a:p>
            <a:pPr eaLnBrk="1" hangingPunct="1"/>
            <a:r>
              <a:rPr lang="en-US" altLang="zh-TW" dirty="0"/>
              <a:t>Process Scheduling</a:t>
            </a:r>
          </a:p>
          <a:p>
            <a:pPr eaLnBrk="1" hangingPunct="1"/>
            <a:r>
              <a:rPr lang="en-US" altLang="zh-TW" dirty="0"/>
              <a:t>Operations on Processes</a:t>
            </a:r>
          </a:p>
          <a:p>
            <a:pPr eaLnBrk="1" hangingPunct="1"/>
            <a:r>
              <a:rPr lang="en-US" altLang="zh-TW" dirty="0" err="1"/>
              <a:t>Interprocess</a:t>
            </a:r>
            <a:r>
              <a:rPr lang="en-US" altLang="zh-TW" dirty="0"/>
              <a:t> Communication</a:t>
            </a:r>
          </a:p>
          <a:p>
            <a:pPr eaLnBrk="1" hangingPunct="1"/>
            <a:r>
              <a:rPr lang="en-US" altLang="zh-TW" dirty="0"/>
              <a:t>IPC in Shared-Memory </a:t>
            </a:r>
            <a:r>
              <a:rPr lang="en-US" altLang="zh-TW" dirty="0" smtClean="0"/>
              <a:t>Systems</a:t>
            </a:r>
          </a:p>
          <a:p>
            <a:pPr eaLnBrk="1" hangingPunct="1"/>
            <a:r>
              <a:rPr lang="en-US" altLang="zh-TW" dirty="0"/>
              <a:t>IPC in </a:t>
            </a:r>
            <a:r>
              <a:rPr lang="en-US" altLang="zh-TW" dirty="0" smtClean="0"/>
              <a:t>Message-Passing </a:t>
            </a:r>
            <a:r>
              <a:rPr lang="en-US" altLang="zh-TW" dirty="0"/>
              <a:t>Systems</a:t>
            </a:r>
          </a:p>
          <a:p>
            <a:pPr eaLnBrk="1" hangingPunct="1"/>
            <a:r>
              <a:rPr lang="en-US" altLang="zh-TW" dirty="0" smtClean="0"/>
              <a:t>Examples </a:t>
            </a:r>
            <a:r>
              <a:rPr lang="en-US" altLang="zh-TW" dirty="0"/>
              <a:t>of IPC Systems</a:t>
            </a:r>
          </a:p>
          <a:p>
            <a:pPr eaLnBrk="1" hangingPunct="1"/>
            <a:r>
              <a:rPr lang="en-US" altLang="zh-TW" dirty="0"/>
              <a:t>Communication in Client-Server Systems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585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TW" b="1" dirty="0">
                <a:solidFill>
                  <a:srgbClr val="FF3300"/>
                </a:solidFill>
              </a:rPr>
              <a:t>Process Concept</a:t>
            </a:r>
          </a:p>
          <a:p>
            <a:pPr lvl="1" eaLnBrk="1" hangingPunct="1"/>
            <a:r>
              <a:rPr lang="en-US" altLang="zh-TW" dirty="0"/>
              <a:t>The Process</a:t>
            </a:r>
          </a:p>
          <a:p>
            <a:pPr lvl="1" eaLnBrk="1" hangingPunct="1"/>
            <a:r>
              <a:rPr lang="en-US" altLang="zh-TW" dirty="0"/>
              <a:t>Process State</a:t>
            </a:r>
          </a:p>
          <a:p>
            <a:pPr lvl="1" eaLnBrk="1" hangingPunct="1"/>
            <a:r>
              <a:rPr lang="en-US" altLang="zh-TW" b="1" dirty="0">
                <a:solidFill>
                  <a:srgbClr val="FF0000"/>
                </a:solidFill>
              </a:rPr>
              <a:t>Process Control Block</a:t>
            </a:r>
          </a:p>
          <a:p>
            <a:pPr eaLnBrk="1" hangingPunct="1"/>
            <a:r>
              <a:rPr lang="en-US" altLang="zh-TW" dirty="0"/>
              <a:t>Process Scheduling</a:t>
            </a:r>
          </a:p>
          <a:p>
            <a:pPr eaLnBrk="1" hangingPunct="1"/>
            <a:r>
              <a:rPr lang="en-US" altLang="zh-TW" dirty="0"/>
              <a:t>Operations on Processes</a:t>
            </a:r>
          </a:p>
          <a:p>
            <a:pPr eaLnBrk="1" hangingPunct="1"/>
            <a:r>
              <a:rPr lang="en-US" altLang="zh-TW" dirty="0" err="1"/>
              <a:t>Interprocess</a:t>
            </a:r>
            <a:r>
              <a:rPr lang="en-US" altLang="zh-TW" dirty="0"/>
              <a:t> Communication</a:t>
            </a:r>
          </a:p>
          <a:p>
            <a:pPr eaLnBrk="1" hangingPunct="1"/>
            <a:r>
              <a:rPr lang="en-US" altLang="zh-TW" dirty="0"/>
              <a:t>IPC in Shared-Memory Systems</a:t>
            </a:r>
          </a:p>
          <a:p>
            <a:pPr eaLnBrk="1" hangingPunct="1"/>
            <a:r>
              <a:rPr lang="en-US" altLang="zh-TW" dirty="0"/>
              <a:t>Examples of IPC Systems</a:t>
            </a:r>
          </a:p>
          <a:p>
            <a:pPr eaLnBrk="1" hangingPunct="1"/>
            <a:r>
              <a:rPr lang="en-US" altLang="zh-TW" dirty="0"/>
              <a:t>Communication in Client-Server Systems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941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 dirty="0"/>
              <a:t>Process Control Block (PCB) (or Process Descriptor)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68412"/>
            <a:ext cx="10972800" cy="5328939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dirty="0"/>
              <a:t>For each process, OS maintain a </a:t>
            </a:r>
            <a:r>
              <a:rPr lang="en-US" altLang="zh-TW" sz="2400" b="1" dirty="0"/>
              <a:t>data structure </a:t>
            </a:r>
            <a:r>
              <a:rPr lang="en-US" altLang="zh-TW" sz="2400" dirty="0"/>
              <a:t>called </a:t>
            </a:r>
            <a:r>
              <a:rPr lang="en-US" altLang="zh-TW" sz="2400" b="1" i="1" dirty="0">
                <a:solidFill>
                  <a:srgbClr val="FF3300"/>
                </a:solidFill>
              </a:rPr>
              <a:t>process control block </a:t>
            </a:r>
            <a:r>
              <a:rPr lang="en-US" altLang="zh-TW" sz="2400" dirty="0"/>
              <a:t>(</a:t>
            </a:r>
            <a:r>
              <a:rPr lang="en-US" altLang="zh-TW" sz="2400" i="1" dirty="0"/>
              <a:t>also called</a:t>
            </a:r>
            <a:r>
              <a:rPr lang="en-US" altLang="zh-TW" sz="2400" b="1" i="1" dirty="0">
                <a:solidFill>
                  <a:srgbClr val="FF3300"/>
                </a:solidFill>
              </a:rPr>
              <a:t> task control block, process descriptor, task descriptor</a:t>
            </a:r>
            <a:r>
              <a:rPr lang="en-US" altLang="zh-TW" sz="2400" dirty="0"/>
              <a:t>) to keep information with each process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b="1" dirty="0">
                <a:solidFill>
                  <a:srgbClr val="0000FF"/>
                </a:solidFill>
              </a:rPr>
              <a:t>Keep information associated with each process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dirty="0"/>
              <a:t>Process state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dirty="0"/>
              <a:t>Program counter: </a:t>
            </a:r>
            <a:r>
              <a:rPr lang="en-US" altLang="zh-TW" sz="2000" b="1" dirty="0">
                <a:solidFill>
                  <a:srgbClr val="0000FF"/>
                </a:solidFill>
              </a:rPr>
              <a:t>address of the next instruction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z="1800" dirty="0"/>
              <a:t>Saved when an </a:t>
            </a:r>
            <a:r>
              <a:rPr lang="en-US" altLang="zh-TW" sz="1800" b="1" dirty="0">
                <a:solidFill>
                  <a:srgbClr val="FF0000"/>
                </a:solidFill>
              </a:rPr>
              <a:t>interrupt</a:t>
            </a:r>
            <a:r>
              <a:rPr lang="en-US" altLang="zh-TW" sz="1800" dirty="0"/>
              <a:t> occurs or </a:t>
            </a:r>
            <a:r>
              <a:rPr lang="en-US" altLang="zh-TW" sz="1800" b="1" dirty="0">
                <a:solidFill>
                  <a:srgbClr val="FF0000"/>
                </a:solidFill>
              </a:rPr>
              <a:t>context switches</a:t>
            </a:r>
            <a:r>
              <a:rPr lang="en-US" altLang="zh-TW" sz="1800" dirty="0">
                <a:solidFill>
                  <a:srgbClr val="FF0000"/>
                </a:solidFill>
              </a:rPr>
              <a:t> </a:t>
            </a:r>
            <a:r>
              <a:rPr lang="en-US" altLang="zh-TW" sz="1800" dirty="0"/>
              <a:t>occurs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dirty="0"/>
              <a:t>CPU registers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z="1800" dirty="0"/>
              <a:t>Saved when an </a:t>
            </a:r>
            <a:r>
              <a:rPr lang="en-US" altLang="zh-TW" sz="1800" b="1" dirty="0">
                <a:solidFill>
                  <a:srgbClr val="FF3300"/>
                </a:solidFill>
              </a:rPr>
              <a:t>interrupt</a:t>
            </a:r>
            <a:r>
              <a:rPr lang="en-US" altLang="zh-TW" sz="1800" dirty="0"/>
              <a:t> or </a:t>
            </a:r>
            <a:r>
              <a:rPr lang="en-US" altLang="zh-TW" sz="1800" b="1" dirty="0">
                <a:solidFill>
                  <a:srgbClr val="FF3300"/>
                </a:solidFill>
              </a:rPr>
              <a:t>context switches</a:t>
            </a:r>
            <a:r>
              <a:rPr lang="en-US" altLang="zh-TW" sz="1800" dirty="0"/>
              <a:t> occurs (</a:t>
            </a:r>
            <a:r>
              <a:rPr lang="en-US" altLang="zh-TW" sz="1800" b="1" dirty="0"/>
              <a:t>introduce later</a:t>
            </a:r>
            <a:r>
              <a:rPr lang="en-US" altLang="zh-TW" sz="1800" dirty="0"/>
              <a:t>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dirty="0"/>
              <a:t>CPU scheduling information: process priority……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dirty="0"/>
              <a:t>Memory-management information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z="1800" dirty="0"/>
              <a:t>Will be introduced later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dirty="0"/>
              <a:t>Accounting information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z="1800" dirty="0"/>
              <a:t>CPU time and real time used…..(see following slide)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dirty="0"/>
              <a:t>I/O status information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z="1800" dirty="0"/>
              <a:t>Open files and devices…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Process Control Block (PCB)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 l="27087" t="362" r="27414" b="1085"/>
          <a:stretch>
            <a:fillRect/>
          </a:stretch>
        </p:blipFill>
        <p:spPr bwMode="auto">
          <a:xfrm>
            <a:off x="4655840" y="1556792"/>
            <a:ext cx="2663825" cy="43275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Process Control Block (PCB)</a:t>
            </a:r>
          </a:p>
        </p:txBody>
      </p:sp>
      <p:sp>
        <p:nvSpPr>
          <p:cNvPr id="282627" name="Rectangle 4"/>
          <p:cNvSpPr>
            <a:spLocks noChangeArrowheads="1"/>
          </p:cNvSpPr>
          <p:nvPr/>
        </p:nvSpPr>
        <p:spPr bwMode="auto">
          <a:xfrm>
            <a:off x="4675392" y="1268760"/>
            <a:ext cx="2265362" cy="1235075"/>
          </a:xfrm>
          <a:prstGeom prst="rect">
            <a:avLst/>
          </a:prstGeom>
          <a:solidFill>
            <a:srgbClr val="99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out </a:t>
            </a:r>
            <a:r>
              <a:rPr kumimoji="0" lang="en-US" altLang="zh-TW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eax</a:t>
            </a:r>
            <a:r>
              <a:rPr kumimoji="0" lang="en-US" altLang="zh-TW" sz="2000" b="1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, 0x60;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add </a:t>
            </a:r>
            <a:r>
              <a:rPr kumimoji="0" lang="en-US" altLang="zh-TW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eax</a:t>
            </a:r>
            <a:r>
              <a:rPr kumimoji="0" lang="en-US" altLang="zh-TW" sz="2000" b="1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ebx</a:t>
            </a:r>
            <a:r>
              <a:rPr kumimoji="0" lang="en-US" altLang="zh-TW" sz="2000" b="1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…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4680154" y="4292946"/>
            <a:ext cx="2260600" cy="1931988"/>
          </a:xfrm>
          <a:prstGeom prst="rect">
            <a:avLst/>
          </a:prstGeom>
          <a:solidFill>
            <a:srgbClr val="CCFF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OS</a:t>
            </a:r>
          </a:p>
        </p:txBody>
      </p:sp>
      <p:sp>
        <p:nvSpPr>
          <p:cNvPr id="282629" name="Rectangle 4"/>
          <p:cNvSpPr>
            <a:spLocks noChangeArrowheads="1"/>
          </p:cNvSpPr>
          <p:nvPr/>
        </p:nvSpPr>
        <p:spPr bwMode="auto">
          <a:xfrm>
            <a:off x="4680154" y="2503834"/>
            <a:ext cx="2260600" cy="178911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…..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684915" y="4285891"/>
            <a:ext cx="2260600" cy="705486"/>
          </a:xfrm>
          <a:prstGeom prst="rect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P1 PCB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pc = x, </a:t>
            </a:r>
            <a:r>
              <a:rPr kumimoji="0" lang="en-US" altLang="zh-TW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eax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=y, …..,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682534" y="2493367"/>
            <a:ext cx="2265362" cy="1235075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out </a:t>
            </a:r>
            <a:r>
              <a:rPr kumimoji="0" lang="en-US" altLang="zh-TW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eax</a:t>
            </a:r>
            <a:r>
              <a:rPr kumimoji="0" lang="en-US" altLang="zh-TW" sz="2000" b="1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0x30</a:t>
            </a:r>
            <a:r>
              <a:rPr kumimoji="0" lang="en-US" altLang="zh-TW" sz="2000" b="1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add </a:t>
            </a:r>
            <a:r>
              <a:rPr kumimoji="0" lang="en-US" altLang="zh-TW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ebx</a:t>
            </a:r>
            <a:r>
              <a:rPr kumimoji="0" lang="en-US" altLang="zh-TW" sz="2000" b="1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ebx</a:t>
            </a:r>
            <a:r>
              <a:rPr kumimoji="0" lang="en-US" altLang="zh-TW" sz="2000" b="1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…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687296" y="4959497"/>
            <a:ext cx="2260600" cy="705486"/>
          </a:xfrm>
          <a:prstGeom prst="rect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lvl="0"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P2 </a:t>
            </a:r>
            <a:r>
              <a:rPr kumimoji="0" lang="en-US" altLang="zh-TW" sz="2000" b="1" dirty="0">
                <a:solidFill>
                  <a:srgbClr val="FF0000"/>
                </a:solidFill>
                <a:ea typeface="新細明體" panose="02020500000000000000" pitchFamily="18" charset="-120"/>
              </a:rPr>
              <a:t>PCB </a:t>
            </a:r>
          </a:p>
          <a:p>
            <a:pPr lvl="0"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pc = </a:t>
            </a:r>
            <a:r>
              <a:rPr kumimoji="0" lang="en-US" altLang="zh-TW" sz="2000" b="1" dirty="0" err="1" smtClean="0">
                <a:solidFill>
                  <a:srgbClr val="000000"/>
                </a:solidFill>
                <a:ea typeface="新細明體" panose="02020500000000000000" pitchFamily="18" charset="-120"/>
              </a:rPr>
              <a:t>i</a:t>
            </a:r>
            <a:r>
              <a:rPr kumimoji="0" lang="en-US" altLang="zh-TW" sz="20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, </a:t>
            </a:r>
            <a:r>
              <a:rPr kumimoji="0" lang="en-US" altLang="zh-TW" sz="2000" b="1" dirty="0" err="1" smtClean="0">
                <a:solidFill>
                  <a:srgbClr val="000000"/>
                </a:solidFill>
                <a:ea typeface="新細明體" panose="02020500000000000000" pitchFamily="18" charset="-120"/>
              </a:rPr>
              <a:t>eax</a:t>
            </a:r>
            <a:r>
              <a:rPr kumimoji="0" lang="en-US" altLang="zh-TW" sz="2000" b="1" smtClean="0">
                <a:solidFill>
                  <a:srgbClr val="000000"/>
                </a:solidFill>
                <a:ea typeface="新細明體" panose="02020500000000000000" pitchFamily="18" charset="-120"/>
              </a:rPr>
              <a:t>=j, </a:t>
            </a:r>
            <a:r>
              <a:rPr kumimoji="0" lang="en-US" altLang="zh-TW" sz="2000" b="1" dirty="0" smtClean="0">
                <a:solidFill>
                  <a:srgbClr val="000000"/>
                </a:solidFill>
                <a:ea typeface="新細明體" panose="02020500000000000000" pitchFamily="18" charset="-120"/>
              </a:rPr>
              <a:t>…..,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 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右大括弧 13"/>
          <p:cNvSpPr/>
          <p:nvPr/>
        </p:nvSpPr>
        <p:spPr>
          <a:xfrm>
            <a:off x="7257060" y="4321012"/>
            <a:ext cx="87515" cy="190392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344574" y="5085654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charset="-120"/>
                <a:cs typeface="+mn-cs"/>
              </a:rPr>
              <a:t>OS</a:t>
            </a:r>
            <a:endParaRPr kumimoji="1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655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 Representation in Linux</a:t>
            </a:r>
            <a:endParaRPr lang="zh-TW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19536" y="1556793"/>
            <a:ext cx="8229600" cy="453072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dirty="0" smtClean="0"/>
              <a:t>Represented by the C structure </a:t>
            </a:r>
            <a:r>
              <a:rPr lang="en-US" altLang="en-US" dirty="0" err="1" smtClean="0">
                <a:latin typeface="Courier New" panose="02070309020205020404" pitchFamily="49" charset="0"/>
              </a:rPr>
              <a:t>task_struct</a:t>
            </a:r>
            <a:endParaRPr lang="en-US" altLang="en-US" dirty="0" smtClean="0"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/>
            </a:r>
            <a:br>
              <a:rPr lang="en-US" altLang="en-US" dirty="0" smtClean="0">
                <a:latin typeface="Courier New" panose="02070309020205020404" pitchFamily="49" charset="0"/>
              </a:rPr>
            </a:br>
            <a:r>
              <a:rPr lang="en-US" alt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pid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FF0000"/>
                </a:solidFill>
                <a:latin typeface="Courier New" panose="02070309020205020404" pitchFamily="49" charset="0"/>
              </a:rPr>
              <a:t>t_pid</a:t>
            </a: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; 			/* process identifier */ </a:t>
            </a:r>
            <a:b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  <a:t>long state; 			/* state of the process */ </a:t>
            </a:r>
            <a:br>
              <a:rPr lang="en-US" altLang="en-US" sz="16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</a:rPr>
              <a:t>unsigned 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time_slice</a:t>
            </a:r>
            <a:r>
              <a:rPr lang="en-US" altLang="en-US" sz="1600" dirty="0">
                <a:latin typeface="Courier New" panose="02070309020205020404" pitchFamily="49" charset="0"/>
              </a:rPr>
              <a:t> 	/* scheduling information */ 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</a:rPr>
              <a:t>struct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task_struct</a:t>
            </a:r>
            <a:r>
              <a:rPr lang="en-US" altLang="en-US" sz="1600" dirty="0">
                <a:latin typeface="Courier New" panose="02070309020205020404" pitchFamily="49" charset="0"/>
              </a:rPr>
              <a:t> *parent;/* this process</a:t>
            </a:r>
            <a:r>
              <a:rPr lang="ja-JP" altLang="en-US" sz="1600" dirty="0">
                <a:latin typeface="Courier New" panose="02070309020205020404" pitchFamily="49" charset="0"/>
              </a:rPr>
              <a:t>’</a:t>
            </a:r>
            <a:r>
              <a:rPr lang="en-US" altLang="ja-JP" sz="1600" dirty="0">
                <a:latin typeface="Courier New" panose="02070309020205020404" pitchFamily="49" charset="0"/>
              </a:rPr>
              <a:t>s parent */ </a:t>
            </a:r>
            <a:br>
              <a:rPr lang="en-US" altLang="ja-JP" sz="1600" dirty="0">
                <a:latin typeface="Courier New" panose="02070309020205020404" pitchFamily="49" charset="0"/>
              </a:rPr>
            </a:br>
            <a:r>
              <a:rPr lang="en-US" altLang="ja-JP" sz="1600" dirty="0" err="1">
                <a:latin typeface="Courier New" panose="02070309020205020404" pitchFamily="49" charset="0"/>
              </a:rPr>
              <a:t>struct</a:t>
            </a:r>
            <a:r>
              <a:rPr lang="en-US" altLang="ja-JP" sz="1600" dirty="0">
                <a:latin typeface="Courier New" panose="02070309020205020404" pitchFamily="49" charset="0"/>
              </a:rPr>
              <a:t> </a:t>
            </a:r>
            <a:r>
              <a:rPr lang="en-US" altLang="ja-JP" sz="1600" dirty="0" err="1">
                <a:latin typeface="Courier New" panose="02070309020205020404" pitchFamily="49" charset="0"/>
              </a:rPr>
              <a:t>list_head</a:t>
            </a:r>
            <a:r>
              <a:rPr lang="en-US" altLang="ja-JP" sz="1600" dirty="0">
                <a:latin typeface="Courier New" panose="02070309020205020404" pitchFamily="49" charset="0"/>
              </a:rPr>
              <a:t> children; /* this process</a:t>
            </a:r>
            <a:r>
              <a:rPr lang="ja-JP" altLang="en-US" sz="1600" dirty="0">
                <a:latin typeface="Courier New" panose="02070309020205020404" pitchFamily="49" charset="0"/>
              </a:rPr>
              <a:t>’</a:t>
            </a:r>
            <a:r>
              <a:rPr lang="en-US" altLang="ja-JP" sz="1600" dirty="0">
                <a:latin typeface="Courier New" panose="02070309020205020404" pitchFamily="49" charset="0"/>
              </a:rPr>
              <a:t>s children */ </a:t>
            </a:r>
            <a:br>
              <a:rPr lang="en-US" altLang="ja-JP" sz="1600" dirty="0">
                <a:latin typeface="Courier New" panose="02070309020205020404" pitchFamily="49" charset="0"/>
              </a:rPr>
            </a:br>
            <a:r>
              <a:rPr lang="en-US" altLang="ja-JP" sz="1600" dirty="0" err="1">
                <a:latin typeface="Courier New" panose="02070309020205020404" pitchFamily="49" charset="0"/>
              </a:rPr>
              <a:t>struct</a:t>
            </a:r>
            <a:r>
              <a:rPr lang="en-US" altLang="ja-JP" sz="1600" dirty="0">
                <a:latin typeface="Courier New" panose="02070309020205020404" pitchFamily="49" charset="0"/>
              </a:rPr>
              <a:t> </a:t>
            </a:r>
            <a:r>
              <a:rPr lang="en-US" altLang="ja-JP" sz="1600" dirty="0" err="1">
                <a:latin typeface="Courier New" panose="02070309020205020404" pitchFamily="49" charset="0"/>
              </a:rPr>
              <a:t>files_struct</a:t>
            </a:r>
            <a:r>
              <a:rPr lang="en-US" altLang="ja-JP" sz="1600" dirty="0">
                <a:latin typeface="Courier New" panose="02070309020205020404" pitchFamily="49" charset="0"/>
              </a:rPr>
              <a:t> *files;/* list of open files */ </a:t>
            </a:r>
            <a:br>
              <a:rPr lang="en-US" altLang="ja-JP" sz="1600" dirty="0">
                <a:latin typeface="Courier New" panose="02070309020205020404" pitchFamily="49" charset="0"/>
              </a:rPr>
            </a:br>
            <a:r>
              <a:rPr lang="en-US" altLang="ja-JP" sz="1600" dirty="0" err="1">
                <a:latin typeface="Courier New" panose="02070309020205020404" pitchFamily="49" charset="0"/>
              </a:rPr>
              <a:t>struct</a:t>
            </a:r>
            <a:r>
              <a:rPr lang="en-US" altLang="ja-JP" sz="1600" dirty="0">
                <a:latin typeface="Courier New" panose="02070309020205020404" pitchFamily="49" charset="0"/>
              </a:rPr>
              <a:t> </a:t>
            </a:r>
            <a:r>
              <a:rPr lang="en-US" altLang="ja-JP" sz="1600" dirty="0" err="1">
                <a:latin typeface="Courier New" panose="02070309020205020404" pitchFamily="49" charset="0"/>
              </a:rPr>
              <a:t>mm_struct</a:t>
            </a:r>
            <a:r>
              <a:rPr lang="en-US" altLang="ja-JP" sz="1600" dirty="0">
                <a:latin typeface="Courier New" panose="02070309020205020404" pitchFamily="49" charset="0"/>
              </a:rPr>
              <a:t> *mm; 	/* address space of this process */</a:t>
            </a:r>
            <a:endParaRPr lang="en-US" altLang="en-US" sz="1600" dirty="0">
              <a:latin typeface="Courier New" panose="02070309020205020404" pitchFamily="49" charset="0"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4653137"/>
            <a:ext cx="5976664" cy="157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00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Accounting</a:t>
            </a:r>
          </a:p>
        </p:txBody>
      </p:sp>
      <p:pic>
        <p:nvPicPr>
          <p:cNvPr id="14339" name="Picture 5" descr="2000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1" y="1052737"/>
            <a:ext cx="8785225" cy="566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Process Concept</a:t>
            </a:r>
          </a:p>
          <a:p>
            <a:pPr eaLnBrk="1" hangingPunct="1"/>
            <a:r>
              <a:rPr lang="en-US" altLang="zh-TW" b="1" dirty="0">
                <a:solidFill>
                  <a:srgbClr val="FF0000"/>
                </a:solidFill>
              </a:rPr>
              <a:t>Process Scheduling</a:t>
            </a:r>
          </a:p>
          <a:p>
            <a:pPr eaLnBrk="1" hangingPunct="1"/>
            <a:r>
              <a:rPr lang="en-US" altLang="zh-TW" dirty="0"/>
              <a:t>Operations on Processes</a:t>
            </a:r>
          </a:p>
          <a:p>
            <a:pPr eaLnBrk="1" hangingPunct="1"/>
            <a:r>
              <a:rPr lang="en-US" altLang="zh-TW" smtClean="0"/>
              <a:t>Inter-Process </a:t>
            </a:r>
            <a:r>
              <a:rPr lang="en-US" altLang="zh-TW" dirty="0"/>
              <a:t>Communication</a:t>
            </a:r>
          </a:p>
          <a:p>
            <a:pPr eaLnBrk="1" hangingPunct="1"/>
            <a:r>
              <a:rPr lang="en-US" altLang="zh-TW" dirty="0"/>
              <a:t>IPC in Shared-Memory Systems</a:t>
            </a:r>
          </a:p>
          <a:p>
            <a:pPr eaLnBrk="1" hangingPunct="1"/>
            <a:r>
              <a:rPr lang="en-US" altLang="zh-TW" dirty="0"/>
              <a:t>Examples of IPC Systems</a:t>
            </a:r>
          </a:p>
          <a:p>
            <a:pPr eaLnBrk="1" hangingPunct="1"/>
            <a:r>
              <a:rPr lang="en-US" altLang="zh-TW" dirty="0"/>
              <a:t>Communication in Client-Server Systems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622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 Scheduling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b="1" dirty="0" smtClean="0"/>
              <a:t>Term Definition</a:t>
            </a:r>
          </a:p>
          <a:p>
            <a:pPr lvl="1">
              <a:lnSpc>
                <a:spcPct val="120000"/>
              </a:lnSpc>
            </a:pPr>
            <a:r>
              <a:rPr lang="en-US" altLang="en-US" b="1" dirty="0" smtClean="0">
                <a:solidFill>
                  <a:srgbClr val="3366FF"/>
                </a:solidFill>
              </a:rPr>
              <a:t>Process </a:t>
            </a:r>
            <a:r>
              <a:rPr lang="en-US" altLang="en-US" b="1" dirty="0">
                <a:solidFill>
                  <a:srgbClr val="3366FF"/>
                </a:solidFill>
              </a:rPr>
              <a:t>scheduler </a:t>
            </a:r>
            <a:r>
              <a:rPr lang="en-US" altLang="en-US" b="1" dirty="0" smtClean="0">
                <a:solidFill>
                  <a:srgbClr val="3366FF"/>
                </a:solidFill>
              </a:rPr>
              <a:t>(</a:t>
            </a:r>
            <a:r>
              <a:rPr lang="en-US" altLang="en-US" b="1" smtClean="0">
                <a:solidFill>
                  <a:srgbClr val="3366FF"/>
                </a:solidFill>
              </a:rPr>
              <a:t>or CPU </a:t>
            </a:r>
            <a:r>
              <a:rPr lang="en-US" altLang="en-US" b="1" dirty="0" smtClean="0">
                <a:solidFill>
                  <a:srgbClr val="3366FF"/>
                </a:solidFill>
              </a:rPr>
              <a:t>scheduler)</a:t>
            </a:r>
          </a:p>
          <a:p>
            <a:pPr lvl="2">
              <a:lnSpc>
                <a:spcPct val="120000"/>
              </a:lnSpc>
            </a:pPr>
            <a:r>
              <a:rPr lang="en-US" altLang="en-US" dirty="0" smtClean="0"/>
              <a:t>Selects a ready </a:t>
            </a:r>
            <a:r>
              <a:rPr lang="en-US" altLang="en-US" dirty="0"/>
              <a:t>processes for </a:t>
            </a:r>
            <a:r>
              <a:rPr lang="en-US" altLang="en-US" dirty="0" smtClean="0"/>
              <a:t>execution </a:t>
            </a:r>
            <a:r>
              <a:rPr lang="en-US" altLang="en-US" dirty="0"/>
              <a:t>on </a:t>
            </a:r>
            <a:r>
              <a:rPr lang="en-US" altLang="en-US" dirty="0" smtClean="0"/>
              <a:t>a CPU core</a:t>
            </a:r>
          </a:p>
          <a:p>
            <a:pPr lvl="2" eaLnBrk="1" hangingPunct="1">
              <a:lnSpc>
                <a:spcPct val="120000"/>
              </a:lnSpc>
            </a:pPr>
            <a:endParaRPr lang="en-US" altLang="zh-TW" b="1" dirty="0" smtClean="0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endParaRPr lang="en-US" altLang="zh-TW" b="1" dirty="0" smtClean="0">
              <a:solidFill>
                <a:srgbClr val="3366FF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TW" b="1" dirty="0" smtClean="0">
                <a:solidFill>
                  <a:srgbClr val="3366FF"/>
                </a:solidFill>
              </a:rPr>
              <a:t>Degree </a:t>
            </a:r>
            <a:r>
              <a:rPr lang="en-US" altLang="zh-TW" b="1" dirty="0">
                <a:solidFill>
                  <a:srgbClr val="3366FF"/>
                </a:solidFill>
              </a:rPr>
              <a:t>of multiprogramming 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TW" dirty="0"/>
              <a:t>The number of processes currently in </a:t>
            </a:r>
            <a:r>
              <a:rPr lang="en-US" altLang="zh-TW" dirty="0" smtClean="0"/>
              <a:t>memory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3547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TW" dirty="0" smtClean="0"/>
              <a:t>Process Concept</a:t>
            </a:r>
          </a:p>
          <a:p>
            <a:pPr eaLnBrk="1" hangingPunct="1"/>
            <a:r>
              <a:rPr lang="en-US" altLang="zh-TW" b="1" dirty="0" smtClean="0">
                <a:solidFill>
                  <a:srgbClr val="FF0000"/>
                </a:solidFill>
              </a:rPr>
              <a:t>Process Scheduling</a:t>
            </a:r>
          </a:p>
          <a:p>
            <a:pPr lvl="1" eaLnBrk="1" hangingPunct="1"/>
            <a:r>
              <a:rPr lang="en-US" altLang="zh-TW" b="1" dirty="0" smtClean="0">
                <a:solidFill>
                  <a:srgbClr val="FF0000"/>
                </a:solidFill>
              </a:rPr>
              <a:t>Scheduling Queues</a:t>
            </a:r>
          </a:p>
          <a:p>
            <a:pPr lvl="1" eaLnBrk="1" hangingPunct="1"/>
            <a:r>
              <a:rPr lang="en-US" altLang="zh-TW" dirty="0" smtClean="0"/>
              <a:t>CPU Scheduling</a:t>
            </a:r>
          </a:p>
          <a:p>
            <a:pPr lvl="1" eaLnBrk="1" hangingPunct="1"/>
            <a:r>
              <a:rPr lang="en-US" altLang="zh-TW" dirty="0" smtClean="0"/>
              <a:t>Context Switch</a:t>
            </a:r>
          </a:p>
          <a:p>
            <a:pPr eaLnBrk="1" hangingPunct="1"/>
            <a:r>
              <a:rPr lang="en-US" altLang="zh-TW" dirty="0" smtClean="0"/>
              <a:t>Operations on Processes</a:t>
            </a:r>
          </a:p>
          <a:p>
            <a:pPr eaLnBrk="1" hangingPunct="1"/>
            <a:r>
              <a:rPr lang="en-US" altLang="zh-TW" dirty="0" err="1" smtClean="0"/>
              <a:t>Interprocess</a:t>
            </a:r>
            <a:r>
              <a:rPr lang="en-US" altLang="zh-TW" dirty="0" smtClean="0"/>
              <a:t> Communication</a:t>
            </a:r>
          </a:p>
          <a:p>
            <a:pPr eaLnBrk="1" hangingPunct="1"/>
            <a:r>
              <a:rPr lang="en-US" altLang="zh-TW" dirty="0"/>
              <a:t>IPC in Shared-Memory Systems</a:t>
            </a:r>
          </a:p>
          <a:p>
            <a:pPr eaLnBrk="1" hangingPunct="1"/>
            <a:r>
              <a:rPr lang="en-US" altLang="zh-TW" dirty="0" smtClean="0"/>
              <a:t>Examples of IPC Systems</a:t>
            </a:r>
          </a:p>
          <a:p>
            <a:pPr eaLnBrk="1" hangingPunct="1"/>
            <a:r>
              <a:rPr lang="en-US" altLang="zh-TW" dirty="0" smtClean="0"/>
              <a:t>Communication in Client-Server Systems</a:t>
            </a:r>
          </a:p>
        </p:txBody>
      </p:sp>
    </p:spTree>
    <p:extLst>
      <p:ext uri="{BB962C8B-B14F-4D97-AF65-F5344CB8AC3E}">
        <p14:creationId xmlns:p14="http://schemas.microsoft.com/office/powerpoint/2010/main" val="18217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tx1"/>
                </a:solidFill>
              </a:rPr>
              <a:t>CPU Scheduler(CPU</a:t>
            </a:r>
            <a:r>
              <a:rPr lang="zh-TW" altLang="en-US" b="1" dirty="0" smtClean="0">
                <a:solidFill>
                  <a:schemeClr val="tx1"/>
                </a:solidFill>
              </a:rPr>
              <a:t>排程演算法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</a:rPr>
              <a:t>需要什麼資料結構？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0000FF"/>
                </a:solidFill>
              </a:rPr>
              <a:t>Process</a:t>
            </a:r>
            <a:r>
              <a:rPr lang="en-US" altLang="zh-TW" dirty="0" smtClean="0"/>
              <a:t> </a:t>
            </a:r>
            <a:r>
              <a:rPr lang="en-US" altLang="zh-TW" dirty="0"/>
              <a:t>– a program in execution</a:t>
            </a:r>
          </a:p>
          <a:p>
            <a:pPr lvl="1"/>
            <a:r>
              <a:rPr lang="en-US" altLang="zh-TW" dirty="0"/>
              <a:t>Also called </a:t>
            </a:r>
            <a:r>
              <a:rPr lang="en-US" altLang="zh-TW" b="1" dirty="0">
                <a:solidFill>
                  <a:srgbClr val="0000FF"/>
                </a:solidFill>
              </a:rPr>
              <a:t>jobs</a:t>
            </a:r>
            <a:r>
              <a:rPr lang="en-US" altLang="zh-TW" dirty="0"/>
              <a:t>, </a:t>
            </a:r>
            <a:r>
              <a:rPr lang="en-US" altLang="zh-TW" b="1" dirty="0">
                <a:solidFill>
                  <a:srgbClr val="0000FF"/>
                </a:solidFill>
              </a:rPr>
              <a:t>tasks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Program </a:t>
            </a:r>
            <a:r>
              <a:rPr lang="en-US" altLang="zh-TW" dirty="0"/>
              <a:t>– </a:t>
            </a:r>
            <a:r>
              <a:rPr lang="en-US" altLang="zh-TW" b="1" dirty="0"/>
              <a:t>passive</a:t>
            </a:r>
            <a:r>
              <a:rPr lang="en-US" altLang="zh-TW" dirty="0"/>
              <a:t> ;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Process </a:t>
            </a:r>
            <a:r>
              <a:rPr lang="en-US" altLang="zh-TW" dirty="0"/>
              <a:t>– </a:t>
            </a:r>
            <a:r>
              <a:rPr lang="en-US" altLang="zh-TW" b="1" dirty="0"/>
              <a:t>active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130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Scheduling Queues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OS </a:t>
            </a:r>
            <a:r>
              <a:rPr lang="en-US" altLang="en-US" dirty="0"/>
              <a:t>maintains </a:t>
            </a:r>
            <a:r>
              <a:rPr lang="en-US" altLang="en-US" b="1" dirty="0">
                <a:solidFill>
                  <a:srgbClr val="3366FF"/>
                </a:solidFill>
              </a:rPr>
              <a:t>scheduling queues </a:t>
            </a:r>
            <a:r>
              <a:rPr lang="en-US" altLang="en-US" dirty="0"/>
              <a:t>of processes</a:t>
            </a:r>
          </a:p>
          <a:p>
            <a:pPr lvl="1" eaLnBrk="1" hangingPunct="1"/>
            <a:r>
              <a:rPr lang="en-US" altLang="zh-TW" b="1" dirty="0">
                <a:solidFill>
                  <a:srgbClr val="FF0000"/>
                </a:solidFill>
              </a:rPr>
              <a:t>Ready queue</a:t>
            </a:r>
            <a:r>
              <a:rPr lang="en-US" altLang="zh-TW" dirty="0"/>
              <a:t> </a:t>
            </a:r>
            <a:r>
              <a:rPr lang="en-US" altLang="zh-TW" dirty="0">
                <a:latin typeface="Helvetica" pitchFamily="34" charset="0"/>
              </a:rPr>
              <a:t>–</a:t>
            </a:r>
            <a:r>
              <a:rPr lang="en-US" altLang="zh-TW" dirty="0"/>
              <a:t> set of all processes </a:t>
            </a:r>
            <a:r>
              <a:rPr lang="en-US" altLang="zh-TW" dirty="0">
                <a:solidFill>
                  <a:srgbClr val="0000FF"/>
                </a:solidFill>
              </a:rPr>
              <a:t>residing in main memory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00FF"/>
                </a:solidFill>
              </a:rPr>
              <a:t>ready</a:t>
            </a:r>
            <a:r>
              <a:rPr lang="en-US" altLang="zh-TW" dirty="0"/>
              <a:t> and waiting to execute</a:t>
            </a:r>
          </a:p>
          <a:p>
            <a:pPr lvl="1" eaLnBrk="1" hangingPunct="1"/>
            <a:endParaRPr lang="en-US" altLang="zh-TW" b="1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TW" b="1" dirty="0" smtClean="0">
                <a:solidFill>
                  <a:srgbClr val="FF0000"/>
                </a:solidFill>
              </a:rPr>
              <a:t>A </a:t>
            </a:r>
            <a:r>
              <a:rPr lang="en-US" altLang="zh-TW" b="1" dirty="0">
                <a:solidFill>
                  <a:srgbClr val="FF0000"/>
                </a:solidFill>
              </a:rPr>
              <a:t>set of wait queues</a:t>
            </a:r>
            <a:r>
              <a:rPr lang="en-US" altLang="zh-TW" dirty="0"/>
              <a:t> </a:t>
            </a:r>
            <a:r>
              <a:rPr lang="en-US" altLang="zh-TW" dirty="0">
                <a:latin typeface="Helvetica" pitchFamily="34" charset="0"/>
              </a:rPr>
              <a:t>–</a:t>
            </a:r>
            <a:r>
              <a:rPr lang="en-US" altLang="zh-TW" dirty="0"/>
              <a:t> set of processes waiting for events, e.g., completion of I/O</a:t>
            </a:r>
          </a:p>
          <a:p>
            <a:pPr lvl="1" eaLnBrk="1" hangingPunct="1"/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Processes </a:t>
            </a:r>
            <a:r>
              <a:rPr lang="en-US" altLang="zh-TW" dirty="0"/>
              <a:t>migrate among the </a:t>
            </a:r>
            <a:r>
              <a:rPr lang="en-US" altLang="zh-TW" dirty="0">
                <a:solidFill>
                  <a:srgbClr val="FF0000"/>
                </a:solidFill>
              </a:rPr>
              <a:t>ready queue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FF0000"/>
                </a:solidFill>
              </a:rPr>
              <a:t>various wait </a:t>
            </a:r>
            <a:r>
              <a:rPr lang="en-US" altLang="zh-TW" dirty="0" smtClean="0">
                <a:solidFill>
                  <a:srgbClr val="FF0000"/>
                </a:solidFill>
              </a:rPr>
              <a:t>queues </a:t>
            </a:r>
            <a:r>
              <a:rPr lang="en-US" altLang="zh-TW" sz="2000" dirty="0">
                <a:solidFill>
                  <a:srgbClr val="000000"/>
                </a:solidFill>
              </a:rPr>
              <a:t>(see following two slides)</a:t>
            </a:r>
          </a:p>
          <a:p>
            <a:pPr lvl="1" eaLnBrk="1" hangingPunct="1"/>
            <a:endParaRPr lang="en-US" altLang="zh-TW" sz="2000" dirty="0">
              <a:solidFill>
                <a:srgbClr val="000000"/>
              </a:solidFill>
            </a:endParaRPr>
          </a:p>
          <a:p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1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The Ready Queue and Wait Queues</a:t>
            </a:r>
            <a:endParaRPr lang="zh-TW" altLang="en-US" sz="4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1916832"/>
            <a:ext cx="7704856" cy="358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3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Diagram of Process State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1484784"/>
            <a:ext cx="768935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1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/>
              <a:t>Various I/O Wait Queues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 l="7364" t="517" r="7364" b="1550"/>
          <a:stretch>
            <a:fillRect/>
          </a:stretch>
        </p:blipFill>
        <p:spPr bwMode="auto">
          <a:xfrm>
            <a:off x="2207568" y="1916833"/>
            <a:ext cx="7992888" cy="4471719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  <p:sp>
        <p:nvSpPr>
          <p:cNvPr id="2" name="文字方塊 1"/>
          <p:cNvSpPr txBox="1"/>
          <p:nvPr/>
        </p:nvSpPr>
        <p:spPr>
          <a:xfrm>
            <a:off x="3199857" y="1268761"/>
            <a:ext cx="6008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  <a:latin typeface="Calibri" panose="020F0502020204030204" pitchFamily="34" charset="0"/>
              </a:rPr>
              <a:t>There may be a set of wait queues</a:t>
            </a:r>
            <a:endParaRPr lang="zh-TW" altLang="en-US" sz="3200" b="1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00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solidFill>
                  <a:srgbClr val="FF0000"/>
                </a:solidFill>
              </a:rPr>
              <a:t>Queuing-Diagram</a:t>
            </a:r>
            <a:r>
              <a:rPr lang="en-US" altLang="en-US" sz="4000" dirty="0"/>
              <a:t> Representation of Process Scheduling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Once a process is </a:t>
            </a:r>
            <a:r>
              <a:rPr lang="en-US" altLang="zh-TW" b="1" dirty="0" smtClean="0"/>
              <a:t>executing</a:t>
            </a:r>
            <a:r>
              <a:rPr lang="en-US" altLang="zh-TW" dirty="0" smtClean="0"/>
              <a:t>, one of following events would occur </a:t>
            </a:r>
            <a:r>
              <a:rPr lang="en-US" altLang="zh-TW" sz="2000" dirty="0"/>
              <a:t>(see the following slide)</a:t>
            </a:r>
          </a:p>
          <a:p>
            <a:pPr lvl="1"/>
            <a:r>
              <a:rPr lang="en-US" altLang="zh-TW" dirty="0" smtClean="0"/>
              <a:t>The process issue an I/O request</a:t>
            </a:r>
          </a:p>
          <a:p>
            <a:pPr lvl="2"/>
            <a:r>
              <a:rPr lang="en-US" altLang="zh-TW" dirty="0" smtClean="0"/>
              <a:t>The process is placed in an </a:t>
            </a:r>
            <a:r>
              <a:rPr lang="en-US" altLang="zh-TW" dirty="0" smtClean="0">
                <a:solidFill>
                  <a:srgbClr val="FF0000"/>
                </a:solidFill>
              </a:rPr>
              <a:t>I/O wait queue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The process creates a new child process</a:t>
            </a:r>
          </a:p>
          <a:p>
            <a:pPr lvl="2"/>
            <a:r>
              <a:rPr lang="en-US" altLang="zh-TW" dirty="0" smtClean="0"/>
              <a:t>The process is placed in a </a:t>
            </a:r>
            <a:r>
              <a:rPr lang="en-US" altLang="zh-TW" dirty="0" smtClean="0">
                <a:solidFill>
                  <a:srgbClr val="FF0000"/>
                </a:solidFill>
              </a:rPr>
              <a:t>wait queue </a:t>
            </a:r>
            <a:r>
              <a:rPr lang="en-US" altLang="zh-TW" dirty="0" smtClean="0"/>
              <a:t>waiting for child’s termination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process is removed from the </a:t>
            </a:r>
            <a:r>
              <a:rPr lang="en-US" altLang="zh-TW" dirty="0" smtClean="0"/>
              <a:t>core </a:t>
            </a:r>
            <a:r>
              <a:rPr lang="en-US" altLang="zh-TW" dirty="0"/>
              <a:t>due to </a:t>
            </a:r>
            <a:r>
              <a:rPr lang="en-US" altLang="zh-TW" dirty="0" smtClean="0"/>
              <a:t>interrupt</a:t>
            </a:r>
            <a:endParaRPr lang="en-US" altLang="zh-TW" dirty="0"/>
          </a:p>
          <a:p>
            <a:pPr lvl="2"/>
            <a:r>
              <a:rPr lang="en-US" altLang="zh-TW" dirty="0"/>
              <a:t>The process is </a:t>
            </a:r>
            <a:r>
              <a:rPr lang="en-US" altLang="zh-TW" dirty="0" smtClean="0"/>
              <a:t>placed in the </a:t>
            </a:r>
            <a:r>
              <a:rPr lang="en-US" altLang="zh-TW" dirty="0" smtClean="0">
                <a:solidFill>
                  <a:srgbClr val="FF0000"/>
                </a:solidFill>
              </a:rPr>
              <a:t>interrupt wait </a:t>
            </a:r>
            <a:r>
              <a:rPr lang="en-US" altLang="zh-TW" dirty="0">
                <a:solidFill>
                  <a:srgbClr val="FF0000"/>
                </a:solidFill>
              </a:rPr>
              <a:t>queue</a:t>
            </a:r>
            <a:endParaRPr lang="zh-TW" altLang="en-US" dirty="0">
              <a:solidFill>
                <a:srgbClr val="FF0000"/>
              </a:solidFill>
            </a:endParaRP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The process is removed from the core, due to its time slice expire</a:t>
            </a:r>
          </a:p>
          <a:p>
            <a:pPr lvl="2"/>
            <a:r>
              <a:rPr lang="en-US" altLang="zh-TW" dirty="0" smtClean="0"/>
              <a:t>The process is put back in the </a:t>
            </a:r>
            <a:r>
              <a:rPr lang="en-US" altLang="zh-TW" dirty="0" smtClean="0">
                <a:solidFill>
                  <a:srgbClr val="FF0000"/>
                </a:solidFill>
              </a:rPr>
              <a:t>ready queue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12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 dirty="0"/>
              <a:t>Queuing-Diagram Representation of Process Scheduling</a:t>
            </a:r>
            <a:endParaRPr lang="en-US" altLang="zh-TW" sz="4000" dirty="0"/>
          </a:p>
        </p:txBody>
      </p:sp>
      <p:sp>
        <p:nvSpPr>
          <p:cNvPr id="18436" name="Text Box 9"/>
          <p:cNvSpPr txBox="1">
            <a:spLocks noChangeArrowheads="1"/>
          </p:cNvSpPr>
          <p:nvPr/>
        </p:nvSpPr>
        <p:spPr bwMode="auto">
          <a:xfrm>
            <a:off x="9444038" y="1406987"/>
            <a:ext cx="122396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800" dirty="0">
                <a:solidFill>
                  <a:srgbClr val="FF3300"/>
                </a:solidFill>
                <a:latin typeface="Calibri" panose="020F0502020204030204" pitchFamily="34" charset="0"/>
              </a:rPr>
              <a:t>Free PCB </a:t>
            </a:r>
          </a:p>
          <a:p>
            <a:r>
              <a:rPr lang="en-US" altLang="zh-TW" sz="1800" dirty="0">
                <a:solidFill>
                  <a:srgbClr val="FF3300"/>
                </a:solidFill>
                <a:latin typeface="Calibri" panose="020F0502020204030204" pitchFamily="34" charset="0"/>
              </a:rPr>
              <a:t>and</a:t>
            </a:r>
          </a:p>
          <a:p>
            <a:r>
              <a:rPr lang="en-US" altLang="zh-TW" sz="1800" dirty="0">
                <a:solidFill>
                  <a:srgbClr val="FF3300"/>
                </a:solidFill>
                <a:latin typeface="Calibri" panose="020F0502020204030204" pitchFamily="34" charset="0"/>
              </a:rPr>
              <a:t>resources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254" y="1628801"/>
            <a:ext cx="7056784" cy="4896544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328248" y="1464870"/>
            <a:ext cx="1218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</a:rPr>
              <a:t>terminate</a:t>
            </a:r>
            <a:endParaRPr lang="zh-TW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9444038" y="1354556"/>
            <a:ext cx="1115790" cy="99432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TW" dirty="0" smtClean="0"/>
              <a:t>Process Concept</a:t>
            </a:r>
          </a:p>
          <a:p>
            <a:pPr eaLnBrk="1" hangingPunct="1"/>
            <a:r>
              <a:rPr lang="en-US" altLang="zh-TW" b="1" dirty="0" smtClean="0">
                <a:solidFill>
                  <a:srgbClr val="FF0000"/>
                </a:solidFill>
              </a:rPr>
              <a:t>Process Scheduling</a:t>
            </a:r>
          </a:p>
          <a:p>
            <a:pPr lvl="1" eaLnBrk="1" hangingPunct="1"/>
            <a:r>
              <a:rPr lang="en-US" altLang="zh-TW" dirty="0" smtClean="0"/>
              <a:t>Scheduling Queues</a:t>
            </a:r>
          </a:p>
          <a:p>
            <a:pPr lvl="1" eaLnBrk="1" hangingPunct="1"/>
            <a:r>
              <a:rPr lang="en-US" altLang="zh-TW" b="1" dirty="0" smtClean="0">
                <a:solidFill>
                  <a:srgbClr val="FF0000"/>
                </a:solidFill>
              </a:rPr>
              <a:t>CPU Scheduling</a:t>
            </a:r>
          </a:p>
          <a:p>
            <a:pPr lvl="1" eaLnBrk="1" hangingPunct="1"/>
            <a:r>
              <a:rPr lang="en-US" altLang="zh-TW" dirty="0" smtClean="0"/>
              <a:t>Context Switch</a:t>
            </a:r>
          </a:p>
          <a:p>
            <a:pPr eaLnBrk="1" hangingPunct="1"/>
            <a:r>
              <a:rPr lang="en-US" altLang="zh-TW" dirty="0" smtClean="0"/>
              <a:t>Operations on Processes</a:t>
            </a:r>
          </a:p>
          <a:p>
            <a:pPr eaLnBrk="1" hangingPunct="1"/>
            <a:r>
              <a:rPr lang="en-US" altLang="zh-TW" dirty="0" err="1" smtClean="0"/>
              <a:t>Interprocess</a:t>
            </a:r>
            <a:r>
              <a:rPr lang="en-US" altLang="zh-TW" dirty="0" smtClean="0"/>
              <a:t> Communication</a:t>
            </a:r>
          </a:p>
          <a:p>
            <a:pPr eaLnBrk="1" hangingPunct="1"/>
            <a:r>
              <a:rPr lang="en-US" altLang="zh-TW" dirty="0"/>
              <a:t>IPC in Shared-Memory Systems</a:t>
            </a:r>
          </a:p>
          <a:p>
            <a:pPr eaLnBrk="1" hangingPunct="1"/>
            <a:r>
              <a:rPr lang="en-US" altLang="zh-TW" dirty="0" smtClean="0"/>
              <a:t>Examples of IPC Systems</a:t>
            </a:r>
          </a:p>
          <a:p>
            <a:pPr eaLnBrk="1" hangingPunct="1"/>
            <a:r>
              <a:rPr lang="en-US" altLang="zh-TW" dirty="0" smtClean="0"/>
              <a:t>Communication in Client-Server Systems</a:t>
            </a:r>
          </a:p>
        </p:txBody>
      </p:sp>
    </p:spTree>
    <p:extLst>
      <p:ext uri="{BB962C8B-B14F-4D97-AF65-F5344CB8AC3E}">
        <p14:creationId xmlns:p14="http://schemas.microsoft.com/office/powerpoint/2010/main" val="396574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tx1"/>
                </a:solidFill>
              </a:rPr>
              <a:t>什麼是</a:t>
            </a:r>
            <a:r>
              <a:rPr lang="en-US" altLang="zh-TW" b="1" dirty="0" smtClean="0">
                <a:solidFill>
                  <a:schemeClr val="tx1"/>
                </a:solidFill>
              </a:rPr>
              <a:t>CPU Scheduler?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34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CPU Scheduling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b="1" dirty="0" smtClean="0">
                <a:solidFill>
                  <a:srgbClr val="FF0000"/>
                </a:solidFill>
              </a:rPr>
              <a:t>CPU Scheduler (or Process Scheduler)</a:t>
            </a:r>
            <a:r>
              <a:rPr lang="en-US" altLang="zh-TW" dirty="0" smtClean="0"/>
              <a:t> </a:t>
            </a:r>
          </a:p>
          <a:p>
            <a:pPr lvl="1" eaLnBrk="1" hangingPunct="1"/>
            <a:r>
              <a:rPr lang="en-US" altLang="zh-TW" dirty="0" smtClean="0"/>
              <a:t>Select a process from ready </a:t>
            </a:r>
            <a:r>
              <a:rPr lang="en-US" altLang="zh-TW" dirty="0"/>
              <a:t>queues and allocates </a:t>
            </a:r>
            <a:r>
              <a:rPr lang="en-US" altLang="zh-TW" dirty="0" smtClean="0"/>
              <a:t>a CPU core to it</a:t>
            </a:r>
          </a:p>
          <a:p>
            <a:pPr lvl="1" eaLnBrk="1" hangingPunct="1"/>
            <a:endParaRPr lang="en-US" altLang="zh-TW" sz="2000" dirty="0" smtClean="0"/>
          </a:p>
          <a:p>
            <a:pPr lvl="1" eaLnBrk="1" hangingPunct="1"/>
            <a:r>
              <a:rPr lang="en-US" altLang="zh-TW" sz="2000" dirty="0" smtClean="0"/>
              <a:t>See the following two slides</a:t>
            </a:r>
            <a:endParaRPr lang="en-US" altLang="zh-TW" sz="2000" dirty="0"/>
          </a:p>
          <a:p>
            <a:pPr lvl="1" eaLnBrk="1" hangingPunct="1"/>
            <a:endParaRPr lang="en-US" altLang="zh-TW" sz="1600" b="1" i="1" dirty="0">
              <a:solidFill>
                <a:srgbClr val="FF3300"/>
              </a:solidFill>
              <a:sym typeface="Symbol" pitchFamily="18" charset="2"/>
            </a:endParaRPr>
          </a:p>
          <a:p>
            <a:pPr eaLnBrk="1" hangingPunct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7856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 smtClean="0">
                <a:effectLst/>
              </a:rPr>
              <a:t>CPU Scheduler</a:t>
            </a:r>
            <a:endParaRPr lang="zh-TW" altLang="en-US" dirty="0" smtClean="0">
              <a:effectLst/>
            </a:endParaRPr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 flipV="1">
            <a:off x="2035176" y="2925764"/>
            <a:ext cx="6799263" cy="3968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3146426" y="6165304"/>
            <a:ext cx="5648325" cy="432719"/>
          </a:xfrm>
          <a:prstGeom prst="rect">
            <a:avLst/>
          </a:prstGeom>
          <a:solidFill>
            <a:srgbClr val="00B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kumimoji="0" lang="en-US" altLang="zh-TW" sz="2000" dirty="0" smtClean="0">
                <a:latin typeface="Times New Roman" pitchFamily="18" charset="0"/>
              </a:rPr>
              <a:t>Hardware</a:t>
            </a:r>
            <a:endParaRPr kumimoji="0" lang="en-US" altLang="zh-TW" sz="2000" dirty="0">
              <a:latin typeface="Times New Roman" pitchFamily="18" charset="0"/>
            </a:endParaRP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3146426" y="3125788"/>
            <a:ext cx="5616575" cy="2751484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kumimoji="0" lang="en-US" altLang="zh-TW" sz="2000" b="1" i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1838325" y="2279650"/>
            <a:ext cx="113823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TW" sz="1600" b="1">
                <a:latin typeface="Times New Roman" pitchFamily="18" charset="0"/>
              </a:rPr>
              <a:t>User Mode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1703388" y="3255963"/>
            <a:ext cx="133191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TW" sz="1600" b="1">
                <a:latin typeface="Times New Roman" pitchFamily="18" charset="0"/>
              </a:rPr>
              <a:t>Kernel Mode</a:t>
            </a:r>
          </a:p>
        </p:txBody>
      </p:sp>
      <p:sp>
        <p:nvSpPr>
          <p:cNvPr id="57354" name="Rectangle 14"/>
          <p:cNvSpPr>
            <a:spLocks noChangeArrowheads="1"/>
          </p:cNvSpPr>
          <p:nvPr/>
        </p:nvSpPr>
        <p:spPr bwMode="auto">
          <a:xfrm>
            <a:off x="5232401" y="1268414"/>
            <a:ext cx="1368425" cy="12350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kumimoji="0" lang="en-US" altLang="zh-TW" sz="2000" i="1" dirty="0">
              <a:latin typeface="Calibri" panose="020F0502020204030204" pitchFamily="34" charset="0"/>
            </a:endParaRPr>
          </a:p>
          <a:p>
            <a:pPr algn="ctr" eaLnBrk="0" hangingPunct="0"/>
            <a:r>
              <a:rPr kumimoji="0" lang="en-US" altLang="zh-TW" sz="2000" dirty="0">
                <a:latin typeface="Calibri" panose="020F0502020204030204" pitchFamily="34" charset="0"/>
              </a:rPr>
              <a:t>User </a:t>
            </a:r>
          </a:p>
          <a:p>
            <a:pPr algn="ctr" eaLnBrk="0" hangingPunct="0"/>
            <a:r>
              <a:rPr kumimoji="0" lang="en-US" altLang="zh-TW" sz="2000" dirty="0">
                <a:latin typeface="Calibri" panose="020F0502020204030204" pitchFamily="34" charset="0"/>
              </a:rPr>
              <a:t>Applications</a:t>
            </a:r>
            <a:endParaRPr kumimoji="0" lang="en-US" altLang="zh-TW" sz="2000" i="1" dirty="0">
              <a:latin typeface="Calibri" panose="020F0502020204030204" pitchFamily="34" charset="0"/>
            </a:endParaRPr>
          </a:p>
          <a:p>
            <a:pPr algn="ctr" eaLnBrk="0" hangingPunct="0"/>
            <a:endParaRPr kumimoji="0" lang="en-US" altLang="zh-TW" sz="2000" i="1" dirty="0">
              <a:latin typeface="Calibri" panose="020F0502020204030204" pitchFamily="34" charset="0"/>
            </a:endParaRPr>
          </a:p>
        </p:txBody>
      </p:sp>
      <p:sp>
        <p:nvSpPr>
          <p:cNvPr id="57357" name="Text Box 18"/>
          <p:cNvSpPr txBox="1">
            <a:spLocks noChangeArrowheads="1"/>
          </p:cNvSpPr>
          <p:nvPr/>
        </p:nvSpPr>
        <p:spPr bwMode="auto">
          <a:xfrm>
            <a:off x="6600825" y="1766888"/>
            <a:ext cx="3995738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800" b="1" i="1" dirty="0">
                <a:latin typeface="Calibri" panose="020F0502020204030204" pitchFamily="34" charset="0"/>
              </a:rPr>
              <a:t>Change to execute another application</a:t>
            </a:r>
            <a:endParaRPr kumimoji="0" lang="en-US" altLang="zh-TW" sz="1800" i="1" dirty="0">
              <a:latin typeface="Calibri" panose="020F0502020204030204" pitchFamily="34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477039" y="1299302"/>
            <a:ext cx="1368425" cy="1235075"/>
          </a:xfrm>
          <a:prstGeom prst="rect">
            <a:avLst/>
          </a:prstGeom>
          <a:gradFill rotWithShape="1">
            <a:gsLst>
              <a:gs pos="0">
                <a:srgbClr val="767600"/>
              </a:gs>
              <a:gs pos="50000">
                <a:srgbClr val="FFFF00"/>
              </a:gs>
              <a:gs pos="100000">
                <a:srgbClr val="767600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TW" sz="2000" dirty="0">
                <a:latin typeface="Calibri" panose="020F0502020204030204" pitchFamily="34" charset="0"/>
              </a:rPr>
              <a:t>…</a:t>
            </a:r>
          </a:p>
          <a:p>
            <a:pPr eaLnBrk="0" hangingPunct="0"/>
            <a:r>
              <a:rPr kumimoji="0" lang="en-US" altLang="zh-TW" sz="2000" dirty="0">
                <a:latin typeface="Calibri" panose="020F0502020204030204" pitchFamily="34" charset="0"/>
              </a:rPr>
              <a:t>for (;;)</a:t>
            </a:r>
          </a:p>
          <a:p>
            <a:pPr eaLnBrk="0" hangingPunct="0"/>
            <a:r>
              <a:rPr kumimoji="0" lang="en-US" altLang="zh-TW" sz="2000" dirty="0">
                <a:latin typeface="Calibri" panose="020F0502020204030204" pitchFamily="34" charset="0"/>
              </a:rPr>
              <a:t>    a=a+1</a:t>
            </a:r>
            <a:r>
              <a:rPr kumimoji="0" lang="en-US" altLang="zh-TW" sz="2000" i="1" dirty="0">
                <a:latin typeface="Calibri" panose="020F0502020204030204" pitchFamily="34" charset="0"/>
              </a:rPr>
              <a:t>;</a:t>
            </a:r>
          </a:p>
          <a:p>
            <a:pPr eaLnBrk="0" hangingPunct="0"/>
            <a:r>
              <a:rPr kumimoji="0" lang="en-US" altLang="zh-TW" sz="2000" dirty="0"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2" name="圓角矩形 1"/>
          <p:cNvSpPr/>
          <p:nvPr/>
        </p:nvSpPr>
        <p:spPr>
          <a:xfrm>
            <a:off x="3346549" y="3246066"/>
            <a:ext cx="5184576" cy="2488164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hangingPunct="0"/>
            <a:r>
              <a:rPr kumimoji="0" lang="en-US" altLang="zh-TW" sz="2200" b="1" i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CPU_scheduler</a:t>
            </a:r>
            <a:r>
              <a:rPr kumimoji="0" lang="en-US" altLang="zh-TW" sz="2200" b="1" i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() </a:t>
            </a:r>
            <a:endParaRPr kumimoji="0" lang="en-US" altLang="zh-TW" sz="2200" b="1" i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eaLnBrk="0" hangingPunct="0"/>
            <a:r>
              <a:rPr kumimoji="0" lang="en-US" altLang="zh-TW" sz="2200" b="1" i="1" dirty="0">
                <a:solidFill>
                  <a:srgbClr val="FF0000"/>
                </a:solidFill>
                <a:latin typeface="Calibri" panose="020F0502020204030204" pitchFamily="34" charset="0"/>
              </a:rPr>
              <a:t>{</a:t>
            </a:r>
          </a:p>
          <a:p>
            <a:pPr lvl="1" eaLnBrk="0" hangingPunct="0"/>
            <a:r>
              <a:rPr kumimoji="0" lang="en-US" altLang="zh-TW" sz="2200" b="1" i="1" dirty="0">
                <a:solidFill>
                  <a:srgbClr val="FF0000"/>
                </a:solidFill>
                <a:latin typeface="Calibri" panose="020F0502020204030204" pitchFamily="34" charset="0"/>
              </a:rPr>
              <a:t>If (current process executes too long)</a:t>
            </a:r>
          </a:p>
          <a:p>
            <a:pPr lvl="1" eaLnBrk="0" hangingPunct="0"/>
            <a:r>
              <a:rPr kumimoji="0" lang="en-US" altLang="zh-TW" sz="2200" b="1" i="1" dirty="0">
                <a:solidFill>
                  <a:srgbClr val="FF0000"/>
                </a:solidFill>
                <a:latin typeface="Calibri" panose="020F0502020204030204" pitchFamily="34" charset="0"/>
              </a:rPr>
              <a:t>     </a:t>
            </a:r>
            <a:r>
              <a:rPr kumimoji="0" lang="en-US" altLang="zh-TW" sz="2200" b="1" i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select another process to run</a:t>
            </a:r>
            <a:endParaRPr kumimoji="0" lang="en-US" altLang="zh-TW" sz="2200" b="1" i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eaLnBrk="0" hangingPunct="0"/>
            <a:r>
              <a:rPr kumimoji="0" lang="en-US" altLang="zh-TW" sz="2200" b="1" i="1" dirty="0">
                <a:solidFill>
                  <a:srgbClr val="FF0000"/>
                </a:solidFill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470623" y="1299302"/>
            <a:ext cx="1368425" cy="1235075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TW" sz="2000">
                <a:latin typeface="Calibri" panose="020F0502020204030204" pitchFamily="34" charset="0"/>
              </a:rPr>
              <a:t>…</a:t>
            </a:r>
          </a:p>
          <a:p>
            <a:pPr eaLnBrk="0" hangingPunct="0"/>
            <a:r>
              <a:rPr kumimoji="0" lang="en-US" altLang="zh-TW" sz="2000">
                <a:latin typeface="Calibri" panose="020F0502020204030204" pitchFamily="34" charset="0"/>
              </a:rPr>
              <a:t>for (;;)</a:t>
            </a:r>
          </a:p>
          <a:p>
            <a:pPr eaLnBrk="0" hangingPunct="0"/>
            <a:r>
              <a:rPr kumimoji="0" lang="en-US" altLang="zh-TW" sz="2000">
                <a:latin typeface="Calibri" panose="020F0502020204030204" pitchFamily="34" charset="0"/>
              </a:rPr>
              <a:t>    a=a+1</a:t>
            </a:r>
            <a:r>
              <a:rPr kumimoji="0" lang="en-US" altLang="zh-TW" sz="2000" i="1">
                <a:latin typeface="Calibri" panose="020F0502020204030204" pitchFamily="34" charset="0"/>
              </a:rPr>
              <a:t>;</a:t>
            </a:r>
          </a:p>
          <a:p>
            <a:pPr eaLnBrk="0" hangingPunct="0"/>
            <a:r>
              <a:rPr kumimoji="0" lang="en-US" altLang="zh-TW" sz="2000">
                <a:latin typeface="Calibri" panose="020F0502020204030204" pitchFamily="34" charset="0"/>
              </a:rPr>
              <a:t>…</a:t>
            </a:r>
            <a:endParaRPr kumimoji="0" lang="en-US" altLang="zh-TW" sz="2000" dirty="0">
              <a:latin typeface="Calibri" panose="020F050202020403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232400" y="1284254"/>
            <a:ext cx="1368425" cy="1235075"/>
          </a:xfrm>
          <a:prstGeom prst="rect">
            <a:avLst/>
          </a:prstGeom>
          <a:gradFill rotWithShape="1">
            <a:gsLst>
              <a:gs pos="0">
                <a:srgbClr val="767600"/>
              </a:gs>
              <a:gs pos="50000">
                <a:srgbClr val="FFFF00"/>
              </a:gs>
              <a:gs pos="100000">
                <a:srgbClr val="767600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kumimoji="0" lang="en-US" altLang="zh-TW" sz="2000" i="1" dirty="0">
              <a:latin typeface="Calibri" panose="020F0502020204030204" pitchFamily="34" charset="0"/>
            </a:endParaRPr>
          </a:p>
          <a:p>
            <a:pPr algn="ctr" eaLnBrk="0" hangingPunct="0"/>
            <a:r>
              <a:rPr kumimoji="0" lang="en-US" altLang="zh-TW" sz="2000" dirty="0">
                <a:latin typeface="Calibri" panose="020F0502020204030204" pitchFamily="34" charset="0"/>
              </a:rPr>
              <a:t>User </a:t>
            </a:r>
          </a:p>
          <a:p>
            <a:pPr algn="ctr" eaLnBrk="0" hangingPunct="0"/>
            <a:r>
              <a:rPr kumimoji="0" lang="en-US" altLang="zh-TW" sz="2000" dirty="0">
                <a:latin typeface="Calibri" panose="020F0502020204030204" pitchFamily="34" charset="0"/>
              </a:rPr>
              <a:t>Applications</a:t>
            </a:r>
            <a:endParaRPr kumimoji="0" lang="en-US" altLang="zh-TW" sz="2000" i="1" dirty="0">
              <a:latin typeface="Calibri" panose="020F0502020204030204" pitchFamily="34" charset="0"/>
            </a:endParaRPr>
          </a:p>
          <a:p>
            <a:pPr algn="ctr" eaLnBrk="0" hangingPunct="0"/>
            <a:endParaRPr kumimoji="0" lang="en-US" altLang="zh-TW" sz="20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00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7" grpId="0"/>
      <p:bldP spid="2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標楷體" panose="03000509000000000000" pitchFamily="65" charset="-120"/>
              </a:rPr>
              <a:t>Programs and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D:\Classes\5600\assets\prog_pr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833" y="1523267"/>
            <a:ext cx="8918671" cy="476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335360" y="3807726"/>
            <a:ext cx="3781715" cy="701394"/>
          </a:xfrm>
          <a:prstGeom prst="wedgeRectCallout">
            <a:avLst>
              <a:gd name="adj1" fmla="val -5444"/>
              <a:gd name="adj2" fmla="val -139421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2000" b="1" u="sng" dirty="0">
                <a:solidFill>
                  <a:prstClr val="white"/>
                </a:solidFill>
              </a:rPr>
              <a:t>Program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2000" dirty="0">
                <a:solidFill>
                  <a:prstClr val="white"/>
                </a:solidFill>
              </a:rPr>
              <a:t>An executable file in storage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7419832" y="1605153"/>
            <a:ext cx="3932751" cy="1165343"/>
          </a:xfrm>
          <a:prstGeom prst="wedgeRectCallout">
            <a:avLst>
              <a:gd name="adj1" fmla="val -67076"/>
              <a:gd name="adj2" fmla="val 48312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2000" b="1" u="sng" dirty="0">
                <a:solidFill>
                  <a:prstClr val="white"/>
                </a:solidFill>
              </a:rPr>
              <a:t>Process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2000" dirty="0">
                <a:solidFill>
                  <a:prstClr val="white"/>
                </a:solidFill>
              </a:rPr>
              <a:t>The running instantiation of a program, stored in RAM</a:t>
            </a:r>
          </a:p>
        </p:txBody>
      </p:sp>
      <p:sp>
        <p:nvSpPr>
          <p:cNvPr id="9" name="Right Brace 8"/>
          <p:cNvSpPr/>
          <p:nvPr/>
        </p:nvSpPr>
        <p:spPr>
          <a:xfrm>
            <a:off x="6532729" y="2770496"/>
            <a:ext cx="423081" cy="2934268"/>
          </a:xfrm>
          <a:prstGeom prst="rightBrace">
            <a:avLst>
              <a:gd name="adj1" fmla="val 8333"/>
              <a:gd name="adj2" fmla="val 76977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sz="1800">
              <a:solidFill>
                <a:prstClr val="black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544273" y="6581002"/>
            <a:ext cx="2132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i="1" dirty="0"/>
              <a:t>CS 5600 </a:t>
            </a:r>
            <a:r>
              <a:rPr lang="en-US" altLang="zh-TW" sz="1100" b="1" i="1" dirty="0"/>
              <a:t>Computer Systems</a:t>
            </a:r>
            <a:endParaRPr lang="zh-TW" altLang="en-US" sz="1100" b="1" i="1" dirty="0"/>
          </a:p>
        </p:txBody>
      </p:sp>
    </p:spTree>
    <p:extLst>
      <p:ext uri="{BB962C8B-B14F-4D97-AF65-F5344CB8AC3E}">
        <p14:creationId xmlns:p14="http://schemas.microsoft.com/office/powerpoint/2010/main" val="18695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dirty="0" smtClean="0">
                <a:effectLst/>
              </a:rPr>
              <a:t>Example: </a:t>
            </a:r>
            <a:br>
              <a:rPr lang="en-US" altLang="zh-TW" sz="3600" dirty="0" smtClean="0">
                <a:effectLst/>
              </a:rPr>
            </a:br>
            <a:r>
              <a:rPr lang="en-US" altLang="zh-TW" sz="3600" dirty="0" smtClean="0">
                <a:effectLst/>
              </a:rPr>
              <a:t>Scheduler is Invoked when a Timer Interrupt Occurs</a:t>
            </a:r>
            <a:endParaRPr lang="en-US" altLang="zh-TW" sz="3600" dirty="0">
              <a:solidFill>
                <a:srgbClr val="0033CC"/>
              </a:solidFill>
            </a:endParaRPr>
          </a:p>
        </p:txBody>
      </p:sp>
      <p:sp>
        <p:nvSpPr>
          <p:cNvPr id="282627" name="Rectangle 4"/>
          <p:cNvSpPr>
            <a:spLocks noChangeArrowheads="1"/>
          </p:cNvSpPr>
          <p:nvPr/>
        </p:nvSpPr>
        <p:spPr bwMode="auto">
          <a:xfrm>
            <a:off x="6311900" y="1484314"/>
            <a:ext cx="2260600" cy="12350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  <a:p>
            <a:pPr lvl="0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for (;;)    a=a+1;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6311900" y="4508500"/>
            <a:ext cx="2260600" cy="1931988"/>
          </a:xfrm>
          <a:prstGeom prst="rect">
            <a:avLst/>
          </a:prstGeom>
          <a:solidFill>
            <a:srgbClr val="CCFF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endParaRPr kumimoji="0" lang="en-US" altLang="zh-TW" sz="2000" b="1" dirty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82629" name="Rectangle 4"/>
          <p:cNvSpPr>
            <a:spLocks noChangeArrowheads="1"/>
          </p:cNvSpPr>
          <p:nvPr/>
        </p:nvSpPr>
        <p:spPr bwMode="auto">
          <a:xfrm>
            <a:off x="6311900" y="2719388"/>
            <a:ext cx="2260600" cy="178911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…..</a:t>
            </a:r>
          </a:p>
        </p:txBody>
      </p:sp>
      <p:sp>
        <p:nvSpPr>
          <p:cNvPr id="282630" name="Rectangle 6"/>
          <p:cNvSpPr>
            <a:spLocks noChangeArrowheads="1"/>
          </p:cNvSpPr>
          <p:nvPr/>
        </p:nvSpPr>
        <p:spPr bwMode="auto">
          <a:xfrm>
            <a:off x="2566989" y="2189163"/>
            <a:ext cx="1870075" cy="1274762"/>
          </a:xfrm>
          <a:prstGeom prst="rect">
            <a:avLst/>
          </a:prstGeom>
          <a:solidFill>
            <a:srgbClr val="5B9BD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400" b="1">
                <a:solidFill>
                  <a:srgbClr val="FF3300"/>
                </a:solidFill>
                <a:ea typeface="新細明體" panose="02020500000000000000" pitchFamily="18" charset="-120"/>
              </a:rPr>
              <a:t>CPU</a:t>
            </a:r>
          </a:p>
        </p:txBody>
      </p:sp>
      <p:cxnSp>
        <p:nvCxnSpPr>
          <p:cNvPr id="9" name="直線單箭頭接點 8"/>
          <p:cNvCxnSpPr>
            <a:stCxn id="282627" idx="1"/>
            <a:endCxn id="282630" idx="3"/>
          </p:cNvCxnSpPr>
          <p:nvPr/>
        </p:nvCxnSpPr>
        <p:spPr>
          <a:xfrm flipH="1">
            <a:off x="4437064" y="2101850"/>
            <a:ext cx="1874837" cy="72390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11" idx="1"/>
          </p:cNvCxnSpPr>
          <p:nvPr/>
        </p:nvCxnSpPr>
        <p:spPr>
          <a:xfrm>
            <a:off x="4437062" y="2825751"/>
            <a:ext cx="1874838" cy="326199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311900" y="5735002"/>
            <a:ext cx="2260600" cy="705486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Interrupt Service </a:t>
            </a:r>
          </a:p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Routine (ISR)</a:t>
            </a: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359697" y="3463927"/>
            <a:ext cx="1" cy="686593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3392611" y="3687247"/>
            <a:ext cx="104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TW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interrupt</a:t>
            </a:r>
            <a:endParaRPr lang="zh-TW" altLang="en-US" sz="1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307138" y="2710816"/>
            <a:ext cx="2260600" cy="123507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  <a:p>
            <a:pPr lvl="0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add </a:t>
            </a:r>
            <a:r>
              <a:rPr kumimoji="0" lang="en-US" altLang="zh-TW" sz="2000" b="1" i="1" dirty="0" err="1">
                <a:solidFill>
                  <a:srgbClr val="FF3300"/>
                </a:solidFill>
                <a:ea typeface="新細明體" panose="02020500000000000000" pitchFamily="18" charset="-120"/>
              </a:rPr>
              <a:t>eax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, </a:t>
            </a:r>
            <a:r>
              <a:rPr kumimoji="0" lang="en-US" altLang="zh-TW" sz="2000" b="1" i="1" dirty="0" err="1">
                <a:solidFill>
                  <a:srgbClr val="FF3300"/>
                </a:solidFill>
                <a:ea typeface="新細明體" panose="02020500000000000000" pitchFamily="18" charset="-120"/>
              </a:rPr>
              <a:t>ebx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;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</p:txBody>
      </p:sp>
      <p:sp>
        <p:nvSpPr>
          <p:cNvPr id="3" name="圓角矩形 2"/>
          <p:cNvSpPr/>
          <p:nvPr/>
        </p:nvSpPr>
        <p:spPr>
          <a:xfrm>
            <a:off x="2783632" y="4150520"/>
            <a:ext cx="1224136" cy="57462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Calibri" panose="020F0502020204030204" pitchFamily="34" charset="0"/>
              </a:rPr>
              <a:t>Timer</a:t>
            </a:r>
            <a:endParaRPr lang="zh-TW" altLang="en-US" sz="2400" b="1" dirty="0">
              <a:latin typeface="Calibri" panose="020F0502020204030204" pitchFamily="34" charset="0"/>
            </a:endParaRPr>
          </a:p>
        </p:txBody>
      </p:sp>
      <p:cxnSp>
        <p:nvCxnSpPr>
          <p:cNvPr id="14" name="直線單箭頭接點 13"/>
          <p:cNvCxnSpPr>
            <a:endCxn id="282630" idx="3"/>
          </p:cNvCxnSpPr>
          <p:nvPr/>
        </p:nvCxnSpPr>
        <p:spPr>
          <a:xfrm flipH="1" flipV="1">
            <a:off x="4437064" y="2826544"/>
            <a:ext cx="1802953" cy="556736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弧形向右箭號 6"/>
          <p:cNvSpPr/>
          <p:nvPr/>
        </p:nvSpPr>
        <p:spPr>
          <a:xfrm flipH="1" flipV="1">
            <a:off x="8638549" y="4869159"/>
            <a:ext cx="576064" cy="115212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307138" y="4508500"/>
            <a:ext cx="2260600" cy="705486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CPU Scheduler</a:t>
            </a:r>
            <a:endParaRPr kumimoji="0" lang="en-US" altLang="zh-TW" sz="20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7" name="弧形向右箭號 16"/>
          <p:cNvSpPr/>
          <p:nvPr/>
        </p:nvSpPr>
        <p:spPr>
          <a:xfrm flipH="1" flipV="1">
            <a:off x="8638549" y="3212976"/>
            <a:ext cx="576064" cy="150163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616280" y="5229200"/>
            <a:ext cx="53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Calibri" panose="020F0502020204030204" pitchFamily="34" charset="0"/>
              </a:rPr>
              <a:t>OS</a:t>
            </a:r>
            <a:endParaRPr lang="zh-TW" altLang="en-US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4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  <p:bldP spid="3" grpId="0" animBg="1"/>
      <p:bldP spid="7" grpId="0" animBg="1"/>
      <p:bldP spid="7" grpId="1" animBg="1"/>
      <p:bldP spid="16" grpId="0" animBg="1"/>
      <p:bldP spid="17" grpId="0" animBg="1"/>
      <p:bldP spid="17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CPU Scheduling (CPU)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/>
              <a:t>CPU </a:t>
            </a:r>
            <a:r>
              <a:rPr lang="en-US" altLang="zh-TW" dirty="0"/>
              <a:t>scheduler </a:t>
            </a:r>
            <a:r>
              <a:rPr lang="en-US" altLang="zh-TW" dirty="0" smtClean="0"/>
              <a:t>is </a:t>
            </a:r>
            <a:r>
              <a:rPr lang="en-US" altLang="zh-TW" dirty="0"/>
              <a:t>invoked very </a:t>
            </a:r>
            <a:r>
              <a:rPr lang="en-US" altLang="zh-TW" dirty="0" smtClean="0"/>
              <a:t>frequently</a:t>
            </a:r>
          </a:p>
          <a:p>
            <a:pPr lvl="1" eaLnBrk="1" hangingPunct="1"/>
            <a:r>
              <a:rPr lang="en-US" altLang="zh-TW" dirty="0" smtClean="0"/>
              <a:t>At </a:t>
            </a:r>
            <a:r>
              <a:rPr lang="en-US" altLang="zh-TW" dirty="0"/>
              <a:t>least once very 100 </a:t>
            </a:r>
            <a:r>
              <a:rPr lang="en-US" altLang="zh-TW" dirty="0" smtClean="0"/>
              <a:t>milliseconds</a:t>
            </a:r>
          </a:p>
          <a:p>
            <a:pPr lvl="1" eaLnBrk="1" hangingPunct="1"/>
            <a:r>
              <a:rPr lang="en-US" altLang="zh-TW" b="1" i="1" dirty="0" smtClean="0">
                <a:solidFill>
                  <a:srgbClr val="FF3300"/>
                </a:solidFill>
                <a:sym typeface="Symbol" pitchFamily="18" charset="2"/>
              </a:rPr>
              <a:t>Why?</a:t>
            </a:r>
          </a:p>
          <a:p>
            <a:pPr eaLnBrk="1" hangingPunct="1"/>
            <a:endParaRPr lang="en-US" altLang="zh-TW" dirty="0" smtClean="0">
              <a:sym typeface="Symbol" pitchFamily="18" charset="2"/>
            </a:endParaRPr>
          </a:p>
          <a:p>
            <a:pPr eaLnBrk="1" hangingPunct="1"/>
            <a:r>
              <a:rPr lang="en-US" altLang="zh-TW" dirty="0" smtClean="0">
                <a:sym typeface="Symbol" pitchFamily="18" charset="2"/>
              </a:rPr>
              <a:t>But, CPU scheduler cannot be invoked extremely too frequently</a:t>
            </a:r>
          </a:p>
          <a:p>
            <a:pPr lvl="1" eaLnBrk="1" hangingPunct="1"/>
            <a:r>
              <a:rPr lang="en-US" altLang="zh-TW" b="1" i="1" dirty="0" smtClean="0">
                <a:solidFill>
                  <a:srgbClr val="FF3300"/>
                </a:solidFill>
                <a:sym typeface="Symbol" pitchFamily="18" charset="2"/>
              </a:rPr>
              <a:t>Why?</a:t>
            </a:r>
          </a:p>
          <a:p>
            <a:pPr lvl="1" eaLnBrk="1" hangingPunct="1"/>
            <a:endParaRPr lang="en-US" altLang="zh-TW" sz="1600" b="1" i="1" dirty="0">
              <a:solidFill>
                <a:srgbClr val="FF3300"/>
              </a:solidFill>
              <a:sym typeface="Symbol" pitchFamily="18" charset="2"/>
            </a:endParaRPr>
          </a:p>
          <a:p>
            <a:pPr eaLnBrk="1" hangingPunct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8836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CPU Scheduling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Some OS introduces an intermediate from of scheduling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Swapping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r>
              <a:rPr lang="en-US" altLang="zh-TW" dirty="0" smtClean="0"/>
              <a:t>Swapping</a:t>
            </a:r>
            <a:endParaRPr lang="en-US" altLang="zh-TW" dirty="0"/>
          </a:p>
          <a:p>
            <a:pPr lvl="1"/>
            <a:r>
              <a:rPr lang="en-US" altLang="zh-TW" dirty="0"/>
              <a:t>Removes processes from memory </a:t>
            </a:r>
            <a:r>
              <a:rPr lang="en-US" altLang="zh-TW" dirty="0" smtClean="0"/>
              <a:t>when memory space is not enough </a:t>
            </a:r>
          </a:p>
          <a:p>
            <a:pPr lvl="2"/>
            <a:r>
              <a:rPr lang="en-US" altLang="zh-TW" dirty="0" smtClean="0"/>
              <a:t>Reduce the degree of multiprogramming</a:t>
            </a:r>
            <a:endParaRPr lang="en-US" altLang="zh-TW" dirty="0"/>
          </a:p>
          <a:p>
            <a:pPr lvl="1"/>
            <a:r>
              <a:rPr lang="en-US" altLang="zh-TW" dirty="0"/>
              <a:t>At some later time, the process can be re-introduced into memory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Increase </a:t>
            </a:r>
            <a:r>
              <a:rPr lang="en-US" altLang="zh-TW" dirty="0"/>
              <a:t>the degree of multiprogramming</a:t>
            </a:r>
          </a:p>
          <a:p>
            <a:pPr lvl="2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285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 smtClean="0">
                <a:effectLst/>
              </a:rPr>
              <a:t>Swap Out and Swap In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 l="9654" t="706" r="9933" b="1413"/>
          <a:stretch>
            <a:fillRect/>
          </a:stretch>
        </p:blipFill>
        <p:spPr bwMode="auto">
          <a:xfrm>
            <a:off x="2927351" y="1190625"/>
            <a:ext cx="6048375" cy="4902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582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CPU</a:t>
            </a:r>
            <a:r>
              <a:rPr lang="zh-TW" altLang="en-US" b="1" dirty="0" smtClean="0"/>
              <a:t>排程演算法會在第五章介紹</a:t>
            </a:r>
            <a:r>
              <a:rPr lang="en-US" altLang="zh-TW" b="1" dirty="0" smtClean="0"/>
              <a:t>!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8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TW" dirty="0" smtClean="0"/>
              <a:t>Process Concept</a:t>
            </a:r>
          </a:p>
          <a:p>
            <a:pPr eaLnBrk="1" hangingPunct="1"/>
            <a:r>
              <a:rPr lang="en-US" altLang="zh-TW" b="1" dirty="0" smtClean="0">
                <a:solidFill>
                  <a:srgbClr val="FF0000"/>
                </a:solidFill>
              </a:rPr>
              <a:t>Process Scheduling</a:t>
            </a:r>
          </a:p>
          <a:p>
            <a:pPr lvl="1" eaLnBrk="1" hangingPunct="1"/>
            <a:r>
              <a:rPr lang="en-US" altLang="zh-TW" dirty="0" smtClean="0"/>
              <a:t>Scheduling Queues</a:t>
            </a:r>
          </a:p>
          <a:p>
            <a:pPr lvl="1" eaLnBrk="1" hangingPunct="1"/>
            <a:r>
              <a:rPr lang="en-US" altLang="zh-TW" dirty="0" smtClean="0"/>
              <a:t>CPU Scheduling</a:t>
            </a:r>
          </a:p>
          <a:p>
            <a:pPr lvl="1" eaLnBrk="1" hangingPunct="1"/>
            <a:r>
              <a:rPr lang="en-US" altLang="zh-TW" b="1" dirty="0" smtClean="0">
                <a:solidFill>
                  <a:srgbClr val="FF0000"/>
                </a:solidFill>
              </a:rPr>
              <a:t>Context Switch</a:t>
            </a:r>
          </a:p>
          <a:p>
            <a:pPr eaLnBrk="1" hangingPunct="1"/>
            <a:r>
              <a:rPr lang="en-US" altLang="zh-TW" dirty="0" smtClean="0"/>
              <a:t>Operations on Processes</a:t>
            </a:r>
          </a:p>
          <a:p>
            <a:pPr eaLnBrk="1" hangingPunct="1"/>
            <a:r>
              <a:rPr lang="en-US" altLang="zh-TW" dirty="0" err="1" smtClean="0"/>
              <a:t>Interprocess</a:t>
            </a:r>
            <a:r>
              <a:rPr lang="en-US" altLang="zh-TW" dirty="0" smtClean="0"/>
              <a:t> Communication</a:t>
            </a:r>
          </a:p>
          <a:p>
            <a:pPr eaLnBrk="1" hangingPunct="1"/>
            <a:r>
              <a:rPr lang="en-US" altLang="zh-TW" dirty="0"/>
              <a:t>IPC in Shared-Memory Systems</a:t>
            </a:r>
          </a:p>
          <a:p>
            <a:pPr eaLnBrk="1" hangingPunct="1"/>
            <a:r>
              <a:rPr lang="en-US" altLang="zh-TW" dirty="0" smtClean="0"/>
              <a:t>Examples of IPC Systems</a:t>
            </a:r>
          </a:p>
          <a:p>
            <a:pPr eaLnBrk="1" hangingPunct="1"/>
            <a:r>
              <a:rPr lang="en-US" altLang="zh-TW" dirty="0" smtClean="0"/>
              <a:t>Communication in Client-Server Systems</a:t>
            </a:r>
          </a:p>
        </p:txBody>
      </p:sp>
    </p:spTree>
    <p:extLst>
      <p:ext uri="{BB962C8B-B14F-4D97-AF65-F5344CB8AC3E}">
        <p14:creationId xmlns:p14="http://schemas.microsoft.com/office/powerpoint/2010/main" val="183032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CPU</a:t>
            </a:r>
            <a:r>
              <a:rPr lang="zh-TW" altLang="en-US" b="1" dirty="0" smtClean="0"/>
              <a:t>排程演算法會伴隨</a:t>
            </a:r>
            <a:r>
              <a:rPr lang="en-US" altLang="zh-TW" b="1" dirty="0" smtClean="0"/>
              <a:t>Context Switch!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什麼是</a:t>
            </a:r>
            <a:r>
              <a:rPr lang="en-US" altLang="zh-TW" dirty="0" smtClean="0"/>
              <a:t>Context Switch?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332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Context Switch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2800" b="1" i="1" dirty="0">
                <a:solidFill>
                  <a:srgbClr val="FF3300"/>
                </a:solidFill>
              </a:rPr>
              <a:t>Context switch</a:t>
            </a:r>
            <a:r>
              <a:rPr lang="en-US" altLang="zh-TW" sz="2800" dirty="0"/>
              <a:t>: CPU switches from one process to another process</a:t>
            </a:r>
          </a:p>
          <a:p>
            <a:pPr lvl="1" eaLnBrk="1" hangingPunct="1"/>
            <a:endParaRPr lang="en-US" altLang="zh-TW" sz="2400" dirty="0" smtClean="0"/>
          </a:p>
          <a:p>
            <a:pPr lvl="1" eaLnBrk="1" hangingPunct="1"/>
            <a:r>
              <a:rPr lang="en-US" altLang="zh-TW" sz="2400" dirty="0" smtClean="0"/>
              <a:t>OS </a:t>
            </a:r>
            <a:r>
              <a:rPr lang="en-US" altLang="zh-TW" sz="2400" dirty="0"/>
              <a:t>must </a:t>
            </a:r>
            <a:r>
              <a:rPr lang="en-US" altLang="zh-TW" sz="2400" b="1" dirty="0">
                <a:solidFill>
                  <a:srgbClr val="0000FF"/>
                </a:solidFill>
              </a:rPr>
              <a:t>save t</a:t>
            </a:r>
            <a:r>
              <a:rPr lang="en-US" altLang="zh-TW" sz="2400" dirty="0"/>
              <a:t>he </a:t>
            </a:r>
            <a:r>
              <a:rPr lang="en-US" altLang="zh-TW" sz="2400" b="1" dirty="0">
                <a:solidFill>
                  <a:srgbClr val="FF0000"/>
                </a:solidFill>
              </a:rPr>
              <a:t>state (context) </a:t>
            </a:r>
            <a:r>
              <a:rPr lang="en-US" altLang="zh-TW" sz="2400" dirty="0"/>
              <a:t>of the </a:t>
            </a:r>
            <a:r>
              <a:rPr lang="en-US" altLang="zh-TW" sz="2400" b="1" dirty="0">
                <a:solidFill>
                  <a:srgbClr val="0000FF"/>
                </a:solidFill>
              </a:rPr>
              <a:t>old </a:t>
            </a:r>
            <a:r>
              <a:rPr lang="en-US" altLang="zh-TW" sz="2400" dirty="0"/>
              <a:t>process in its PCB</a:t>
            </a:r>
          </a:p>
          <a:p>
            <a:pPr lvl="1" eaLnBrk="1" hangingPunct="1"/>
            <a:endParaRPr lang="en-US" altLang="zh-TW" sz="2400" dirty="0" smtClean="0"/>
          </a:p>
          <a:p>
            <a:pPr lvl="1" eaLnBrk="1" hangingPunct="1"/>
            <a:r>
              <a:rPr lang="en-US" altLang="zh-TW" sz="2400" dirty="0" smtClean="0"/>
              <a:t>Then </a:t>
            </a:r>
            <a:r>
              <a:rPr lang="en-US" altLang="zh-TW" sz="2400" dirty="0"/>
              <a:t>OS must </a:t>
            </a:r>
            <a:r>
              <a:rPr lang="en-US" altLang="zh-TW" sz="2400" b="1" dirty="0">
                <a:solidFill>
                  <a:srgbClr val="0000FF"/>
                </a:solidFill>
              </a:rPr>
              <a:t>restore</a:t>
            </a:r>
            <a:r>
              <a:rPr lang="en-US" altLang="zh-TW" sz="2400" dirty="0"/>
              <a:t> the </a:t>
            </a:r>
            <a:r>
              <a:rPr lang="en-US" altLang="zh-TW" sz="2400" b="1" dirty="0">
                <a:solidFill>
                  <a:srgbClr val="FF0000"/>
                </a:solidFill>
              </a:rPr>
              <a:t>saved state (context) </a:t>
            </a:r>
            <a:r>
              <a:rPr lang="en-US" altLang="zh-TW" sz="2400" dirty="0"/>
              <a:t>of the </a:t>
            </a:r>
            <a:r>
              <a:rPr lang="en-US" altLang="zh-TW" sz="2400" b="1" dirty="0">
                <a:solidFill>
                  <a:srgbClr val="0000FF"/>
                </a:solidFill>
              </a:rPr>
              <a:t>new</a:t>
            </a:r>
            <a:r>
              <a:rPr lang="en-US" altLang="zh-TW" sz="2400" dirty="0"/>
              <a:t> process from </a:t>
            </a:r>
            <a:r>
              <a:rPr lang="en-US" altLang="zh-TW" sz="2400" dirty="0" smtClean="0"/>
              <a:t>PCB</a:t>
            </a:r>
            <a:endParaRPr lang="en-US" alt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836712"/>
            <a:ext cx="10363200" cy="1470025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複習：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問題</a:t>
            </a:r>
            <a:r>
              <a:rPr lang="en-US" altLang="zh-TW" dirty="0" smtClean="0">
                <a:solidFill>
                  <a:schemeClr val="tx1"/>
                </a:solidFill>
              </a:rPr>
              <a:t>: What is a state?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33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>
                <a:solidFill>
                  <a:schemeClr val="tx1"/>
                </a:solidFill>
              </a:rPr>
              <a:t>複習</a:t>
            </a:r>
            <a:r>
              <a:rPr lang="zh-TW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TW" dirty="0" smtClean="0"/>
              <a:t>Storage-Device Hierarchy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3482975" y="1069975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1919288" y="1125539"/>
            <a:ext cx="8229600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zh-TW" altLang="zh-TW" sz="3200" i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9462" name="Rectangle 9"/>
          <p:cNvSpPr>
            <a:spLocks noChangeArrowheads="1"/>
          </p:cNvSpPr>
          <p:nvPr/>
        </p:nvSpPr>
        <p:spPr bwMode="auto">
          <a:xfrm>
            <a:off x="1919288" y="981076"/>
            <a:ext cx="8229600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zh-TW" altLang="zh-TW" sz="2400">
              <a:latin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313" y="1231900"/>
            <a:ext cx="8156575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Overview (Cont.)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A process need certain resources:</a:t>
            </a:r>
          </a:p>
          <a:p>
            <a:pPr lvl="1"/>
            <a:r>
              <a:rPr lang="en-US" altLang="zh-TW" dirty="0"/>
              <a:t>CPU</a:t>
            </a:r>
          </a:p>
          <a:p>
            <a:pPr lvl="2"/>
            <a:r>
              <a:rPr lang="en-US" altLang="zh-TW" dirty="0"/>
              <a:t>Status of the </a:t>
            </a:r>
            <a:r>
              <a:rPr lang="en-US" altLang="zh-TW" b="1" dirty="0"/>
              <a:t>current activity</a:t>
            </a:r>
            <a:r>
              <a:rPr lang="en-US" altLang="zh-TW" dirty="0"/>
              <a:t>: </a:t>
            </a:r>
            <a:r>
              <a:rPr lang="en-US" altLang="zh-TW" b="1" dirty="0"/>
              <a:t>PC (Program Counter)</a:t>
            </a:r>
            <a:r>
              <a:rPr lang="en-US" altLang="zh-TW" dirty="0"/>
              <a:t>, </a:t>
            </a:r>
            <a:r>
              <a:rPr lang="en-US" altLang="zh-TW" b="1" dirty="0"/>
              <a:t>registers</a:t>
            </a:r>
            <a:r>
              <a:rPr lang="en-US" altLang="zh-TW" dirty="0"/>
              <a:t>… </a:t>
            </a:r>
          </a:p>
          <a:p>
            <a:pPr lvl="1"/>
            <a:r>
              <a:rPr lang="en-US" altLang="zh-TW" dirty="0"/>
              <a:t>Memory</a:t>
            </a:r>
          </a:p>
          <a:p>
            <a:pPr lvl="2"/>
            <a:r>
              <a:rPr lang="en-US" altLang="zh-TW" b="1" dirty="0">
                <a:solidFill>
                  <a:srgbClr val="0000FF"/>
                </a:solidFill>
              </a:rPr>
              <a:t>Text section</a:t>
            </a:r>
            <a:r>
              <a:rPr lang="en-US" altLang="zh-TW" dirty="0"/>
              <a:t>: program code (fixed size)</a:t>
            </a:r>
          </a:p>
          <a:p>
            <a:pPr lvl="2"/>
            <a:r>
              <a:rPr lang="en-US" altLang="zh-TW" b="1" dirty="0">
                <a:solidFill>
                  <a:srgbClr val="0000FF"/>
                </a:solidFill>
              </a:rPr>
              <a:t>Data section</a:t>
            </a:r>
            <a:r>
              <a:rPr lang="en-US" altLang="zh-TW" dirty="0"/>
              <a:t>: global variable (fixed size)</a:t>
            </a:r>
          </a:p>
          <a:p>
            <a:pPr lvl="2"/>
            <a:r>
              <a:rPr lang="en-US" altLang="zh-TW" b="1" dirty="0">
                <a:solidFill>
                  <a:srgbClr val="0000FF"/>
                </a:solidFill>
              </a:rPr>
              <a:t>Stack section</a:t>
            </a:r>
            <a:r>
              <a:rPr lang="en-US" altLang="zh-TW" dirty="0"/>
              <a:t>: temporary data</a:t>
            </a:r>
          </a:p>
          <a:p>
            <a:pPr lvl="3"/>
            <a:r>
              <a:rPr lang="en-US" altLang="zh-TW" dirty="0"/>
              <a:t>Parameter, return address, local variable…</a:t>
            </a:r>
          </a:p>
          <a:p>
            <a:pPr lvl="2"/>
            <a:r>
              <a:rPr lang="en-US" altLang="zh-TW" b="1" dirty="0">
                <a:solidFill>
                  <a:srgbClr val="0000FF"/>
                </a:solidFill>
              </a:rPr>
              <a:t>Heap section</a:t>
            </a:r>
            <a:r>
              <a:rPr lang="en-US" altLang="zh-TW" dirty="0"/>
              <a:t>: memory that are dynamically allocated by calling </a:t>
            </a:r>
            <a:r>
              <a:rPr lang="en-US" altLang="zh-TW" dirty="0" err="1"/>
              <a:t>malloc</a:t>
            </a:r>
            <a:r>
              <a:rPr lang="en-US" altLang="zh-TW" dirty="0"/>
              <a:t>() and free()</a:t>
            </a:r>
          </a:p>
          <a:p>
            <a:pPr lvl="1"/>
            <a:r>
              <a:rPr lang="en-US" altLang="zh-TW" dirty="0"/>
              <a:t>Files……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76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Context Switch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b="1" i="1" dirty="0" smtClean="0">
                <a:solidFill>
                  <a:srgbClr val="FF3300"/>
                </a:solidFill>
              </a:rPr>
              <a:t>Context (state):</a:t>
            </a:r>
            <a:endParaRPr lang="en-US" altLang="zh-TW" sz="2800" dirty="0"/>
          </a:p>
          <a:p>
            <a:pPr lvl="1"/>
            <a:r>
              <a:rPr lang="en-US" altLang="zh-TW" dirty="0"/>
              <a:t>CPU </a:t>
            </a:r>
            <a:r>
              <a:rPr lang="en-US" altLang="zh-TW" dirty="0" smtClean="0"/>
              <a:t>registers (including Program Counter), </a:t>
            </a:r>
            <a:endParaRPr lang="en-US" altLang="zh-TW" dirty="0"/>
          </a:p>
          <a:p>
            <a:pPr lvl="1"/>
            <a:r>
              <a:rPr lang="en-US" altLang="zh-TW" dirty="0" smtClean="0"/>
              <a:t>Memory </a:t>
            </a:r>
            <a:r>
              <a:rPr lang="en-US" altLang="zh-TW" dirty="0"/>
              <a:t>areas</a:t>
            </a:r>
          </a:p>
          <a:p>
            <a:pPr lvl="1"/>
            <a:r>
              <a:rPr lang="en-US" altLang="zh-TW" dirty="0" smtClean="0"/>
              <a:t>Various tables </a:t>
            </a:r>
            <a:endParaRPr lang="en-US" altLang="zh-TW" dirty="0"/>
          </a:p>
          <a:p>
            <a:pPr lvl="1"/>
            <a:r>
              <a:rPr lang="en-US" altLang="zh-TW" smtClean="0"/>
              <a:t>……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They </a:t>
            </a:r>
            <a:r>
              <a:rPr lang="en-US" altLang="zh-TW" dirty="0"/>
              <a:t>constitute the </a:t>
            </a:r>
            <a:r>
              <a:rPr lang="en-US" altLang="zh-TW" b="1" dirty="0">
                <a:solidFill>
                  <a:srgbClr val="FF3300"/>
                </a:solidFill>
              </a:rPr>
              <a:t>environment</a:t>
            </a:r>
            <a:r>
              <a:rPr lang="en-US" altLang="zh-TW" dirty="0"/>
              <a:t> or </a:t>
            </a:r>
            <a:r>
              <a:rPr lang="en-US" altLang="zh-TW" b="1" dirty="0">
                <a:solidFill>
                  <a:srgbClr val="FF3300"/>
                </a:solidFill>
              </a:rPr>
              <a:t>context</a:t>
            </a:r>
            <a:r>
              <a:rPr lang="en-US" altLang="zh-TW" dirty="0"/>
              <a:t> of a process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5451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複習</a:t>
            </a:r>
            <a:r>
              <a:rPr lang="zh-TW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問題</a:t>
            </a:r>
            <a:r>
              <a:rPr lang="en-US" altLang="zh-TW" dirty="0" smtClean="0">
                <a:solidFill>
                  <a:schemeClr val="tx1"/>
                </a:solidFill>
              </a:rPr>
              <a:t>: </a:t>
            </a:r>
            <a:r>
              <a:rPr lang="zh-TW" altLang="en-US" dirty="0" smtClean="0">
                <a:solidFill>
                  <a:schemeClr val="tx1"/>
                </a:solidFill>
              </a:rPr>
              <a:t>為什麼要儲存</a:t>
            </a:r>
            <a:r>
              <a:rPr lang="en-US" altLang="zh-TW" dirty="0" smtClean="0">
                <a:solidFill>
                  <a:schemeClr val="tx1"/>
                </a:solidFill>
              </a:rPr>
              <a:t>state?</a:t>
            </a:r>
            <a:r>
              <a:rPr lang="zh-TW" altLang="en-US" dirty="0" smtClean="0">
                <a:solidFill>
                  <a:schemeClr val="tx1"/>
                </a:solidFill>
              </a:rPr>
              <a:t>然後復原</a:t>
            </a:r>
            <a:r>
              <a:rPr lang="en-US" altLang="zh-TW" dirty="0" smtClean="0">
                <a:solidFill>
                  <a:schemeClr val="tx1"/>
                </a:solidFill>
              </a:rPr>
              <a:t>state?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99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>
                <a:solidFill>
                  <a:schemeClr val="tx1"/>
                </a:solidFill>
              </a:rPr>
              <a:t>複習</a:t>
            </a:r>
            <a:r>
              <a:rPr lang="zh-TW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TW" dirty="0" smtClean="0">
                <a:effectLst/>
              </a:rPr>
              <a:t>Without State Save and Restore</a:t>
            </a:r>
            <a:endParaRPr lang="en-US" altLang="zh-TW" dirty="0"/>
          </a:p>
        </p:txBody>
      </p:sp>
      <p:sp>
        <p:nvSpPr>
          <p:cNvPr id="282627" name="Rectangle 4"/>
          <p:cNvSpPr>
            <a:spLocks noChangeArrowheads="1"/>
          </p:cNvSpPr>
          <p:nvPr/>
        </p:nvSpPr>
        <p:spPr bwMode="auto">
          <a:xfrm>
            <a:off x="6307138" y="1484314"/>
            <a:ext cx="2265362" cy="1235075"/>
          </a:xfrm>
          <a:prstGeom prst="rect">
            <a:avLst/>
          </a:prstGeom>
          <a:solidFill>
            <a:srgbClr val="99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out </a:t>
            </a:r>
            <a:r>
              <a:rPr kumimoji="0" lang="en-US" altLang="zh-TW" sz="2000" b="1" i="1" dirty="0" err="1">
                <a:solidFill>
                  <a:srgbClr val="FF3300"/>
                </a:solidFill>
                <a:ea typeface="新細明體" panose="02020500000000000000" pitchFamily="18" charset="-120"/>
              </a:rPr>
              <a:t>eax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, 0x60; 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add </a:t>
            </a:r>
            <a:r>
              <a:rPr kumimoji="0" lang="en-US" altLang="zh-TW" sz="2000" b="1" i="1" dirty="0" err="1">
                <a:solidFill>
                  <a:srgbClr val="FF3300"/>
                </a:solidFill>
                <a:ea typeface="新細明體" panose="02020500000000000000" pitchFamily="18" charset="-120"/>
              </a:rPr>
              <a:t>eax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, </a:t>
            </a:r>
            <a:r>
              <a:rPr kumimoji="0" lang="en-US" altLang="zh-TW" sz="2000" b="1" i="1" dirty="0" err="1">
                <a:solidFill>
                  <a:srgbClr val="FF3300"/>
                </a:solidFill>
                <a:ea typeface="新細明體" panose="02020500000000000000" pitchFamily="18" charset="-120"/>
              </a:rPr>
              <a:t>ebx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;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6311900" y="5445224"/>
            <a:ext cx="2260600" cy="995264"/>
          </a:xfrm>
          <a:prstGeom prst="rect">
            <a:avLst/>
          </a:prstGeom>
          <a:solidFill>
            <a:srgbClr val="CCFF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>
                <a:solidFill>
                  <a:srgbClr val="000000"/>
                </a:solidFill>
                <a:ea typeface="新細明體" panose="02020500000000000000" pitchFamily="18" charset="-120"/>
              </a:rPr>
              <a:t>OS</a:t>
            </a:r>
          </a:p>
        </p:txBody>
      </p:sp>
      <p:sp>
        <p:nvSpPr>
          <p:cNvPr id="282629" name="Rectangle 4"/>
          <p:cNvSpPr>
            <a:spLocks noChangeArrowheads="1"/>
          </p:cNvSpPr>
          <p:nvPr/>
        </p:nvSpPr>
        <p:spPr bwMode="auto">
          <a:xfrm>
            <a:off x="6311900" y="2719388"/>
            <a:ext cx="2260600" cy="2725836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…..</a:t>
            </a:r>
          </a:p>
        </p:txBody>
      </p:sp>
      <p:sp>
        <p:nvSpPr>
          <p:cNvPr id="282630" name="Rectangle 6"/>
          <p:cNvSpPr>
            <a:spLocks noChangeArrowheads="1"/>
          </p:cNvSpPr>
          <p:nvPr/>
        </p:nvSpPr>
        <p:spPr bwMode="auto">
          <a:xfrm>
            <a:off x="2566989" y="2189163"/>
            <a:ext cx="1870075" cy="1274762"/>
          </a:xfrm>
          <a:prstGeom prst="rect">
            <a:avLst/>
          </a:prstGeom>
          <a:solidFill>
            <a:srgbClr val="5B9BD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400" b="1" dirty="0">
                <a:solidFill>
                  <a:srgbClr val="FF3300"/>
                </a:solidFill>
                <a:ea typeface="新細明體" panose="02020500000000000000" pitchFamily="18" charset="-120"/>
              </a:rPr>
              <a:t>CPU</a:t>
            </a:r>
          </a:p>
          <a:p>
            <a:pPr algn="ctr" eaLnBrk="0" hangingPunct="0">
              <a:spcBef>
                <a:spcPct val="0"/>
              </a:spcBef>
              <a:buNone/>
              <a:defRPr/>
            </a:pPr>
            <a:endParaRPr kumimoji="0" lang="en-US" altLang="zh-TW" sz="2400" b="1" dirty="0">
              <a:solidFill>
                <a:srgbClr val="FF3300"/>
              </a:solidFill>
              <a:ea typeface="新細明體" panose="02020500000000000000" pitchFamily="18" charset="-120"/>
            </a:endParaRPr>
          </a:p>
          <a:p>
            <a:pPr algn="ctr" eaLnBrk="0" hangingPunct="0">
              <a:spcBef>
                <a:spcPct val="0"/>
              </a:spcBef>
              <a:buNone/>
              <a:defRPr/>
            </a:pPr>
            <a:endParaRPr kumimoji="0" lang="en-US" altLang="zh-TW" sz="2400" b="1" dirty="0">
              <a:solidFill>
                <a:srgbClr val="FF330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9" name="直線單箭頭接點 8"/>
          <p:cNvCxnSpPr>
            <a:endCxn id="282630" idx="3"/>
          </p:cNvCxnSpPr>
          <p:nvPr/>
        </p:nvCxnSpPr>
        <p:spPr>
          <a:xfrm flipH="1">
            <a:off x="4437064" y="1988840"/>
            <a:ext cx="1772963" cy="837704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1" idx="1"/>
            <a:endCxn id="282630" idx="3"/>
          </p:cNvCxnSpPr>
          <p:nvPr/>
        </p:nvCxnSpPr>
        <p:spPr>
          <a:xfrm flipH="1" flipV="1">
            <a:off x="4437064" y="2826544"/>
            <a:ext cx="1874836" cy="615388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311900" y="2734784"/>
            <a:ext cx="2260600" cy="1414295"/>
          </a:xfrm>
          <a:prstGeom prst="rect">
            <a:avLst/>
          </a:prstGeom>
          <a:solidFill>
            <a:srgbClr val="66FF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i="1" dirty="0" smtClean="0">
                <a:solidFill>
                  <a:srgbClr val="FF3300"/>
                </a:solidFill>
                <a:ea typeface="新細明體" panose="02020500000000000000" pitchFamily="18" charset="-120"/>
              </a:rPr>
              <a:t>add </a:t>
            </a:r>
            <a:r>
              <a:rPr kumimoji="0" lang="en-US" altLang="zh-TW" sz="2000" b="1" i="1" dirty="0" err="1">
                <a:solidFill>
                  <a:srgbClr val="FF3300"/>
                </a:solidFill>
                <a:ea typeface="新細明體" panose="02020500000000000000" pitchFamily="18" charset="-120"/>
              </a:rPr>
              <a:t>eax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, </a:t>
            </a:r>
            <a:r>
              <a:rPr kumimoji="0" lang="en-US" altLang="zh-TW" sz="2000" b="1" i="1" dirty="0" smtClean="0">
                <a:solidFill>
                  <a:srgbClr val="FF3300"/>
                </a:solidFill>
                <a:ea typeface="新細明體" panose="02020500000000000000" pitchFamily="18" charset="-120"/>
              </a:rPr>
              <a:t>0x30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; 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add </a:t>
            </a:r>
            <a:r>
              <a:rPr kumimoji="0" lang="en-US" altLang="zh-TW" sz="2000" b="1" i="1" dirty="0" err="1" smtClean="0">
                <a:solidFill>
                  <a:srgbClr val="FF3300"/>
                </a:solidFill>
                <a:ea typeface="新細明體" panose="02020500000000000000" pitchFamily="18" charset="-120"/>
              </a:rPr>
              <a:t>ebx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, </a:t>
            </a:r>
            <a:r>
              <a:rPr kumimoji="0" lang="en-US" altLang="zh-TW" sz="2000" b="1" i="1" dirty="0" err="1" smtClean="0">
                <a:solidFill>
                  <a:srgbClr val="FF3300"/>
                </a:solidFill>
                <a:ea typeface="新細明體" panose="02020500000000000000" pitchFamily="18" charset="-120"/>
              </a:rPr>
              <a:t>eax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;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807494" y="2620745"/>
          <a:ext cx="138906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31">
                  <a:extLst>
                    <a:ext uri="{9D8B030D-6E8A-4147-A177-3AD203B41FA5}">
                      <a16:colId xmlns:a16="http://schemas.microsoft.com/office/drawing/2014/main" val="3511868256"/>
                    </a:ext>
                  </a:extLst>
                </a:gridCol>
                <a:gridCol w="694531">
                  <a:extLst>
                    <a:ext uri="{9D8B030D-6E8A-4147-A177-3AD203B41FA5}">
                      <a16:colId xmlns:a16="http://schemas.microsoft.com/office/drawing/2014/main" val="3895863104"/>
                    </a:ext>
                  </a:extLst>
                </a:gridCol>
              </a:tblGrid>
              <a:tr h="214333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eax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10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8373"/>
                  </a:ext>
                </a:extLst>
              </a:tr>
              <a:tr h="214333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ebx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5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58934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2812007" y="2620744"/>
          <a:ext cx="138906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31">
                  <a:extLst>
                    <a:ext uri="{9D8B030D-6E8A-4147-A177-3AD203B41FA5}">
                      <a16:colId xmlns:a16="http://schemas.microsoft.com/office/drawing/2014/main" val="3511868256"/>
                    </a:ext>
                  </a:extLst>
                </a:gridCol>
                <a:gridCol w="694531">
                  <a:extLst>
                    <a:ext uri="{9D8B030D-6E8A-4147-A177-3AD203B41FA5}">
                      <a16:colId xmlns:a16="http://schemas.microsoft.com/office/drawing/2014/main" val="3895863104"/>
                    </a:ext>
                  </a:extLst>
                </a:gridCol>
              </a:tblGrid>
              <a:tr h="214333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eax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59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8373"/>
                  </a:ext>
                </a:extLst>
              </a:tr>
              <a:tr h="214333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ebx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25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58934"/>
                  </a:ext>
                </a:extLst>
              </a:tr>
            </a:tbl>
          </a:graphicData>
        </a:graphic>
      </p:graphicFrame>
      <p:cxnSp>
        <p:nvCxnSpPr>
          <p:cNvPr id="18" name="直線單箭頭接點 17"/>
          <p:cNvCxnSpPr/>
          <p:nvPr/>
        </p:nvCxnSpPr>
        <p:spPr>
          <a:xfrm flipH="1">
            <a:off x="4475712" y="2336205"/>
            <a:ext cx="1772963" cy="837704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弧形箭號 (左彎) 7"/>
          <p:cNvSpPr/>
          <p:nvPr/>
        </p:nvSpPr>
        <p:spPr>
          <a:xfrm flipV="1">
            <a:off x="8673479" y="1916832"/>
            <a:ext cx="731520" cy="17281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" name="乘號 2"/>
          <p:cNvSpPr/>
          <p:nvPr/>
        </p:nvSpPr>
        <p:spPr>
          <a:xfrm>
            <a:off x="3474635" y="2549525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弧形箭號 (左彎) 18"/>
          <p:cNvSpPr/>
          <p:nvPr/>
        </p:nvSpPr>
        <p:spPr>
          <a:xfrm>
            <a:off x="8687898" y="1972174"/>
            <a:ext cx="731520" cy="183018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H="1" flipV="1">
            <a:off x="4422645" y="3040128"/>
            <a:ext cx="1865243" cy="61216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39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3" grpId="0" animBg="1"/>
      <p:bldP spid="19" grpId="0" animBg="1"/>
      <p:bldP spid="19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 smtClean="0">
                <a:effectLst/>
              </a:rPr>
              <a:t>Context Switch</a:t>
            </a:r>
            <a:endParaRPr lang="zh-TW" altLang="en-US" dirty="0" smtClean="0">
              <a:effectLst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872038" y="5248275"/>
            <a:ext cx="2303462" cy="1511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b="1">
                <a:latin typeface="Calibri" panose="020F0502020204030204" pitchFamily="34" charset="0"/>
              </a:rPr>
              <a:t>CPU</a:t>
            </a:r>
          </a:p>
          <a:p>
            <a:pPr algn="ctr"/>
            <a:r>
              <a:rPr lang="en-US" altLang="zh-TW" sz="2000">
                <a:solidFill>
                  <a:srgbClr val="FF0000"/>
                </a:solidFill>
                <a:latin typeface="Calibri" panose="020F0502020204030204" pitchFamily="34" charset="0"/>
              </a:rPr>
              <a:t>eax=10, ebx=5,</a:t>
            </a:r>
          </a:p>
          <a:p>
            <a:pPr algn="ctr"/>
            <a:r>
              <a:rPr lang="en-US" altLang="zh-TW" sz="2000">
                <a:solidFill>
                  <a:srgbClr val="FF0000"/>
                </a:solidFill>
                <a:latin typeface="Calibri" panose="020F0502020204030204" pitchFamily="34" charset="0"/>
              </a:rPr>
              <a:t>ecx=9, edx =11</a:t>
            </a:r>
          </a:p>
          <a:p>
            <a:pPr algn="ctr"/>
            <a:r>
              <a:rPr lang="en-US" altLang="zh-TW" sz="2000">
                <a:solidFill>
                  <a:srgbClr val="FF0000"/>
                </a:solidFill>
                <a:latin typeface="Calibri" panose="020F0502020204030204" pitchFamily="34" charset="0"/>
              </a:rPr>
              <a:t>pc= 0x1000…</a:t>
            </a:r>
            <a:endParaRPr lang="en-US" altLang="zh-TW" sz="2000" b="1">
              <a:latin typeface="Calibri" panose="020F0502020204030204" pitchFamily="34" charset="0"/>
            </a:endParaRPr>
          </a:p>
        </p:txBody>
      </p:sp>
      <p:grpSp>
        <p:nvGrpSpPr>
          <p:cNvPr id="2" name="群組 47"/>
          <p:cNvGrpSpPr>
            <a:grpSpLocks/>
          </p:cNvGrpSpPr>
          <p:nvPr/>
        </p:nvGrpSpPr>
        <p:grpSpPr bwMode="auto">
          <a:xfrm>
            <a:off x="5087938" y="1341438"/>
            <a:ext cx="1655762" cy="1727200"/>
            <a:chOff x="1547664" y="1340768"/>
            <a:chExt cx="1656184" cy="1728192"/>
          </a:xfrm>
        </p:grpSpPr>
        <p:sp>
          <p:nvSpPr>
            <p:cNvPr id="19" name="矩形 18"/>
            <p:cNvSpPr/>
            <p:nvPr/>
          </p:nvSpPr>
          <p:spPr>
            <a:xfrm>
              <a:off x="1547664" y="1340768"/>
              <a:ext cx="165618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600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PC=0x1000</a:t>
              </a:r>
              <a:endParaRPr lang="zh-TW" altLang="en-US" sz="1600" b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547664" y="1772816"/>
              <a:ext cx="165618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600" b="1" dirty="0" err="1">
                  <a:solidFill>
                    <a:srgbClr val="FF0000"/>
                  </a:solidFill>
                  <a:latin typeface="Calibri" panose="020F0502020204030204" pitchFamily="34" charset="0"/>
                </a:rPr>
                <a:t>eax</a:t>
              </a:r>
              <a:r>
                <a:rPr lang="en-US" altLang="zh-TW" sz="1600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=10, </a:t>
              </a:r>
              <a:r>
                <a:rPr lang="en-US" altLang="zh-TW" sz="1600" b="1" dirty="0" err="1">
                  <a:solidFill>
                    <a:srgbClr val="FF0000"/>
                  </a:solidFill>
                  <a:latin typeface="Calibri" panose="020F0502020204030204" pitchFamily="34" charset="0"/>
                </a:rPr>
                <a:t>ebx</a:t>
              </a:r>
              <a:r>
                <a:rPr lang="en-US" altLang="zh-TW" sz="1600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=5</a:t>
              </a:r>
              <a:endParaRPr lang="zh-TW" altLang="en-US" sz="1600" b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547664" y="2204864"/>
              <a:ext cx="165618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600" b="1" dirty="0" err="1">
                  <a:solidFill>
                    <a:srgbClr val="FF0000"/>
                  </a:solidFill>
                  <a:latin typeface="Calibri" panose="020F0502020204030204" pitchFamily="34" charset="0"/>
                </a:rPr>
                <a:t>ecx</a:t>
              </a:r>
              <a:r>
                <a:rPr lang="en-US" altLang="zh-TW" sz="1600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 =9, </a:t>
              </a:r>
              <a:r>
                <a:rPr lang="en-US" altLang="zh-TW" sz="1600" b="1" dirty="0" err="1">
                  <a:solidFill>
                    <a:srgbClr val="FF0000"/>
                  </a:solidFill>
                  <a:latin typeface="Calibri" panose="020F0502020204030204" pitchFamily="34" charset="0"/>
                </a:rPr>
                <a:t>edx</a:t>
              </a:r>
              <a:r>
                <a:rPr lang="en-US" altLang="zh-TW" sz="1600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 = 11</a:t>
              </a:r>
              <a:endParaRPr lang="zh-TW" altLang="en-US" sz="1600" b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547664" y="2636912"/>
              <a:ext cx="165618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600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etc.</a:t>
              </a:r>
              <a:endParaRPr lang="zh-TW" altLang="en-US" sz="1600" b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27" name="直線單箭頭接點 26"/>
          <p:cNvCxnSpPr/>
          <p:nvPr/>
        </p:nvCxnSpPr>
        <p:spPr>
          <a:xfrm rot="5400000" flipH="1" flipV="1">
            <a:off x="4619626" y="4113214"/>
            <a:ext cx="2087563" cy="1587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95" name="Rectangle 19"/>
          <p:cNvSpPr>
            <a:spLocks noChangeArrowheads="1"/>
          </p:cNvSpPr>
          <p:nvPr/>
        </p:nvSpPr>
        <p:spPr bwMode="auto">
          <a:xfrm>
            <a:off x="4295776" y="3860801"/>
            <a:ext cx="1223963" cy="720725"/>
          </a:xfrm>
          <a:prstGeom prst="rect">
            <a:avLst/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  <a:effectLst>
            <a:prstShdw prst="shdw17" dist="17961" dir="2700000">
              <a:srgbClr val="991F00"/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TW" sz="2400" b="1" dirty="0">
                <a:latin typeface="Calibri" panose="020F0502020204030204" pitchFamily="34" charset="0"/>
                <a:ea typeface="新細明體" pitchFamily="18" charset="-120"/>
              </a:rPr>
              <a:t>context </a:t>
            </a:r>
          </a:p>
          <a:p>
            <a:pPr algn="ctr">
              <a:defRPr/>
            </a:pPr>
            <a:r>
              <a:rPr lang="en-US" altLang="zh-TW" sz="2400" b="1" dirty="0">
                <a:latin typeface="Calibri" panose="020F0502020204030204" pitchFamily="34" charset="0"/>
                <a:ea typeface="新細明體" pitchFamily="18" charset="-120"/>
              </a:rPr>
              <a:t>switch</a:t>
            </a:r>
            <a:endParaRPr lang="zh-TW" altLang="en-US" sz="2400" b="1" dirty="0">
              <a:latin typeface="Calibri" panose="020F0502020204030204" pitchFamily="34" charset="0"/>
              <a:ea typeface="新細明體" pitchFamily="18" charset="-120"/>
            </a:endParaRPr>
          </a:p>
        </p:txBody>
      </p:sp>
      <p:grpSp>
        <p:nvGrpSpPr>
          <p:cNvPr id="3" name="群組 68"/>
          <p:cNvGrpSpPr>
            <a:grpSpLocks/>
          </p:cNvGrpSpPr>
          <p:nvPr/>
        </p:nvGrpSpPr>
        <p:grpSpPr bwMode="auto">
          <a:xfrm>
            <a:off x="2424113" y="4221163"/>
            <a:ext cx="1871662" cy="512762"/>
            <a:chOff x="899592" y="4221088"/>
            <a:chExt cx="1872208" cy="513348"/>
          </a:xfrm>
        </p:grpSpPr>
        <p:sp>
          <p:nvSpPr>
            <p:cNvPr id="11282" name="Text Box 4"/>
            <p:cNvSpPr txBox="1">
              <a:spLocks noChangeArrowheads="1"/>
            </p:cNvSpPr>
            <p:nvPr/>
          </p:nvSpPr>
          <p:spPr bwMode="auto">
            <a:xfrm>
              <a:off x="1115616" y="4365104"/>
              <a:ext cx="122565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latin typeface="Calibri" panose="020F0502020204030204" pitchFamily="34" charset="0"/>
                </a:rPr>
                <a:t>process P1</a:t>
              </a:r>
            </a:p>
          </p:txBody>
        </p:sp>
        <p:cxnSp>
          <p:nvCxnSpPr>
            <p:cNvPr id="34" name="直線單箭頭接點 33"/>
            <p:cNvCxnSpPr/>
            <p:nvPr/>
          </p:nvCxnSpPr>
          <p:spPr>
            <a:xfrm flipV="1">
              <a:off x="899592" y="4221088"/>
              <a:ext cx="187220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群組 67"/>
          <p:cNvGrpSpPr>
            <a:grpSpLocks/>
          </p:cNvGrpSpPr>
          <p:nvPr/>
        </p:nvGrpSpPr>
        <p:grpSpPr bwMode="auto">
          <a:xfrm>
            <a:off x="8183563" y="4221163"/>
            <a:ext cx="1801812" cy="512762"/>
            <a:chOff x="6660232" y="4221088"/>
            <a:chExt cx="1800895" cy="513348"/>
          </a:xfrm>
        </p:grpSpPr>
        <p:sp>
          <p:nvSpPr>
            <p:cNvPr id="11280" name="Text Box 4"/>
            <p:cNvSpPr txBox="1">
              <a:spLocks noChangeArrowheads="1"/>
            </p:cNvSpPr>
            <p:nvPr/>
          </p:nvSpPr>
          <p:spPr bwMode="auto">
            <a:xfrm>
              <a:off x="6660232" y="4365104"/>
              <a:ext cx="122565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latin typeface="Calibri" panose="020F0502020204030204" pitchFamily="34" charset="0"/>
                </a:rPr>
                <a:t>process P1</a:t>
              </a:r>
            </a:p>
          </p:txBody>
        </p:sp>
        <p:cxnSp>
          <p:nvCxnSpPr>
            <p:cNvPr id="38" name="直線單箭頭接點 37"/>
            <p:cNvCxnSpPr/>
            <p:nvPr/>
          </p:nvCxnSpPr>
          <p:spPr>
            <a:xfrm>
              <a:off x="6660232" y="4221088"/>
              <a:ext cx="180089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字方塊 42"/>
          <p:cNvSpPr txBox="1">
            <a:spLocks noChangeArrowheads="1"/>
          </p:cNvSpPr>
          <p:nvPr/>
        </p:nvSpPr>
        <p:spPr bwMode="auto">
          <a:xfrm>
            <a:off x="5591176" y="3789364"/>
            <a:ext cx="84189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alibri" panose="020F0502020204030204" pitchFamily="34" charset="0"/>
              </a:rPr>
              <a:t>……</a:t>
            </a:r>
            <a:endParaRPr lang="zh-TW" altLang="en-US" b="1">
              <a:latin typeface="Calibri" panose="020F0502020204030204" pitchFamily="34" charset="0"/>
            </a:endParaRP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6959601" y="3860801"/>
            <a:ext cx="1223963" cy="720725"/>
          </a:xfrm>
          <a:prstGeom prst="rect">
            <a:avLst/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  <a:effectLst>
            <a:prstShdw prst="shdw17" dist="17961" dir="2700000">
              <a:srgbClr val="991F00"/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TW" sz="2400" b="1" dirty="0">
                <a:latin typeface="Calibri" panose="020F0502020204030204" pitchFamily="34" charset="0"/>
                <a:ea typeface="新細明體" pitchFamily="18" charset="-120"/>
              </a:rPr>
              <a:t>context </a:t>
            </a:r>
          </a:p>
          <a:p>
            <a:pPr algn="ctr">
              <a:defRPr/>
            </a:pPr>
            <a:r>
              <a:rPr lang="en-US" altLang="zh-TW" sz="2400" b="1" dirty="0">
                <a:latin typeface="Calibri" panose="020F0502020204030204" pitchFamily="34" charset="0"/>
                <a:ea typeface="新細明體" pitchFamily="18" charset="-120"/>
              </a:rPr>
              <a:t>switch</a:t>
            </a:r>
            <a:endParaRPr lang="zh-TW" altLang="en-US" sz="2400" b="1" dirty="0">
              <a:latin typeface="Calibri" panose="020F0502020204030204" pitchFamily="34" charset="0"/>
              <a:ea typeface="新細明體" pitchFamily="18" charset="-120"/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 rot="5400000" flipH="1" flipV="1">
            <a:off x="5303839" y="4148139"/>
            <a:ext cx="2160587" cy="1587"/>
          </a:xfrm>
          <a:prstGeom prst="straightConnector1">
            <a:avLst/>
          </a:prstGeom>
          <a:ln w="508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>
            <a:spLocks noChangeArrowheads="1"/>
          </p:cNvSpPr>
          <p:nvPr/>
        </p:nvSpPr>
        <p:spPr bwMode="auto">
          <a:xfrm>
            <a:off x="4872038" y="3213100"/>
            <a:ext cx="6595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Calibri" panose="020F0502020204030204" pitchFamily="34" charset="0"/>
                <a:cs typeface="Arial" charset="0"/>
              </a:rPr>
              <a:t>save</a:t>
            </a:r>
            <a:endParaRPr lang="zh-TW" altLang="en-US" sz="2000" b="1"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58" name="文字方塊 57"/>
          <p:cNvSpPr txBox="1">
            <a:spLocks noChangeArrowheads="1"/>
          </p:cNvSpPr>
          <p:nvPr/>
        </p:nvSpPr>
        <p:spPr bwMode="auto">
          <a:xfrm>
            <a:off x="6456363" y="4652963"/>
            <a:ext cx="9445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Calibri" panose="020F0502020204030204" pitchFamily="34" charset="0"/>
                <a:cs typeface="Arial" charset="0"/>
              </a:rPr>
              <a:t>restore</a:t>
            </a:r>
            <a:endParaRPr lang="zh-TW" altLang="en-US" sz="2000" b="1"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4872038" y="5229225"/>
            <a:ext cx="2303462" cy="1512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b="1">
                <a:latin typeface="Calibri" panose="020F0502020204030204" pitchFamily="34" charset="0"/>
              </a:rPr>
              <a:t>CPU</a:t>
            </a:r>
          </a:p>
          <a:p>
            <a:pPr algn="ctr"/>
            <a:r>
              <a:rPr lang="en-US" altLang="zh-TW" sz="2000">
                <a:solidFill>
                  <a:srgbClr val="FF0000"/>
                </a:solidFill>
                <a:latin typeface="Calibri" panose="020F0502020204030204" pitchFamily="34" charset="0"/>
              </a:rPr>
              <a:t>eax=6, ebx=9,</a:t>
            </a:r>
          </a:p>
          <a:p>
            <a:pPr algn="ctr"/>
            <a:r>
              <a:rPr lang="en-US" altLang="zh-TW" sz="2000">
                <a:solidFill>
                  <a:srgbClr val="FF0000"/>
                </a:solidFill>
                <a:latin typeface="Calibri" panose="020F0502020204030204" pitchFamily="34" charset="0"/>
              </a:rPr>
              <a:t>ecx=3, edx =32</a:t>
            </a:r>
          </a:p>
          <a:p>
            <a:pPr algn="ctr"/>
            <a:r>
              <a:rPr lang="en-US" altLang="zh-TW" sz="2000">
                <a:solidFill>
                  <a:srgbClr val="FF0000"/>
                </a:solidFill>
                <a:latin typeface="Calibri" panose="020F0502020204030204" pitchFamily="34" charset="0"/>
              </a:rPr>
              <a:t>pc= 0x58000…</a:t>
            </a:r>
            <a:endParaRPr lang="en-US" altLang="zh-TW" sz="2000" b="1">
              <a:latin typeface="Calibri" panose="020F0502020204030204" pitchFamily="34" charset="0"/>
            </a:endParaRPr>
          </a:p>
        </p:txBody>
      </p:sp>
      <p:sp>
        <p:nvSpPr>
          <p:cNvPr id="67" name="Rectangle 4"/>
          <p:cNvSpPr>
            <a:spLocks noChangeArrowheads="1"/>
          </p:cNvSpPr>
          <p:nvPr/>
        </p:nvSpPr>
        <p:spPr bwMode="auto">
          <a:xfrm>
            <a:off x="4872038" y="5229225"/>
            <a:ext cx="2303462" cy="1512888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b="1" kern="0" dirty="0">
                <a:solidFill>
                  <a:sysClr val="windowText" lastClr="000000"/>
                </a:solidFill>
                <a:latin typeface="Calibri" panose="020F0502020204030204" pitchFamily="34" charset="0"/>
                <a:ea typeface="新細明體" pitchFamily="18" charset="-120"/>
              </a:rPr>
              <a:t>CPU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kern="0" dirty="0" err="1">
                <a:solidFill>
                  <a:srgbClr val="FF0000"/>
                </a:solidFill>
                <a:latin typeface="Calibri" panose="020F0502020204030204" pitchFamily="34" charset="0"/>
                <a:ea typeface="新細明體" pitchFamily="18" charset="-120"/>
              </a:rPr>
              <a:t>eax</a:t>
            </a:r>
            <a:r>
              <a:rPr kumimoji="0" lang="en-US" altLang="zh-TW" sz="2000" kern="0" dirty="0">
                <a:solidFill>
                  <a:srgbClr val="FF0000"/>
                </a:solidFill>
                <a:latin typeface="Calibri" panose="020F0502020204030204" pitchFamily="34" charset="0"/>
                <a:ea typeface="新細明體" pitchFamily="18" charset="-120"/>
              </a:rPr>
              <a:t>=10, </a:t>
            </a:r>
            <a:r>
              <a:rPr kumimoji="0" lang="en-US" altLang="zh-TW" sz="2000" kern="0" dirty="0" err="1">
                <a:solidFill>
                  <a:srgbClr val="FF0000"/>
                </a:solidFill>
                <a:latin typeface="Calibri" panose="020F0502020204030204" pitchFamily="34" charset="0"/>
                <a:ea typeface="新細明體" pitchFamily="18" charset="-120"/>
              </a:rPr>
              <a:t>ebx</a:t>
            </a:r>
            <a:r>
              <a:rPr kumimoji="0" lang="en-US" altLang="zh-TW" sz="2000" kern="0" dirty="0">
                <a:solidFill>
                  <a:srgbClr val="FF0000"/>
                </a:solidFill>
                <a:latin typeface="Calibri" panose="020F0502020204030204" pitchFamily="34" charset="0"/>
                <a:ea typeface="新細明體" pitchFamily="18" charset="-120"/>
              </a:rPr>
              <a:t>=5,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kern="0" dirty="0" err="1">
                <a:solidFill>
                  <a:srgbClr val="FF0000"/>
                </a:solidFill>
                <a:latin typeface="Calibri" panose="020F0502020204030204" pitchFamily="34" charset="0"/>
                <a:ea typeface="新細明體" pitchFamily="18" charset="-120"/>
              </a:rPr>
              <a:t>ecx</a:t>
            </a:r>
            <a:r>
              <a:rPr kumimoji="0" lang="en-US" altLang="zh-TW" sz="2000" kern="0" dirty="0">
                <a:solidFill>
                  <a:srgbClr val="FF0000"/>
                </a:solidFill>
                <a:latin typeface="Calibri" panose="020F0502020204030204" pitchFamily="34" charset="0"/>
                <a:ea typeface="新細明體" pitchFamily="18" charset="-120"/>
              </a:rPr>
              <a:t>=9, </a:t>
            </a:r>
            <a:r>
              <a:rPr kumimoji="0" lang="en-US" altLang="zh-TW" sz="2000" kern="0" dirty="0" err="1">
                <a:solidFill>
                  <a:srgbClr val="FF0000"/>
                </a:solidFill>
                <a:latin typeface="Calibri" panose="020F0502020204030204" pitchFamily="34" charset="0"/>
                <a:ea typeface="新細明體" pitchFamily="18" charset="-120"/>
              </a:rPr>
              <a:t>edx</a:t>
            </a:r>
            <a:r>
              <a:rPr kumimoji="0" lang="en-US" altLang="zh-TW" sz="2000" kern="0" dirty="0">
                <a:solidFill>
                  <a:srgbClr val="FF0000"/>
                </a:solidFill>
                <a:latin typeface="Calibri" panose="020F0502020204030204" pitchFamily="34" charset="0"/>
                <a:ea typeface="新細明體" pitchFamily="18" charset="-120"/>
              </a:rPr>
              <a:t> =11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000" kern="0" dirty="0">
                <a:solidFill>
                  <a:srgbClr val="FF0000"/>
                </a:solidFill>
                <a:latin typeface="Calibri" panose="020F0502020204030204" pitchFamily="34" charset="0"/>
                <a:ea typeface="新細明體" pitchFamily="18" charset="-120"/>
              </a:rPr>
              <a:t>pc= 0x1000…</a:t>
            </a:r>
            <a:endParaRPr kumimoji="0" lang="en-US" altLang="zh-TW" sz="2000" b="1" kern="0" dirty="0">
              <a:solidFill>
                <a:sysClr val="windowText" lastClr="000000"/>
              </a:solidFill>
              <a:latin typeface="Calibri" panose="020F0502020204030204" pitchFamily="34" charset="0"/>
              <a:ea typeface="新細明體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352928" y="960263"/>
            <a:ext cx="1079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Calibri" panose="020F0502020204030204" pitchFamily="34" charset="0"/>
              </a:rPr>
              <a:t>P1’s PCB</a:t>
            </a:r>
            <a:endParaRPr lang="zh-TW" altLang="en-US" sz="20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91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1395" grpId="0" animBg="1"/>
      <p:bldP spid="43" grpId="0"/>
      <p:bldP spid="46" grpId="0" animBg="1"/>
      <p:bldP spid="57" grpId="0"/>
      <p:bldP spid="58" grpId="0"/>
      <p:bldP spid="60" grpId="0" animBg="1"/>
      <p:bldP spid="67" grpId="0" animBg="1"/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3458814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所以，切換</a:t>
            </a:r>
            <a:r>
              <a:rPr lang="en-US" altLang="zh-TW" dirty="0" smtClean="0">
                <a:solidFill>
                  <a:schemeClr val="tx1"/>
                </a:solidFill>
              </a:rPr>
              <a:t>Process</a:t>
            </a:r>
            <a:r>
              <a:rPr lang="zh-TW" altLang="en-US" dirty="0" smtClean="0">
                <a:solidFill>
                  <a:schemeClr val="tx1"/>
                </a:solidFill>
              </a:rPr>
              <a:t>時 </a:t>
            </a:r>
            <a:r>
              <a:rPr lang="en-US" altLang="zh-TW" dirty="0" smtClean="0">
                <a:solidFill>
                  <a:schemeClr val="tx1"/>
                </a:solidFill>
              </a:rPr>
              <a:t>(Context Switch)</a:t>
            </a:r>
            <a:r>
              <a:rPr lang="zh-TW" altLang="en-US" dirty="0" smtClean="0">
                <a:solidFill>
                  <a:schemeClr val="tx1"/>
                </a:solidFill>
              </a:rPr>
              <a:t>，必須要儲存當下</a:t>
            </a:r>
            <a:r>
              <a:rPr lang="en-US" altLang="zh-TW" dirty="0" smtClean="0">
                <a:solidFill>
                  <a:schemeClr val="tx1"/>
                </a:solidFill>
              </a:rPr>
              <a:t>Process</a:t>
            </a:r>
            <a:r>
              <a:rPr lang="zh-TW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TW" dirty="0" smtClean="0">
                <a:solidFill>
                  <a:schemeClr val="tx1"/>
                </a:solidFill>
              </a:rPr>
              <a:t>state</a:t>
            </a:r>
            <a:r>
              <a:rPr lang="zh-TW" altLang="en-US" dirty="0" smtClean="0">
                <a:solidFill>
                  <a:schemeClr val="tx1"/>
                </a:solidFill>
              </a:rPr>
              <a:t>，然後復原接下來要執行的</a:t>
            </a:r>
            <a:r>
              <a:rPr lang="en-US" altLang="zh-TW" dirty="0" smtClean="0">
                <a:solidFill>
                  <a:schemeClr val="tx1"/>
                </a:solidFill>
              </a:rPr>
              <a:t>Process</a:t>
            </a:r>
            <a:r>
              <a:rPr lang="zh-TW" altLang="en-US" dirty="0" smtClean="0">
                <a:solidFill>
                  <a:schemeClr val="tx1"/>
                </a:solidFill>
              </a:rPr>
              <a:t>的</a:t>
            </a:r>
            <a:r>
              <a:rPr lang="en-US" altLang="zh-TW" dirty="0" smtClean="0">
                <a:solidFill>
                  <a:schemeClr val="tx1"/>
                </a:solidFill>
              </a:rPr>
              <a:t>state!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儲存的</a:t>
            </a:r>
            <a:r>
              <a:rPr lang="en-US" altLang="zh-TW" dirty="0" smtClean="0">
                <a:solidFill>
                  <a:schemeClr val="tx1"/>
                </a:solidFill>
              </a:rPr>
              <a:t>state</a:t>
            </a:r>
            <a:r>
              <a:rPr lang="zh-TW" altLang="en-US" dirty="0" smtClean="0">
                <a:solidFill>
                  <a:schemeClr val="tx1"/>
                </a:solidFill>
              </a:rPr>
              <a:t>記錄會在</a:t>
            </a:r>
            <a:r>
              <a:rPr lang="en-US" altLang="zh-TW" dirty="0" smtClean="0">
                <a:solidFill>
                  <a:schemeClr val="tx1"/>
                </a:solidFill>
              </a:rPr>
              <a:t>PCB</a:t>
            </a:r>
            <a:r>
              <a:rPr lang="zh-TW" altLang="en-US" dirty="0" smtClean="0">
                <a:solidFill>
                  <a:schemeClr val="tx1"/>
                </a:solidFill>
              </a:rPr>
              <a:t>當中</a:t>
            </a:r>
            <a:r>
              <a:rPr lang="en-US" altLang="zh-TW" dirty="0" smtClean="0">
                <a:solidFill>
                  <a:schemeClr val="tx1"/>
                </a:solidFill>
              </a:rPr>
              <a:t>(Page 18).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04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Context Switch</a:t>
            </a:r>
          </a:p>
        </p:txBody>
      </p:sp>
      <p:pic>
        <p:nvPicPr>
          <p:cNvPr id="1229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3" y="1341439"/>
            <a:ext cx="7848872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Text Box 8"/>
          <p:cNvSpPr txBox="1">
            <a:spLocks noChangeArrowheads="1"/>
          </p:cNvSpPr>
          <p:nvPr/>
        </p:nvSpPr>
        <p:spPr bwMode="auto">
          <a:xfrm>
            <a:off x="4223793" y="5703880"/>
            <a:ext cx="11981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1" dirty="0">
                <a:latin typeface="Calibri" panose="020F0502020204030204" pitchFamily="34" charset="0"/>
              </a:rPr>
              <a:t>process P0</a:t>
            </a:r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7968209" y="5725081"/>
            <a:ext cx="11981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1" dirty="0">
                <a:latin typeface="Calibri" panose="020F0502020204030204" pitchFamily="34" charset="0"/>
              </a:rPr>
              <a:t>process P1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727849" y="1484784"/>
            <a:ext cx="99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>
                <a:latin typeface="Calibri" panose="020F0502020204030204" pitchFamily="34" charset="0"/>
              </a:rPr>
              <a:t>P0’s PCB</a:t>
            </a:r>
            <a:endParaRPr lang="zh-TW" altLang="en-US" sz="1800" b="1" dirty="0">
              <a:latin typeface="Calibri" panose="020F050202020403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752185" y="1484784"/>
            <a:ext cx="99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>
                <a:latin typeface="Calibri" panose="020F0502020204030204" pitchFamily="34" charset="0"/>
              </a:rPr>
              <a:t>P1’s PCB</a:t>
            </a:r>
            <a:endParaRPr lang="zh-TW" altLang="en-US" sz="1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Context </a:t>
            </a:r>
            <a:r>
              <a:rPr lang="en-US" altLang="zh-TW" dirty="0" smtClean="0">
                <a:effectLst/>
              </a:rPr>
              <a:t>Switch 1</a:t>
            </a:r>
            <a:endParaRPr lang="en-US" altLang="zh-TW" dirty="0"/>
          </a:p>
        </p:txBody>
      </p:sp>
      <p:sp>
        <p:nvSpPr>
          <p:cNvPr id="282627" name="Rectangle 4"/>
          <p:cNvSpPr>
            <a:spLocks noChangeArrowheads="1"/>
          </p:cNvSpPr>
          <p:nvPr/>
        </p:nvSpPr>
        <p:spPr bwMode="auto">
          <a:xfrm>
            <a:off x="6307138" y="1484314"/>
            <a:ext cx="2265362" cy="1235075"/>
          </a:xfrm>
          <a:prstGeom prst="rect">
            <a:avLst/>
          </a:prstGeom>
          <a:solidFill>
            <a:srgbClr val="99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out </a:t>
            </a:r>
            <a:r>
              <a:rPr kumimoji="0" lang="en-US" altLang="zh-TW" sz="2000" b="1" i="1" dirty="0" err="1">
                <a:solidFill>
                  <a:srgbClr val="FF3300"/>
                </a:solidFill>
                <a:ea typeface="新細明體" panose="02020500000000000000" pitchFamily="18" charset="-120"/>
              </a:rPr>
              <a:t>eax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, 0x60; 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add </a:t>
            </a:r>
            <a:r>
              <a:rPr kumimoji="0" lang="en-US" altLang="zh-TW" sz="2000" b="1" i="1" dirty="0" err="1">
                <a:solidFill>
                  <a:srgbClr val="FF3300"/>
                </a:solidFill>
                <a:ea typeface="新細明體" panose="02020500000000000000" pitchFamily="18" charset="-120"/>
              </a:rPr>
              <a:t>eax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, </a:t>
            </a:r>
            <a:r>
              <a:rPr kumimoji="0" lang="en-US" altLang="zh-TW" sz="2000" b="1" i="1" dirty="0" err="1">
                <a:solidFill>
                  <a:srgbClr val="FF3300"/>
                </a:solidFill>
                <a:ea typeface="新細明體" panose="02020500000000000000" pitchFamily="18" charset="-120"/>
              </a:rPr>
              <a:t>ebx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;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6311900" y="4508500"/>
            <a:ext cx="2260600" cy="1931988"/>
          </a:xfrm>
          <a:prstGeom prst="rect">
            <a:avLst/>
          </a:prstGeom>
          <a:solidFill>
            <a:srgbClr val="CCFF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endParaRPr kumimoji="0" lang="en-US" altLang="zh-TW" sz="2000" b="1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algn="ctr" eaLnBrk="0" hangingPunct="0">
              <a:spcBef>
                <a:spcPct val="0"/>
              </a:spcBef>
              <a:buNone/>
              <a:defRPr/>
            </a:pPr>
            <a:endParaRPr kumimoji="0" lang="en-US" altLang="zh-TW" sz="2000" b="1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algn="ctr" eaLnBrk="0" hangingPunct="0">
              <a:spcBef>
                <a:spcPct val="0"/>
              </a:spcBef>
              <a:buNone/>
              <a:defRPr/>
            </a:pPr>
            <a:endParaRPr kumimoji="0" lang="en-US" altLang="zh-TW" sz="2000" b="1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algn="ctr" eaLnBrk="0" hangingPunct="0">
              <a:spcBef>
                <a:spcPct val="0"/>
              </a:spcBef>
              <a:buNone/>
              <a:defRPr/>
            </a:pPr>
            <a:endParaRPr kumimoji="0" lang="en-US" altLang="zh-TW" sz="2000" b="1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algn="ctr" eaLnBrk="0" hangingPunct="0">
              <a:spcBef>
                <a:spcPct val="0"/>
              </a:spcBef>
              <a:buNone/>
              <a:defRPr/>
            </a:pPr>
            <a:endParaRPr kumimoji="0" lang="en-US" altLang="zh-TW" sz="2000" b="1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OS</a:t>
            </a:r>
          </a:p>
        </p:txBody>
      </p:sp>
      <p:sp>
        <p:nvSpPr>
          <p:cNvPr id="282629" name="Rectangle 4"/>
          <p:cNvSpPr>
            <a:spLocks noChangeArrowheads="1"/>
          </p:cNvSpPr>
          <p:nvPr/>
        </p:nvSpPr>
        <p:spPr bwMode="auto">
          <a:xfrm>
            <a:off x="6311900" y="2719388"/>
            <a:ext cx="2260600" cy="178911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…..</a:t>
            </a:r>
          </a:p>
        </p:txBody>
      </p:sp>
      <p:sp>
        <p:nvSpPr>
          <p:cNvPr id="282630" name="Rectangle 6"/>
          <p:cNvSpPr>
            <a:spLocks noChangeArrowheads="1"/>
          </p:cNvSpPr>
          <p:nvPr/>
        </p:nvSpPr>
        <p:spPr bwMode="auto">
          <a:xfrm>
            <a:off x="2566989" y="2189163"/>
            <a:ext cx="1870075" cy="1274762"/>
          </a:xfrm>
          <a:prstGeom prst="rect">
            <a:avLst/>
          </a:prstGeom>
          <a:solidFill>
            <a:srgbClr val="5B9BD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400" b="1" dirty="0">
                <a:solidFill>
                  <a:srgbClr val="FF3300"/>
                </a:solidFill>
                <a:ea typeface="新細明體" panose="02020500000000000000" pitchFamily="18" charset="-120"/>
              </a:rPr>
              <a:t>CPU</a:t>
            </a:r>
          </a:p>
          <a:p>
            <a:pPr algn="ctr" eaLnBrk="0" hangingPunct="0">
              <a:spcBef>
                <a:spcPct val="0"/>
              </a:spcBef>
              <a:buNone/>
              <a:defRPr/>
            </a:pPr>
            <a:endParaRPr kumimoji="0" lang="en-US" altLang="zh-TW" sz="2400" b="1" dirty="0">
              <a:solidFill>
                <a:srgbClr val="FF3300"/>
              </a:solidFill>
              <a:ea typeface="新細明體" panose="02020500000000000000" pitchFamily="18" charset="-120"/>
            </a:endParaRPr>
          </a:p>
          <a:p>
            <a:pPr algn="ctr" eaLnBrk="0" hangingPunct="0">
              <a:spcBef>
                <a:spcPct val="0"/>
              </a:spcBef>
              <a:buNone/>
              <a:defRPr/>
            </a:pPr>
            <a:endParaRPr kumimoji="0" lang="en-US" altLang="zh-TW" sz="2400" b="1" dirty="0">
              <a:solidFill>
                <a:srgbClr val="FF330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9" name="直線單箭頭接點 8"/>
          <p:cNvCxnSpPr>
            <a:endCxn id="282630" idx="3"/>
          </p:cNvCxnSpPr>
          <p:nvPr/>
        </p:nvCxnSpPr>
        <p:spPr>
          <a:xfrm flipH="1">
            <a:off x="4437064" y="1988840"/>
            <a:ext cx="1772963" cy="837704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07494" y="2620745"/>
          <a:ext cx="138906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31">
                  <a:extLst>
                    <a:ext uri="{9D8B030D-6E8A-4147-A177-3AD203B41FA5}">
                      <a16:colId xmlns:a16="http://schemas.microsoft.com/office/drawing/2014/main" val="3511868256"/>
                    </a:ext>
                  </a:extLst>
                </a:gridCol>
                <a:gridCol w="694531">
                  <a:extLst>
                    <a:ext uri="{9D8B030D-6E8A-4147-A177-3AD203B41FA5}">
                      <a16:colId xmlns:a16="http://schemas.microsoft.com/office/drawing/2014/main" val="3895863104"/>
                    </a:ext>
                  </a:extLst>
                </a:gridCol>
              </a:tblGrid>
              <a:tr h="214333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eax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10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8373"/>
                  </a:ext>
                </a:extLst>
              </a:tr>
              <a:tr h="214333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ebx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5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58934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2807494" y="2618375"/>
          <a:ext cx="138906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31">
                  <a:extLst>
                    <a:ext uri="{9D8B030D-6E8A-4147-A177-3AD203B41FA5}">
                      <a16:colId xmlns:a16="http://schemas.microsoft.com/office/drawing/2014/main" val="3511868256"/>
                    </a:ext>
                  </a:extLst>
                </a:gridCol>
                <a:gridCol w="694531">
                  <a:extLst>
                    <a:ext uri="{9D8B030D-6E8A-4147-A177-3AD203B41FA5}">
                      <a16:colId xmlns:a16="http://schemas.microsoft.com/office/drawing/2014/main" val="3895863104"/>
                    </a:ext>
                  </a:extLst>
                </a:gridCol>
              </a:tblGrid>
              <a:tr h="214333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eax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59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8373"/>
                  </a:ext>
                </a:extLst>
              </a:tr>
              <a:tr h="214333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ebx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25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58934"/>
                  </a:ext>
                </a:extLst>
              </a:tr>
            </a:tbl>
          </a:graphicData>
        </a:graphic>
      </p:graphicFrame>
      <p:cxnSp>
        <p:nvCxnSpPr>
          <p:cNvPr id="18" name="直線單箭頭接點 17"/>
          <p:cNvCxnSpPr/>
          <p:nvPr/>
        </p:nvCxnSpPr>
        <p:spPr>
          <a:xfrm flipH="1" flipV="1">
            <a:off x="4475712" y="3173909"/>
            <a:ext cx="1741456" cy="106362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弧形箭號 (左彎) 7"/>
          <p:cNvSpPr/>
          <p:nvPr/>
        </p:nvSpPr>
        <p:spPr>
          <a:xfrm>
            <a:off x="8694162" y="2189164"/>
            <a:ext cx="426175" cy="130123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>
              <a:solidFill>
                <a:srgbClr val="000000"/>
              </a:solidFill>
              <a:latin typeface="Times New Roman"/>
              <a:ea typeface="新細明體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316661" y="4501445"/>
            <a:ext cx="2260600" cy="705486"/>
          </a:xfrm>
          <a:prstGeom prst="rect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P1 PCB </a:t>
            </a:r>
          </a:p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 err="1">
                <a:solidFill>
                  <a:srgbClr val="000000"/>
                </a:solidFill>
                <a:ea typeface="新細明體" panose="02020500000000000000" pitchFamily="18" charset="-120"/>
              </a:rPr>
              <a:t>eax</a:t>
            </a: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=x; </a:t>
            </a:r>
            <a:r>
              <a:rPr kumimoji="0" lang="en-US" altLang="zh-TW" sz="2000" b="1" dirty="0" err="1">
                <a:solidFill>
                  <a:srgbClr val="000000"/>
                </a:solidFill>
                <a:ea typeface="新細明體" panose="02020500000000000000" pitchFamily="18" charset="-120"/>
              </a:rPr>
              <a:t>ebx</a:t>
            </a: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=y;……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4208080" y="3022324"/>
            <a:ext cx="2099059" cy="1774829"/>
          </a:xfrm>
          <a:prstGeom prst="straightConnector1">
            <a:avLst/>
          </a:prstGeom>
          <a:ln w="76200">
            <a:solidFill>
              <a:srgbClr val="0033C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 flipV="1">
            <a:off x="4207718" y="3280272"/>
            <a:ext cx="2009451" cy="2350040"/>
          </a:xfrm>
          <a:prstGeom prst="straightConnector1">
            <a:avLst/>
          </a:prstGeom>
          <a:ln w="76200">
            <a:solidFill>
              <a:srgbClr val="0033C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6314280" y="2708921"/>
            <a:ext cx="2265362" cy="1235075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out </a:t>
            </a:r>
            <a:r>
              <a:rPr kumimoji="0" lang="en-US" altLang="zh-TW" sz="2000" b="1" i="1" dirty="0" err="1">
                <a:solidFill>
                  <a:srgbClr val="FF3300"/>
                </a:solidFill>
                <a:ea typeface="新細明體" panose="02020500000000000000" pitchFamily="18" charset="-120"/>
              </a:rPr>
              <a:t>eax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, </a:t>
            </a:r>
            <a:r>
              <a:rPr kumimoji="0" lang="en-US" altLang="zh-TW" sz="2000" b="1" i="1" dirty="0" smtClean="0">
                <a:solidFill>
                  <a:srgbClr val="FF3300"/>
                </a:solidFill>
                <a:ea typeface="新細明體" panose="02020500000000000000" pitchFamily="18" charset="-120"/>
              </a:rPr>
              <a:t>0x30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; 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add </a:t>
            </a:r>
            <a:r>
              <a:rPr kumimoji="0" lang="en-US" altLang="zh-TW" sz="2000" b="1" i="1" dirty="0" err="1" smtClean="0">
                <a:solidFill>
                  <a:srgbClr val="FF3300"/>
                </a:solidFill>
                <a:ea typeface="新細明體" panose="02020500000000000000" pitchFamily="18" charset="-120"/>
              </a:rPr>
              <a:t>ebx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, </a:t>
            </a:r>
            <a:r>
              <a:rPr kumimoji="0" lang="en-US" altLang="zh-TW" sz="2000" b="1" i="1" dirty="0" err="1">
                <a:solidFill>
                  <a:srgbClr val="FF3300"/>
                </a:solidFill>
                <a:ea typeface="新細明體" panose="02020500000000000000" pitchFamily="18" charset="-120"/>
              </a:rPr>
              <a:t>ebx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;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319042" y="5175051"/>
            <a:ext cx="2260600" cy="705486"/>
          </a:xfrm>
          <a:prstGeom prst="rect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P2 PCB </a:t>
            </a:r>
          </a:p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 err="1">
                <a:solidFill>
                  <a:srgbClr val="000000"/>
                </a:solidFill>
                <a:ea typeface="新細明體" panose="02020500000000000000" pitchFamily="18" charset="-120"/>
              </a:rPr>
              <a:t>eax</a:t>
            </a: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=59; </a:t>
            </a:r>
            <a:r>
              <a:rPr kumimoji="0" lang="en-US" altLang="zh-TW" sz="2000" b="1" dirty="0" err="1">
                <a:solidFill>
                  <a:srgbClr val="000000"/>
                </a:solidFill>
                <a:ea typeface="新細明體" panose="02020500000000000000" pitchFamily="18" charset="-120"/>
              </a:rPr>
              <a:t>ebx</a:t>
            </a: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=25;……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9241998" y="2407693"/>
            <a:ext cx="1223963" cy="720725"/>
          </a:xfrm>
          <a:prstGeom prst="rect">
            <a:avLst/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  <a:effectLst>
            <a:prstShdw prst="shdw17" dist="17961" dir="2700000">
              <a:srgbClr val="991F00"/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TW" sz="2400" b="1" dirty="0">
                <a:latin typeface="Calibri" panose="020F0502020204030204" pitchFamily="34" charset="0"/>
                <a:ea typeface="新細明體" pitchFamily="18" charset="-120"/>
              </a:rPr>
              <a:t>context </a:t>
            </a:r>
          </a:p>
          <a:p>
            <a:pPr algn="ctr">
              <a:defRPr/>
            </a:pPr>
            <a:r>
              <a:rPr lang="en-US" altLang="zh-TW" sz="2400" b="1" dirty="0">
                <a:latin typeface="Calibri" panose="020F0502020204030204" pitchFamily="34" charset="0"/>
                <a:ea typeface="新細明體" pitchFamily="18" charset="-120"/>
              </a:rPr>
              <a:t>switch</a:t>
            </a:r>
            <a:endParaRPr lang="zh-TW" altLang="en-US" sz="2400" b="1" dirty="0">
              <a:latin typeface="Calibri" panose="020F0502020204030204" pitchFamily="34" charset="0"/>
              <a:ea typeface="新細明體" pitchFamily="18" charset="-120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6318300" y="4495497"/>
            <a:ext cx="2260600" cy="705486"/>
          </a:xfrm>
          <a:prstGeom prst="rect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FF0000"/>
                </a:solidFill>
                <a:ea typeface="新細明體" panose="02020500000000000000" pitchFamily="18" charset="-120"/>
              </a:rPr>
              <a:t>P1 PCB </a:t>
            </a:r>
          </a:p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eax</a:t>
            </a:r>
            <a:r>
              <a:rPr kumimoji="0" lang="en-US" altLang="zh-TW" sz="2000" b="1" dirty="0">
                <a:solidFill>
                  <a:srgbClr val="FF0000"/>
                </a:solidFill>
                <a:ea typeface="新細明體" panose="02020500000000000000" pitchFamily="18" charset="-120"/>
              </a:rPr>
              <a:t>=10; </a:t>
            </a:r>
            <a:r>
              <a:rPr kumimoji="0" lang="en-US" altLang="zh-TW" sz="2000" b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ebx</a:t>
            </a:r>
            <a:r>
              <a:rPr kumimoji="0" lang="en-US" altLang="zh-TW" sz="2000" b="1" dirty="0">
                <a:solidFill>
                  <a:srgbClr val="FF0000"/>
                </a:solidFill>
                <a:ea typeface="新細明體" panose="02020500000000000000" pitchFamily="18" charset="-120"/>
              </a:rPr>
              <a:t>=5;……</a:t>
            </a:r>
          </a:p>
        </p:txBody>
      </p:sp>
      <p:sp>
        <p:nvSpPr>
          <p:cNvPr id="14" name="右大括弧 13"/>
          <p:cNvSpPr/>
          <p:nvPr/>
        </p:nvSpPr>
        <p:spPr>
          <a:xfrm>
            <a:off x="8888806" y="4536566"/>
            <a:ext cx="87515" cy="190392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8976320" y="5301208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Calibri" panose="020F0502020204030204" pitchFamily="34" charset="0"/>
              </a:rPr>
              <a:t>OS</a:t>
            </a:r>
            <a:endParaRPr lang="zh-TW" altLang="en-US" sz="20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24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  <p:bldP spid="2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Context </a:t>
            </a:r>
            <a:r>
              <a:rPr lang="en-US" altLang="zh-TW" dirty="0" smtClean="0">
                <a:effectLst/>
              </a:rPr>
              <a:t>Switch 2</a:t>
            </a:r>
            <a:endParaRPr lang="en-US" altLang="zh-TW" dirty="0"/>
          </a:p>
        </p:txBody>
      </p:sp>
      <p:sp>
        <p:nvSpPr>
          <p:cNvPr id="282627" name="Rectangle 4"/>
          <p:cNvSpPr>
            <a:spLocks noChangeArrowheads="1"/>
          </p:cNvSpPr>
          <p:nvPr/>
        </p:nvSpPr>
        <p:spPr bwMode="auto">
          <a:xfrm>
            <a:off x="6307138" y="1484314"/>
            <a:ext cx="2265362" cy="1235075"/>
          </a:xfrm>
          <a:prstGeom prst="rect">
            <a:avLst/>
          </a:prstGeom>
          <a:solidFill>
            <a:srgbClr val="99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out </a:t>
            </a:r>
            <a:r>
              <a:rPr kumimoji="0" lang="en-US" altLang="zh-TW" sz="2000" b="1" i="1" dirty="0" err="1">
                <a:solidFill>
                  <a:srgbClr val="FF3300"/>
                </a:solidFill>
                <a:ea typeface="新細明體" panose="02020500000000000000" pitchFamily="18" charset="-120"/>
              </a:rPr>
              <a:t>eax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, 0x60; 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add </a:t>
            </a:r>
            <a:r>
              <a:rPr kumimoji="0" lang="en-US" altLang="zh-TW" sz="2000" b="1" i="1" dirty="0" err="1">
                <a:solidFill>
                  <a:srgbClr val="FF3300"/>
                </a:solidFill>
                <a:ea typeface="新細明體" panose="02020500000000000000" pitchFamily="18" charset="-120"/>
              </a:rPr>
              <a:t>eax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, </a:t>
            </a:r>
            <a:r>
              <a:rPr kumimoji="0" lang="en-US" altLang="zh-TW" sz="2000" b="1" i="1" dirty="0" err="1">
                <a:solidFill>
                  <a:srgbClr val="FF3300"/>
                </a:solidFill>
                <a:ea typeface="新細明體" panose="02020500000000000000" pitchFamily="18" charset="-120"/>
              </a:rPr>
              <a:t>ebx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;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6311900" y="4508500"/>
            <a:ext cx="2260600" cy="1931988"/>
          </a:xfrm>
          <a:prstGeom prst="rect">
            <a:avLst/>
          </a:prstGeom>
          <a:solidFill>
            <a:srgbClr val="CCFF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endParaRPr kumimoji="0" lang="en-US" altLang="zh-TW" sz="2000" b="1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algn="ctr" eaLnBrk="0" hangingPunct="0">
              <a:spcBef>
                <a:spcPct val="0"/>
              </a:spcBef>
              <a:buNone/>
              <a:defRPr/>
            </a:pPr>
            <a:endParaRPr kumimoji="0" lang="en-US" altLang="zh-TW" sz="2000" b="1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algn="ctr" eaLnBrk="0" hangingPunct="0">
              <a:spcBef>
                <a:spcPct val="0"/>
              </a:spcBef>
              <a:buNone/>
              <a:defRPr/>
            </a:pPr>
            <a:endParaRPr kumimoji="0" lang="en-US" altLang="zh-TW" sz="2000" b="1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algn="ctr" eaLnBrk="0" hangingPunct="0">
              <a:spcBef>
                <a:spcPct val="0"/>
              </a:spcBef>
              <a:buNone/>
              <a:defRPr/>
            </a:pPr>
            <a:endParaRPr kumimoji="0" lang="en-US" altLang="zh-TW" sz="2000" b="1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algn="ctr" eaLnBrk="0" hangingPunct="0">
              <a:spcBef>
                <a:spcPct val="0"/>
              </a:spcBef>
              <a:buNone/>
              <a:defRPr/>
            </a:pPr>
            <a:endParaRPr kumimoji="0" lang="en-US" altLang="zh-TW" sz="2000" b="1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OS</a:t>
            </a:r>
          </a:p>
        </p:txBody>
      </p:sp>
      <p:sp>
        <p:nvSpPr>
          <p:cNvPr id="282629" name="Rectangle 4"/>
          <p:cNvSpPr>
            <a:spLocks noChangeArrowheads="1"/>
          </p:cNvSpPr>
          <p:nvPr/>
        </p:nvSpPr>
        <p:spPr bwMode="auto">
          <a:xfrm>
            <a:off x="6311900" y="2719388"/>
            <a:ext cx="2260600" cy="178911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…..</a:t>
            </a:r>
          </a:p>
        </p:txBody>
      </p:sp>
      <p:sp>
        <p:nvSpPr>
          <p:cNvPr id="282630" name="Rectangle 6"/>
          <p:cNvSpPr>
            <a:spLocks noChangeArrowheads="1"/>
          </p:cNvSpPr>
          <p:nvPr/>
        </p:nvSpPr>
        <p:spPr bwMode="auto">
          <a:xfrm>
            <a:off x="2566989" y="2189163"/>
            <a:ext cx="1870075" cy="1274762"/>
          </a:xfrm>
          <a:prstGeom prst="rect">
            <a:avLst/>
          </a:prstGeom>
          <a:solidFill>
            <a:srgbClr val="5B9BD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400" b="1" dirty="0">
                <a:solidFill>
                  <a:srgbClr val="FF3300"/>
                </a:solidFill>
                <a:ea typeface="新細明體" panose="02020500000000000000" pitchFamily="18" charset="-120"/>
              </a:rPr>
              <a:t>CPU</a:t>
            </a:r>
          </a:p>
          <a:p>
            <a:pPr algn="ctr" eaLnBrk="0" hangingPunct="0">
              <a:spcBef>
                <a:spcPct val="0"/>
              </a:spcBef>
              <a:buNone/>
              <a:defRPr/>
            </a:pPr>
            <a:endParaRPr kumimoji="0" lang="en-US" altLang="zh-TW" sz="2400" b="1" dirty="0">
              <a:solidFill>
                <a:srgbClr val="FF3300"/>
              </a:solidFill>
              <a:ea typeface="新細明體" panose="02020500000000000000" pitchFamily="18" charset="-120"/>
            </a:endParaRPr>
          </a:p>
          <a:p>
            <a:pPr algn="ctr" eaLnBrk="0" hangingPunct="0">
              <a:spcBef>
                <a:spcPct val="0"/>
              </a:spcBef>
              <a:buNone/>
              <a:defRPr/>
            </a:pPr>
            <a:endParaRPr kumimoji="0" lang="en-US" altLang="zh-TW" sz="2400" b="1" dirty="0">
              <a:solidFill>
                <a:srgbClr val="FF330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9" name="直線單箭頭接點 8"/>
          <p:cNvCxnSpPr>
            <a:endCxn id="282630" idx="3"/>
          </p:cNvCxnSpPr>
          <p:nvPr/>
        </p:nvCxnSpPr>
        <p:spPr>
          <a:xfrm flipH="1">
            <a:off x="4437064" y="1988840"/>
            <a:ext cx="1772963" cy="837704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2761602" y="2697480"/>
          <a:ext cx="138906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31">
                  <a:extLst>
                    <a:ext uri="{9D8B030D-6E8A-4147-A177-3AD203B41FA5}">
                      <a16:colId xmlns:a16="http://schemas.microsoft.com/office/drawing/2014/main" val="3511868256"/>
                    </a:ext>
                  </a:extLst>
                </a:gridCol>
                <a:gridCol w="694531">
                  <a:extLst>
                    <a:ext uri="{9D8B030D-6E8A-4147-A177-3AD203B41FA5}">
                      <a16:colId xmlns:a16="http://schemas.microsoft.com/office/drawing/2014/main" val="3895863104"/>
                    </a:ext>
                  </a:extLst>
                </a:gridCol>
              </a:tblGrid>
              <a:tr h="214333">
                <a:tc>
                  <a:txBody>
                    <a:bodyPr/>
                    <a:lstStyle/>
                    <a:p>
                      <a:r>
                        <a:rPr lang="en-US" altLang="zh-TW" b="1" dirty="0" err="1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eax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100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8373"/>
                  </a:ext>
                </a:extLst>
              </a:tr>
              <a:tr h="214333">
                <a:tc>
                  <a:txBody>
                    <a:bodyPr/>
                    <a:lstStyle/>
                    <a:p>
                      <a:r>
                        <a:rPr lang="en-US" altLang="zh-TW" b="1" dirty="0" err="1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ebx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35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58934"/>
                  </a:ext>
                </a:extLst>
              </a:tr>
            </a:tbl>
          </a:graphicData>
        </a:graphic>
      </p:graphicFrame>
      <p:cxnSp>
        <p:nvCxnSpPr>
          <p:cNvPr id="18" name="直線單箭頭接點 17"/>
          <p:cNvCxnSpPr/>
          <p:nvPr/>
        </p:nvCxnSpPr>
        <p:spPr>
          <a:xfrm flipH="1" flipV="1">
            <a:off x="4475915" y="3161230"/>
            <a:ext cx="1748598" cy="49847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弧形箭號 (左彎) 7"/>
          <p:cNvSpPr/>
          <p:nvPr/>
        </p:nvSpPr>
        <p:spPr>
          <a:xfrm flipV="1">
            <a:off x="8684051" y="2123682"/>
            <a:ext cx="426175" cy="120843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>
              <a:solidFill>
                <a:srgbClr val="000000"/>
              </a:solidFill>
              <a:latin typeface="Times New Roman"/>
              <a:ea typeface="新細明體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316661" y="4501445"/>
            <a:ext cx="2260600" cy="705486"/>
          </a:xfrm>
          <a:prstGeom prst="rect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P1 PCB </a:t>
            </a:r>
          </a:p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 err="1">
                <a:solidFill>
                  <a:srgbClr val="000000"/>
                </a:solidFill>
                <a:ea typeface="新細明體" panose="02020500000000000000" pitchFamily="18" charset="-120"/>
              </a:rPr>
              <a:t>eax</a:t>
            </a: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=x; </a:t>
            </a:r>
            <a:r>
              <a:rPr kumimoji="0" lang="en-US" altLang="zh-TW" sz="2000" b="1" dirty="0" err="1">
                <a:solidFill>
                  <a:srgbClr val="000000"/>
                </a:solidFill>
                <a:ea typeface="新細明體" panose="02020500000000000000" pitchFamily="18" charset="-120"/>
              </a:rPr>
              <a:t>ebx</a:t>
            </a: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=y;……</a:t>
            </a:r>
          </a:p>
        </p:txBody>
      </p:sp>
      <p:cxnSp>
        <p:nvCxnSpPr>
          <p:cNvPr id="13" name="直線單箭頭接點 12"/>
          <p:cNvCxnSpPr>
            <a:endCxn id="21" idx="1"/>
          </p:cNvCxnSpPr>
          <p:nvPr/>
        </p:nvCxnSpPr>
        <p:spPr>
          <a:xfrm>
            <a:off x="4208080" y="3022324"/>
            <a:ext cx="2110963" cy="2505471"/>
          </a:xfrm>
          <a:prstGeom prst="straightConnector1">
            <a:avLst/>
          </a:prstGeom>
          <a:ln w="76200">
            <a:solidFill>
              <a:srgbClr val="0033C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 flipV="1">
            <a:off x="4348321" y="3080549"/>
            <a:ext cx="2158181" cy="1912795"/>
          </a:xfrm>
          <a:prstGeom prst="straightConnector1">
            <a:avLst/>
          </a:prstGeom>
          <a:ln w="76200">
            <a:solidFill>
              <a:srgbClr val="0033C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6314280" y="2708921"/>
            <a:ext cx="2265362" cy="1235075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out </a:t>
            </a:r>
            <a:r>
              <a:rPr kumimoji="0" lang="en-US" altLang="zh-TW" sz="2000" b="1" i="1" dirty="0" err="1">
                <a:solidFill>
                  <a:srgbClr val="FF3300"/>
                </a:solidFill>
                <a:ea typeface="新細明體" panose="02020500000000000000" pitchFamily="18" charset="-120"/>
              </a:rPr>
              <a:t>eax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, 0x60; 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add </a:t>
            </a:r>
            <a:r>
              <a:rPr kumimoji="0" lang="en-US" altLang="zh-TW" sz="2000" b="1" i="1" dirty="0" err="1">
                <a:solidFill>
                  <a:srgbClr val="FF3300"/>
                </a:solidFill>
                <a:ea typeface="新細明體" panose="02020500000000000000" pitchFamily="18" charset="-120"/>
              </a:rPr>
              <a:t>eax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, </a:t>
            </a:r>
            <a:r>
              <a:rPr kumimoji="0" lang="en-US" altLang="zh-TW" sz="2000" b="1" i="1" dirty="0" err="1">
                <a:solidFill>
                  <a:srgbClr val="FF3300"/>
                </a:solidFill>
                <a:ea typeface="新細明體" panose="02020500000000000000" pitchFamily="18" charset="-120"/>
              </a:rPr>
              <a:t>ebx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;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319042" y="5175051"/>
            <a:ext cx="2260600" cy="705486"/>
          </a:xfrm>
          <a:prstGeom prst="rect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P2 PCB </a:t>
            </a:r>
          </a:p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 err="1">
                <a:solidFill>
                  <a:srgbClr val="000000"/>
                </a:solidFill>
                <a:ea typeface="新細明體" panose="02020500000000000000" pitchFamily="18" charset="-120"/>
              </a:rPr>
              <a:t>eax</a:t>
            </a: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=59; </a:t>
            </a:r>
            <a:r>
              <a:rPr kumimoji="0" lang="en-US" altLang="zh-TW" sz="2000" b="1" dirty="0" err="1">
                <a:solidFill>
                  <a:srgbClr val="000000"/>
                </a:solidFill>
                <a:ea typeface="新細明體" panose="02020500000000000000" pitchFamily="18" charset="-120"/>
              </a:rPr>
              <a:t>ebx</a:t>
            </a: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=25;……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9241998" y="2407693"/>
            <a:ext cx="1223963" cy="720725"/>
          </a:xfrm>
          <a:prstGeom prst="rect">
            <a:avLst/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  <a:effectLst>
            <a:prstShdw prst="shdw17" dist="17961" dir="2700000">
              <a:srgbClr val="991F00"/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TW" sz="2400" b="1" dirty="0">
                <a:latin typeface="Calibri" panose="020F0502020204030204" pitchFamily="34" charset="0"/>
                <a:ea typeface="新細明體" pitchFamily="18" charset="-120"/>
              </a:rPr>
              <a:t>context </a:t>
            </a:r>
          </a:p>
          <a:p>
            <a:pPr algn="ctr">
              <a:defRPr/>
            </a:pPr>
            <a:r>
              <a:rPr lang="en-US" altLang="zh-TW" sz="2400" b="1" dirty="0">
                <a:latin typeface="Calibri" panose="020F0502020204030204" pitchFamily="34" charset="0"/>
                <a:ea typeface="新細明體" pitchFamily="18" charset="-120"/>
              </a:rPr>
              <a:t>switch</a:t>
            </a:r>
            <a:endParaRPr lang="zh-TW" altLang="en-US" sz="2400" b="1" dirty="0">
              <a:latin typeface="Calibri" panose="020F0502020204030204" pitchFamily="34" charset="0"/>
              <a:ea typeface="新細明體" pitchFamily="18" charset="-120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6318300" y="4495497"/>
            <a:ext cx="2260600" cy="705486"/>
          </a:xfrm>
          <a:prstGeom prst="rect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FF0000"/>
                </a:solidFill>
                <a:ea typeface="新細明體" panose="02020500000000000000" pitchFamily="18" charset="-120"/>
              </a:rPr>
              <a:t>P1 PCB </a:t>
            </a:r>
          </a:p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eax</a:t>
            </a:r>
            <a:r>
              <a:rPr kumimoji="0" lang="en-US" altLang="zh-TW" sz="2000" b="1" dirty="0">
                <a:solidFill>
                  <a:srgbClr val="FF0000"/>
                </a:solidFill>
                <a:ea typeface="新細明體" panose="02020500000000000000" pitchFamily="18" charset="-120"/>
              </a:rPr>
              <a:t>=10; </a:t>
            </a:r>
            <a:r>
              <a:rPr kumimoji="0" lang="en-US" altLang="zh-TW" sz="2000" b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ebx</a:t>
            </a:r>
            <a:r>
              <a:rPr kumimoji="0" lang="en-US" altLang="zh-TW" sz="2000" b="1" dirty="0">
                <a:solidFill>
                  <a:srgbClr val="FF0000"/>
                </a:solidFill>
                <a:ea typeface="新細明體" panose="02020500000000000000" pitchFamily="18" charset="-120"/>
              </a:rPr>
              <a:t>=5;……</a:t>
            </a:r>
          </a:p>
        </p:txBody>
      </p:sp>
      <p:sp>
        <p:nvSpPr>
          <p:cNvPr id="14" name="右大括弧 13"/>
          <p:cNvSpPr/>
          <p:nvPr/>
        </p:nvSpPr>
        <p:spPr>
          <a:xfrm>
            <a:off x="8888806" y="4536566"/>
            <a:ext cx="87515" cy="190392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8976320" y="5301208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Calibri" panose="020F0502020204030204" pitchFamily="34" charset="0"/>
              </a:rPr>
              <a:t>OS</a:t>
            </a:r>
            <a:endParaRPr lang="zh-TW" altLang="en-US" sz="2000" b="1" dirty="0">
              <a:latin typeface="Calibri" panose="020F0502020204030204" pitchFamily="34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6326184" y="5208038"/>
            <a:ext cx="2260600" cy="705486"/>
          </a:xfrm>
          <a:prstGeom prst="rect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P2 PCB </a:t>
            </a:r>
          </a:p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 err="1">
                <a:solidFill>
                  <a:srgbClr val="000000"/>
                </a:solidFill>
                <a:ea typeface="新細明體" panose="02020500000000000000" pitchFamily="18" charset="-120"/>
              </a:rPr>
              <a:t>eax</a:t>
            </a: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=100; </a:t>
            </a:r>
            <a:r>
              <a:rPr kumimoji="0" lang="en-US" altLang="zh-TW" sz="2000" b="1" dirty="0" err="1">
                <a:solidFill>
                  <a:srgbClr val="000000"/>
                </a:solidFill>
                <a:ea typeface="新細明體" panose="02020500000000000000" pitchFamily="18" charset="-120"/>
              </a:rPr>
              <a:t>ebx</a:t>
            </a: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=35;……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762722" y="2692896"/>
          <a:ext cx="138906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31">
                  <a:extLst>
                    <a:ext uri="{9D8B030D-6E8A-4147-A177-3AD203B41FA5}">
                      <a16:colId xmlns:a16="http://schemas.microsoft.com/office/drawing/2014/main" val="3511868256"/>
                    </a:ext>
                  </a:extLst>
                </a:gridCol>
                <a:gridCol w="694531">
                  <a:extLst>
                    <a:ext uri="{9D8B030D-6E8A-4147-A177-3AD203B41FA5}">
                      <a16:colId xmlns:a16="http://schemas.microsoft.com/office/drawing/2014/main" val="3895863104"/>
                    </a:ext>
                  </a:extLst>
                </a:gridCol>
              </a:tblGrid>
              <a:tr h="214333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eax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10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8373"/>
                  </a:ext>
                </a:extLst>
              </a:tr>
              <a:tr h="214333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ebx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5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58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07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  <p:bldP spid="2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比較：</a:t>
            </a:r>
            <a:r>
              <a:rPr lang="en-US" altLang="zh-TW" dirty="0" smtClean="0"/>
              <a:t>ISR </a:t>
            </a:r>
            <a:r>
              <a:rPr lang="en-US" altLang="zh-TW" dirty="0"/>
              <a:t>Has no State to Be Saved/Restored</a:t>
            </a:r>
          </a:p>
        </p:txBody>
      </p:sp>
      <p:grpSp>
        <p:nvGrpSpPr>
          <p:cNvPr id="13315" name="Group 10"/>
          <p:cNvGrpSpPr>
            <a:grpSpLocks/>
          </p:cNvGrpSpPr>
          <p:nvPr/>
        </p:nvGrpSpPr>
        <p:grpSpPr bwMode="auto">
          <a:xfrm>
            <a:off x="1703512" y="1917849"/>
            <a:ext cx="7345362" cy="4535487"/>
            <a:chOff x="567" y="845"/>
            <a:chExt cx="4627" cy="2857"/>
          </a:xfrm>
        </p:grpSpPr>
        <p:pic>
          <p:nvPicPr>
            <p:cNvPr id="13316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7" y="845"/>
              <a:ext cx="4627" cy="2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17" name="Text Box 8"/>
            <p:cNvSpPr txBox="1">
              <a:spLocks noChangeArrowheads="1"/>
            </p:cNvSpPr>
            <p:nvPr/>
          </p:nvSpPr>
          <p:spPr bwMode="auto">
            <a:xfrm>
              <a:off x="1882" y="3113"/>
              <a:ext cx="82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 i="1" dirty="0" smtClean="0">
                  <a:latin typeface="Times New Roman" pitchFamily="18" charset="0"/>
                </a:rPr>
                <a:t>process </a:t>
              </a:r>
              <a:r>
                <a:rPr lang="en-US" altLang="zh-TW" sz="2000" b="1" i="1" dirty="0">
                  <a:latin typeface="Times New Roman" pitchFamily="18" charset="0"/>
                </a:rPr>
                <a:t>P0</a:t>
              </a:r>
            </a:p>
          </p:txBody>
        </p:sp>
        <p:sp>
          <p:nvSpPr>
            <p:cNvPr id="13318" name="Text Box 9"/>
            <p:cNvSpPr txBox="1">
              <a:spLocks noChangeArrowheads="1"/>
            </p:cNvSpPr>
            <p:nvPr/>
          </p:nvSpPr>
          <p:spPr bwMode="auto">
            <a:xfrm>
              <a:off x="3776" y="3113"/>
              <a:ext cx="3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 i="1">
                  <a:latin typeface="Times New Roman" pitchFamily="18" charset="0"/>
                </a:rPr>
                <a:t>ISR</a:t>
              </a:r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4148042" y="1992424"/>
            <a:ext cx="99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P0’s PCB</a:t>
            </a:r>
            <a:endParaRPr lang="zh-TW" altLang="en-US" sz="1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240" y="2132164"/>
            <a:ext cx="2448272" cy="2782069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9121276" y="1917848"/>
            <a:ext cx="99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P0’s PCB</a:t>
            </a:r>
            <a:endParaRPr lang="zh-TW" altLang="en-US" sz="1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3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ffectLst/>
              </a:rPr>
              <a:t>Context Switch (Cont.)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68413"/>
            <a:ext cx="10972800" cy="4548938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TW" sz="2800" dirty="0"/>
              <a:t>Context-switch time is </a:t>
            </a:r>
            <a:r>
              <a:rPr lang="en-US" altLang="zh-TW" sz="2800" b="1" dirty="0">
                <a:solidFill>
                  <a:srgbClr val="FF0000"/>
                </a:solidFill>
              </a:rPr>
              <a:t>overhead</a:t>
            </a:r>
            <a:r>
              <a:rPr lang="en-US" altLang="zh-TW" sz="2800" dirty="0"/>
              <a:t> </a:t>
            </a:r>
          </a:p>
          <a:p>
            <a:pPr lvl="1" eaLnBrk="1" hangingPunct="1"/>
            <a:r>
              <a:rPr lang="en-US" altLang="zh-TW" sz="2400" dirty="0"/>
              <a:t>System does </a:t>
            </a:r>
            <a:r>
              <a:rPr lang="en-US" altLang="zh-TW" sz="2400" b="1" dirty="0">
                <a:solidFill>
                  <a:srgbClr val="FF0000"/>
                </a:solidFill>
              </a:rPr>
              <a:t>not</a:t>
            </a:r>
            <a:r>
              <a:rPr lang="en-US" altLang="zh-TW" sz="2400" dirty="0"/>
              <a:t> execute </a:t>
            </a:r>
            <a:r>
              <a:rPr lang="en-US" altLang="zh-TW" sz="2400" b="1" dirty="0"/>
              <a:t>user applications </a:t>
            </a:r>
            <a:r>
              <a:rPr lang="en-US" altLang="zh-TW" sz="2400" dirty="0"/>
              <a:t>while switching</a:t>
            </a:r>
          </a:p>
          <a:p>
            <a:pPr eaLnBrk="1" hangingPunct="1"/>
            <a:endParaRPr lang="en-US" altLang="zh-TW" sz="2800" dirty="0"/>
          </a:p>
          <a:p>
            <a:pPr eaLnBrk="1" hangingPunct="1"/>
            <a:r>
              <a:rPr lang="en-US" altLang="zh-TW" sz="2800" dirty="0"/>
              <a:t>Hardware support for reducing context switch overhead</a:t>
            </a:r>
          </a:p>
          <a:p>
            <a:pPr lvl="1" eaLnBrk="1" hangingPunct="1"/>
            <a:r>
              <a:rPr lang="en-US" altLang="zh-TW" sz="2400" dirty="0"/>
              <a:t>Existence of special instructions</a:t>
            </a:r>
          </a:p>
          <a:p>
            <a:pPr lvl="2" eaLnBrk="1" hangingPunct="1"/>
            <a:r>
              <a:rPr lang="en-US" altLang="zh-TW" sz="2200" dirty="0"/>
              <a:t>A single instruction to save/load all registers</a:t>
            </a:r>
          </a:p>
          <a:p>
            <a:pPr lvl="2" eaLnBrk="1" hangingPunct="1"/>
            <a:r>
              <a:rPr lang="en-US" altLang="zh-TW" sz="2200" dirty="0"/>
              <a:t>(See p. 13 in Chapter 5 of Assembly Language)</a:t>
            </a:r>
          </a:p>
          <a:p>
            <a:pPr lvl="1" eaLnBrk="1" hangingPunct="1"/>
            <a:endParaRPr lang="en-US" altLang="zh-TW" sz="2400" dirty="0" smtClean="0"/>
          </a:p>
          <a:p>
            <a:pPr lvl="1" eaLnBrk="1" hangingPunct="1"/>
            <a:r>
              <a:rPr lang="en-US" altLang="zh-TW" sz="2400" dirty="0" smtClean="0"/>
              <a:t>Sun </a:t>
            </a:r>
            <a:r>
              <a:rPr lang="en-US" altLang="zh-TW" sz="2400" dirty="0" err="1"/>
              <a:t>UltraSPARC</a:t>
            </a:r>
            <a:r>
              <a:rPr lang="en-US" altLang="zh-TW" sz="2400" dirty="0"/>
              <a:t> provides multiple sets of registers</a:t>
            </a:r>
          </a:p>
          <a:p>
            <a:pPr lvl="2" eaLnBrk="1" hangingPunct="1"/>
            <a:r>
              <a:rPr lang="en-US" altLang="zh-TW" sz="2200" dirty="0"/>
              <a:t>Content switch </a:t>
            </a:r>
            <a:r>
              <a:rPr lang="en-US" altLang="zh-TW" sz="22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⇨</a:t>
            </a:r>
            <a:r>
              <a:rPr lang="en-US" altLang="zh-TW" sz="2200" dirty="0"/>
              <a:t> change to use the current register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Calibri" panose="020F0502020204030204" pitchFamily="34" charset="0"/>
              </a:rPr>
              <a:t>Process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 l="27092" t="1192" r="27121" b="1192"/>
          <a:stretch>
            <a:fillRect/>
          </a:stretch>
        </p:blipFill>
        <p:spPr bwMode="auto">
          <a:xfrm>
            <a:off x="4583832" y="1485230"/>
            <a:ext cx="3889375" cy="45370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  <p:grpSp>
        <p:nvGrpSpPr>
          <p:cNvPr id="6148" name="群組 6"/>
          <p:cNvGrpSpPr>
            <a:grpSpLocks/>
          </p:cNvGrpSpPr>
          <p:nvPr/>
        </p:nvGrpSpPr>
        <p:grpSpPr bwMode="auto">
          <a:xfrm>
            <a:off x="1271464" y="1340768"/>
            <a:ext cx="2519362" cy="1944687"/>
            <a:chOff x="6084888" y="1052513"/>
            <a:chExt cx="2519362" cy="1944687"/>
          </a:xfrm>
        </p:grpSpPr>
        <p:sp>
          <p:nvSpPr>
            <p:cNvPr id="6149" name="Rectangle 4"/>
            <p:cNvSpPr>
              <a:spLocks noChangeArrowheads="1"/>
            </p:cNvSpPr>
            <p:nvPr/>
          </p:nvSpPr>
          <p:spPr bwMode="auto">
            <a:xfrm>
              <a:off x="6084888" y="1052513"/>
              <a:ext cx="2519362" cy="19446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>
                <a:latin typeface="Calibri" panose="020F0502020204030204" pitchFamily="34" charset="0"/>
              </a:endParaRPr>
            </a:p>
          </p:txBody>
        </p:sp>
        <p:sp>
          <p:nvSpPr>
            <p:cNvPr id="6150" name="Rectangle 5"/>
            <p:cNvSpPr>
              <a:spLocks noChangeArrowheads="1"/>
            </p:cNvSpPr>
            <p:nvPr/>
          </p:nvSpPr>
          <p:spPr bwMode="auto">
            <a:xfrm>
              <a:off x="6228904" y="2205038"/>
              <a:ext cx="2304255" cy="71913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000" dirty="0" err="1">
                  <a:latin typeface="Calibri" panose="020F0502020204030204" pitchFamily="34" charset="0"/>
                </a:rPr>
                <a:t>eax</a:t>
              </a:r>
              <a:r>
                <a:rPr lang="en-US" altLang="zh-TW" sz="2000" dirty="0">
                  <a:latin typeface="Calibri" panose="020F0502020204030204" pitchFamily="34" charset="0"/>
                </a:rPr>
                <a:t>=10, </a:t>
              </a:r>
              <a:r>
                <a:rPr lang="en-US" altLang="zh-TW" sz="2000" dirty="0" err="1">
                  <a:latin typeface="Calibri" panose="020F0502020204030204" pitchFamily="34" charset="0"/>
                </a:rPr>
                <a:t>ebx</a:t>
              </a:r>
              <a:r>
                <a:rPr lang="en-US" altLang="zh-TW" sz="2000" dirty="0">
                  <a:latin typeface="Calibri" panose="020F0502020204030204" pitchFamily="34" charset="0"/>
                </a:rPr>
                <a:t>=5,… </a:t>
              </a:r>
            </a:p>
            <a:p>
              <a:pPr algn="ctr"/>
              <a:r>
                <a:rPr lang="en-US" altLang="zh-TW" sz="2000" dirty="0">
                  <a:latin typeface="Calibri" panose="020F0502020204030204" pitchFamily="34" charset="0"/>
                </a:rPr>
                <a:t>pc= 0x1000</a:t>
              </a:r>
            </a:p>
          </p:txBody>
        </p:sp>
        <p:sp>
          <p:nvSpPr>
            <p:cNvPr id="6151" name="Text Box 6"/>
            <p:cNvSpPr txBox="1">
              <a:spLocks noChangeArrowheads="1"/>
            </p:cNvSpPr>
            <p:nvPr/>
          </p:nvSpPr>
          <p:spPr bwMode="auto">
            <a:xfrm>
              <a:off x="6732588" y="1196975"/>
              <a:ext cx="96693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Calibri" panose="020F0502020204030204" pitchFamily="34" charset="0"/>
                </a:rPr>
                <a:t>CPU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ffectLst/>
              </a:rPr>
              <a:t>複習：</a:t>
            </a:r>
            <a:r>
              <a:rPr lang="en-US" altLang="zh-TW" smtClean="0">
                <a:effectLst/>
              </a:rPr>
              <a:t>Related </a:t>
            </a:r>
            <a:r>
              <a:rPr lang="en-US" altLang="zh-TW" dirty="0" smtClean="0">
                <a:effectLst/>
              </a:rPr>
              <a:t>Instructions</a:t>
            </a:r>
            <a:endParaRPr lang="zh-TW" altLang="en-US" dirty="0" smtClean="0">
              <a:effectLst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zh-TW" sz="2800" dirty="0"/>
              <a:t>PUSHFD and POPFD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altLang="zh-TW" sz="2400" dirty="0"/>
              <a:t>Push and pop the EFLAGS register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zh-TW" sz="2800" b="1" dirty="0"/>
              <a:t>PUSHAD</a:t>
            </a:r>
            <a:r>
              <a:rPr lang="en-US" altLang="zh-TW" sz="2800" dirty="0"/>
              <a:t> pushes 32-bit general-purpose registers on stack 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altLang="zh-TW" sz="2400" dirty="0"/>
              <a:t>Order: EAX, ECX, EDX, EBX, ESP, EBP, ESI, EDI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zh-TW" sz="2800" b="1" dirty="0"/>
              <a:t>POPAD</a:t>
            </a:r>
            <a:r>
              <a:rPr lang="en-US" altLang="zh-TW" sz="2800" dirty="0"/>
              <a:t> pops the same registers off stack in reverse order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altLang="zh-TW" sz="2400" dirty="0"/>
              <a:t>PUSHA and POPA do the same for 16-bit registers</a:t>
            </a:r>
            <a:endParaRPr lang="zh-TW" altLang="en-US" sz="2400" dirty="0"/>
          </a:p>
          <a:p>
            <a:pPr>
              <a:lnSpc>
                <a:spcPct val="80000"/>
              </a:lnSpc>
            </a:pPr>
            <a:endParaRPr lang="zh-TW" altLang="en-US" sz="2400" dirty="0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881159" y="4500570"/>
            <a:ext cx="4238625" cy="1674812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 tIns="137160" bIns="137160">
            <a:spAutoFit/>
          </a:bodyPr>
          <a:lstStyle/>
          <a:p>
            <a:r>
              <a:rPr kumimoji="0" lang="en-US" altLang="zh-TW" sz="1800">
                <a:solidFill>
                  <a:srgbClr val="000000"/>
                </a:solidFill>
                <a:ea typeface="新細明體" pitchFamily="18" charset="-120"/>
              </a:rPr>
              <a:t>.data</a:t>
            </a:r>
          </a:p>
          <a:p>
            <a:r>
              <a:rPr kumimoji="0" lang="en-US" altLang="zh-TW" sz="1800">
                <a:solidFill>
                  <a:srgbClr val="000000"/>
                </a:solidFill>
                <a:ea typeface="新細明體" pitchFamily="18" charset="-120"/>
              </a:rPr>
              <a:t>saveFlags DWORD ?</a:t>
            </a:r>
          </a:p>
          <a:p>
            <a:r>
              <a:rPr kumimoji="0" lang="en-US" altLang="zh-TW" sz="1800">
                <a:solidFill>
                  <a:srgbClr val="000000"/>
                </a:solidFill>
                <a:ea typeface="新細明體" pitchFamily="18" charset="-120"/>
              </a:rPr>
              <a:t>.code</a:t>
            </a:r>
          </a:p>
          <a:p>
            <a:r>
              <a:rPr kumimoji="0" lang="en-US" altLang="zh-TW" sz="1800">
                <a:solidFill>
                  <a:srgbClr val="000000"/>
                </a:solidFill>
                <a:ea typeface="新細明體" pitchFamily="18" charset="-120"/>
              </a:rPr>
              <a:t>   pushfd                ; push flags on stack</a:t>
            </a:r>
          </a:p>
          <a:p>
            <a:r>
              <a:rPr kumimoji="0" lang="en-US" altLang="zh-TW" sz="1800">
                <a:solidFill>
                  <a:srgbClr val="000000"/>
                </a:solidFill>
                <a:ea typeface="新細明體" pitchFamily="18" charset="-120"/>
              </a:rPr>
              <a:t>   pop   saveFlags  ; copy into a variable</a:t>
            </a:r>
            <a:endParaRPr kumimoji="0" lang="zh-TW" altLang="en-US" sz="180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6238877" y="4500570"/>
            <a:ext cx="4327525" cy="8509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 tIns="137160" bIns="137160">
            <a:spAutoFit/>
          </a:bodyPr>
          <a:lstStyle/>
          <a:p>
            <a:r>
              <a:rPr kumimoji="0" lang="en-US" altLang="zh-TW" sz="1800">
                <a:solidFill>
                  <a:srgbClr val="000000"/>
                </a:solidFill>
                <a:ea typeface="新細明體" pitchFamily="18" charset="-120"/>
              </a:rPr>
              <a:t>push saveFlags ; push saved flag values</a:t>
            </a:r>
          </a:p>
          <a:p>
            <a:r>
              <a:rPr kumimoji="0" lang="en-US" altLang="zh-TW" sz="1800">
                <a:solidFill>
                  <a:srgbClr val="000000"/>
                </a:solidFill>
                <a:ea typeface="新細明體" pitchFamily="18" charset="-120"/>
              </a:rPr>
              <a:t>popfd 	            ; copy into a variable</a:t>
            </a:r>
            <a:endParaRPr kumimoji="0" lang="zh-TW" altLang="en-US" sz="180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801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 smtClean="0">
                <a:effectLst/>
              </a:rPr>
              <a:t>Multiple Sets of Registers</a:t>
            </a:r>
            <a:endParaRPr lang="zh-TW" altLang="en-US" dirty="0" smtClean="0">
              <a:effectLst/>
            </a:endParaRPr>
          </a:p>
        </p:txBody>
      </p:sp>
      <p:pic>
        <p:nvPicPr>
          <p:cNvPr id="2969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650" y="1557338"/>
            <a:ext cx="7056438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4151314" y="2133601"/>
            <a:ext cx="1150937" cy="1871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TW" sz="2400">
                <a:latin typeface="Calibri" panose="020F0502020204030204" pitchFamily="34" charset="0"/>
                <a:ea typeface="新細明體" pitchFamily="18" charset="-120"/>
              </a:rPr>
              <a:t>eax</a:t>
            </a:r>
            <a:r>
              <a:rPr lang="en-US" altLang="zh-TW" sz="2400" baseline="-25000">
                <a:latin typeface="Calibri" panose="020F0502020204030204" pitchFamily="34" charset="0"/>
                <a:ea typeface="新細明體" pitchFamily="18" charset="-120"/>
              </a:rPr>
              <a:t>1</a:t>
            </a:r>
            <a:r>
              <a:rPr lang="en-US" altLang="zh-TW" sz="2400">
                <a:latin typeface="Calibri" panose="020F0502020204030204" pitchFamily="34" charset="0"/>
                <a:ea typeface="新細明體" pitchFamily="18" charset="-120"/>
              </a:rPr>
              <a:t>=1;</a:t>
            </a:r>
          </a:p>
          <a:p>
            <a:pPr algn="ctr">
              <a:defRPr/>
            </a:pPr>
            <a:r>
              <a:rPr lang="en-US" altLang="zh-TW" sz="2400">
                <a:latin typeface="Calibri" panose="020F0502020204030204" pitchFamily="34" charset="0"/>
                <a:ea typeface="新細明體" pitchFamily="18" charset="-120"/>
              </a:rPr>
              <a:t>ebx</a:t>
            </a:r>
            <a:r>
              <a:rPr lang="en-US" altLang="zh-TW" sz="2400" baseline="-25000">
                <a:latin typeface="Calibri" panose="020F0502020204030204" pitchFamily="34" charset="0"/>
                <a:ea typeface="新細明體" pitchFamily="18" charset="-120"/>
              </a:rPr>
              <a:t>1</a:t>
            </a:r>
            <a:r>
              <a:rPr lang="en-US" altLang="zh-TW" sz="2400">
                <a:latin typeface="Calibri" panose="020F0502020204030204" pitchFamily="34" charset="0"/>
                <a:ea typeface="新細明體" pitchFamily="18" charset="-120"/>
              </a:rPr>
              <a:t>=5;</a:t>
            </a:r>
          </a:p>
          <a:p>
            <a:pPr algn="ctr">
              <a:defRPr/>
            </a:pPr>
            <a:r>
              <a:rPr lang="en-US" altLang="zh-TW" sz="2400">
                <a:latin typeface="Calibri" panose="020F0502020204030204" pitchFamily="34" charset="0"/>
                <a:ea typeface="新細明體" pitchFamily="18" charset="-120"/>
              </a:rPr>
              <a:t>ecx</a:t>
            </a:r>
            <a:r>
              <a:rPr lang="en-US" altLang="zh-TW" sz="2400" baseline="-25000">
                <a:latin typeface="Calibri" panose="020F0502020204030204" pitchFamily="34" charset="0"/>
                <a:ea typeface="新細明體" pitchFamily="18" charset="-120"/>
              </a:rPr>
              <a:t>1</a:t>
            </a:r>
            <a:r>
              <a:rPr lang="en-US" altLang="zh-TW" sz="2400">
                <a:latin typeface="Calibri" panose="020F0502020204030204" pitchFamily="34" charset="0"/>
                <a:ea typeface="新細明體" pitchFamily="18" charset="-120"/>
              </a:rPr>
              <a:t>=8;</a:t>
            </a:r>
          </a:p>
          <a:p>
            <a:pPr algn="ctr">
              <a:defRPr/>
            </a:pPr>
            <a:r>
              <a:rPr lang="en-US" altLang="zh-TW" sz="2400">
                <a:latin typeface="Calibri" panose="020F0502020204030204" pitchFamily="34" charset="0"/>
                <a:ea typeface="新細明體" pitchFamily="18" charset="-120"/>
              </a:rPr>
              <a:t>edx</a:t>
            </a:r>
            <a:r>
              <a:rPr lang="en-US" altLang="zh-TW" sz="2400" baseline="-25000">
                <a:latin typeface="Calibri" panose="020F0502020204030204" pitchFamily="34" charset="0"/>
                <a:ea typeface="新細明體" pitchFamily="18" charset="-120"/>
              </a:rPr>
              <a:t>1</a:t>
            </a:r>
            <a:r>
              <a:rPr lang="en-US" altLang="zh-TW" sz="2400">
                <a:latin typeface="Calibri" panose="020F0502020204030204" pitchFamily="34" charset="0"/>
                <a:ea typeface="新細明體" pitchFamily="18" charset="-120"/>
              </a:rPr>
              <a:t>=6;</a:t>
            </a:r>
          </a:p>
          <a:p>
            <a:pPr algn="ctr">
              <a:defRPr/>
            </a:pPr>
            <a:r>
              <a:rPr lang="en-US" altLang="zh-TW" sz="2400">
                <a:latin typeface="Calibri" panose="020F0502020204030204" pitchFamily="34" charset="0"/>
                <a:ea typeface="新細明體" pitchFamily="18" charset="-120"/>
              </a:rPr>
              <a:t>……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4151313" y="5516563"/>
            <a:ext cx="1186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Calibri" panose="020F0502020204030204" pitchFamily="34" charset="0"/>
              </a:rPr>
              <a:t>process P1</a:t>
            </a:r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7535863" y="5516563"/>
            <a:ext cx="1186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Calibri" panose="020F0502020204030204" pitchFamily="34" charset="0"/>
              </a:rPr>
              <a:t>process P2</a:t>
            </a:r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5844380" y="2133601"/>
            <a:ext cx="1150938" cy="18716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</a:rPr>
              <a:t>eax</a:t>
            </a:r>
            <a:r>
              <a:rPr lang="en-US" altLang="zh-TW" sz="2400" baseline="-25000" dirty="0">
                <a:latin typeface="Calibri" panose="020F0502020204030204" pitchFamily="34" charset="0"/>
                <a:ea typeface="新細明體" pitchFamily="18" charset="-120"/>
              </a:rPr>
              <a:t>2</a:t>
            </a:r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</a:rPr>
              <a:t>=4;</a:t>
            </a:r>
          </a:p>
          <a:p>
            <a:pPr algn="ctr">
              <a:defRPr/>
            </a:pPr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</a:rPr>
              <a:t>ebx</a:t>
            </a:r>
            <a:r>
              <a:rPr lang="en-US" altLang="zh-TW" sz="2400" baseline="-25000" dirty="0">
                <a:latin typeface="Calibri" panose="020F0502020204030204" pitchFamily="34" charset="0"/>
                <a:ea typeface="新細明體" pitchFamily="18" charset="-120"/>
              </a:rPr>
              <a:t>2</a:t>
            </a:r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</a:rPr>
              <a:t>=3;</a:t>
            </a:r>
          </a:p>
          <a:p>
            <a:pPr algn="ctr">
              <a:defRPr/>
            </a:pPr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</a:rPr>
              <a:t>ecx</a:t>
            </a:r>
            <a:r>
              <a:rPr lang="en-US" altLang="zh-TW" sz="2400" baseline="-25000" dirty="0">
                <a:latin typeface="Calibri" panose="020F0502020204030204" pitchFamily="34" charset="0"/>
                <a:ea typeface="新細明體" pitchFamily="18" charset="-120"/>
              </a:rPr>
              <a:t>2</a:t>
            </a:r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</a:rPr>
              <a:t>=7;</a:t>
            </a:r>
          </a:p>
          <a:p>
            <a:pPr algn="ctr">
              <a:defRPr/>
            </a:pPr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</a:rPr>
              <a:t>edx</a:t>
            </a:r>
            <a:r>
              <a:rPr lang="en-US" altLang="zh-TW" sz="2400" baseline="-25000" dirty="0">
                <a:latin typeface="Calibri" panose="020F0502020204030204" pitchFamily="34" charset="0"/>
                <a:ea typeface="新細明體" pitchFamily="18" charset="-120"/>
              </a:rPr>
              <a:t>2</a:t>
            </a:r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</a:rPr>
              <a:t>=8;</a:t>
            </a:r>
          </a:p>
          <a:p>
            <a:pPr algn="ctr">
              <a:defRPr/>
            </a:pPr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</a:rPr>
              <a:t>……</a:t>
            </a:r>
          </a:p>
        </p:txBody>
      </p:sp>
      <p:sp>
        <p:nvSpPr>
          <p:cNvPr id="101389" name="Rectangle 13"/>
          <p:cNvSpPr>
            <a:spLocks noChangeArrowheads="1"/>
          </p:cNvSpPr>
          <p:nvPr/>
        </p:nvSpPr>
        <p:spPr bwMode="auto">
          <a:xfrm>
            <a:off x="3792538" y="1196976"/>
            <a:ext cx="5111750" cy="3095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anose="020F0502020204030204" pitchFamily="34" charset="0"/>
              <a:ea typeface="新細明體" pitchFamily="18" charset="-120"/>
            </a:endParaRPr>
          </a:p>
        </p:txBody>
      </p:sp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5716589" y="1282701"/>
            <a:ext cx="9669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FF0000"/>
                </a:solidFill>
                <a:latin typeface="Calibri" panose="020F0502020204030204" pitchFamily="34" charset="0"/>
                <a:ea typeface="新細明體" pitchFamily="18" charset="-120"/>
              </a:rPr>
              <a:t>CPU</a:t>
            </a:r>
          </a:p>
        </p:txBody>
      </p:sp>
      <p:sp>
        <p:nvSpPr>
          <p:cNvPr id="101391" name="Text Box 15"/>
          <p:cNvSpPr txBox="1">
            <a:spLocks noChangeArrowheads="1"/>
          </p:cNvSpPr>
          <p:nvPr/>
        </p:nvSpPr>
        <p:spPr bwMode="auto">
          <a:xfrm>
            <a:off x="7176121" y="2636913"/>
            <a:ext cx="122413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dirty="0">
                <a:latin typeface="Calibri" panose="020F0502020204030204" pitchFamily="34" charset="0"/>
                <a:ea typeface="新細明體" pitchFamily="18" charset="-120"/>
              </a:rPr>
              <a:t>……</a:t>
            </a:r>
          </a:p>
        </p:txBody>
      </p:sp>
      <p:sp>
        <p:nvSpPr>
          <p:cNvPr id="101393" name="Line 17"/>
          <p:cNvSpPr>
            <a:spLocks noChangeShapeType="1"/>
          </p:cNvSpPr>
          <p:nvPr/>
        </p:nvSpPr>
        <p:spPr bwMode="auto">
          <a:xfrm>
            <a:off x="6060282" y="1805619"/>
            <a:ext cx="323751" cy="3279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defRPr/>
            </a:pPr>
            <a:endParaRPr lang="zh-TW" altLang="en-US">
              <a:latin typeface="Calibri" panose="020F0502020204030204" pitchFamily="34" charset="0"/>
              <a:ea typeface="新細明體" pitchFamily="18" charset="-120"/>
            </a:endParaRPr>
          </a:p>
        </p:txBody>
      </p:sp>
      <p:sp>
        <p:nvSpPr>
          <p:cNvPr id="101394" name="Line 18"/>
          <p:cNvSpPr>
            <a:spLocks noChangeShapeType="1"/>
          </p:cNvSpPr>
          <p:nvPr/>
        </p:nvSpPr>
        <p:spPr bwMode="auto">
          <a:xfrm flipH="1">
            <a:off x="5284788" y="1816597"/>
            <a:ext cx="757633" cy="3170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defRPr/>
            </a:pPr>
            <a:endParaRPr lang="zh-TW" altLang="en-US">
              <a:latin typeface="Calibri" panose="020F0502020204030204" pitchFamily="34" charset="0"/>
              <a:ea typeface="新細明體" pitchFamily="18" charset="-120"/>
            </a:endParaRPr>
          </a:p>
        </p:txBody>
      </p:sp>
      <p:sp>
        <p:nvSpPr>
          <p:cNvPr id="101395" name="Rectangle 19"/>
          <p:cNvSpPr>
            <a:spLocks noChangeArrowheads="1"/>
          </p:cNvSpPr>
          <p:nvPr/>
        </p:nvSpPr>
        <p:spPr bwMode="auto">
          <a:xfrm>
            <a:off x="5808663" y="4437064"/>
            <a:ext cx="1223962" cy="720725"/>
          </a:xfrm>
          <a:prstGeom prst="rect">
            <a:avLst/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  <a:effectLst>
            <a:prstShdw prst="shdw17" dist="17961" dir="2700000">
              <a:srgbClr val="991F00"/>
            </a:prstShdw>
          </a:effectLst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" dur="5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TW" dirty="0" smtClean="0"/>
              <a:t>Process Concept</a:t>
            </a:r>
          </a:p>
          <a:p>
            <a:pPr eaLnBrk="1" hangingPunct="1"/>
            <a:r>
              <a:rPr lang="en-US" altLang="zh-TW" dirty="0" smtClean="0"/>
              <a:t>Process Scheduling</a:t>
            </a:r>
          </a:p>
          <a:p>
            <a:pPr eaLnBrk="1" hangingPunct="1"/>
            <a:r>
              <a:rPr lang="en-US" altLang="zh-TW" b="1" dirty="0" smtClean="0">
                <a:solidFill>
                  <a:srgbClr val="FF0000"/>
                </a:solidFill>
              </a:rPr>
              <a:t>Operations on Processes</a:t>
            </a:r>
          </a:p>
          <a:p>
            <a:pPr lvl="1" eaLnBrk="1" hangingPunct="1"/>
            <a:r>
              <a:rPr lang="en-US" altLang="zh-TW" b="1" dirty="0">
                <a:solidFill>
                  <a:srgbClr val="FF3300"/>
                </a:solidFill>
              </a:rPr>
              <a:t>Process creation</a:t>
            </a:r>
          </a:p>
          <a:p>
            <a:pPr lvl="1" eaLnBrk="1" hangingPunct="1"/>
            <a:r>
              <a:rPr lang="en-US" altLang="zh-TW" dirty="0"/>
              <a:t>Process termination</a:t>
            </a:r>
          </a:p>
          <a:p>
            <a:pPr eaLnBrk="1" hangingPunct="1"/>
            <a:r>
              <a:rPr lang="en-US" altLang="zh-TW" dirty="0" err="1" smtClean="0"/>
              <a:t>Interprocess</a:t>
            </a:r>
            <a:r>
              <a:rPr lang="en-US" altLang="zh-TW" dirty="0" smtClean="0"/>
              <a:t> Communication</a:t>
            </a:r>
          </a:p>
          <a:p>
            <a:pPr eaLnBrk="1" hangingPunct="1"/>
            <a:r>
              <a:rPr lang="en-US" altLang="zh-TW" dirty="0"/>
              <a:t>IPC in Shared-Memory Systems</a:t>
            </a:r>
          </a:p>
          <a:p>
            <a:pPr eaLnBrk="1" hangingPunct="1"/>
            <a:r>
              <a:rPr lang="en-US" altLang="zh-TW" dirty="0" smtClean="0"/>
              <a:t>Examples of IPC Systems</a:t>
            </a:r>
          </a:p>
          <a:p>
            <a:pPr eaLnBrk="1" hangingPunct="1"/>
            <a:r>
              <a:rPr lang="en-US" altLang="zh-TW" dirty="0" smtClean="0"/>
              <a:t>Communication in Client-Server Systems</a:t>
            </a:r>
          </a:p>
        </p:txBody>
      </p:sp>
    </p:spTree>
    <p:extLst>
      <p:ext uri="{BB962C8B-B14F-4D97-AF65-F5344CB8AC3E}">
        <p14:creationId xmlns:p14="http://schemas.microsoft.com/office/powerpoint/2010/main" val="101842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問題：當</a:t>
            </a:r>
            <a:r>
              <a:rPr lang="en-US" altLang="zh-TW" dirty="0" smtClean="0"/>
              <a:t>Double Click</a:t>
            </a:r>
            <a:r>
              <a:rPr lang="zh-TW" altLang="en-US" dirty="0" smtClean="0"/>
              <a:t>某一個應用程式，發生了什麼事情呢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 smtClean="0"/>
              <a:t>解答</a:t>
            </a:r>
            <a:r>
              <a:rPr lang="en-US" altLang="zh-TW" dirty="0" smtClean="0"/>
              <a:t>: Windows</a:t>
            </a:r>
            <a:r>
              <a:rPr lang="zh-TW" altLang="en-US" dirty="0" smtClean="0"/>
              <a:t>檔案總管</a:t>
            </a:r>
            <a:r>
              <a:rPr lang="en-US" altLang="zh-TW" dirty="0" smtClean="0"/>
              <a:t>(or Shell in Linux)</a:t>
            </a:r>
            <a:r>
              <a:rPr lang="zh-TW" altLang="en-US" dirty="0" smtClean="0"/>
              <a:t>會</a:t>
            </a:r>
            <a:r>
              <a:rPr lang="en-US" altLang="zh-TW" dirty="0" smtClean="0"/>
              <a:t>create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process(or </a:t>
            </a:r>
            <a:r>
              <a:rPr lang="zh-TW" altLang="en-US" dirty="0" smtClean="0"/>
              <a:t>請</a:t>
            </a:r>
            <a:r>
              <a:rPr lang="en-US" altLang="zh-TW" dirty="0" smtClean="0"/>
              <a:t>OS creates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process)</a:t>
            </a:r>
            <a:r>
              <a:rPr lang="zh-TW" altLang="en-US" dirty="0" smtClean="0"/>
              <a:t>，執行此一應用程式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229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Process Creation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process may create several new processes</a:t>
            </a:r>
          </a:p>
          <a:p>
            <a:pPr lvl="1"/>
            <a:r>
              <a:rPr lang="en-US" altLang="zh-TW" dirty="0"/>
              <a:t>The creating process is called </a:t>
            </a:r>
            <a:r>
              <a:rPr lang="en-US" altLang="zh-TW" b="1" dirty="0">
                <a:solidFill>
                  <a:srgbClr val="FF0000"/>
                </a:solidFill>
              </a:rPr>
              <a:t>parent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new processes are called </a:t>
            </a:r>
            <a:r>
              <a:rPr lang="en-US" altLang="zh-TW" b="1" dirty="0">
                <a:solidFill>
                  <a:srgbClr val="FF0000"/>
                </a:solidFill>
              </a:rPr>
              <a:t>children</a:t>
            </a:r>
            <a:r>
              <a:rPr lang="en-US" altLang="zh-TW" dirty="0"/>
              <a:t> of that process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Forming </a:t>
            </a:r>
            <a:r>
              <a:rPr lang="en-US" altLang="zh-TW" dirty="0"/>
              <a:t>a </a:t>
            </a:r>
            <a:r>
              <a:rPr lang="en-US" altLang="zh-TW" b="1" dirty="0">
                <a:solidFill>
                  <a:srgbClr val="FF0000"/>
                </a:solidFill>
              </a:rPr>
              <a:t>tree </a:t>
            </a:r>
            <a:r>
              <a:rPr lang="en-US" altLang="zh-TW" dirty="0"/>
              <a:t>of processes (next slide)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187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A Tree of Processes in Linux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135560" y="6020003"/>
            <a:ext cx="8248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dirty="0"/>
              <a:t>OS identify processes according to a unique </a:t>
            </a:r>
            <a:r>
              <a:rPr lang="en-US" altLang="zh-TW" sz="2000" b="1" dirty="0"/>
              <a:t>process identifier</a:t>
            </a:r>
            <a:r>
              <a:rPr lang="en-US" altLang="zh-TW" sz="2000" dirty="0"/>
              <a:t> (or </a:t>
            </a:r>
            <a:r>
              <a:rPr lang="en-US" altLang="zh-TW" sz="2000" b="1" dirty="0" err="1"/>
              <a:t>pid</a:t>
            </a:r>
            <a:r>
              <a:rPr lang="en-US" altLang="zh-TW" sz="2000" dirty="0"/>
              <a:t>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1484785"/>
            <a:ext cx="7984998" cy="42359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Process Creation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b="1" dirty="0"/>
              <a:t>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Parent and children execute concurrently,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Parent waits until children </a:t>
            </a:r>
            <a:r>
              <a:rPr lang="en-US" altLang="zh-TW" sz="2400" dirty="0" smtClean="0"/>
              <a:t>terminate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b="1" dirty="0" smtClean="0"/>
              <a:t>wait() </a:t>
            </a:r>
            <a:r>
              <a:rPr lang="en-US" altLang="zh-TW" sz="2000" dirty="0" smtClean="0"/>
              <a:t>system call in Linux</a:t>
            </a:r>
            <a:endParaRPr lang="en-US" altLang="zh-TW" sz="2800" b="1" dirty="0" smtClean="0"/>
          </a:p>
          <a:p>
            <a:pPr eaLnBrk="1" hangingPunct="1">
              <a:lnSpc>
                <a:spcPct val="90000"/>
              </a:lnSpc>
            </a:pPr>
            <a:endParaRPr lang="en-US" altLang="zh-TW" sz="2800" b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 smtClean="0"/>
              <a:t>Address </a:t>
            </a:r>
            <a:r>
              <a:rPr lang="en-US" altLang="zh-TW" sz="2800" b="1" dirty="0"/>
              <a:t>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Child duplicate of parent </a:t>
            </a:r>
            <a:r>
              <a:rPr lang="en-US" altLang="zh-TW" sz="2400" dirty="0" smtClean="0"/>
              <a:t>(has </a:t>
            </a:r>
            <a:r>
              <a:rPr lang="en-US" altLang="zh-TW" sz="2400" dirty="0"/>
              <a:t>the same program and data as the </a:t>
            </a:r>
            <a:r>
              <a:rPr lang="en-US" altLang="zh-TW" sz="2400" dirty="0" smtClean="0"/>
              <a:t>parent), 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b="1" dirty="0" smtClean="0"/>
              <a:t>fork</a:t>
            </a:r>
            <a:r>
              <a:rPr lang="en-US" altLang="zh-TW" sz="2000" b="1" dirty="0"/>
              <a:t>()</a:t>
            </a:r>
            <a:r>
              <a:rPr lang="en-US" altLang="zh-TW" sz="2000" dirty="0"/>
              <a:t> system call </a:t>
            </a:r>
            <a:r>
              <a:rPr lang="en-US" altLang="zh-TW" sz="2000" dirty="0" smtClean="0"/>
              <a:t>creates </a:t>
            </a:r>
            <a:r>
              <a:rPr lang="en-US" altLang="zh-TW" sz="2000" dirty="0"/>
              <a:t>a new </a:t>
            </a:r>
            <a:r>
              <a:rPr lang="en-US" altLang="zh-TW" sz="2000" dirty="0" smtClean="0"/>
              <a:t>process in Linux</a:t>
            </a:r>
            <a:endParaRPr lang="en-US" altLang="zh-TW" sz="2000" dirty="0"/>
          </a:p>
          <a:p>
            <a:pPr lvl="1" eaLnBrk="1" hangingPunct="1">
              <a:lnSpc>
                <a:spcPct val="90000"/>
              </a:lnSpc>
            </a:pPr>
            <a:endParaRPr lang="en-US" altLang="zh-TW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Child </a:t>
            </a:r>
            <a:r>
              <a:rPr lang="en-US" altLang="zh-TW" sz="2400" dirty="0"/>
              <a:t>has a new program loaded into 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b="1" dirty="0" smtClean="0"/>
              <a:t>exec</a:t>
            </a:r>
            <a:r>
              <a:rPr lang="en-US" altLang="zh-TW" sz="2000" b="1" dirty="0"/>
              <a:t>()</a:t>
            </a:r>
            <a:r>
              <a:rPr lang="en-US" altLang="zh-TW" sz="2000" dirty="0"/>
              <a:t> system call </a:t>
            </a:r>
            <a:r>
              <a:rPr lang="en-US" altLang="zh-TW" sz="2000" dirty="0" smtClean="0"/>
              <a:t>replaces </a:t>
            </a:r>
            <a:r>
              <a:rPr lang="en-US" altLang="zh-TW" sz="2000" dirty="0"/>
              <a:t>the process</a:t>
            </a:r>
            <a:r>
              <a:rPr lang="en-US" altLang="zh-TW" sz="2000" dirty="0">
                <a:latin typeface="Helvetica" pitchFamily="34" charset="0"/>
              </a:rPr>
              <a:t>’</a:t>
            </a:r>
            <a:r>
              <a:rPr lang="en-US" altLang="zh-TW" sz="2000" dirty="0"/>
              <a:t> memory space with a new </a:t>
            </a:r>
            <a:r>
              <a:rPr lang="en-US" altLang="zh-TW" sz="2000" dirty="0" smtClean="0"/>
              <a:t>program in Linux</a:t>
            </a:r>
            <a:endParaRPr lang="en-US" altLang="zh-TW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 txBox="1">
            <a:spLocks noGrp="1"/>
          </p:cNvSpPr>
          <p:nvPr/>
        </p:nvSpPr>
        <p:spPr bwMode="auto">
          <a:xfrm>
            <a:off x="4151314" y="6453188"/>
            <a:ext cx="3889375" cy="215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NCHU System &amp; Network Lab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The </a:t>
            </a:r>
            <a:r>
              <a:rPr lang="en-US" altLang="zh-TW" dirty="0" smtClean="0">
                <a:latin typeface="Courier New" pitchFamily="49" charset="0"/>
              </a:rPr>
              <a:t>fork()</a:t>
            </a:r>
            <a:r>
              <a:rPr lang="en-US" altLang="zh-TW" dirty="0" smtClean="0"/>
              <a:t> System Call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5159376" y="2060576"/>
            <a:ext cx="1655763" cy="3959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5159376" y="1557338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b="1"/>
              <a:t>Memory</a:t>
            </a: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6888163" y="2852738"/>
            <a:ext cx="151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b="1">
                <a:solidFill>
                  <a:srgbClr val="3333CC"/>
                </a:solidFill>
                <a:latin typeface="Courier New" pitchFamily="49" charset="0"/>
              </a:rPr>
              <a:t>fork()</a:t>
            </a:r>
          </a:p>
        </p:txBody>
      </p:sp>
      <p:grpSp>
        <p:nvGrpSpPr>
          <p:cNvPr id="34823" name="Group 7"/>
          <p:cNvGrpSpPr>
            <a:grpSpLocks/>
          </p:cNvGrpSpPr>
          <p:nvPr/>
        </p:nvGrpSpPr>
        <p:grpSpPr bwMode="auto">
          <a:xfrm>
            <a:off x="5160963" y="2563814"/>
            <a:ext cx="1655762" cy="936625"/>
            <a:chOff x="2064" y="1616"/>
            <a:chExt cx="1043" cy="545"/>
          </a:xfrm>
        </p:grpSpPr>
        <p:sp>
          <p:nvSpPr>
            <p:cNvPr id="34828" name="Rectangle 8"/>
            <p:cNvSpPr>
              <a:spLocks noChangeArrowheads="1"/>
            </p:cNvSpPr>
            <p:nvPr/>
          </p:nvSpPr>
          <p:spPr bwMode="auto">
            <a:xfrm>
              <a:off x="2064" y="1616"/>
              <a:ext cx="1043" cy="545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9" name="Text Box 9"/>
            <p:cNvSpPr txBox="1">
              <a:spLocks noChangeArrowheads="1"/>
            </p:cNvSpPr>
            <p:nvPr/>
          </p:nvSpPr>
          <p:spPr bwMode="auto">
            <a:xfrm>
              <a:off x="2064" y="1689"/>
              <a:ext cx="998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800" b="1">
                  <a:solidFill>
                    <a:schemeClr val="bg1"/>
                  </a:solidFill>
                </a:rPr>
                <a:t>Original image</a:t>
              </a:r>
            </a:p>
          </p:txBody>
        </p:sp>
      </p:grpSp>
      <p:sp>
        <p:nvSpPr>
          <p:cNvPr id="34824" name="Text Box 10"/>
          <p:cNvSpPr txBox="1">
            <a:spLocks noChangeArrowheads="1"/>
          </p:cNvSpPr>
          <p:nvPr/>
        </p:nvSpPr>
        <p:spPr bwMode="auto">
          <a:xfrm>
            <a:off x="3144839" y="4652963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 b="1">
                <a:solidFill>
                  <a:schemeClr val="bg1"/>
                </a:solidFill>
              </a:rPr>
              <a:t>New image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159376" y="2565400"/>
            <a:ext cx="1655763" cy="935038"/>
            <a:chOff x="2290" y="1616"/>
            <a:chExt cx="1043" cy="589"/>
          </a:xfrm>
        </p:grpSpPr>
        <p:sp>
          <p:nvSpPr>
            <p:cNvPr id="34826" name="Rectangle 12"/>
            <p:cNvSpPr>
              <a:spLocks noChangeArrowheads="1"/>
            </p:cNvSpPr>
            <p:nvPr/>
          </p:nvSpPr>
          <p:spPr bwMode="auto">
            <a:xfrm>
              <a:off x="2290" y="1616"/>
              <a:ext cx="1043" cy="589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7" name="Text Box 13"/>
            <p:cNvSpPr txBox="1">
              <a:spLocks noChangeArrowheads="1"/>
            </p:cNvSpPr>
            <p:nvPr/>
          </p:nvSpPr>
          <p:spPr bwMode="auto">
            <a:xfrm>
              <a:off x="2290" y="1616"/>
              <a:ext cx="998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800" b="1">
                  <a:solidFill>
                    <a:schemeClr val="bg1"/>
                  </a:solidFill>
                </a:rPr>
                <a:t>Copy from original image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14 0.00023 C 0.1691 0.03769 0.2434 0.07537 0.22761 0.12069 C 0.21181 0.16601 0.02708 0.24509 0.00087 0.27283 " pathEditMode="relative" rAng="0" ptsTypes="a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0" y="13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 txBox="1">
            <a:spLocks noGrp="1"/>
          </p:cNvSpPr>
          <p:nvPr/>
        </p:nvSpPr>
        <p:spPr bwMode="auto">
          <a:xfrm>
            <a:off x="4151314" y="6453188"/>
            <a:ext cx="3889375" cy="215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2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NCHU System &amp; Network Lab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The </a:t>
            </a:r>
            <a:r>
              <a:rPr lang="en-US" altLang="zh-TW" dirty="0" smtClean="0">
                <a:latin typeface="Courier New" pitchFamily="49" charset="0"/>
              </a:rPr>
              <a:t>exec()</a:t>
            </a:r>
            <a:r>
              <a:rPr lang="en-US" altLang="zh-TW" dirty="0" smtClean="0"/>
              <a:t> System Call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5159376" y="2060576"/>
            <a:ext cx="1655763" cy="3959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5159376" y="1557338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b="1"/>
              <a:t>Memory</a:t>
            </a:r>
          </a:p>
        </p:txBody>
      </p:sp>
      <p:sp>
        <p:nvSpPr>
          <p:cNvPr id="309254" name="Text Box 6"/>
          <p:cNvSpPr txBox="1">
            <a:spLocks noChangeArrowheads="1"/>
          </p:cNvSpPr>
          <p:nvPr/>
        </p:nvSpPr>
        <p:spPr bwMode="auto">
          <a:xfrm>
            <a:off x="6888163" y="2852738"/>
            <a:ext cx="151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b="1">
                <a:solidFill>
                  <a:srgbClr val="3333CC"/>
                </a:solidFill>
                <a:latin typeface="Courier New" pitchFamily="49" charset="0"/>
              </a:rPr>
              <a:t>fork()</a:t>
            </a:r>
          </a:p>
        </p:txBody>
      </p:sp>
      <p:grpSp>
        <p:nvGrpSpPr>
          <p:cNvPr id="35847" name="Group 7"/>
          <p:cNvGrpSpPr>
            <a:grpSpLocks/>
          </p:cNvGrpSpPr>
          <p:nvPr/>
        </p:nvGrpSpPr>
        <p:grpSpPr bwMode="auto">
          <a:xfrm>
            <a:off x="5160963" y="2563814"/>
            <a:ext cx="1655762" cy="936625"/>
            <a:chOff x="2064" y="1616"/>
            <a:chExt cx="1043" cy="545"/>
          </a:xfrm>
        </p:grpSpPr>
        <p:sp>
          <p:nvSpPr>
            <p:cNvPr id="35856" name="Rectangle 8"/>
            <p:cNvSpPr>
              <a:spLocks noChangeArrowheads="1"/>
            </p:cNvSpPr>
            <p:nvPr/>
          </p:nvSpPr>
          <p:spPr bwMode="auto">
            <a:xfrm>
              <a:off x="2064" y="1616"/>
              <a:ext cx="1043" cy="545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7" name="Text Box 9"/>
            <p:cNvSpPr txBox="1">
              <a:spLocks noChangeArrowheads="1"/>
            </p:cNvSpPr>
            <p:nvPr/>
          </p:nvSpPr>
          <p:spPr bwMode="auto">
            <a:xfrm>
              <a:off x="2064" y="1689"/>
              <a:ext cx="998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800" b="1">
                  <a:solidFill>
                    <a:schemeClr val="bg1"/>
                  </a:solidFill>
                </a:rPr>
                <a:t>Original image</a:t>
              </a:r>
            </a:p>
          </p:txBody>
        </p:sp>
      </p:grpSp>
      <p:sp>
        <p:nvSpPr>
          <p:cNvPr id="35848" name="Text Box 10"/>
          <p:cNvSpPr txBox="1">
            <a:spLocks noChangeArrowheads="1"/>
          </p:cNvSpPr>
          <p:nvPr/>
        </p:nvSpPr>
        <p:spPr bwMode="auto">
          <a:xfrm>
            <a:off x="3144839" y="4652963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 b="1">
                <a:solidFill>
                  <a:schemeClr val="bg1"/>
                </a:solidFill>
              </a:rPr>
              <a:t>New image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159376" y="2565400"/>
            <a:ext cx="1655763" cy="935038"/>
            <a:chOff x="2290" y="1616"/>
            <a:chExt cx="1043" cy="589"/>
          </a:xfrm>
        </p:grpSpPr>
        <p:sp>
          <p:nvSpPr>
            <p:cNvPr id="35854" name="Rectangle 12"/>
            <p:cNvSpPr>
              <a:spLocks noChangeArrowheads="1"/>
            </p:cNvSpPr>
            <p:nvPr/>
          </p:nvSpPr>
          <p:spPr bwMode="auto">
            <a:xfrm>
              <a:off x="2290" y="1616"/>
              <a:ext cx="1043" cy="589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5" name="Text Box 13"/>
            <p:cNvSpPr txBox="1">
              <a:spLocks noChangeArrowheads="1"/>
            </p:cNvSpPr>
            <p:nvPr/>
          </p:nvSpPr>
          <p:spPr bwMode="auto">
            <a:xfrm>
              <a:off x="2290" y="1616"/>
              <a:ext cx="998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800" b="1">
                  <a:solidFill>
                    <a:schemeClr val="bg1"/>
                  </a:solidFill>
                </a:rPr>
                <a:t>Copy from original image</a:t>
              </a:r>
            </a:p>
          </p:txBody>
        </p:sp>
      </p:grpSp>
      <p:sp>
        <p:nvSpPr>
          <p:cNvPr id="309262" name="Text Box 14"/>
          <p:cNvSpPr txBox="1">
            <a:spLocks noChangeArrowheads="1"/>
          </p:cNvSpPr>
          <p:nvPr/>
        </p:nvSpPr>
        <p:spPr bwMode="auto">
          <a:xfrm>
            <a:off x="6888163" y="4627563"/>
            <a:ext cx="151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b="1">
                <a:solidFill>
                  <a:srgbClr val="3333CC"/>
                </a:solidFill>
                <a:latin typeface="Courier New" pitchFamily="49" charset="0"/>
              </a:rPr>
              <a:t>exec()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160963" y="4437064"/>
            <a:ext cx="1655762" cy="935037"/>
            <a:chOff x="930" y="3249"/>
            <a:chExt cx="1043" cy="589"/>
          </a:xfrm>
        </p:grpSpPr>
        <p:sp>
          <p:nvSpPr>
            <p:cNvPr id="35852" name="Rectangle 16"/>
            <p:cNvSpPr>
              <a:spLocks noChangeArrowheads="1"/>
            </p:cNvSpPr>
            <p:nvPr/>
          </p:nvSpPr>
          <p:spPr bwMode="auto">
            <a:xfrm>
              <a:off x="930" y="3249"/>
              <a:ext cx="1043" cy="589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3" name="Text Box 17"/>
            <p:cNvSpPr txBox="1">
              <a:spLocks noChangeArrowheads="1"/>
            </p:cNvSpPr>
            <p:nvPr/>
          </p:nvSpPr>
          <p:spPr bwMode="auto">
            <a:xfrm>
              <a:off x="975" y="3261"/>
              <a:ext cx="998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1800" b="1">
                  <a:solidFill>
                    <a:schemeClr val="bg1"/>
                  </a:solidFill>
                </a:rPr>
                <a:t>Load another image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14 0.00023 C 0.1691 0.03769 0.2434 0.07537 0.22761 0.12069 C 0.21181 0.16601 0.02708 0.24509 0.00087 0.27283 " pathEditMode="relative" rAng="0" ptsTypes="a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0" y="13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0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4" grpId="0"/>
      <p:bldP spid="30926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ffectLst/>
              </a:rPr>
              <a:t>UNIX Process Creation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See the following slide!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Each process has a unique </a:t>
            </a:r>
            <a:r>
              <a:rPr lang="en-US" altLang="zh-TW" sz="2800" b="1" dirty="0">
                <a:solidFill>
                  <a:srgbClr val="FF3300"/>
                </a:solidFill>
              </a:rPr>
              <a:t>process id</a:t>
            </a:r>
            <a:r>
              <a:rPr lang="en-US" altLang="zh-TW" sz="2800" dirty="0"/>
              <a:t> (</a:t>
            </a:r>
            <a:r>
              <a:rPr lang="en-US" altLang="zh-TW" sz="2800" b="1" dirty="0">
                <a:solidFill>
                  <a:srgbClr val="FF3300"/>
                </a:solidFill>
              </a:rPr>
              <a:t>PID</a:t>
            </a:r>
            <a:r>
              <a:rPr lang="en-US" altLang="zh-TW" sz="28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A new process is created by the </a:t>
            </a:r>
            <a:r>
              <a:rPr lang="en-US" altLang="zh-TW" sz="2800" b="1" dirty="0"/>
              <a:t>fork()</a:t>
            </a:r>
            <a:r>
              <a:rPr lang="en-US" altLang="zh-TW" sz="2800" dirty="0"/>
              <a:t> system call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The new (child) process duplicates the address space of the parent process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Child and parent continue execution at the instruction after the </a:t>
            </a:r>
            <a:r>
              <a:rPr lang="en-US" altLang="zh-TW" sz="2800" b="1" dirty="0"/>
              <a:t>fork()</a:t>
            </a:r>
            <a:r>
              <a:rPr lang="en-US" altLang="zh-TW" sz="2800" dirty="0"/>
              <a:t> system call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Child: return value of fork is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Parent: return value of fork is PID of the child process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The </a:t>
            </a:r>
            <a:r>
              <a:rPr lang="en-US" altLang="zh-TW" sz="2800" b="1" dirty="0" err="1"/>
              <a:t>execlp</a:t>
            </a:r>
            <a:r>
              <a:rPr lang="en-US" altLang="zh-TW" sz="2800" b="1" dirty="0"/>
              <a:t>()</a:t>
            </a:r>
            <a:r>
              <a:rPr lang="en-US" altLang="zh-TW" sz="2800" dirty="0"/>
              <a:t> system call is used to load a new binary file into memory – destroying the old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TW" altLang="en-US" dirty="0" smtClean="0"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複習</a:t>
            </a:r>
            <a:r>
              <a:rPr lang="en-US" altLang="zh-TW" dirty="0" smtClean="0">
                <a:effectLst/>
                <a:latin typeface="Calibri" panose="020F0502020204030204" pitchFamily="34" charset="0"/>
              </a:rPr>
              <a:t>: EIP (or PC)</a:t>
            </a:r>
          </a:p>
        </p:txBody>
      </p:sp>
      <p:grpSp>
        <p:nvGrpSpPr>
          <p:cNvPr id="18435" name="Group 14"/>
          <p:cNvGrpSpPr>
            <a:grpSpLocks/>
          </p:cNvGrpSpPr>
          <p:nvPr/>
        </p:nvGrpSpPr>
        <p:grpSpPr bwMode="auto">
          <a:xfrm>
            <a:off x="4583114" y="1774826"/>
            <a:ext cx="3025775" cy="4391025"/>
            <a:chOff x="1837" y="755"/>
            <a:chExt cx="1906" cy="2766"/>
          </a:xfrm>
        </p:grpSpPr>
        <p:sp>
          <p:nvSpPr>
            <p:cNvPr id="18445" name="Rectangle 5"/>
            <p:cNvSpPr>
              <a:spLocks noChangeArrowheads="1"/>
            </p:cNvSpPr>
            <p:nvPr/>
          </p:nvSpPr>
          <p:spPr bwMode="auto">
            <a:xfrm>
              <a:off x="1837" y="1117"/>
              <a:ext cx="190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lvl="2" algn="ctr">
                <a:spcBef>
                  <a:spcPct val="0"/>
                </a:spcBef>
                <a:buNone/>
              </a:pPr>
              <a:r>
                <a:rPr lang="en-US" altLang="zh-TW" sz="2000" b="1" dirty="0" err="1">
                  <a:solidFill>
                    <a:srgbClr val="FF3300"/>
                  </a:solidFill>
                  <a:latin typeface="Calibri" panose="020F0502020204030204" pitchFamily="34" charset="0"/>
                </a:rPr>
                <a:t>mov</a:t>
              </a:r>
              <a:r>
                <a:rPr lang="en-US" altLang="zh-TW" sz="2000" b="1" dirty="0">
                  <a:solidFill>
                    <a:srgbClr val="FF3300"/>
                  </a:solidFill>
                  <a:latin typeface="Calibri" panose="020F0502020204030204" pitchFamily="34" charset="0"/>
                </a:rPr>
                <a:t> </a:t>
              </a:r>
              <a:r>
                <a:rPr lang="en-US" altLang="zh-TW" sz="2000" b="1" dirty="0" err="1">
                  <a:solidFill>
                    <a:srgbClr val="FF3300"/>
                  </a:solidFill>
                  <a:latin typeface="Calibri" panose="020F0502020204030204" pitchFamily="34" charset="0"/>
                </a:rPr>
                <a:t>eax</a:t>
              </a:r>
              <a:r>
                <a:rPr lang="en-US" altLang="zh-TW" sz="2000" b="1" dirty="0">
                  <a:solidFill>
                    <a:srgbClr val="FF3300"/>
                  </a:solidFill>
                  <a:latin typeface="Calibri" panose="020F0502020204030204" pitchFamily="34" charset="0"/>
                </a:rPr>
                <a:t>, Y;</a:t>
              </a:r>
              <a:endParaRPr lang="zh-TW" altLang="en-US" sz="2000" b="1" dirty="0">
                <a:solidFill>
                  <a:srgbClr val="FF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446" name="Rectangle 6"/>
            <p:cNvSpPr>
              <a:spLocks noChangeArrowheads="1"/>
            </p:cNvSpPr>
            <p:nvPr/>
          </p:nvSpPr>
          <p:spPr bwMode="auto">
            <a:xfrm>
              <a:off x="1837" y="1344"/>
              <a:ext cx="190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lvl="2" algn="ctr">
                <a:spcBef>
                  <a:spcPct val="0"/>
                </a:spcBef>
                <a:buNone/>
              </a:pPr>
              <a:r>
                <a:rPr lang="en-US" altLang="en-US" sz="2000" b="1" dirty="0">
                  <a:solidFill>
                    <a:srgbClr val="FF3300"/>
                  </a:solidFill>
                  <a:latin typeface="Calibri" panose="020F0502020204030204" pitchFamily="34" charset="0"/>
                </a:rPr>
                <a:t>add </a:t>
              </a:r>
              <a:r>
                <a:rPr lang="en-US" altLang="en-US" sz="2000" b="1" dirty="0" err="1">
                  <a:solidFill>
                    <a:srgbClr val="FF3300"/>
                  </a:solidFill>
                  <a:latin typeface="Calibri" panose="020F0502020204030204" pitchFamily="34" charset="0"/>
                </a:rPr>
                <a:t>eax</a:t>
              </a:r>
              <a:r>
                <a:rPr lang="en-US" altLang="en-US" sz="2000" b="1" dirty="0">
                  <a:solidFill>
                    <a:srgbClr val="FF3300"/>
                  </a:solidFill>
                  <a:latin typeface="Calibri" panose="020F0502020204030204" pitchFamily="34" charset="0"/>
                </a:rPr>
                <a:t>, 4;</a:t>
              </a:r>
              <a:endParaRPr lang="zh-TW" altLang="en-US" sz="2000" b="1" dirty="0">
                <a:solidFill>
                  <a:srgbClr val="FF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447" name="Rectangle 7"/>
            <p:cNvSpPr>
              <a:spLocks noChangeArrowheads="1"/>
            </p:cNvSpPr>
            <p:nvPr/>
          </p:nvSpPr>
          <p:spPr bwMode="auto">
            <a:xfrm>
              <a:off x="1837" y="1570"/>
              <a:ext cx="1906" cy="22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lvl="2" algn="ctr">
                <a:spcBef>
                  <a:spcPct val="0"/>
                </a:spcBef>
                <a:buNone/>
              </a:pPr>
              <a:r>
                <a:rPr lang="en-US" altLang="en-US" sz="2000" b="1">
                  <a:solidFill>
                    <a:srgbClr val="FF3300"/>
                  </a:solidFill>
                  <a:latin typeface="Calibri" panose="020F0502020204030204" pitchFamily="34" charset="0"/>
                </a:rPr>
                <a:t>mov ebx 3</a:t>
              </a:r>
              <a:r>
                <a:rPr lang="en-US" altLang="zh-TW" sz="2000" b="1">
                  <a:solidFill>
                    <a:srgbClr val="FF3300"/>
                  </a:solidFill>
                  <a:latin typeface="Calibri" panose="020F0502020204030204" pitchFamily="34" charset="0"/>
                </a:rPr>
                <a:t>;</a:t>
              </a:r>
              <a:endParaRPr lang="zh-TW" altLang="en-US" sz="2000" b="1">
                <a:solidFill>
                  <a:srgbClr val="FF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448" name="Rectangle 8"/>
            <p:cNvSpPr>
              <a:spLocks noChangeArrowheads="1"/>
            </p:cNvSpPr>
            <p:nvPr/>
          </p:nvSpPr>
          <p:spPr bwMode="auto">
            <a:xfrm>
              <a:off x="1837" y="1797"/>
              <a:ext cx="190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lvl="2" algn="ctr">
                <a:spcBef>
                  <a:spcPct val="0"/>
                </a:spcBef>
                <a:buNone/>
              </a:pPr>
              <a:r>
                <a:rPr lang="en-US" altLang="en-US" sz="2000" b="1">
                  <a:solidFill>
                    <a:srgbClr val="FF3300"/>
                  </a:solidFill>
                  <a:latin typeface="Calibri" panose="020F0502020204030204" pitchFamily="34" charset="0"/>
                </a:rPr>
                <a:t>imul ebx</a:t>
              </a:r>
              <a:r>
                <a:rPr lang="en-US" altLang="zh-TW" sz="2000" b="1">
                  <a:solidFill>
                    <a:srgbClr val="FF3300"/>
                  </a:solidFill>
                  <a:latin typeface="Calibri" panose="020F0502020204030204" pitchFamily="34" charset="0"/>
                </a:rPr>
                <a:t>;</a:t>
              </a:r>
              <a:endParaRPr lang="zh-TW" altLang="en-US" sz="2000" b="1">
                <a:solidFill>
                  <a:srgbClr val="FF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449" name="Rectangle 9"/>
            <p:cNvSpPr>
              <a:spLocks noChangeArrowheads="1"/>
            </p:cNvSpPr>
            <p:nvPr/>
          </p:nvSpPr>
          <p:spPr bwMode="auto">
            <a:xfrm>
              <a:off x="1837" y="2024"/>
              <a:ext cx="190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lvl="2" algn="ctr">
                <a:spcBef>
                  <a:spcPct val="0"/>
                </a:spcBef>
                <a:buNone/>
              </a:pPr>
              <a:r>
                <a:rPr lang="en-US" altLang="en-US" sz="2000" b="1">
                  <a:solidFill>
                    <a:srgbClr val="FF3300"/>
                  </a:solidFill>
                  <a:latin typeface="Calibri" panose="020F0502020204030204" pitchFamily="34" charset="0"/>
                </a:rPr>
                <a:t>mov X, eax</a:t>
              </a:r>
              <a:r>
                <a:rPr lang="en-US" altLang="zh-TW" sz="2000" b="1">
                  <a:solidFill>
                    <a:srgbClr val="FF3300"/>
                  </a:solidFill>
                  <a:latin typeface="Calibri" panose="020F0502020204030204" pitchFamily="34" charset="0"/>
                </a:rPr>
                <a:t>;</a:t>
              </a:r>
              <a:endParaRPr lang="zh-TW" altLang="en-US" sz="2000" b="1">
                <a:solidFill>
                  <a:srgbClr val="FF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450" name="Rectangle 10"/>
            <p:cNvSpPr>
              <a:spLocks noChangeArrowheads="1"/>
            </p:cNvSpPr>
            <p:nvPr/>
          </p:nvSpPr>
          <p:spPr bwMode="auto">
            <a:xfrm>
              <a:off x="1837" y="2251"/>
              <a:ext cx="190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lvl="2" algn="ctr">
                <a:spcBef>
                  <a:spcPct val="0"/>
                </a:spcBef>
                <a:buNone/>
              </a:pPr>
              <a:r>
                <a:rPr lang="en-US" altLang="zh-TW" sz="2000" b="1">
                  <a:solidFill>
                    <a:srgbClr val="FF3300"/>
                  </a:solidFill>
                  <a:latin typeface="Calibri" panose="020F0502020204030204" pitchFamily="34" charset="0"/>
                </a:rPr>
                <a:t>…</a:t>
              </a:r>
              <a:endParaRPr lang="zh-TW" altLang="en-US" sz="2000" b="1">
                <a:solidFill>
                  <a:srgbClr val="FF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451" name="Rectangle 11"/>
            <p:cNvSpPr>
              <a:spLocks noChangeArrowheads="1"/>
            </p:cNvSpPr>
            <p:nvPr/>
          </p:nvSpPr>
          <p:spPr bwMode="auto">
            <a:xfrm>
              <a:off x="1837" y="2478"/>
              <a:ext cx="1906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lvl="2" algn="ctr">
                <a:spcBef>
                  <a:spcPct val="0"/>
                </a:spcBef>
                <a:buNone/>
              </a:pPr>
              <a:r>
                <a:rPr lang="en-US" altLang="zh-TW" sz="2000" b="1">
                  <a:solidFill>
                    <a:srgbClr val="FF3300"/>
                  </a:solidFill>
                  <a:latin typeface="Calibri" panose="020F0502020204030204" pitchFamily="34" charset="0"/>
                </a:rPr>
                <a:t>…</a:t>
              </a:r>
              <a:endParaRPr lang="zh-TW" altLang="en-US" sz="2000" b="1">
                <a:solidFill>
                  <a:srgbClr val="FF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452" name="Rectangle 12"/>
            <p:cNvSpPr>
              <a:spLocks noChangeArrowheads="1"/>
            </p:cNvSpPr>
            <p:nvPr/>
          </p:nvSpPr>
          <p:spPr bwMode="auto">
            <a:xfrm>
              <a:off x="1837" y="2704"/>
              <a:ext cx="1906" cy="8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lvl="2">
                <a:spcBef>
                  <a:spcPct val="0"/>
                </a:spcBef>
                <a:buNone/>
              </a:pPr>
              <a:endParaRPr lang="zh-TW" altLang="en-US" b="1">
                <a:solidFill>
                  <a:srgbClr val="FF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453" name="Rectangle 13"/>
            <p:cNvSpPr>
              <a:spLocks noChangeArrowheads="1"/>
            </p:cNvSpPr>
            <p:nvPr/>
          </p:nvSpPr>
          <p:spPr bwMode="auto">
            <a:xfrm>
              <a:off x="1837" y="755"/>
              <a:ext cx="1906" cy="3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lvl="2">
                <a:spcBef>
                  <a:spcPct val="0"/>
                </a:spcBef>
                <a:buNone/>
              </a:pPr>
              <a:endParaRPr lang="zh-TW" altLang="en-US" b="1">
                <a:solidFill>
                  <a:srgbClr val="FF33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8436" name="Rectangle 15"/>
          <p:cNvSpPr>
            <a:spLocks noChangeArrowheads="1"/>
          </p:cNvSpPr>
          <p:nvPr/>
        </p:nvSpPr>
        <p:spPr bwMode="auto">
          <a:xfrm>
            <a:off x="2855913" y="1412875"/>
            <a:ext cx="9144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TW" b="1">
                <a:solidFill>
                  <a:srgbClr val="000000"/>
                </a:solidFill>
                <a:latin typeface="Calibri" panose="020F0502020204030204" pitchFamily="34" charset="0"/>
              </a:rPr>
              <a:t>1009</a:t>
            </a:r>
          </a:p>
        </p:txBody>
      </p:sp>
      <p:sp>
        <p:nvSpPr>
          <p:cNvPr id="18437" name="Text Box 16"/>
          <p:cNvSpPr txBox="1">
            <a:spLocks noChangeArrowheads="1"/>
          </p:cNvSpPr>
          <p:nvPr/>
        </p:nvSpPr>
        <p:spPr bwMode="auto">
          <a:xfrm>
            <a:off x="3792538" y="2349501"/>
            <a:ext cx="6527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</a:rPr>
              <a:t>1000</a:t>
            </a:r>
          </a:p>
        </p:txBody>
      </p:sp>
      <p:sp>
        <p:nvSpPr>
          <p:cNvPr id="18438" name="Text Box 17"/>
          <p:cNvSpPr txBox="1">
            <a:spLocks noChangeArrowheads="1"/>
          </p:cNvSpPr>
          <p:nvPr/>
        </p:nvSpPr>
        <p:spPr bwMode="auto">
          <a:xfrm>
            <a:off x="3792538" y="2708276"/>
            <a:ext cx="6527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</a:rPr>
              <a:t>1003</a:t>
            </a:r>
          </a:p>
        </p:txBody>
      </p:sp>
      <p:sp>
        <p:nvSpPr>
          <p:cNvPr id="18439" name="Text Box 18"/>
          <p:cNvSpPr txBox="1">
            <a:spLocks noChangeArrowheads="1"/>
          </p:cNvSpPr>
          <p:nvPr/>
        </p:nvSpPr>
        <p:spPr bwMode="auto">
          <a:xfrm>
            <a:off x="3792538" y="3068638"/>
            <a:ext cx="6527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</a:rPr>
              <a:t>1006</a:t>
            </a:r>
          </a:p>
        </p:txBody>
      </p:sp>
      <p:sp>
        <p:nvSpPr>
          <p:cNvPr id="18440" name="Text Box 19"/>
          <p:cNvSpPr txBox="1">
            <a:spLocks noChangeArrowheads="1"/>
          </p:cNvSpPr>
          <p:nvPr/>
        </p:nvSpPr>
        <p:spPr bwMode="auto">
          <a:xfrm>
            <a:off x="3792538" y="3429001"/>
            <a:ext cx="6527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</a:rPr>
              <a:t>1009</a:t>
            </a:r>
          </a:p>
        </p:txBody>
      </p:sp>
      <p:sp>
        <p:nvSpPr>
          <p:cNvPr id="18441" name="Text Box 20"/>
          <p:cNvSpPr txBox="1">
            <a:spLocks noChangeArrowheads="1"/>
          </p:cNvSpPr>
          <p:nvPr/>
        </p:nvSpPr>
        <p:spPr bwMode="auto">
          <a:xfrm>
            <a:off x="3792538" y="3783013"/>
            <a:ext cx="6575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</a:rPr>
              <a:t>100C</a:t>
            </a:r>
          </a:p>
        </p:txBody>
      </p:sp>
      <p:sp>
        <p:nvSpPr>
          <p:cNvPr id="18442" name="Text Box 21"/>
          <p:cNvSpPr txBox="1">
            <a:spLocks noChangeArrowheads="1"/>
          </p:cNvSpPr>
          <p:nvPr/>
        </p:nvSpPr>
        <p:spPr bwMode="auto">
          <a:xfrm>
            <a:off x="3792538" y="4141788"/>
            <a:ext cx="6415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</a:rPr>
              <a:t>100F</a:t>
            </a:r>
          </a:p>
        </p:txBody>
      </p:sp>
      <p:sp>
        <p:nvSpPr>
          <p:cNvPr id="18443" name="Text Box 22"/>
          <p:cNvSpPr txBox="1">
            <a:spLocks noChangeArrowheads="1"/>
          </p:cNvSpPr>
          <p:nvPr/>
        </p:nvSpPr>
        <p:spPr bwMode="auto">
          <a:xfrm>
            <a:off x="3792538" y="4502151"/>
            <a:ext cx="6527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TW" sz="1800" b="1">
                <a:solidFill>
                  <a:srgbClr val="000000"/>
                </a:solidFill>
                <a:latin typeface="Calibri" panose="020F0502020204030204" pitchFamily="34" charset="0"/>
              </a:rPr>
              <a:t>1012</a:t>
            </a:r>
          </a:p>
        </p:txBody>
      </p:sp>
      <p:sp>
        <p:nvSpPr>
          <p:cNvPr id="18444" name="Text Box 23"/>
          <p:cNvSpPr txBox="1">
            <a:spLocks noChangeArrowheads="1"/>
          </p:cNvSpPr>
          <p:nvPr/>
        </p:nvSpPr>
        <p:spPr bwMode="auto">
          <a:xfrm>
            <a:off x="3000375" y="981075"/>
            <a:ext cx="580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TW" sz="2400" b="1">
                <a:solidFill>
                  <a:srgbClr val="000000"/>
                </a:solidFill>
                <a:latin typeface="Calibri" panose="020F0502020204030204" pitchFamily="34" charset="0"/>
              </a:rPr>
              <a:t>EIP</a:t>
            </a:r>
          </a:p>
        </p:txBody>
      </p:sp>
    </p:spTree>
    <p:extLst>
      <p:ext uri="{BB962C8B-B14F-4D97-AF65-F5344CB8AC3E}">
        <p14:creationId xmlns:p14="http://schemas.microsoft.com/office/powerpoint/2010/main" val="370757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C Program Forking Process</a:t>
            </a:r>
          </a:p>
        </p:txBody>
      </p:sp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0869" y="1124744"/>
            <a:ext cx="8893175" cy="55181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ChangeArrowheads="1"/>
          </p:cNvSpPr>
          <p:nvPr/>
        </p:nvSpPr>
        <p:spPr bwMode="auto">
          <a:xfrm>
            <a:off x="3575051" y="0"/>
            <a:ext cx="4968875" cy="6642100"/>
          </a:xfrm>
          <a:prstGeom prst="rect">
            <a:avLst/>
          </a:prstGeom>
          <a:solidFill>
            <a:srgbClr val="FFFF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prstShdw prst="shdw17" dist="17961" dir="2700000">
              <a:srgbClr val="991F00"/>
            </a:prstShdw>
          </a:effectLst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3575051" y="260350"/>
            <a:ext cx="4968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defRPr/>
            </a:pPr>
            <a:endParaRPr lang="zh-TW" altLang="en-US">
              <a:latin typeface="Calibri" panose="020F0502020204030204" pitchFamily="34" charset="0"/>
              <a:ea typeface="新細明體" pitchFamily="18" charset="-120"/>
            </a:endParaRPr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>
            <a:off x="3575051" y="3068638"/>
            <a:ext cx="4968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defRPr/>
            </a:pPr>
            <a:endParaRPr lang="zh-TW" altLang="en-US">
              <a:latin typeface="Calibri" panose="020F0502020204030204" pitchFamily="34" charset="0"/>
              <a:ea typeface="新細明體" pitchFamily="18" charset="-120"/>
            </a:endParaRPr>
          </a:p>
        </p:txBody>
      </p:sp>
      <p:pic>
        <p:nvPicPr>
          <p:cNvPr id="10650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5051" y="3429001"/>
            <a:ext cx="4968875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8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5051" y="260350"/>
            <a:ext cx="4968875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509" name="AutoShape 13"/>
          <p:cNvSpPr>
            <a:spLocks noChangeArrowheads="1"/>
          </p:cNvSpPr>
          <p:nvPr/>
        </p:nvSpPr>
        <p:spPr bwMode="auto">
          <a:xfrm>
            <a:off x="8904288" y="1916114"/>
            <a:ext cx="1295400" cy="896937"/>
          </a:xfrm>
          <a:prstGeom prst="wedgeRoundRectCallout">
            <a:avLst>
              <a:gd name="adj1" fmla="val -77449"/>
              <a:gd name="adj2" fmla="val -6256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algn="ctr">
              <a:defRPr/>
            </a:pPr>
            <a:r>
              <a:rPr lang="en-US" altLang="zh-TW" sz="2400" b="1">
                <a:latin typeface="Calibri" panose="020F0502020204030204" pitchFamily="34" charset="0"/>
                <a:ea typeface="新細明體" pitchFamily="18" charset="-120"/>
              </a:rPr>
              <a:t>parent’ code</a:t>
            </a:r>
          </a:p>
        </p:txBody>
      </p:sp>
      <p:sp>
        <p:nvSpPr>
          <p:cNvPr id="106510" name="AutoShape 14"/>
          <p:cNvSpPr>
            <a:spLocks noChangeArrowheads="1"/>
          </p:cNvSpPr>
          <p:nvPr/>
        </p:nvSpPr>
        <p:spPr bwMode="auto">
          <a:xfrm>
            <a:off x="8832850" y="4076700"/>
            <a:ext cx="1079500" cy="825500"/>
          </a:xfrm>
          <a:prstGeom prst="wedgeRoundRectCallout">
            <a:avLst>
              <a:gd name="adj1" fmla="val -74704"/>
              <a:gd name="adj2" fmla="val 8461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algn="ctr">
              <a:defRPr/>
            </a:pPr>
            <a:r>
              <a:rPr lang="en-US" altLang="zh-TW" sz="2400" b="1">
                <a:latin typeface="Calibri" panose="020F0502020204030204" pitchFamily="34" charset="0"/>
                <a:ea typeface="新細明體" pitchFamily="18" charset="-120"/>
              </a:rPr>
              <a:t>child’ code</a:t>
            </a:r>
          </a:p>
        </p:txBody>
      </p:sp>
      <p:sp>
        <p:nvSpPr>
          <p:cNvPr id="106511" name="AutoShape 15"/>
          <p:cNvSpPr>
            <a:spLocks noChangeArrowheads="1"/>
          </p:cNvSpPr>
          <p:nvPr/>
        </p:nvSpPr>
        <p:spPr bwMode="auto">
          <a:xfrm>
            <a:off x="8759826" y="404813"/>
            <a:ext cx="1439863" cy="609600"/>
          </a:xfrm>
          <a:prstGeom prst="wedgeRoundRectCallout">
            <a:avLst>
              <a:gd name="adj1" fmla="val -100495"/>
              <a:gd name="adj2" fmla="val -10052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algn="ctr">
              <a:defRPr/>
            </a:pPr>
            <a:r>
              <a:rPr lang="en-US" altLang="zh-TW" sz="2400" b="1">
                <a:latin typeface="Calibri" panose="020F0502020204030204" pitchFamily="34" charset="0"/>
                <a:ea typeface="新細明體" pitchFamily="18" charset="-120"/>
              </a:rPr>
              <a:t>memory</a:t>
            </a:r>
          </a:p>
        </p:txBody>
      </p:sp>
      <p:sp>
        <p:nvSpPr>
          <p:cNvPr id="106512" name="Line 16"/>
          <p:cNvSpPr>
            <a:spLocks noChangeShapeType="1"/>
          </p:cNvSpPr>
          <p:nvPr/>
        </p:nvSpPr>
        <p:spPr bwMode="auto">
          <a:xfrm>
            <a:off x="2855913" y="549275"/>
            <a:ext cx="6477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>
            <a:prstShdw prst="shdw17" dist="17961" dir="2700000">
              <a:srgbClr val="991F00"/>
            </a:prstShdw>
          </a:effectLst>
        </p:spPr>
        <p:txBody>
          <a:bodyPr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06514" name="Text Box 18"/>
          <p:cNvSpPr txBox="1">
            <a:spLocks noChangeArrowheads="1"/>
          </p:cNvSpPr>
          <p:nvPr/>
        </p:nvSpPr>
        <p:spPr bwMode="auto">
          <a:xfrm>
            <a:off x="1847850" y="333376"/>
            <a:ext cx="10620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000" b="1">
                <a:latin typeface="Calibri" panose="020F0502020204030204" pitchFamily="34" charset="0"/>
                <a:ea typeface="新細明體" pitchFamily="18" charset="-120"/>
              </a:rPr>
              <a:t>pid=153</a:t>
            </a:r>
          </a:p>
        </p:txBody>
      </p:sp>
      <p:sp>
        <p:nvSpPr>
          <p:cNvPr id="106515" name="Text Box 19"/>
          <p:cNvSpPr txBox="1">
            <a:spLocks noChangeArrowheads="1"/>
          </p:cNvSpPr>
          <p:nvPr/>
        </p:nvSpPr>
        <p:spPr bwMode="auto">
          <a:xfrm>
            <a:off x="1992314" y="3500439"/>
            <a:ext cx="808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000" b="1">
                <a:latin typeface="Calibri" panose="020F0502020204030204" pitchFamily="34" charset="0"/>
                <a:ea typeface="新細明體" pitchFamily="18" charset="-120"/>
              </a:rPr>
              <a:t>pid=0</a:t>
            </a:r>
          </a:p>
        </p:txBody>
      </p:sp>
      <p:sp>
        <p:nvSpPr>
          <p:cNvPr id="106516" name="Line 20"/>
          <p:cNvSpPr>
            <a:spLocks noChangeShapeType="1"/>
          </p:cNvSpPr>
          <p:nvPr/>
        </p:nvSpPr>
        <p:spPr bwMode="auto">
          <a:xfrm>
            <a:off x="2782888" y="3716338"/>
            <a:ext cx="6477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>
            <a:prstShdw prst="shdw17" dist="17961" dir="2700000">
              <a:srgbClr val="991F00"/>
            </a:prstShdw>
          </a:effectLst>
        </p:spPr>
        <p:txBody>
          <a:bodyPr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06517" name="Line 21"/>
          <p:cNvSpPr>
            <a:spLocks noChangeShapeType="1"/>
          </p:cNvSpPr>
          <p:nvPr/>
        </p:nvSpPr>
        <p:spPr bwMode="auto">
          <a:xfrm>
            <a:off x="2855913" y="908050"/>
            <a:ext cx="6477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>
            <a:prstShdw prst="shdw17" dist="17961" dir="2700000">
              <a:srgbClr val="991F00"/>
            </a:prstShdw>
          </a:effectLst>
        </p:spPr>
        <p:txBody>
          <a:bodyPr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06518" name="Line 22"/>
          <p:cNvSpPr>
            <a:spLocks noChangeShapeType="1"/>
          </p:cNvSpPr>
          <p:nvPr/>
        </p:nvSpPr>
        <p:spPr bwMode="auto">
          <a:xfrm>
            <a:off x="2855913" y="1557338"/>
            <a:ext cx="6477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>
            <a:prstShdw prst="shdw17" dist="17961" dir="2700000">
              <a:srgbClr val="991F00"/>
            </a:prstShdw>
          </a:effectLst>
        </p:spPr>
        <p:txBody>
          <a:bodyPr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06519" name="Line 23"/>
          <p:cNvSpPr>
            <a:spLocks noChangeShapeType="1"/>
          </p:cNvSpPr>
          <p:nvPr/>
        </p:nvSpPr>
        <p:spPr bwMode="auto">
          <a:xfrm>
            <a:off x="2855913" y="2060575"/>
            <a:ext cx="6477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>
            <a:prstShdw prst="shdw17" dist="17961" dir="2700000">
              <a:srgbClr val="991F00"/>
            </a:prstShdw>
          </a:effectLst>
        </p:spPr>
        <p:txBody>
          <a:bodyPr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06520" name="Line 24"/>
          <p:cNvSpPr>
            <a:spLocks noChangeShapeType="1"/>
          </p:cNvSpPr>
          <p:nvPr/>
        </p:nvSpPr>
        <p:spPr bwMode="auto">
          <a:xfrm>
            <a:off x="2782888" y="4149725"/>
            <a:ext cx="6477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>
            <a:prstShdw prst="shdw17" dist="17961" dir="2700000">
              <a:srgbClr val="991F00"/>
            </a:prstShdw>
          </a:effectLst>
        </p:spPr>
        <p:txBody>
          <a:bodyPr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06521" name="Line 25"/>
          <p:cNvSpPr>
            <a:spLocks noChangeShapeType="1"/>
          </p:cNvSpPr>
          <p:nvPr/>
        </p:nvSpPr>
        <p:spPr bwMode="auto">
          <a:xfrm>
            <a:off x="2782888" y="4868863"/>
            <a:ext cx="6477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>
            <a:prstShdw prst="shdw17" dist="17961" dir="2700000">
              <a:srgbClr val="991F00"/>
            </a:prstShdw>
          </a:effectLst>
        </p:spPr>
        <p:txBody>
          <a:bodyPr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06523" name="Line 27"/>
          <p:cNvSpPr>
            <a:spLocks noChangeShapeType="1"/>
          </p:cNvSpPr>
          <p:nvPr/>
        </p:nvSpPr>
        <p:spPr bwMode="auto">
          <a:xfrm>
            <a:off x="2855913" y="2420938"/>
            <a:ext cx="6477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>
            <a:prstShdw prst="shdw17" dist="17961" dir="2700000">
              <a:srgbClr val="991F00"/>
            </a:prstShdw>
          </a:effectLst>
        </p:spPr>
        <p:txBody>
          <a:bodyPr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06524" name="Line 28"/>
          <p:cNvSpPr>
            <a:spLocks noChangeShapeType="1"/>
          </p:cNvSpPr>
          <p:nvPr/>
        </p:nvSpPr>
        <p:spPr bwMode="auto">
          <a:xfrm>
            <a:off x="2782889" y="5084763"/>
            <a:ext cx="649287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>
            <a:prstShdw prst="shdw17" dist="17961" dir="2700000">
              <a:srgbClr val="991F00"/>
            </a:prstShdw>
          </a:effectLst>
        </p:spPr>
        <p:txBody>
          <a:bodyPr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06525" name="Rectangle 29"/>
          <p:cNvSpPr>
            <a:spLocks noChangeArrowheads="1"/>
          </p:cNvSpPr>
          <p:nvPr/>
        </p:nvSpPr>
        <p:spPr bwMode="auto">
          <a:xfrm>
            <a:off x="3575051" y="3429000"/>
            <a:ext cx="4968875" cy="31686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Calibri" panose="020F0502020204030204" pitchFamily="34" charset="0"/>
                <a:ea typeface="新細明體" pitchFamily="18" charset="-120"/>
              </a:rPr>
              <a:t>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6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" dur="500"/>
                                        <p:tgtEl>
                                          <p:spTgt spid="106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106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106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7" dur="500"/>
                                        <p:tgtEl>
                                          <p:spTgt spid="106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06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7" dur="500"/>
                                        <p:tgtEl>
                                          <p:spTgt spid="106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6" dur="500"/>
                                        <p:tgtEl>
                                          <p:spTgt spid="106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5" dur="500"/>
                                        <p:tgtEl>
                                          <p:spTgt spid="106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06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10" grpId="0" animBg="1"/>
      <p:bldP spid="106512" grpId="0" animBg="1"/>
      <p:bldP spid="106512" grpId="1" animBg="1"/>
      <p:bldP spid="106514" grpId="0"/>
      <p:bldP spid="106515" grpId="0"/>
      <p:bldP spid="106516" grpId="0" animBg="1"/>
      <p:bldP spid="106516" grpId="1" animBg="1"/>
      <p:bldP spid="106517" grpId="0" animBg="1"/>
      <p:bldP spid="106517" grpId="1" animBg="1"/>
      <p:bldP spid="106518" grpId="0" animBg="1"/>
      <p:bldP spid="106518" grpId="1" animBg="1"/>
      <p:bldP spid="106519" grpId="0" animBg="1"/>
      <p:bldP spid="106519" grpId="1" animBg="1"/>
      <p:bldP spid="106520" grpId="0" animBg="1"/>
      <p:bldP spid="106520" grpId="1" animBg="1"/>
      <p:bldP spid="106521" grpId="0" animBg="1"/>
      <p:bldP spid="106521" grpId="1" animBg="1"/>
      <p:bldP spid="106523" grpId="0" animBg="1"/>
      <p:bldP spid="106524" grpId="0" animBg="1"/>
      <p:bldP spid="106524" grpId="1" animBg="1"/>
      <p:bldP spid="10652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Process Creation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681" y="1700808"/>
            <a:ext cx="7776864" cy="3672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TW" dirty="0" smtClean="0"/>
              <a:t>Process Concept</a:t>
            </a:r>
          </a:p>
          <a:p>
            <a:pPr eaLnBrk="1" hangingPunct="1"/>
            <a:r>
              <a:rPr lang="en-US" altLang="zh-TW" dirty="0" smtClean="0"/>
              <a:t>Process Scheduling</a:t>
            </a:r>
          </a:p>
          <a:p>
            <a:pPr eaLnBrk="1" hangingPunct="1"/>
            <a:r>
              <a:rPr lang="en-US" altLang="zh-TW" b="1" dirty="0" smtClean="0">
                <a:solidFill>
                  <a:srgbClr val="FF0000"/>
                </a:solidFill>
              </a:rPr>
              <a:t>Operations on Processes</a:t>
            </a:r>
          </a:p>
          <a:p>
            <a:pPr lvl="1" eaLnBrk="1" hangingPunct="1"/>
            <a:r>
              <a:rPr lang="en-US" altLang="zh-TW" dirty="0"/>
              <a:t>Process creation</a:t>
            </a:r>
          </a:p>
          <a:p>
            <a:pPr lvl="1" eaLnBrk="1" hangingPunct="1"/>
            <a:r>
              <a:rPr lang="en-US" altLang="zh-TW" b="1" dirty="0">
                <a:solidFill>
                  <a:srgbClr val="FF3300"/>
                </a:solidFill>
              </a:rPr>
              <a:t>Process termination</a:t>
            </a:r>
          </a:p>
          <a:p>
            <a:pPr eaLnBrk="1" hangingPunct="1"/>
            <a:r>
              <a:rPr lang="en-US" altLang="zh-TW" dirty="0" err="1" smtClean="0"/>
              <a:t>Interprocess</a:t>
            </a:r>
            <a:r>
              <a:rPr lang="en-US" altLang="zh-TW" dirty="0" smtClean="0"/>
              <a:t> Communication</a:t>
            </a:r>
          </a:p>
          <a:p>
            <a:pPr eaLnBrk="1" hangingPunct="1"/>
            <a:r>
              <a:rPr lang="en-US" altLang="zh-TW" dirty="0"/>
              <a:t>IPC in Shared-Memory Systems</a:t>
            </a:r>
          </a:p>
          <a:p>
            <a:pPr eaLnBrk="1" hangingPunct="1"/>
            <a:r>
              <a:rPr lang="en-US" altLang="zh-TW" dirty="0" smtClean="0"/>
              <a:t>Examples of IPC Systems</a:t>
            </a:r>
          </a:p>
          <a:p>
            <a:pPr eaLnBrk="1" hangingPunct="1"/>
            <a:r>
              <a:rPr lang="en-US" altLang="zh-TW" dirty="0" smtClean="0"/>
              <a:t>Communication in Client-Server Systems</a:t>
            </a:r>
          </a:p>
        </p:txBody>
      </p:sp>
    </p:spTree>
    <p:extLst>
      <p:ext uri="{BB962C8B-B14F-4D97-AF65-F5344CB8AC3E}">
        <p14:creationId xmlns:p14="http://schemas.microsoft.com/office/powerpoint/2010/main" val="130269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Process Termination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68413"/>
            <a:ext cx="10972800" cy="252062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/>
              <a:t>Process invokes </a:t>
            </a:r>
            <a:r>
              <a:rPr lang="en-US" altLang="zh-TW" sz="2800" b="1" dirty="0"/>
              <a:t>exit() </a:t>
            </a:r>
            <a:r>
              <a:rPr lang="en-US" altLang="zh-TW" sz="2800" dirty="0"/>
              <a:t>system call </a:t>
            </a:r>
          </a:p>
          <a:p>
            <a:pPr lvl="1" eaLnBrk="1" hangingPunct="1"/>
            <a:r>
              <a:rPr lang="en-US" altLang="zh-TW" sz="2400" dirty="0"/>
              <a:t>Return a </a:t>
            </a:r>
            <a:r>
              <a:rPr lang="en-US" altLang="zh-TW" sz="2400" i="1" dirty="0">
                <a:solidFill>
                  <a:srgbClr val="FF0000"/>
                </a:solidFill>
              </a:rPr>
              <a:t>status value </a:t>
            </a:r>
            <a:r>
              <a:rPr lang="en-US" altLang="zh-TW" sz="2400" dirty="0"/>
              <a:t>with</a:t>
            </a:r>
            <a:r>
              <a:rPr lang="en-US" altLang="zh-TW" sz="2400" i="1" dirty="0">
                <a:solidFill>
                  <a:srgbClr val="FF0000"/>
                </a:solidFill>
              </a:rPr>
              <a:t> its process identifier </a:t>
            </a:r>
            <a:r>
              <a:rPr lang="en-US" altLang="zh-TW" sz="2400" dirty="0"/>
              <a:t>to </a:t>
            </a:r>
            <a:r>
              <a:rPr lang="en-US" altLang="zh-TW" sz="2400" dirty="0" smtClean="0"/>
              <a:t>parent</a:t>
            </a:r>
          </a:p>
          <a:p>
            <a:pPr lvl="1" eaLnBrk="1" hangingPunct="1"/>
            <a:r>
              <a:rPr lang="en-US" altLang="zh-TW" sz="2400" dirty="0" smtClean="0"/>
              <a:t>Parent obtains the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status value </a:t>
            </a:r>
            <a:r>
              <a:rPr lang="en-US" altLang="zh-TW" sz="2400" dirty="0" smtClean="0"/>
              <a:t>and the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process identifier </a:t>
            </a:r>
            <a:r>
              <a:rPr lang="en-US" altLang="zh-TW" sz="2400" dirty="0" smtClean="0"/>
              <a:t>of the child via </a:t>
            </a:r>
            <a:r>
              <a:rPr lang="en-US" altLang="zh-TW" sz="2400" dirty="0"/>
              <a:t>the </a:t>
            </a:r>
            <a:r>
              <a:rPr lang="en-US" altLang="zh-TW" sz="2400" b="1" dirty="0">
                <a:solidFill>
                  <a:srgbClr val="0000FF"/>
                </a:solidFill>
              </a:rPr>
              <a:t>wait() </a:t>
            </a:r>
            <a:r>
              <a:rPr lang="en-US" altLang="zh-TW" sz="2400" dirty="0"/>
              <a:t>system call</a:t>
            </a:r>
          </a:p>
          <a:p>
            <a:pPr lvl="1" eaLnBrk="1" hangingPunct="1"/>
            <a:r>
              <a:rPr lang="en-US" altLang="zh-TW" sz="2400" dirty="0" smtClean="0"/>
              <a:t>Then</a:t>
            </a:r>
            <a:r>
              <a:rPr lang="en-US" altLang="zh-TW" sz="2400" dirty="0"/>
              <a:t>, process’ resources are deallocated by OS</a:t>
            </a:r>
          </a:p>
          <a:p>
            <a:pPr eaLnBrk="1" hangingPunct="1"/>
            <a:endParaRPr lang="en-US" altLang="zh-TW" sz="2800" dirty="0"/>
          </a:p>
          <a:p>
            <a:pPr lvl="2" eaLnBrk="1" hangingPunct="1"/>
            <a:endParaRPr lang="en-US" altLang="zh-TW" dirty="0" smtClean="0"/>
          </a:p>
          <a:p>
            <a:pPr lvl="2" eaLnBrk="1" hangingPunct="1"/>
            <a:endParaRPr lang="en-US" altLang="zh-TW" b="1" i="1" dirty="0" smtClean="0">
              <a:solidFill>
                <a:srgbClr val="FF3300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83432" y="4466728"/>
            <a:ext cx="4680520" cy="10156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Courier New" pitchFamily="49" charset="0"/>
              </a:rPr>
              <a:t>#include </a:t>
            </a:r>
            <a:r>
              <a:rPr lang="en-US" altLang="zh-TW" sz="2000" b="1" dirty="0" smtClean="0">
                <a:latin typeface="Courier New" pitchFamily="49" charset="0"/>
              </a:rPr>
              <a:t>&lt;</a:t>
            </a:r>
            <a:r>
              <a:rPr lang="en-US" altLang="zh-TW" sz="2000" b="1" dirty="0" err="1" smtClean="0">
                <a:latin typeface="Courier New" pitchFamily="49" charset="0"/>
              </a:rPr>
              <a:t>stdlib.h</a:t>
            </a:r>
            <a:r>
              <a:rPr lang="en-US" altLang="zh-TW" sz="2000" b="1" dirty="0" smtClean="0">
                <a:latin typeface="Courier New" pitchFamily="49" charset="0"/>
              </a:rPr>
              <a:t>&gt;</a:t>
            </a:r>
            <a:endParaRPr lang="en-US" altLang="zh-TW" sz="2000" b="1" dirty="0">
              <a:latin typeface="Courier New" pitchFamily="49" charset="0"/>
            </a:endParaRPr>
          </a:p>
          <a:p>
            <a:endParaRPr lang="en-US" altLang="zh-TW" sz="2000" b="1" dirty="0">
              <a:latin typeface="Courier New" pitchFamily="49" charset="0"/>
            </a:endParaRPr>
          </a:p>
          <a:p>
            <a:r>
              <a:rPr lang="en-US" altLang="zh-TW" sz="2000" b="1" dirty="0" smtClean="0">
                <a:latin typeface="Courier New" pitchFamily="49" charset="0"/>
              </a:rPr>
              <a:t>void exit(</a:t>
            </a:r>
            <a:r>
              <a:rPr lang="en-US" altLang="zh-TW" sz="2000" b="1" dirty="0" err="1" smtClean="0">
                <a:latin typeface="Courier New" pitchFamily="49" charset="0"/>
              </a:rPr>
              <a:t>int</a:t>
            </a:r>
            <a:r>
              <a:rPr lang="en-US" altLang="zh-TW" sz="2000" b="1" dirty="0" smtClean="0">
                <a:latin typeface="Courier New" pitchFamily="49" charset="0"/>
              </a:rPr>
              <a:t> status);</a:t>
            </a:r>
            <a:endParaRPr lang="en-US" altLang="zh-TW" sz="2000" b="1" dirty="0">
              <a:latin typeface="Courier New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600056" y="4005064"/>
            <a:ext cx="4680520" cy="193899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Courier New" pitchFamily="49" charset="0"/>
              </a:rPr>
              <a:t>#include &lt;sys/</a:t>
            </a:r>
            <a:r>
              <a:rPr lang="en-US" altLang="zh-TW" sz="2000" b="1" dirty="0" err="1">
                <a:latin typeface="Courier New" pitchFamily="49" charset="0"/>
              </a:rPr>
              <a:t>wait.h</a:t>
            </a:r>
            <a:r>
              <a:rPr lang="en-US" altLang="zh-TW" sz="2000" b="1" dirty="0">
                <a:latin typeface="Courier New" pitchFamily="49" charset="0"/>
              </a:rPr>
              <a:t>&gt;</a:t>
            </a:r>
          </a:p>
          <a:p>
            <a:endParaRPr lang="en-US" altLang="zh-TW" sz="2000" b="1" dirty="0">
              <a:latin typeface="Courier New" pitchFamily="49" charset="0"/>
            </a:endParaRPr>
          </a:p>
          <a:p>
            <a:r>
              <a:rPr lang="en-US" altLang="zh-TW" sz="2000" b="1" dirty="0" err="1">
                <a:latin typeface="Courier New" pitchFamily="49" charset="0"/>
              </a:rPr>
              <a:t>pid_t</a:t>
            </a:r>
            <a:r>
              <a:rPr lang="en-US" altLang="zh-TW" sz="2000" b="1" dirty="0">
                <a:latin typeface="Courier New" pitchFamily="49" charset="0"/>
              </a:rPr>
              <a:t>  </a:t>
            </a:r>
            <a:r>
              <a:rPr lang="en-US" altLang="zh-TW" sz="2000" b="1" dirty="0" err="1">
                <a:latin typeface="Courier New" pitchFamily="49" charset="0"/>
              </a:rPr>
              <a:t>pid</a:t>
            </a:r>
            <a:r>
              <a:rPr lang="en-US" altLang="zh-TW" sz="2000" b="1" dirty="0">
                <a:latin typeface="Courier New" pitchFamily="49" charset="0"/>
              </a:rPr>
              <a:t>;</a:t>
            </a:r>
          </a:p>
          <a:p>
            <a:r>
              <a:rPr lang="en-US" altLang="zh-TW" sz="2000" b="1" dirty="0" err="1">
                <a:latin typeface="Courier New" pitchFamily="49" charset="0"/>
              </a:rPr>
              <a:t>int</a:t>
            </a:r>
            <a:r>
              <a:rPr lang="en-US" altLang="zh-TW" sz="2000" b="1" dirty="0">
                <a:latin typeface="Courier New" pitchFamily="49" charset="0"/>
              </a:rPr>
              <a:t>	 status;</a:t>
            </a:r>
          </a:p>
          <a:p>
            <a:endParaRPr lang="en-US" altLang="zh-TW" sz="2000" b="1" dirty="0">
              <a:latin typeface="Courier New" pitchFamily="49" charset="0"/>
            </a:endParaRPr>
          </a:p>
          <a:p>
            <a:r>
              <a:rPr lang="en-US" altLang="zh-TW" sz="2000" b="1" dirty="0" err="1">
                <a:latin typeface="Courier New" pitchFamily="49" charset="0"/>
              </a:rPr>
              <a:t>pid_t</a:t>
            </a:r>
            <a:r>
              <a:rPr lang="en-US" altLang="zh-TW" sz="2000" b="1" dirty="0">
                <a:latin typeface="Courier New" pitchFamily="49" charset="0"/>
              </a:rPr>
              <a:t> wait(</a:t>
            </a:r>
            <a:r>
              <a:rPr lang="en-US" altLang="zh-TW" sz="2000" b="1" dirty="0" err="1">
                <a:latin typeface="Courier New" pitchFamily="49" charset="0"/>
              </a:rPr>
              <a:t>int</a:t>
            </a:r>
            <a:r>
              <a:rPr lang="en-US" altLang="zh-TW" sz="2000" b="1" dirty="0">
                <a:latin typeface="Courier New" pitchFamily="49" charset="0"/>
              </a:rPr>
              <a:t> *</a:t>
            </a:r>
            <a:r>
              <a:rPr lang="en-US" altLang="zh-TW" sz="2000" b="1" dirty="0" err="1">
                <a:latin typeface="Courier New" pitchFamily="49" charset="0"/>
              </a:rPr>
              <a:t>stat_loc</a:t>
            </a:r>
            <a:r>
              <a:rPr lang="en-US" altLang="zh-TW" sz="2000" b="1" dirty="0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1775520" y="1268760"/>
            <a:ext cx="8001000" cy="4467225"/>
            <a:chOff x="1559496" y="579006"/>
            <a:chExt cx="8001000" cy="4467225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9496" y="579006"/>
              <a:ext cx="8001000" cy="446722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604132" y="2121722"/>
              <a:ext cx="1499980" cy="39172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23792" y="2803355"/>
              <a:ext cx="1440160" cy="3376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254660" y="3717032"/>
              <a:ext cx="5305835" cy="4155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377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Process Termination in Linux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zh-TW" dirty="0" smtClean="0"/>
              <a:t>When a process terminates and before parent calls wait()</a:t>
            </a:r>
          </a:p>
          <a:p>
            <a:pPr lvl="1" eaLnBrk="1" hangingPunct="1"/>
            <a:r>
              <a:rPr lang="en-US" altLang="zh-TW" dirty="0" smtClean="0"/>
              <a:t>The terminated process becomes a </a:t>
            </a:r>
            <a:r>
              <a:rPr lang="en-US" altLang="zh-TW" b="1" dirty="0" smtClean="0">
                <a:solidFill>
                  <a:srgbClr val="3366FF"/>
                </a:solidFill>
              </a:rPr>
              <a:t>zombie</a:t>
            </a:r>
            <a:r>
              <a:rPr lang="en-US" altLang="zh-TW" dirty="0" smtClean="0"/>
              <a:t>(</a:t>
            </a:r>
            <a:r>
              <a:rPr lang="zh-TW" altLang="en-US" dirty="0" smtClean="0"/>
              <a:t>殭屍</a:t>
            </a:r>
            <a:r>
              <a:rPr lang="en-US" altLang="zh-TW" dirty="0" smtClean="0"/>
              <a:t>) process </a:t>
            </a:r>
          </a:p>
          <a:p>
            <a:pPr lvl="2" eaLnBrk="1" hangingPunct="1"/>
            <a:r>
              <a:rPr lang="en-US" altLang="zh-TW" dirty="0" smtClean="0"/>
              <a:t>Since its </a:t>
            </a:r>
            <a:r>
              <a:rPr lang="en-US" altLang="zh-TW" b="1" dirty="0" smtClean="0"/>
              <a:t>process control block (PCB) </a:t>
            </a:r>
            <a:r>
              <a:rPr lang="en-US" altLang="zh-TW" dirty="0" smtClean="0"/>
              <a:t>still exists for storing the </a:t>
            </a:r>
            <a:r>
              <a:rPr lang="en-US" altLang="zh-TW" b="1" dirty="0" smtClean="0">
                <a:solidFill>
                  <a:srgbClr val="FF3300"/>
                </a:solidFill>
              </a:rPr>
              <a:t>exit status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value</a:t>
            </a:r>
          </a:p>
          <a:p>
            <a:pPr lvl="2" eaLnBrk="1" hangingPunct="1"/>
            <a:r>
              <a:rPr lang="en-US" altLang="zh-TW" dirty="0" smtClean="0"/>
              <a:t>See the following two slides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But, if parent did not invoke </a:t>
            </a:r>
            <a:r>
              <a:rPr lang="en-US" altLang="zh-TW" b="1" dirty="0" smtClean="0"/>
              <a:t>wait() </a:t>
            </a:r>
            <a:r>
              <a:rPr lang="en-US" altLang="zh-TW" dirty="0" smtClean="0"/>
              <a:t>and is terminated </a:t>
            </a:r>
          </a:p>
          <a:p>
            <a:pPr lvl="1" eaLnBrk="1" hangingPunct="1"/>
            <a:r>
              <a:rPr lang="en-US" altLang="zh-TW" dirty="0" smtClean="0"/>
              <a:t>The child process becomes as </a:t>
            </a:r>
            <a:r>
              <a:rPr lang="en-US" altLang="zh-TW" b="1" dirty="0" smtClean="0">
                <a:solidFill>
                  <a:srgbClr val="3366FF"/>
                </a:solidFill>
              </a:rPr>
              <a:t>orphans</a:t>
            </a:r>
          </a:p>
          <a:p>
            <a:pPr lvl="1" eaLnBrk="1" hangingPunct="1"/>
            <a:r>
              <a:rPr lang="en-US" altLang="zh-TW" dirty="0" smtClean="0"/>
              <a:t>Thus, Linux set the child’s parent to the </a:t>
            </a:r>
            <a:r>
              <a:rPr lang="en-US" altLang="zh-TW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/>
            <a:r>
              <a:rPr lang="en-US" altLang="zh-TW" b="1" dirty="0" err="1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TW" dirty="0" smtClean="0"/>
              <a:t> process periodically calls </a:t>
            </a:r>
            <a:r>
              <a:rPr lang="en-US" altLang="zh-TW" b="1" dirty="0" smtClean="0"/>
              <a:t>wait()</a:t>
            </a:r>
            <a:r>
              <a:rPr lang="en-US" altLang="zh-TW" dirty="0" smtClean="0"/>
              <a:t> to collect children’s exit status value</a:t>
            </a:r>
          </a:p>
          <a:p>
            <a:pPr lvl="2" eaLnBrk="1" hangingPunct="1"/>
            <a:r>
              <a:rPr lang="en-US" altLang="zh-TW" dirty="0" smtClean="0"/>
              <a:t>See the following next slide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Zombie Process</a:t>
            </a:r>
            <a:endParaRPr lang="zh-TW" altLang="en-US" dirty="0"/>
          </a:p>
        </p:txBody>
      </p:sp>
      <p:sp>
        <p:nvSpPr>
          <p:cNvPr id="5" name="流程圖: 接點 4"/>
          <p:cNvSpPr/>
          <p:nvPr/>
        </p:nvSpPr>
        <p:spPr>
          <a:xfrm>
            <a:off x="2135560" y="3068960"/>
            <a:ext cx="1368152" cy="1296144"/>
          </a:xfrm>
          <a:prstGeom prst="flowChartConnector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fork()</a:t>
            </a:r>
            <a:endParaRPr lang="zh-TW" altLang="en-US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流程圖: 接點 5"/>
          <p:cNvSpPr/>
          <p:nvPr/>
        </p:nvSpPr>
        <p:spPr>
          <a:xfrm>
            <a:off x="4511824" y="4941168"/>
            <a:ext cx="1368152" cy="1296144"/>
          </a:xfrm>
          <a:prstGeom prst="flowChartConnector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exec()</a:t>
            </a:r>
            <a:endParaRPr lang="zh-TW" altLang="en-US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流程圖: 接點 6"/>
          <p:cNvSpPr/>
          <p:nvPr/>
        </p:nvSpPr>
        <p:spPr>
          <a:xfrm>
            <a:off x="7350958" y="4941168"/>
            <a:ext cx="1368152" cy="1296144"/>
          </a:xfrm>
          <a:prstGeom prst="flowChartConnector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exit()</a:t>
            </a:r>
            <a:endParaRPr lang="zh-TW" altLang="en-US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10" name="直線單箭頭接點 9"/>
          <p:cNvCxnSpPr>
            <a:stCxn id="5" idx="5"/>
            <a:endCxn id="6" idx="2"/>
          </p:cNvCxnSpPr>
          <p:nvPr/>
        </p:nvCxnSpPr>
        <p:spPr>
          <a:xfrm>
            <a:off x="3303352" y="4175288"/>
            <a:ext cx="1208473" cy="14139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3388326" y="2296953"/>
            <a:ext cx="1195506" cy="106002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6" idx="6"/>
            <a:endCxn id="7" idx="2"/>
          </p:cNvCxnSpPr>
          <p:nvPr/>
        </p:nvCxnSpPr>
        <p:spPr>
          <a:xfrm>
            <a:off x="5879976" y="5589240"/>
            <a:ext cx="147098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19" idx="2"/>
          </p:cNvCxnSpPr>
          <p:nvPr/>
        </p:nvCxnSpPr>
        <p:spPr>
          <a:xfrm flipV="1">
            <a:off x="4583832" y="2276873"/>
            <a:ext cx="2760230" cy="2008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圖: 接點 18"/>
          <p:cNvSpPr/>
          <p:nvPr/>
        </p:nvSpPr>
        <p:spPr>
          <a:xfrm>
            <a:off x="7344062" y="1628800"/>
            <a:ext cx="1368152" cy="1296144"/>
          </a:xfrm>
          <a:prstGeom prst="flowChartConnector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wait()</a:t>
            </a:r>
            <a:endParaRPr lang="zh-TW" altLang="en-US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718018" y="4398639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Calibri" panose="020F0502020204030204" pitchFamily="34" charset="0"/>
              </a:rPr>
              <a:t>child</a:t>
            </a:r>
            <a:endParaRPr lang="zh-TW" altLang="en-US" sz="2400" b="1" dirty="0">
              <a:latin typeface="Calibri" panose="020F0502020204030204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671429" y="2984687"/>
            <a:ext cx="1032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Calibri" panose="020F0502020204030204" pitchFamily="34" charset="0"/>
              </a:rPr>
              <a:t>parent</a:t>
            </a:r>
            <a:endParaRPr lang="zh-TW" altLang="en-US" sz="2400" b="1" dirty="0">
              <a:latin typeface="Calibri" panose="020F0502020204030204" pitchFamily="34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8042108" y="3749262"/>
            <a:ext cx="2235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3300"/>
                </a:solidFill>
                <a:latin typeface="Calibri" panose="020F0502020204030204" pitchFamily="34" charset="0"/>
              </a:rPr>
              <a:t>exit status</a:t>
            </a:r>
            <a:r>
              <a:rPr lang="en-US" altLang="zh-TW" sz="2400" b="1" dirty="0">
                <a:latin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</a:rPr>
              <a:t>value</a:t>
            </a:r>
            <a:endParaRPr lang="zh-TW" altLang="en-US" sz="2400" b="1" dirty="0">
              <a:solidFill>
                <a:srgbClr val="FF0000"/>
              </a:solidFill>
              <a:latin typeface="Calibri" panose="020F0502020204030204" pitchFamily="34" charset="0"/>
              <a:cs typeface="Tahoma" pitchFamily="34" charset="0"/>
            </a:endParaRPr>
          </a:p>
        </p:txBody>
      </p:sp>
      <p:cxnSp>
        <p:nvCxnSpPr>
          <p:cNvPr id="33" name="直線單箭頭接點 32"/>
          <p:cNvCxnSpPr>
            <a:stCxn id="7" idx="0"/>
            <a:endCxn id="19" idx="4"/>
          </p:cNvCxnSpPr>
          <p:nvPr/>
        </p:nvCxnSpPr>
        <p:spPr>
          <a:xfrm flipH="1" flipV="1">
            <a:off x="8028138" y="2924944"/>
            <a:ext cx="6896" cy="20162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8821941" y="5419963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zombie</a:t>
            </a:r>
            <a:endParaRPr lang="zh-TW" altLang="en-US" sz="1600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55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9" grpId="0" animBg="1"/>
      <p:bldP spid="21" grpId="0"/>
      <p:bldP spid="22" grpId="0"/>
      <p:bldP spid="32" grpId="0"/>
      <p:bldP spid="37" grpId="0"/>
      <p:bldP spid="37" grpId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  <a:latin typeface="Bookman Old Style" panose="02050604050505020204" pitchFamily="18" charset="0"/>
              </a:rPr>
              <a:t>Zombie Process</a:t>
            </a:r>
            <a:endParaRPr lang="en-US" altLang="zh-TW" dirty="0">
              <a:latin typeface="Bookman Old Style" panose="02050604050505020204" pitchFamily="18" charset="0"/>
            </a:endParaRPr>
          </a:p>
        </p:txBody>
      </p:sp>
      <p:sp>
        <p:nvSpPr>
          <p:cNvPr id="282627" name="Rectangle 4"/>
          <p:cNvSpPr>
            <a:spLocks noChangeArrowheads="1"/>
          </p:cNvSpPr>
          <p:nvPr/>
        </p:nvSpPr>
        <p:spPr bwMode="auto">
          <a:xfrm>
            <a:off x="6307138" y="1484314"/>
            <a:ext cx="2265362" cy="1235075"/>
          </a:xfrm>
          <a:prstGeom prst="rect">
            <a:avLst/>
          </a:prstGeom>
          <a:solidFill>
            <a:srgbClr val="99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dirty="0" smtClean="0">
                <a:solidFill>
                  <a:srgbClr val="000000"/>
                </a:solidFill>
                <a:latin typeface="Bookman Old Style" panose="02050604050505020204" pitchFamily="18" charset="0"/>
                <a:ea typeface="新細明體" panose="02020500000000000000" pitchFamily="18" charset="-120"/>
              </a:rPr>
              <a:t>A = A +1;</a:t>
            </a:r>
            <a:endParaRPr kumimoji="0" lang="en-US" altLang="zh-TW" sz="2000" dirty="0">
              <a:solidFill>
                <a:srgbClr val="000000"/>
              </a:solidFill>
              <a:latin typeface="Bookman Old Style" panose="02050604050505020204" pitchFamily="18" charset="0"/>
              <a:ea typeface="新細明體" panose="02020500000000000000" pitchFamily="18" charset="-120"/>
            </a:endParaRP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dirty="0" smtClean="0">
                <a:solidFill>
                  <a:srgbClr val="000000"/>
                </a:solidFill>
                <a:latin typeface="Bookman Old Style" panose="02050604050505020204" pitchFamily="18" charset="0"/>
                <a:ea typeface="新細明體" panose="02020500000000000000" pitchFamily="18" charset="-120"/>
              </a:rPr>
              <a:t>…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i="1" dirty="0">
                <a:solidFill>
                  <a:srgbClr val="FF3300"/>
                </a:solidFill>
                <a:latin typeface="Bookman Old Style" panose="02050604050505020204" pitchFamily="18" charset="0"/>
                <a:ea typeface="新細明體" panose="02020500000000000000" pitchFamily="18" charset="-120"/>
              </a:rPr>
              <a:t>wait</a:t>
            </a:r>
            <a:r>
              <a:rPr kumimoji="0" lang="en-US" altLang="zh-TW" sz="2000" b="1" i="1" dirty="0" smtClean="0">
                <a:solidFill>
                  <a:srgbClr val="FF3300"/>
                </a:solidFill>
                <a:latin typeface="Bookman Old Style" panose="02050604050505020204" pitchFamily="18" charset="0"/>
                <a:ea typeface="新細明體" panose="02020500000000000000" pitchFamily="18" charset="-120"/>
              </a:rPr>
              <a:t>();</a:t>
            </a:r>
            <a:endParaRPr kumimoji="0" lang="en-US" altLang="zh-TW" sz="2000" b="1" i="1" dirty="0">
              <a:solidFill>
                <a:srgbClr val="FF3300"/>
              </a:solidFill>
              <a:latin typeface="Bookman Old Style" panose="02050604050505020204" pitchFamily="18" charset="0"/>
              <a:ea typeface="新細明體" panose="02020500000000000000" pitchFamily="18" charset="-120"/>
            </a:endParaRP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6311900" y="4508500"/>
            <a:ext cx="2260600" cy="1931988"/>
          </a:xfrm>
          <a:prstGeom prst="rect">
            <a:avLst/>
          </a:prstGeom>
          <a:solidFill>
            <a:srgbClr val="CCFF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endParaRPr kumimoji="0" lang="en-US" altLang="zh-TW" sz="2000" b="1" dirty="0">
              <a:solidFill>
                <a:srgbClr val="000000"/>
              </a:solidFill>
              <a:latin typeface="Bookman Old Style" panose="02050604050505020204" pitchFamily="18" charset="0"/>
              <a:ea typeface="新細明體" panose="02020500000000000000" pitchFamily="18" charset="-120"/>
            </a:endParaRPr>
          </a:p>
          <a:p>
            <a:pPr algn="ctr" eaLnBrk="0" hangingPunct="0">
              <a:spcBef>
                <a:spcPct val="0"/>
              </a:spcBef>
              <a:buNone/>
              <a:defRPr/>
            </a:pPr>
            <a:endParaRPr kumimoji="0" lang="en-US" altLang="zh-TW" sz="2000" b="1" dirty="0">
              <a:solidFill>
                <a:srgbClr val="000000"/>
              </a:solidFill>
              <a:latin typeface="Bookman Old Style" panose="02050604050505020204" pitchFamily="18" charset="0"/>
              <a:ea typeface="新細明體" panose="02020500000000000000" pitchFamily="18" charset="-120"/>
            </a:endParaRPr>
          </a:p>
          <a:p>
            <a:pPr algn="ctr" eaLnBrk="0" hangingPunct="0">
              <a:spcBef>
                <a:spcPct val="0"/>
              </a:spcBef>
              <a:buNone/>
              <a:defRPr/>
            </a:pPr>
            <a:endParaRPr kumimoji="0" lang="en-US" altLang="zh-TW" sz="2000" b="1" dirty="0">
              <a:solidFill>
                <a:srgbClr val="000000"/>
              </a:solidFill>
              <a:latin typeface="Bookman Old Style" panose="02050604050505020204" pitchFamily="18" charset="0"/>
              <a:ea typeface="新細明體" panose="02020500000000000000" pitchFamily="18" charset="-120"/>
            </a:endParaRPr>
          </a:p>
          <a:p>
            <a:pPr algn="ctr" eaLnBrk="0" hangingPunct="0">
              <a:spcBef>
                <a:spcPct val="0"/>
              </a:spcBef>
              <a:buNone/>
              <a:defRPr/>
            </a:pPr>
            <a:endParaRPr kumimoji="0" lang="en-US" altLang="zh-TW" sz="2000" b="1" dirty="0">
              <a:solidFill>
                <a:srgbClr val="000000"/>
              </a:solidFill>
              <a:latin typeface="Bookman Old Style" panose="02050604050505020204" pitchFamily="18" charset="0"/>
              <a:ea typeface="新細明體" panose="02020500000000000000" pitchFamily="18" charset="-120"/>
            </a:endParaRPr>
          </a:p>
          <a:p>
            <a:pPr algn="ctr" eaLnBrk="0" hangingPunct="0">
              <a:spcBef>
                <a:spcPct val="0"/>
              </a:spcBef>
              <a:buNone/>
              <a:defRPr/>
            </a:pPr>
            <a:endParaRPr kumimoji="0" lang="en-US" altLang="zh-TW" sz="2000" b="1" dirty="0">
              <a:solidFill>
                <a:srgbClr val="000000"/>
              </a:solidFill>
              <a:latin typeface="Bookman Old Style" panose="02050604050505020204" pitchFamily="18" charset="0"/>
              <a:ea typeface="新細明體" panose="02020500000000000000" pitchFamily="18" charset="-120"/>
            </a:endParaRPr>
          </a:p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latin typeface="Bookman Old Style" panose="02050604050505020204" pitchFamily="18" charset="0"/>
                <a:ea typeface="新細明體" panose="02020500000000000000" pitchFamily="18" charset="-120"/>
              </a:rPr>
              <a:t>OS</a:t>
            </a:r>
          </a:p>
        </p:txBody>
      </p:sp>
      <p:sp>
        <p:nvSpPr>
          <p:cNvPr id="282629" name="Rectangle 4"/>
          <p:cNvSpPr>
            <a:spLocks noChangeArrowheads="1"/>
          </p:cNvSpPr>
          <p:nvPr/>
        </p:nvSpPr>
        <p:spPr bwMode="auto">
          <a:xfrm>
            <a:off x="6311900" y="2719388"/>
            <a:ext cx="2260600" cy="178911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spcBef>
                <a:spcPct val="0"/>
              </a:spcBef>
              <a:buNone/>
              <a:defRPr/>
            </a:pPr>
            <a:endParaRPr kumimoji="0" lang="en-US" altLang="zh-TW" sz="2000" dirty="0">
              <a:solidFill>
                <a:srgbClr val="000000"/>
              </a:solidFill>
              <a:latin typeface="Bookman Old Style" panose="02050604050505020204" pitchFamily="18" charset="0"/>
              <a:ea typeface="新細明體" panose="02020500000000000000" pitchFamily="18" charset="-120"/>
            </a:endParaRPr>
          </a:p>
        </p:txBody>
      </p:sp>
      <p:sp>
        <p:nvSpPr>
          <p:cNvPr id="282630" name="Rectangle 6"/>
          <p:cNvSpPr>
            <a:spLocks noChangeArrowheads="1"/>
          </p:cNvSpPr>
          <p:nvPr/>
        </p:nvSpPr>
        <p:spPr bwMode="auto">
          <a:xfrm>
            <a:off x="2566989" y="2189163"/>
            <a:ext cx="1870075" cy="1274762"/>
          </a:xfrm>
          <a:prstGeom prst="rect">
            <a:avLst/>
          </a:prstGeom>
          <a:solidFill>
            <a:srgbClr val="5B9BD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endParaRPr kumimoji="0" lang="en-US" altLang="zh-TW" sz="2400" b="1" dirty="0" smtClean="0">
              <a:solidFill>
                <a:srgbClr val="FF3300"/>
              </a:solidFill>
              <a:latin typeface="Bookman Old Style" panose="02050604050505020204" pitchFamily="18" charset="0"/>
              <a:ea typeface="新細明體" panose="02020500000000000000" pitchFamily="18" charset="-120"/>
            </a:endParaRPr>
          </a:p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400" b="1" dirty="0" smtClean="0">
                <a:solidFill>
                  <a:srgbClr val="FF3300"/>
                </a:solidFill>
                <a:latin typeface="Bookman Old Style" panose="02050604050505020204" pitchFamily="18" charset="0"/>
                <a:ea typeface="新細明體" panose="02020500000000000000" pitchFamily="18" charset="-120"/>
              </a:rPr>
              <a:t>CPU</a:t>
            </a:r>
            <a:endParaRPr kumimoji="0" lang="en-US" altLang="zh-TW" sz="2400" b="1" dirty="0">
              <a:solidFill>
                <a:srgbClr val="FF3300"/>
              </a:solidFill>
              <a:latin typeface="Bookman Old Style" panose="02050604050505020204" pitchFamily="18" charset="0"/>
              <a:ea typeface="新細明體" panose="02020500000000000000" pitchFamily="18" charset="-120"/>
            </a:endParaRPr>
          </a:p>
          <a:p>
            <a:pPr algn="ctr" eaLnBrk="0" hangingPunct="0">
              <a:spcBef>
                <a:spcPct val="0"/>
              </a:spcBef>
              <a:buNone/>
              <a:defRPr/>
            </a:pPr>
            <a:endParaRPr kumimoji="0" lang="en-US" altLang="zh-TW" sz="2400" b="1" dirty="0">
              <a:solidFill>
                <a:srgbClr val="FF3300"/>
              </a:solidFill>
              <a:latin typeface="Bookman Old Style" panose="02050604050505020204" pitchFamily="18" charset="0"/>
              <a:ea typeface="新細明體" panose="02020500000000000000" pitchFamily="18" charset="-120"/>
            </a:endParaRPr>
          </a:p>
          <a:p>
            <a:pPr algn="ctr" eaLnBrk="0" hangingPunct="0">
              <a:spcBef>
                <a:spcPct val="0"/>
              </a:spcBef>
              <a:buNone/>
              <a:defRPr/>
            </a:pPr>
            <a:endParaRPr kumimoji="0" lang="en-US" altLang="zh-TW" sz="2400" b="1" dirty="0">
              <a:solidFill>
                <a:srgbClr val="FF3300"/>
              </a:solidFill>
              <a:latin typeface="Bookman Old Style" panose="020506040505050202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4437065" y="1890469"/>
            <a:ext cx="1877215" cy="93607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 flipV="1">
            <a:off x="4444206" y="3000226"/>
            <a:ext cx="1837184" cy="494631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6307138" y="2723215"/>
            <a:ext cx="2265362" cy="1235075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dirty="0" smtClean="0">
                <a:solidFill>
                  <a:srgbClr val="000000"/>
                </a:solidFill>
                <a:latin typeface="Bookman Old Style" panose="02050604050505020204" pitchFamily="18" charset="0"/>
                <a:ea typeface="新細明體" panose="02020500000000000000" pitchFamily="18" charset="-120"/>
              </a:rPr>
              <a:t>…</a:t>
            </a:r>
            <a:endParaRPr kumimoji="0" lang="en-US" altLang="zh-TW" sz="2000" dirty="0">
              <a:solidFill>
                <a:srgbClr val="000000"/>
              </a:solidFill>
              <a:latin typeface="Bookman Old Style" panose="02050604050505020204" pitchFamily="18" charset="0"/>
              <a:ea typeface="新細明體" panose="02020500000000000000" pitchFamily="18" charset="-120"/>
            </a:endParaRP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i="1" dirty="0" smtClean="0">
                <a:solidFill>
                  <a:srgbClr val="FF3300"/>
                </a:solidFill>
                <a:latin typeface="Bookman Old Style" panose="02050604050505020204" pitchFamily="18" charset="0"/>
                <a:ea typeface="新細明體" panose="02020500000000000000" pitchFamily="18" charset="-120"/>
              </a:rPr>
              <a:t>exit(1);</a:t>
            </a:r>
            <a:endParaRPr kumimoji="0" lang="en-US" altLang="zh-TW" sz="2000" b="1" i="1" dirty="0">
              <a:solidFill>
                <a:srgbClr val="FF3300"/>
              </a:solidFill>
              <a:latin typeface="Bookman Old Style" panose="02050604050505020204" pitchFamily="18" charset="0"/>
              <a:ea typeface="新細明體" panose="02020500000000000000" pitchFamily="18" charset="-120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304220" y="5175051"/>
            <a:ext cx="2260600" cy="705486"/>
          </a:xfrm>
          <a:prstGeom prst="rect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latin typeface="Bookman Old Style" panose="02050604050505020204" pitchFamily="18" charset="0"/>
                <a:ea typeface="新細明體" panose="02020500000000000000" pitchFamily="18" charset="-120"/>
              </a:rPr>
              <a:t>P2 PCB </a:t>
            </a:r>
            <a:endParaRPr kumimoji="0" lang="en-US" altLang="zh-TW" sz="2000" b="1" dirty="0" smtClean="0">
              <a:solidFill>
                <a:srgbClr val="000000"/>
              </a:solidFill>
              <a:latin typeface="Bookman Old Style" panose="02050604050505020204" pitchFamily="18" charset="0"/>
              <a:ea typeface="新細明體" panose="02020500000000000000" pitchFamily="18" charset="-120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6307261" y="4509264"/>
            <a:ext cx="2260600" cy="705486"/>
          </a:xfrm>
          <a:prstGeom prst="rect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FF0000"/>
                </a:solidFill>
                <a:latin typeface="Bookman Old Style" panose="02050604050505020204" pitchFamily="18" charset="0"/>
                <a:ea typeface="新細明體" panose="02020500000000000000" pitchFamily="18" charset="-120"/>
              </a:rPr>
              <a:t>P1 PCB </a:t>
            </a:r>
          </a:p>
        </p:txBody>
      </p:sp>
      <p:sp>
        <p:nvSpPr>
          <p:cNvPr id="14" name="右大括弧 13"/>
          <p:cNvSpPr/>
          <p:nvPr/>
        </p:nvSpPr>
        <p:spPr>
          <a:xfrm>
            <a:off x="8888806" y="4536566"/>
            <a:ext cx="87515" cy="190392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Bookman Old Style" panose="020506040505050202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976320" y="5301208"/>
            <a:ext cx="559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Bookman Old Style" panose="02050604050505020204" pitchFamily="18" charset="0"/>
              </a:rPr>
              <a:t>OS</a:t>
            </a:r>
            <a:endParaRPr lang="zh-TW" altLang="en-US" sz="2000" b="1" dirty="0">
              <a:latin typeface="Bookman Old Style" panose="02050604050505020204" pitchFamily="18" charset="0"/>
            </a:endParaRPr>
          </a:p>
        </p:txBody>
      </p:sp>
      <p:sp>
        <p:nvSpPr>
          <p:cNvPr id="25" name="弧形箭號 (左彎) 24"/>
          <p:cNvSpPr/>
          <p:nvPr/>
        </p:nvSpPr>
        <p:spPr>
          <a:xfrm>
            <a:off x="8694162" y="2189164"/>
            <a:ext cx="426175" cy="130123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>
              <a:solidFill>
                <a:srgbClr val="000000"/>
              </a:solidFill>
              <a:latin typeface="Times New Roman"/>
              <a:ea typeface="新細明體"/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4057836" y="5278749"/>
            <a:ext cx="2088231" cy="391490"/>
          </a:xfrm>
          <a:prstGeom prst="rect">
            <a:avLst/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  <a:effectLst>
            <a:prstShdw prst="shdw17" dist="17961" dir="2700000">
              <a:srgbClr val="991F00"/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TW" sz="2400" b="1" dirty="0">
                <a:latin typeface="Calibri" panose="020F0502020204030204" pitchFamily="34" charset="0"/>
                <a:ea typeface="新細明體" pitchFamily="18" charset="-120"/>
              </a:rPr>
              <a:t>Zombie Process</a:t>
            </a:r>
            <a:endParaRPr lang="zh-TW" altLang="en-US" sz="2400" b="1" dirty="0">
              <a:latin typeface="Calibri" panose="020F0502020204030204" pitchFamily="34" charset="0"/>
              <a:ea typeface="新細明體" pitchFamily="18" charset="-12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311101" y="5194901"/>
            <a:ext cx="2260600" cy="705486"/>
          </a:xfrm>
          <a:prstGeom prst="rect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latin typeface="Bookman Old Style" panose="02050604050505020204" pitchFamily="18" charset="0"/>
                <a:ea typeface="新細明體" panose="02020500000000000000" pitchFamily="18" charset="-120"/>
              </a:rPr>
              <a:t>P2 PCB </a:t>
            </a:r>
            <a:endParaRPr kumimoji="0" lang="en-US" altLang="zh-TW" sz="2000" b="1" dirty="0" smtClean="0">
              <a:solidFill>
                <a:srgbClr val="000000"/>
              </a:solidFill>
              <a:latin typeface="Bookman Old Style" panose="02050604050505020204" pitchFamily="18" charset="0"/>
              <a:ea typeface="新細明體" panose="02020500000000000000" pitchFamily="18" charset="-120"/>
            </a:endParaRPr>
          </a:p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FF0000"/>
                </a:solidFill>
                <a:latin typeface="Bookman Old Style" panose="02050604050505020204" pitchFamily="18" charset="0"/>
                <a:ea typeface="新細明體" panose="02020500000000000000" pitchFamily="18" charset="-120"/>
              </a:rPr>
              <a:t>exit status </a:t>
            </a:r>
            <a:r>
              <a:rPr kumimoji="0" lang="en-US" altLang="zh-TW" sz="2000" b="1" dirty="0" smtClean="0">
                <a:solidFill>
                  <a:srgbClr val="FF0000"/>
                </a:solidFill>
                <a:latin typeface="Bookman Old Style" panose="02050604050505020204" pitchFamily="18" charset="0"/>
                <a:ea typeface="新細明體" panose="02020500000000000000" pitchFamily="18" charset="-120"/>
              </a:rPr>
              <a:t>= 1</a:t>
            </a:r>
            <a:endParaRPr kumimoji="0" lang="en-US" altLang="zh-TW" sz="2000" b="1" dirty="0">
              <a:solidFill>
                <a:srgbClr val="FF0000"/>
              </a:solidFill>
              <a:latin typeface="Bookman Old Style" panose="02050604050505020204" pitchFamily="18" charset="0"/>
              <a:ea typeface="新細明體" panose="02020500000000000000" pitchFamily="18" charset="-120"/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4431113" y="2411138"/>
            <a:ext cx="1863152" cy="589088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弧形箭號 (左彎) 21"/>
          <p:cNvSpPr/>
          <p:nvPr/>
        </p:nvSpPr>
        <p:spPr>
          <a:xfrm flipV="1">
            <a:off x="8580180" y="2277169"/>
            <a:ext cx="477963" cy="342414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>
              <a:solidFill>
                <a:srgbClr val="000000"/>
              </a:solidFill>
              <a:latin typeface="Times New Roman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34402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5" grpId="0" animBg="1"/>
      <p:bldP spid="25" grpId="1" animBg="1"/>
      <p:bldP spid="26" grpId="0" animBg="1"/>
      <p:bldP spid="26" grpId="1" animBg="1"/>
      <p:bldP spid="16" grpId="0" animBg="1"/>
      <p:bldP spid="16" grpId="1" animBg="1"/>
      <p:bldP spid="22" grpId="0" animBg="1"/>
      <p:bldP spid="22" grpId="1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Orphans </a:t>
            </a:r>
            <a:r>
              <a:rPr lang="en-US" altLang="zh-TW" dirty="0"/>
              <a:t>Process</a:t>
            </a:r>
            <a:endParaRPr lang="zh-TW" altLang="en-US" dirty="0"/>
          </a:p>
        </p:txBody>
      </p:sp>
      <p:sp>
        <p:nvSpPr>
          <p:cNvPr id="5" name="流程圖: 接點 4"/>
          <p:cNvSpPr/>
          <p:nvPr/>
        </p:nvSpPr>
        <p:spPr>
          <a:xfrm>
            <a:off x="2135560" y="3068960"/>
            <a:ext cx="1368152" cy="1296144"/>
          </a:xfrm>
          <a:prstGeom prst="flowChartConnector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fork()</a:t>
            </a:r>
            <a:endParaRPr lang="zh-TW" altLang="en-US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流程圖: 接點 5"/>
          <p:cNvSpPr/>
          <p:nvPr/>
        </p:nvSpPr>
        <p:spPr>
          <a:xfrm>
            <a:off x="4511824" y="4941168"/>
            <a:ext cx="1368152" cy="1296144"/>
          </a:xfrm>
          <a:prstGeom prst="flowChartConnector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exec()</a:t>
            </a:r>
            <a:endParaRPr lang="zh-TW" altLang="en-US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流程圖: 接點 6"/>
          <p:cNvSpPr/>
          <p:nvPr/>
        </p:nvSpPr>
        <p:spPr>
          <a:xfrm>
            <a:off x="7350958" y="4941168"/>
            <a:ext cx="1368152" cy="1296144"/>
          </a:xfrm>
          <a:prstGeom prst="flowChartConnector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</a:rPr>
              <a:t>a=a+1;</a:t>
            </a:r>
          </a:p>
          <a:p>
            <a:pPr algn="ctr"/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</a:rPr>
              <a:t>b=b-1;</a:t>
            </a:r>
          </a:p>
          <a:p>
            <a:pPr algn="ctr"/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</a:rPr>
              <a:t>…</a:t>
            </a:r>
            <a:endParaRPr lang="zh-TW" altLang="en-US" sz="2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10" name="直線單箭頭接點 9"/>
          <p:cNvCxnSpPr>
            <a:stCxn id="5" idx="5"/>
            <a:endCxn id="6" idx="2"/>
          </p:cNvCxnSpPr>
          <p:nvPr/>
        </p:nvCxnSpPr>
        <p:spPr>
          <a:xfrm>
            <a:off x="3303352" y="4175288"/>
            <a:ext cx="1208473" cy="14139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3388326" y="2296953"/>
            <a:ext cx="1195506" cy="106002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6" idx="6"/>
            <a:endCxn id="7" idx="2"/>
          </p:cNvCxnSpPr>
          <p:nvPr/>
        </p:nvCxnSpPr>
        <p:spPr>
          <a:xfrm>
            <a:off x="5879976" y="5589240"/>
            <a:ext cx="147098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圖: 接點 18"/>
          <p:cNvSpPr/>
          <p:nvPr/>
        </p:nvSpPr>
        <p:spPr>
          <a:xfrm>
            <a:off x="4583832" y="1648882"/>
            <a:ext cx="1368152" cy="1296144"/>
          </a:xfrm>
          <a:prstGeom prst="flowChartConnector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exit()</a:t>
            </a:r>
            <a:endParaRPr lang="zh-TW" altLang="en-US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718018" y="4398639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Calibri" panose="020F0502020204030204" pitchFamily="34" charset="0"/>
              </a:rPr>
              <a:t>child</a:t>
            </a:r>
            <a:endParaRPr lang="zh-TW" altLang="en-US" sz="2400" b="1" dirty="0">
              <a:latin typeface="Calibri" panose="020F0502020204030204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671429" y="2984687"/>
            <a:ext cx="1032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Calibri" panose="020F0502020204030204" pitchFamily="34" charset="0"/>
              </a:rPr>
              <a:t>parent</a:t>
            </a:r>
            <a:endParaRPr lang="zh-TW" altLang="en-US" sz="2400" b="1" dirty="0">
              <a:latin typeface="Calibri" panose="020F0502020204030204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8665164" y="5389185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Tahoma" pitchFamily="34" charset="0"/>
                <a:cs typeface="Tahoma" pitchFamily="34" charset="0"/>
              </a:rPr>
              <a:t>orphan</a:t>
            </a:r>
            <a:endParaRPr lang="zh-TW" altLang="en-US" sz="2000" b="1" dirty="0">
              <a:solidFill>
                <a:srgbClr val="FF0000"/>
              </a:solidFill>
              <a:latin typeface="Calibri" panose="020F0502020204030204" pitchFamily="34" charset="0"/>
              <a:cs typeface="Tahoma" pitchFamily="34" charset="0"/>
            </a:endParaRPr>
          </a:p>
        </p:txBody>
      </p:sp>
      <p:sp>
        <p:nvSpPr>
          <p:cNvPr id="14" name="流程圖: 接點 13"/>
          <p:cNvSpPr/>
          <p:nvPr/>
        </p:nvSpPr>
        <p:spPr>
          <a:xfrm>
            <a:off x="4583832" y="1628800"/>
            <a:ext cx="1368152" cy="1296144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init</a:t>
            </a:r>
            <a:endParaRPr lang="zh-TW" altLang="en-US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78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9" grpId="0" animBg="1"/>
      <p:bldP spid="21" grpId="0"/>
      <p:bldP spid="22" grpId="0"/>
      <p:bldP spid="37" grpId="0"/>
      <p:bldP spid="37" grpId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Again: Storage-Device Hierarchy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3482975" y="1069975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zh-TW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1919288" y="1125539"/>
            <a:ext cx="8229600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zh-TW" altLang="zh-TW" sz="3200" b="0" i="1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9462" name="Rectangle 9"/>
          <p:cNvSpPr>
            <a:spLocks noChangeArrowheads="1"/>
          </p:cNvSpPr>
          <p:nvPr/>
        </p:nvSpPr>
        <p:spPr bwMode="auto">
          <a:xfrm>
            <a:off x="1919288" y="981076"/>
            <a:ext cx="8229600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zh-TW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313" y="1231900"/>
            <a:ext cx="8156575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9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Outline</a:t>
            </a:r>
            <a:endParaRPr lang="en-US" altLang="zh-TW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/>
              <a:t>Process Concept</a:t>
            </a:r>
          </a:p>
          <a:p>
            <a:pPr eaLnBrk="1" hangingPunct="1"/>
            <a:r>
              <a:rPr lang="en-US" altLang="zh-TW" dirty="0" smtClean="0"/>
              <a:t>Process Scheduling</a:t>
            </a:r>
          </a:p>
          <a:p>
            <a:pPr eaLnBrk="1" hangingPunct="1"/>
            <a:r>
              <a:rPr lang="en-US" altLang="zh-TW" dirty="0" smtClean="0"/>
              <a:t>Operations on Processes</a:t>
            </a:r>
          </a:p>
          <a:p>
            <a:pPr eaLnBrk="1" hangingPunct="1"/>
            <a:r>
              <a:rPr lang="en-US" altLang="zh-TW" b="1" dirty="0" err="1" smtClean="0">
                <a:solidFill>
                  <a:srgbClr val="FF0000"/>
                </a:solidFill>
              </a:rPr>
              <a:t>Interprocess</a:t>
            </a:r>
            <a:r>
              <a:rPr lang="en-US" altLang="zh-TW" b="1" dirty="0" smtClean="0">
                <a:solidFill>
                  <a:srgbClr val="FF0000"/>
                </a:solidFill>
              </a:rPr>
              <a:t> Communication</a:t>
            </a:r>
          </a:p>
          <a:p>
            <a:pPr eaLnBrk="1" hangingPunct="1"/>
            <a:r>
              <a:rPr lang="en-US" altLang="zh-TW" dirty="0" smtClean="0"/>
              <a:t>IPC </a:t>
            </a:r>
            <a:r>
              <a:rPr lang="en-US" altLang="zh-TW" dirty="0"/>
              <a:t>in Shared-Memory Systems</a:t>
            </a:r>
          </a:p>
          <a:p>
            <a:pPr eaLnBrk="1" hangingPunct="1"/>
            <a:r>
              <a:rPr lang="en-US" altLang="zh-TW" dirty="0" smtClean="0"/>
              <a:t>Examples of IPC Systems</a:t>
            </a:r>
          </a:p>
          <a:p>
            <a:pPr eaLnBrk="1" hangingPunct="1"/>
            <a:r>
              <a:rPr lang="en-US" altLang="zh-TW" dirty="0" smtClean="0"/>
              <a:t>Communication in Client-Server Systems</a:t>
            </a:r>
          </a:p>
        </p:txBody>
      </p:sp>
    </p:spTree>
    <p:extLst>
      <p:ext uri="{BB962C8B-B14F-4D97-AF65-F5344CB8AC3E}">
        <p14:creationId xmlns:p14="http://schemas.microsoft.com/office/powerpoint/2010/main" val="176297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Cooperating Processes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Processes may share data with each other </a:t>
            </a:r>
            <a:r>
              <a:rPr lang="en-US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⇨ </a:t>
            </a:r>
            <a:r>
              <a:rPr lang="en-US" altLang="en-US" dirty="0"/>
              <a:t>cooperating processes</a:t>
            </a:r>
          </a:p>
          <a:p>
            <a:r>
              <a:rPr lang="en-US" altLang="en-US" dirty="0" smtClean="0"/>
              <a:t>Why ?</a:t>
            </a:r>
            <a:endParaRPr lang="en-US" altLang="en-US" dirty="0"/>
          </a:p>
          <a:p>
            <a:pPr lvl="1"/>
            <a:r>
              <a:rPr lang="en-US" altLang="en-US" dirty="0" smtClean="0"/>
              <a:t>Information </a:t>
            </a:r>
            <a:r>
              <a:rPr lang="en-US" altLang="en-US" dirty="0"/>
              <a:t>sharing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Computation </a:t>
            </a:r>
            <a:r>
              <a:rPr lang="en-US" altLang="en-US" dirty="0"/>
              <a:t>speedup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Modularity</a:t>
            </a:r>
          </a:p>
          <a:p>
            <a:pPr lvl="2"/>
            <a:r>
              <a:rPr lang="en-US" altLang="en-US" dirty="0" smtClean="0"/>
              <a:t>Construct the system in a modular fashion</a:t>
            </a:r>
            <a:endParaRPr lang="en-US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773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err="1" smtClean="0"/>
              <a:t>Interprocess</a:t>
            </a:r>
            <a:r>
              <a:rPr lang="en-US" altLang="zh-TW" dirty="0" smtClean="0"/>
              <a:t> Communication (IPC)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2800" dirty="0"/>
              <a:t>Cooperating processes require an </a:t>
            </a:r>
            <a:r>
              <a:rPr lang="en-US" altLang="zh-TW" sz="2800" b="1" dirty="0" err="1">
                <a:solidFill>
                  <a:srgbClr val="FF0000"/>
                </a:solidFill>
              </a:rPr>
              <a:t>interprocess</a:t>
            </a:r>
            <a:r>
              <a:rPr lang="en-US" altLang="zh-TW" sz="2800" b="1" dirty="0">
                <a:solidFill>
                  <a:srgbClr val="FF0000"/>
                </a:solidFill>
              </a:rPr>
              <a:t> communication</a:t>
            </a:r>
            <a:r>
              <a:rPr lang="en-US" altLang="zh-TW" sz="2800" dirty="0">
                <a:solidFill>
                  <a:srgbClr val="FF0000"/>
                </a:solidFill>
              </a:rPr>
              <a:t> (</a:t>
            </a:r>
            <a:r>
              <a:rPr lang="en-US" altLang="zh-TW" sz="2800" b="1" dirty="0">
                <a:solidFill>
                  <a:srgbClr val="FF0000"/>
                </a:solidFill>
              </a:rPr>
              <a:t>IPC</a:t>
            </a:r>
            <a:r>
              <a:rPr lang="en-US" altLang="zh-TW" sz="2800" dirty="0">
                <a:solidFill>
                  <a:srgbClr val="FF0000"/>
                </a:solidFill>
              </a:rPr>
              <a:t>) </a:t>
            </a:r>
            <a:r>
              <a:rPr lang="en-US" altLang="zh-TW" sz="2800" dirty="0"/>
              <a:t>mechanism</a:t>
            </a:r>
          </a:p>
          <a:p>
            <a:pPr eaLnBrk="1" hangingPunct="1"/>
            <a:endParaRPr lang="en-US" altLang="zh-TW" sz="2800" dirty="0" smtClean="0"/>
          </a:p>
          <a:p>
            <a:pPr eaLnBrk="1" hangingPunct="1"/>
            <a:r>
              <a:rPr lang="en-US" altLang="zh-TW" sz="2800" dirty="0" smtClean="0"/>
              <a:t>Two </a:t>
            </a:r>
            <a:r>
              <a:rPr lang="en-US" altLang="zh-TW" sz="2800" dirty="0"/>
              <a:t>common models</a:t>
            </a:r>
          </a:p>
          <a:p>
            <a:pPr lvl="1" eaLnBrk="1" hangingPunct="1"/>
            <a:r>
              <a:rPr lang="en-US" altLang="zh-TW" sz="2400" b="1" dirty="0">
                <a:solidFill>
                  <a:srgbClr val="0000FF"/>
                </a:solidFill>
              </a:rPr>
              <a:t>Message passing</a:t>
            </a:r>
          </a:p>
          <a:p>
            <a:pPr lvl="1" eaLnBrk="1" hangingPunct="1"/>
            <a:endParaRPr lang="en-US" altLang="zh-TW" sz="2400" b="1" dirty="0" smtClean="0">
              <a:solidFill>
                <a:srgbClr val="0000FF"/>
              </a:solidFill>
            </a:endParaRPr>
          </a:p>
          <a:p>
            <a:pPr lvl="1" eaLnBrk="1" hangingPunct="1"/>
            <a:endParaRPr lang="en-US" altLang="zh-TW" sz="2400" b="1" dirty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zh-TW" sz="2400" b="1" dirty="0" smtClean="0">
                <a:solidFill>
                  <a:srgbClr val="0000FF"/>
                </a:solidFill>
              </a:rPr>
              <a:t>Shared memory</a:t>
            </a:r>
            <a:endParaRPr lang="en-US" altLang="zh-TW" sz="2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Communications Models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935760" y="5983504"/>
            <a:ext cx="4864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dirty="0"/>
              <a:t>(a) Message passing. (b) Shared memory</a:t>
            </a:r>
          </a:p>
        </p:txBody>
      </p:sp>
      <p:pic>
        <p:nvPicPr>
          <p:cNvPr id="5" name="Picture 1" descr="3_12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561" y="1412776"/>
            <a:ext cx="8105923" cy="436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629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問題：如何實現</a:t>
            </a:r>
            <a:r>
              <a:rPr lang="en-US" altLang="zh-TW" dirty="0" smtClean="0"/>
              <a:t>Message Passing?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93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586947" y="2123728"/>
            <a:ext cx="823535" cy="4608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Message </a:t>
            </a:r>
            <a:r>
              <a:rPr lang="en-US" altLang="zh-TW" dirty="0" smtClean="0"/>
              <a:t>Passing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31704" y="1903494"/>
            <a:ext cx="4982857" cy="733418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altLang="zh-TW" sz="20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send_msg</a:t>
            </a:r>
            <a:r>
              <a:rPr lang="en-US" altLang="zh-TW" sz="2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()</a:t>
            </a:r>
            <a:endParaRPr lang="zh-TW" altLang="en-US" sz="20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41975" y="2504272"/>
            <a:ext cx="4972583" cy="1470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980728"/>
            <a:ext cx="6552728" cy="583264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473468" y="5301208"/>
            <a:ext cx="822332" cy="5806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476966" y="1052736"/>
            <a:ext cx="730707" cy="4608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2695521" y="2123728"/>
            <a:ext cx="730707" cy="4608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240288" y="1215351"/>
            <a:ext cx="1191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Process A</a:t>
            </a:r>
            <a:endParaRPr lang="zh-TW" altLang="en-US" sz="20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51893" y="980728"/>
            <a:ext cx="4982857" cy="90416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altLang="zh-TW" sz="20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receive_msg</a:t>
            </a:r>
            <a:r>
              <a:rPr lang="en-US" altLang="zh-TW" sz="2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()</a:t>
            </a:r>
            <a:endParaRPr lang="zh-TW" altLang="en-US" sz="20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92228" y="5301208"/>
            <a:ext cx="822332" cy="5807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弧形箭號 (左彎) 20"/>
          <p:cNvSpPr/>
          <p:nvPr/>
        </p:nvSpPr>
        <p:spPr>
          <a:xfrm flipV="1">
            <a:off x="8506220" y="1238447"/>
            <a:ext cx="923852" cy="442279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51017" y="1753535"/>
            <a:ext cx="4972583" cy="1470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282052" y="2060845"/>
            <a:ext cx="1191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Process B</a:t>
            </a:r>
            <a:endParaRPr lang="zh-TW" altLang="en-US" sz="20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弧形向右箭號 10"/>
          <p:cNvSpPr/>
          <p:nvPr/>
        </p:nvSpPr>
        <p:spPr>
          <a:xfrm>
            <a:off x="2571497" y="2504272"/>
            <a:ext cx="860208" cy="322898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839416" y="3570015"/>
            <a:ext cx="1618844" cy="795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memory copy</a:t>
            </a:r>
            <a:endParaRPr lang="zh-TW" altLang="en-US" sz="24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63727" y="1914239"/>
            <a:ext cx="4982857" cy="73711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altLang="zh-TW" sz="20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send_msg</a:t>
            </a:r>
            <a:r>
              <a:rPr lang="en-US" altLang="zh-TW" sz="2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()</a:t>
            </a:r>
            <a:endParaRPr lang="zh-TW" altLang="en-US" sz="20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57988" y="2511491"/>
            <a:ext cx="4972583" cy="1470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9647614" y="3101963"/>
            <a:ext cx="1618844" cy="7950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memory copy</a:t>
            </a:r>
            <a:endParaRPr lang="zh-TW" altLang="en-US" sz="24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15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1" grpId="0" animBg="1"/>
      <p:bldP spid="22" grpId="0" animBg="1"/>
      <p:bldP spid="11" grpId="0" animBg="1"/>
      <p:bldP spid="10" grpId="0" animBg="1"/>
      <p:bldP spid="27" grpId="0" animBg="1"/>
      <p:bldP spid="20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問題：如何實現</a:t>
            </a:r>
            <a:r>
              <a:rPr lang="en-US" altLang="zh-TW" dirty="0" smtClean="0"/>
              <a:t>Shared Memory?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97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Shared Memory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28" y="1412776"/>
            <a:ext cx="5112568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8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err="1" smtClean="0"/>
              <a:t>Interprocess</a:t>
            </a:r>
            <a:r>
              <a:rPr lang="en-US" altLang="zh-TW" dirty="0" smtClean="0"/>
              <a:t> Communication (IPC) (Cont.)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2800" dirty="0" smtClean="0"/>
              <a:t>Comparisons</a:t>
            </a:r>
            <a:endParaRPr lang="en-US" altLang="zh-TW" sz="2800" dirty="0"/>
          </a:p>
          <a:p>
            <a:pPr lvl="1" eaLnBrk="1" hangingPunct="1"/>
            <a:r>
              <a:rPr lang="en-US" altLang="zh-TW" sz="2400" b="1" dirty="0">
                <a:solidFill>
                  <a:srgbClr val="0000FF"/>
                </a:solidFill>
              </a:rPr>
              <a:t>Message passing</a:t>
            </a:r>
          </a:p>
          <a:p>
            <a:pPr lvl="2" eaLnBrk="1" hangingPunct="1"/>
            <a:r>
              <a:rPr lang="en-US" altLang="zh-TW" sz="2000" b="1" dirty="0"/>
              <a:t>Useful</a:t>
            </a:r>
            <a:r>
              <a:rPr lang="en-US" altLang="zh-TW" sz="2000" dirty="0"/>
              <a:t> for exchanging </a:t>
            </a:r>
            <a:r>
              <a:rPr lang="en-US" altLang="zh-TW" sz="2000" b="1" dirty="0"/>
              <a:t>smaller </a:t>
            </a:r>
            <a:r>
              <a:rPr lang="en-US" altLang="zh-TW" sz="2000" dirty="0"/>
              <a:t>amounts of data</a:t>
            </a:r>
          </a:p>
          <a:p>
            <a:pPr lvl="2" eaLnBrk="1" hangingPunct="1"/>
            <a:r>
              <a:rPr lang="en-US" altLang="zh-TW" sz="2000" dirty="0"/>
              <a:t>Easier to implement</a:t>
            </a:r>
          </a:p>
          <a:p>
            <a:pPr lvl="2" eaLnBrk="1" hangingPunct="1"/>
            <a:r>
              <a:rPr lang="en-US" altLang="zh-TW" sz="2000" b="1" dirty="0"/>
              <a:t>Slower; </a:t>
            </a:r>
            <a:r>
              <a:rPr lang="en-US" altLang="zh-TW" sz="2000" dirty="0"/>
              <a:t>requires system calls for sending/receiving </a:t>
            </a:r>
            <a:r>
              <a:rPr lang="en-US" altLang="zh-TW" sz="2000" dirty="0" smtClean="0"/>
              <a:t>messages (via memory copying)</a:t>
            </a:r>
            <a:endParaRPr lang="en-US" altLang="zh-TW" sz="2000" dirty="0"/>
          </a:p>
          <a:p>
            <a:pPr lvl="2" eaLnBrk="1" hangingPunct="1"/>
            <a:r>
              <a:rPr lang="en-US" altLang="zh-TW" sz="2000" dirty="0">
                <a:solidFill>
                  <a:srgbClr val="000000"/>
                </a:solidFill>
              </a:rPr>
              <a:t>No conflict need to be avoided</a:t>
            </a:r>
            <a:r>
              <a:rPr lang="en-US" altLang="zh-TW" sz="2000" dirty="0"/>
              <a:t> </a:t>
            </a:r>
          </a:p>
          <a:p>
            <a:pPr lvl="1" eaLnBrk="1" hangingPunct="1"/>
            <a:endParaRPr lang="en-US" altLang="zh-TW" sz="2400" b="1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zh-TW" sz="2400" b="1" dirty="0" smtClean="0">
                <a:solidFill>
                  <a:srgbClr val="0000FF"/>
                </a:solidFill>
              </a:rPr>
              <a:t>Shared </a:t>
            </a:r>
            <a:r>
              <a:rPr lang="en-US" altLang="zh-TW" sz="2400" b="1" dirty="0">
                <a:solidFill>
                  <a:srgbClr val="0000FF"/>
                </a:solidFill>
              </a:rPr>
              <a:t>memory</a:t>
            </a:r>
          </a:p>
          <a:p>
            <a:pPr lvl="2" eaLnBrk="1" hangingPunct="1"/>
            <a:r>
              <a:rPr lang="en-US" altLang="zh-TW" sz="2000" dirty="0"/>
              <a:t>Faster; requires </a:t>
            </a:r>
            <a:r>
              <a:rPr lang="en-US" altLang="zh-TW" sz="2000" b="1" dirty="0"/>
              <a:t>no</a:t>
            </a:r>
            <a:r>
              <a:rPr lang="en-US" altLang="zh-TW" sz="2000" dirty="0"/>
              <a:t> system calls when reading/writing data</a:t>
            </a:r>
          </a:p>
          <a:p>
            <a:pPr lvl="2" eaLnBrk="1" hangingPunct="1"/>
            <a:endParaRPr lang="en-US" altLang="zh-TW" sz="2000" dirty="0" smtClean="0">
              <a:solidFill>
                <a:srgbClr val="000000"/>
              </a:solidFill>
            </a:endParaRPr>
          </a:p>
          <a:p>
            <a:pPr lvl="2" eaLnBrk="1" hangingPunct="1"/>
            <a:r>
              <a:rPr lang="en-US" altLang="zh-TW" sz="2000" dirty="0" smtClean="0">
                <a:solidFill>
                  <a:srgbClr val="000000"/>
                </a:solidFill>
              </a:rPr>
              <a:t>But </a:t>
            </a:r>
            <a:r>
              <a:rPr lang="en-US" altLang="zh-TW" sz="2000" dirty="0">
                <a:solidFill>
                  <a:srgbClr val="000000"/>
                </a:solidFill>
              </a:rPr>
              <a:t>need protection and synchronization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25110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複習：</a:t>
            </a:r>
            <a:r>
              <a:rPr lang="en-US" altLang="zh-TW" dirty="0" smtClean="0"/>
              <a:t>Microkernel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362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5911888" y="1268760"/>
            <a:ext cx="3080388" cy="5589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1755" y="115888"/>
            <a:ext cx="8726733" cy="1143000"/>
          </a:xfrm>
          <a:noFill/>
        </p:spPr>
        <p:txBody>
          <a:bodyPr/>
          <a:lstStyle/>
          <a:p>
            <a:r>
              <a:rPr lang="en-US" altLang="zh-TW" dirty="0" smtClean="0"/>
              <a:t>Stack: Example 1</a:t>
            </a:r>
            <a:endParaRPr lang="zh-TW" altLang="en-US" dirty="0" smtClean="0">
              <a:effectLst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898224" y="1515462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  <a:ea typeface="新細明體" pitchFamily="18" charset="-120"/>
              </a:rPr>
              <a:t>stack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5951984" y="1268760"/>
            <a:ext cx="30243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main()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{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    .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    .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    a = a + 1;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    function_1(…);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    exit(1);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}</a:t>
            </a:r>
          </a:p>
          <a:p>
            <a:endParaRPr lang="en-US" altLang="zh-TW" sz="1800" dirty="0">
              <a:solidFill>
                <a:srgbClr val="000000"/>
              </a:solidFill>
              <a:latin typeface="Calibri" pitchFamily="34" charset="0"/>
              <a:ea typeface="新細明體" pitchFamily="18" charset="-120"/>
            </a:endParaRPr>
          </a:p>
          <a:p>
            <a:r>
              <a:rPr lang="en-US" altLang="zh-TW" sz="1800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function_1()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{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    b = b - 1;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    function_2(…);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    return;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}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function_2()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{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     …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     return;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Calibri" pitchFamily="34" charset="0"/>
                <a:ea typeface="新細明體" pitchFamily="18" charset="-120"/>
              </a:rPr>
              <a:t>}</a:t>
            </a:r>
            <a:endParaRPr lang="zh-TW" altLang="en-US" sz="1800" dirty="0">
              <a:solidFill>
                <a:srgbClr val="000000"/>
              </a:solidFill>
              <a:latin typeface="Calibri" pitchFamily="34" charset="0"/>
              <a:ea typeface="新細明體" pitchFamily="18" charset="-120"/>
            </a:endParaRPr>
          </a:p>
          <a:p>
            <a:endParaRPr lang="zh-TW" altLang="en-US" sz="1800" dirty="0">
              <a:solidFill>
                <a:srgbClr val="000000"/>
              </a:solidFill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>
            <a:off x="5171009" y="1484138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5171009" y="2553553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5171009" y="2845473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9161672" y="3879061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H="1">
            <a:off x="9192344" y="4437112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5231904" y="5555332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2423243" y="1972468"/>
            <a:ext cx="1737537" cy="738664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err="1">
                <a:solidFill>
                  <a:srgbClr val="FF0000"/>
                </a:solidFill>
                <a:latin typeface="Calibri" panose="020F0502020204030204" pitchFamily="34" charset="0"/>
                <a:ea typeface="新細明體" pitchFamily="18" charset="-120"/>
              </a:rPr>
              <a:t>arugment</a:t>
            </a:r>
            <a:endParaRPr lang="en-US" altLang="zh-TW" sz="1400" b="1" dirty="0">
              <a:solidFill>
                <a:srgbClr val="FF0000"/>
              </a:solidFill>
              <a:latin typeface="Calibri" panose="020F0502020204030204" pitchFamily="34" charset="0"/>
              <a:ea typeface="新細明體" pitchFamily="18" charset="-120"/>
            </a:endParaRPr>
          </a:p>
          <a:p>
            <a:pPr algn="ctr"/>
            <a:r>
              <a:rPr lang="en-US" altLang="zh-TW" sz="1400" b="1" dirty="0">
                <a:solidFill>
                  <a:srgbClr val="FF0000"/>
                </a:solidFill>
                <a:latin typeface="Calibri" panose="020F0502020204030204" pitchFamily="34" charset="0"/>
                <a:ea typeface="新細明體" pitchFamily="18" charset="-120"/>
              </a:rPr>
              <a:t>return address</a:t>
            </a:r>
          </a:p>
          <a:p>
            <a:pPr algn="ctr"/>
            <a:r>
              <a:rPr lang="en-US" altLang="zh-TW" sz="1400" b="1" dirty="0">
                <a:solidFill>
                  <a:srgbClr val="FF0000"/>
                </a:solidFill>
                <a:latin typeface="Calibri" panose="020F0502020204030204" pitchFamily="34" charset="0"/>
                <a:ea typeface="新細明體" pitchFamily="18" charset="-120"/>
              </a:rPr>
              <a:t>local variables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2423244" y="2650672"/>
            <a:ext cx="1737537" cy="73866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rgbClr val="FF0000"/>
                </a:solidFill>
                <a:latin typeface="Calibri" panose="020F0502020204030204" pitchFamily="34" charset="0"/>
                <a:ea typeface="新細明體" pitchFamily="18" charset="-120"/>
              </a:rPr>
              <a:t>argument</a:t>
            </a:r>
          </a:p>
          <a:p>
            <a:pPr algn="ctr"/>
            <a:r>
              <a:rPr lang="en-US" altLang="zh-TW" sz="1400" b="1" dirty="0">
                <a:solidFill>
                  <a:srgbClr val="FF0000"/>
                </a:solidFill>
                <a:latin typeface="Calibri" panose="020F0502020204030204" pitchFamily="34" charset="0"/>
                <a:ea typeface="新細明體" pitchFamily="18" charset="-120"/>
              </a:rPr>
              <a:t>return address</a:t>
            </a:r>
          </a:p>
          <a:p>
            <a:pPr algn="ctr"/>
            <a:r>
              <a:rPr lang="en-US" altLang="zh-TW" sz="1400" b="1" dirty="0">
                <a:solidFill>
                  <a:srgbClr val="FF0000"/>
                </a:solidFill>
                <a:latin typeface="Calibri" panose="020F0502020204030204" pitchFamily="34" charset="0"/>
                <a:ea typeface="新細明體" pitchFamily="18" charset="-120"/>
              </a:rPr>
              <a:t>local variables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2423243" y="3389336"/>
            <a:ext cx="1737537" cy="73866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rgbClr val="FF0000"/>
                </a:solidFill>
                <a:latin typeface="Calibri" panose="020F0502020204030204" pitchFamily="34" charset="0"/>
                <a:ea typeface="新細明體" pitchFamily="18" charset="-120"/>
              </a:rPr>
              <a:t>argument</a:t>
            </a:r>
            <a:endParaRPr lang="zh-TW" altLang="en-US" sz="1400" b="1" dirty="0">
              <a:solidFill>
                <a:srgbClr val="FF0000"/>
              </a:solidFill>
              <a:latin typeface="Calibri" panose="020F0502020204030204" pitchFamily="34" charset="0"/>
              <a:ea typeface="新細明體" pitchFamily="18" charset="-120"/>
            </a:endParaRPr>
          </a:p>
          <a:p>
            <a:pPr algn="ctr"/>
            <a:r>
              <a:rPr lang="en-US" altLang="zh-TW" sz="1400" b="1" dirty="0">
                <a:solidFill>
                  <a:srgbClr val="FF0000"/>
                </a:solidFill>
                <a:latin typeface="Calibri" panose="020F0502020204030204" pitchFamily="34" charset="0"/>
                <a:ea typeface="新細明體" pitchFamily="18" charset="-120"/>
              </a:rPr>
              <a:t>return address</a:t>
            </a:r>
          </a:p>
          <a:p>
            <a:pPr algn="ctr"/>
            <a:r>
              <a:rPr lang="en-US" altLang="zh-TW" sz="1400" b="1" dirty="0">
                <a:solidFill>
                  <a:srgbClr val="FF0000"/>
                </a:solidFill>
                <a:latin typeface="Calibri" panose="020F0502020204030204" pitchFamily="34" charset="0"/>
                <a:ea typeface="新細明體" pitchFamily="18" charset="-120"/>
              </a:rPr>
              <a:t>local variables</a:t>
            </a:r>
          </a:p>
        </p:txBody>
      </p:sp>
      <p:cxnSp>
        <p:nvCxnSpPr>
          <p:cNvPr id="39" name="直線單箭頭接點 38"/>
          <p:cNvCxnSpPr/>
          <p:nvPr/>
        </p:nvCxnSpPr>
        <p:spPr>
          <a:xfrm>
            <a:off x="1753570" y="2608885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1718881" y="207370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Calibri" pitchFamily="34" charset="0"/>
                <a:ea typeface="新細明體" pitchFamily="18" charset="-120"/>
              </a:rPr>
              <a:t>ESP</a:t>
            </a:r>
            <a:endParaRPr lang="zh-TW" altLang="en-US" sz="2800" b="1" dirty="0">
              <a:solidFill>
                <a:srgbClr val="FF0000"/>
              </a:solidFill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>
            <a:off x="1761754" y="3195724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1718881" y="2655793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Calibri" pitchFamily="34" charset="0"/>
                <a:ea typeface="新細明體" pitchFamily="18" charset="-120"/>
              </a:rPr>
              <a:t>ESP</a:t>
            </a:r>
            <a:endParaRPr lang="zh-TW" altLang="en-US" sz="2800" b="1" dirty="0">
              <a:solidFill>
                <a:srgbClr val="FF0000"/>
              </a:solidFill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>
            <a:off x="1761754" y="3739614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1718881" y="3265820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Calibri" pitchFamily="34" charset="0"/>
                <a:ea typeface="新細明體" pitchFamily="18" charset="-120"/>
              </a:rPr>
              <a:t>ESP</a:t>
            </a:r>
            <a:endParaRPr lang="zh-TW" altLang="en-US" sz="2800" b="1" dirty="0">
              <a:solidFill>
                <a:srgbClr val="FF0000"/>
              </a:solidFill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>
            <a:off x="5231904" y="6381328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H="1">
            <a:off x="9192344" y="5013176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>
            <a:off x="5231904" y="6165304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5159896" y="3146301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51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mph" presetSubtype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4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" presetClass="emph" presetSubtype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4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4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4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 animBg="1"/>
      <p:bldP spid="37" grpId="1" animBg="1"/>
      <p:bldP spid="38" grpId="0" animBg="1"/>
      <p:bldP spid="38" grpId="1" animBg="1"/>
      <p:bldP spid="40" grpId="0"/>
      <p:bldP spid="46" grpId="0"/>
      <p:bldP spid="46" grpId="1"/>
      <p:bldP spid="46" grpId="2"/>
      <p:bldP spid="46" grpId="3"/>
      <p:bldP spid="49" grpId="0"/>
      <p:bldP spid="49" grpId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Microkernel System Structure 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4" y="1644650"/>
            <a:ext cx="8340725" cy="45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10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問題：為何</a:t>
            </a:r>
            <a:r>
              <a:rPr lang="en-US" altLang="zh-TW" dirty="0" smtClean="0"/>
              <a:t>Microkernel</a:t>
            </a:r>
            <a:r>
              <a:rPr lang="zh-TW" altLang="en-US" dirty="0" smtClean="0"/>
              <a:t>效能不好？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940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Microkernel (Cont.)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Advantages: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Easier to extend the OS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dirty="0"/>
              <a:t>By adding </a:t>
            </a:r>
            <a:r>
              <a:rPr lang="en-US" altLang="zh-TW" sz="1800" i="1" dirty="0"/>
              <a:t>new services</a:t>
            </a:r>
            <a:r>
              <a:rPr lang="en-US" altLang="zh-TW" sz="1800" dirty="0"/>
              <a:t> to user space and do not require kernel modification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Easier to port the OS to new architectures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dirty="0"/>
              <a:t>The kernel is small and the changes tend to be fewer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More reliable and more secure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dirty="0"/>
              <a:t>Most services are running as user processes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dirty="0"/>
              <a:t>If a service failed, the rest of the OS remains untouched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Disadvantages: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b="1" i="1" dirty="0">
                <a:solidFill>
                  <a:srgbClr val="FF3300"/>
                </a:solidFill>
              </a:rPr>
              <a:t>Performance overhead by </a:t>
            </a:r>
            <a:r>
              <a:rPr lang="en-US" altLang="zh-TW" sz="2000" b="1" i="1" dirty="0">
                <a:solidFill>
                  <a:srgbClr val="0000FF"/>
                </a:solidFill>
              </a:rPr>
              <a:t>message passing </a:t>
            </a:r>
            <a:r>
              <a:rPr lang="en-US" altLang="zh-TW" sz="2000" b="1" i="1" dirty="0">
                <a:solidFill>
                  <a:srgbClr val="FF3300"/>
                </a:solidFill>
              </a:rPr>
              <a:t>between </a:t>
            </a:r>
            <a:r>
              <a:rPr lang="en-US" altLang="zh-TW" sz="2000" b="1" i="1" dirty="0" smtClean="0">
                <a:solidFill>
                  <a:srgbClr val="FF3300"/>
                </a:solidFill>
              </a:rPr>
              <a:t>services</a:t>
            </a:r>
            <a:endParaRPr lang="en-US" altLang="zh-TW" sz="2000" b="1" i="1" dirty="0">
              <a:solidFill>
                <a:srgbClr val="FF33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Window NT: microkernel, Windows XP: a monolithic kernel</a:t>
            </a:r>
          </a:p>
        </p:txBody>
      </p:sp>
    </p:spTree>
    <p:extLst>
      <p:ext uri="{BB962C8B-B14F-4D97-AF65-F5344CB8AC3E}">
        <p14:creationId xmlns:p14="http://schemas.microsoft.com/office/powerpoint/2010/main" val="29333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複習結束：</a:t>
            </a:r>
            <a:r>
              <a:rPr lang="en-US" altLang="zh-TW" dirty="0" smtClean="0"/>
              <a:t>Microkernel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439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Process Concept</a:t>
            </a:r>
          </a:p>
          <a:p>
            <a:pPr eaLnBrk="1" hangingPunct="1"/>
            <a:r>
              <a:rPr lang="en-US" altLang="zh-TW" dirty="0"/>
              <a:t>Process Scheduling</a:t>
            </a:r>
          </a:p>
          <a:p>
            <a:pPr eaLnBrk="1" hangingPunct="1"/>
            <a:r>
              <a:rPr lang="en-US" altLang="zh-TW" dirty="0"/>
              <a:t>Operations on Processes</a:t>
            </a:r>
          </a:p>
          <a:p>
            <a:pPr eaLnBrk="1" hangingPunct="1"/>
            <a:r>
              <a:rPr lang="en-US" altLang="zh-TW" dirty="0" err="1"/>
              <a:t>Interprocess</a:t>
            </a:r>
            <a:r>
              <a:rPr lang="en-US" altLang="zh-TW" dirty="0"/>
              <a:t> Communication</a:t>
            </a:r>
          </a:p>
          <a:p>
            <a:pPr eaLnBrk="1" hangingPunct="1"/>
            <a:r>
              <a:rPr lang="en-US" altLang="zh-TW" b="1" dirty="0">
                <a:solidFill>
                  <a:srgbClr val="FF0000"/>
                </a:solidFill>
              </a:rPr>
              <a:t>IPC in Shared-Memory Systems</a:t>
            </a:r>
          </a:p>
          <a:p>
            <a:pPr eaLnBrk="1" hangingPunct="1"/>
            <a:r>
              <a:rPr lang="en-US" altLang="zh-TW" dirty="0"/>
              <a:t>IPC in Message Passing Systems</a:t>
            </a:r>
          </a:p>
          <a:p>
            <a:pPr eaLnBrk="1" hangingPunct="1"/>
            <a:r>
              <a:rPr lang="en-US" altLang="zh-TW" dirty="0"/>
              <a:t>Examples of IPC Systems</a:t>
            </a:r>
          </a:p>
          <a:p>
            <a:pPr eaLnBrk="1" hangingPunct="1"/>
            <a:r>
              <a:rPr lang="en-US" altLang="zh-TW" dirty="0"/>
              <a:t>Communication in Client-Server Systems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051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Shared-Memory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Communicating processes need to establish a region of shared memory</a:t>
            </a:r>
          </a:p>
          <a:p>
            <a:pPr lvl="1"/>
            <a:r>
              <a:rPr lang="en-US" altLang="zh-TW" dirty="0" smtClean="0"/>
              <a:t>Reside in the </a:t>
            </a:r>
            <a:r>
              <a:rPr lang="en-US" altLang="zh-TW" b="1" dirty="0" smtClean="0"/>
              <a:t>address space of the process </a:t>
            </a:r>
            <a:r>
              <a:rPr lang="en-US" altLang="zh-TW" b="1" dirty="0" smtClean="0">
                <a:solidFill>
                  <a:srgbClr val="FF0000"/>
                </a:solidFill>
              </a:rPr>
              <a:t>creating</a:t>
            </a:r>
            <a:r>
              <a:rPr lang="en-US" altLang="zh-TW" b="1" dirty="0" smtClean="0"/>
              <a:t> the shared-memory region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 smtClean="0"/>
              <a:t>Other processes using this region must </a:t>
            </a:r>
            <a:r>
              <a:rPr lang="en-US" altLang="zh-TW" b="1" dirty="0" smtClean="0">
                <a:solidFill>
                  <a:srgbClr val="FF0000"/>
                </a:solidFill>
              </a:rPr>
              <a:t>attach</a:t>
            </a:r>
            <a:r>
              <a:rPr lang="en-US" altLang="zh-TW" dirty="0" smtClean="0"/>
              <a:t> it to their address space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Shared memory </a:t>
            </a:r>
            <a:r>
              <a:rPr lang="en-US" altLang="zh-TW" b="1" dirty="0" smtClean="0">
                <a:solidFill>
                  <a:srgbClr val="FF0000"/>
                </a:solidFill>
              </a:rPr>
              <a:t>remove</a:t>
            </a:r>
            <a:r>
              <a:rPr lang="en-US" altLang="zh-TW" dirty="0" smtClean="0"/>
              <a:t> the restriction that one process cannot access another process’s memory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880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Shared Memory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28" y="1412776"/>
            <a:ext cx="5112568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/>
              <a:t>Example: Producer-Consumer </a:t>
            </a:r>
            <a:r>
              <a:rPr lang="en-US" altLang="zh-TW" sz="4000" dirty="0" smtClean="0"/>
              <a:t>Problem (Skip!)</a:t>
            </a:r>
            <a:endParaRPr lang="en-US" altLang="zh-TW" sz="4000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/>
              <a:t>A paradigm for </a:t>
            </a:r>
            <a:r>
              <a:rPr lang="en-US" altLang="zh-TW" i="1" dirty="0" smtClean="0">
                <a:solidFill>
                  <a:srgbClr val="FF3300"/>
                </a:solidFill>
              </a:rPr>
              <a:t>cooperating processes</a:t>
            </a:r>
          </a:p>
          <a:p>
            <a:pPr lvl="1" eaLnBrk="1" hangingPunct="1"/>
            <a:r>
              <a:rPr lang="en-US" altLang="zh-TW" i="1" dirty="0" smtClean="0"/>
              <a:t>Producer</a:t>
            </a:r>
            <a:r>
              <a:rPr lang="en-US" altLang="zh-TW" dirty="0" smtClean="0"/>
              <a:t> process produces information that is consumed by a </a:t>
            </a:r>
            <a:r>
              <a:rPr lang="en-US" altLang="zh-TW" i="1" dirty="0" smtClean="0"/>
              <a:t>consumer</a:t>
            </a:r>
            <a:r>
              <a:rPr lang="en-US" altLang="zh-TW" dirty="0" smtClean="0"/>
              <a:t> process</a:t>
            </a:r>
          </a:p>
          <a:p>
            <a:pPr eaLnBrk="1" hangingPunct="1"/>
            <a:r>
              <a:rPr lang="en-US" altLang="zh-TW" dirty="0" smtClean="0"/>
              <a:t>Use a buffer to contain the data items</a:t>
            </a:r>
          </a:p>
          <a:p>
            <a:pPr lvl="1" eaLnBrk="1" hangingPunct="1"/>
            <a:r>
              <a:rPr lang="en-US" altLang="zh-TW" dirty="0" smtClean="0"/>
              <a:t>And the </a:t>
            </a:r>
            <a:r>
              <a:rPr lang="en-US" altLang="zh-TW" dirty="0" smtClean="0">
                <a:solidFill>
                  <a:srgbClr val="0000FF"/>
                </a:solidFill>
              </a:rPr>
              <a:t>buffer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0000FF"/>
                </a:solidFill>
              </a:rPr>
              <a:t>in</a:t>
            </a:r>
            <a:r>
              <a:rPr lang="en-US" altLang="zh-TW" dirty="0" smtClean="0"/>
              <a:t>, and </a:t>
            </a:r>
            <a:r>
              <a:rPr lang="en-US" altLang="zh-TW" dirty="0" smtClean="0">
                <a:solidFill>
                  <a:srgbClr val="0000FF"/>
                </a:solidFill>
              </a:rPr>
              <a:t>out</a:t>
            </a:r>
            <a:r>
              <a:rPr lang="en-US" altLang="zh-TW" dirty="0" smtClean="0"/>
              <a:t> variables use </a:t>
            </a:r>
            <a:r>
              <a:rPr lang="en-US" altLang="zh-TW" b="1" dirty="0" smtClean="0"/>
              <a:t>shared memory</a:t>
            </a:r>
            <a:r>
              <a:rPr lang="en-US" altLang="zh-TW" dirty="0" smtClean="0"/>
              <a:t> </a:t>
            </a:r>
          </a:p>
          <a:p>
            <a:pPr eaLnBrk="1" hangingPunct="1"/>
            <a:endParaRPr lang="en-US" altLang="zh-TW" dirty="0" smtClean="0"/>
          </a:p>
          <a:p>
            <a:pPr eaLnBrk="1" hangingPunct="1">
              <a:buFontTx/>
              <a:buNone/>
            </a:pPr>
            <a:endParaRPr lang="en-US" altLang="zh-TW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51585" y="4149080"/>
            <a:ext cx="7344817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aseline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aseline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aseline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aseline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aseline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598613" lvl="3">
              <a:buNone/>
            </a:pPr>
            <a:r>
              <a:rPr lang="en-US" altLang="zh-TW" sz="1600" b="1" kern="0" dirty="0">
                <a:latin typeface="Courier New" panose="02070309020205020404" pitchFamily="49" charset="0"/>
              </a:rPr>
              <a:t>#define BUFFER_SIZE 10</a:t>
            </a:r>
          </a:p>
          <a:p>
            <a:pPr marL="1598613" lvl="3">
              <a:buNone/>
            </a:pPr>
            <a:r>
              <a:rPr lang="en-US" altLang="zh-TW" sz="1600" b="1" kern="0" dirty="0" err="1">
                <a:latin typeface="Courier New" panose="02070309020205020404" pitchFamily="49" charset="0"/>
              </a:rPr>
              <a:t>typedef</a:t>
            </a:r>
            <a:r>
              <a:rPr lang="en-US" altLang="zh-TW" sz="1600" b="1" kern="0" dirty="0">
                <a:latin typeface="Courier New" panose="02070309020205020404" pitchFamily="49" charset="0"/>
              </a:rPr>
              <a:t> </a:t>
            </a:r>
            <a:r>
              <a:rPr lang="en-US" altLang="zh-TW" sz="1600" b="1" kern="0" dirty="0" err="1">
                <a:latin typeface="Courier New" panose="02070309020205020404" pitchFamily="49" charset="0"/>
              </a:rPr>
              <a:t>struct</a:t>
            </a:r>
            <a:r>
              <a:rPr lang="en-US" altLang="zh-TW" sz="1600" b="1" kern="0" dirty="0">
                <a:latin typeface="Courier New" panose="02070309020205020404" pitchFamily="49" charset="0"/>
              </a:rPr>
              <a:t> {</a:t>
            </a:r>
          </a:p>
          <a:p>
            <a:pPr marL="1598613" lvl="3">
              <a:buNone/>
            </a:pPr>
            <a:r>
              <a:rPr lang="en-US" altLang="zh-TW" sz="1600" b="1" kern="0" dirty="0">
                <a:latin typeface="Courier New" panose="02070309020205020404" pitchFamily="49" charset="0"/>
              </a:rPr>
              <a:t>	. . .</a:t>
            </a:r>
          </a:p>
          <a:p>
            <a:pPr marL="1598613" lvl="3">
              <a:buNone/>
            </a:pPr>
            <a:r>
              <a:rPr lang="en-US" altLang="zh-TW" sz="1600" b="1" kern="0" dirty="0">
                <a:latin typeface="Courier New" panose="02070309020205020404" pitchFamily="49" charset="0"/>
              </a:rPr>
              <a:t>} item;</a:t>
            </a:r>
          </a:p>
          <a:p>
            <a:pPr marL="1598613" lvl="3">
              <a:buNone/>
            </a:pPr>
            <a:endParaRPr lang="en-US" altLang="zh-TW" sz="1600" b="1" kern="0" dirty="0">
              <a:latin typeface="Courier New" panose="02070309020205020404" pitchFamily="49" charset="0"/>
            </a:endParaRPr>
          </a:p>
          <a:p>
            <a:pPr marL="1598613" lvl="3">
              <a:buNone/>
            </a:pPr>
            <a:r>
              <a:rPr lang="en-US" altLang="zh-TW" sz="1600" b="1" kern="0" dirty="0">
                <a:solidFill>
                  <a:srgbClr val="FF0000"/>
                </a:solidFill>
                <a:latin typeface="Courier New" panose="02070309020205020404" pitchFamily="49" charset="0"/>
              </a:rPr>
              <a:t>item buffer[BUFFER_SIZE];  //in shared memory</a:t>
            </a:r>
          </a:p>
          <a:p>
            <a:pPr marL="1598613" lvl="3">
              <a:buNone/>
            </a:pPr>
            <a:r>
              <a:rPr lang="en-US" altLang="zh-TW" sz="1600" b="1" kern="0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600" b="1" kern="0" dirty="0">
                <a:solidFill>
                  <a:srgbClr val="FF0000"/>
                </a:solidFill>
                <a:latin typeface="Courier New" panose="02070309020205020404" pitchFamily="49" charset="0"/>
              </a:rPr>
              <a:t> in = 0;			 //in shared memory</a:t>
            </a:r>
          </a:p>
          <a:p>
            <a:pPr marL="1598613" lvl="3">
              <a:buNone/>
            </a:pPr>
            <a:r>
              <a:rPr lang="en-US" altLang="zh-TW" sz="1600" b="1" kern="0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600" b="1" kern="0" dirty="0">
                <a:solidFill>
                  <a:srgbClr val="FF0000"/>
                </a:solidFill>
                <a:latin typeface="Courier New" panose="02070309020205020404" pitchFamily="49" charset="0"/>
              </a:rPr>
              <a:t> out = 0;		 //in shared memory</a:t>
            </a:r>
            <a:endParaRPr lang="en-US" altLang="zh-TW" sz="1600" kern="0" dirty="0">
              <a:solidFill>
                <a:srgbClr val="FF0000"/>
              </a:solidFill>
            </a:endParaRPr>
          </a:p>
          <a:p>
            <a:pPr marL="1598613" lvl="3">
              <a:buNone/>
            </a:pPr>
            <a:endParaRPr lang="en-US" altLang="zh-TW" b="1" kern="0" dirty="0"/>
          </a:p>
        </p:txBody>
      </p:sp>
      <p:sp>
        <p:nvSpPr>
          <p:cNvPr id="2" name="圓角矩形 1"/>
          <p:cNvSpPr/>
          <p:nvPr/>
        </p:nvSpPr>
        <p:spPr>
          <a:xfrm>
            <a:off x="3503712" y="4005064"/>
            <a:ext cx="6048672" cy="2592288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/>
              <a:t>Bounded-Buffer </a:t>
            </a:r>
            <a:r>
              <a:rPr lang="en-US" altLang="zh-TW" sz="4000" dirty="0">
                <a:latin typeface="Helvetica"/>
              </a:rPr>
              <a:t>–</a:t>
            </a:r>
            <a:r>
              <a:rPr lang="en-US" altLang="zh-TW" sz="4000" dirty="0"/>
              <a:t> Shared-Memory Solution (Skip!)</a:t>
            </a:r>
          </a:p>
        </p:txBody>
      </p:sp>
      <p:pic>
        <p:nvPicPr>
          <p:cNvPr id="5017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71638" y="1903163"/>
            <a:ext cx="4608512" cy="2333333"/>
          </a:xfrm>
          <a:noFill/>
        </p:spPr>
      </p:pic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1928639" y="1773239"/>
            <a:ext cx="4267200" cy="331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1" dirty="0">
                <a:solidFill>
                  <a:srgbClr val="FF3300"/>
                </a:solidFill>
                <a:latin typeface="Calibri" panose="020F0502020204030204" pitchFamily="34" charset="0"/>
              </a:rPr>
              <a:t>in</a:t>
            </a:r>
            <a:r>
              <a:rPr lang="en-US" altLang="zh-TW" sz="2800" dirty="0">
                <a:latin typeface="Calibri" panose="020F0502020204030204" pitchFamily="34" charset="0"/>
              </a:rPr>
              <a:t>: next free position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1" dirty="0">
                <a:solidFill>
                  <a:srgbClr val="FF3300"/>
                </a:solidFill>
                <a:latin typeface="Calibri" panose="020F0502020204030204" pitchFamily="34" charset="0"/>
              </a:rPr>
              <a:t>out</a:t>
            </a:r>
            <a:r>
              <a:rPr lang="en-US" altLang="zh-TW" sz="2800" dirty="0">
                <a:latin typeface="Calibri" panose="020F0502020204030204" pitchFamily="34" charset="0"/>
              </a:rPr>
              <a:t>: first full position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dirty="0">
                <a:latin typeface="Calibri" panose="020F0502020204030204" pitchFamily="34" charset="0"/>
              </a:rPr>
              <a:t>Buffer is empty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000" dirty="0">
                <a:latin typeface="Calibri" panose="020F0502020204030204" pitchFamily="34" charset="0"/>
              </a:rPr>
              <a:t>in == out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dirty="0">
                <a:latin typeface="Calibri" panose="020F0502020204030204" pitchFamily="34" charset="0"/>
              </a:rPr>
              <a:t>Buffer is full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TW" sz="2000" dirty="0">
                <a:latin typeface="Calibri" panose="020F0502020204030204" pitchFamily="34" charset="0"/>
              </a:rPr>
              <a:t>((in+1)%BUFFER_SIZE)== out</a:t>
            </a:r>
          </a:p>
        </p:txBody>
      </p:sp>
      <p:grpSp>
        <p:nvGrpSpPr>
          <p:cNvPr id="50181" name="Group 6"/>
          <p:cNvGrpSpPr>
            <a:grpSpLocks/>
          </p:cNvGrpSpPr>
          <p:nvPr/>
        </p:nvGrpSpPr>
        <p:grpSpPr bwMode="auto">
          <a:xfrm>
            <a:off x="4367683" y="4949034"/>
            <a:ext cx="4176713" cy="1439862"/>
            <a:chOff x="839" y="1434"/>
            <a:chExt cx="2721" cy="907"/>
          </a:xfrm>
        </p:grpSpPr>
        <p:sp>
          <p:nvSpPr>
            <p:cNvPr id="47111" name="Rectangle 7"/>
            <p:cNvSpPr>
              <a:spLocks noChangeArrowheads="1"/>
            </p:cNvSpPr>
            <p:nvPr/>
          </p:nvSpPr>
          <p:spPr bwMode="auto">
            <a:xfrm>
              <a:off x="1383" y="1933"/>
              <a:ext cx="272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7112" name="Rectangle 8"/>
            <p:cNvSpPr>
              <a:spLocks noChangeArrowheads="1"/>
            </p:cNvSpPr>
            <p:nvPr/>
          </p:nvSpPr>
          <p:spPr bwMode="auto">
            <a:xfrm>
              <a:off x="1655" y="1933"/>
              <a:ext cx="272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7113" name="Rectangle 9"/>
            <p:cNvSpPr>
              <a:spLocks noChangeArrowheads="1"/>
            </p:cNvSpPr>
            <p:nvPr/>
          </p:nvSpPr>
          <p:spPr bwMode="auto">
            <a:xfrm>
              <a:off x="1927" y="1933"/>
              <a:ext cx="272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7114" name="Rectangle 10"/>
            <p:cNvSpPr>
              <a:spLocks noChangeArrowheads="1"/>
            </p:cNvSpPr>
            <p:nvPr/>
          </p:nvSpPr>
          <p:spPr bwMode="auto">
            <a:xfrm>
              <a:off x="2200" y="1933"/>
              <a:ext cx="272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7115" name="Rectangle 11"/>
            <p:cNvSpPr>
              <a:spLocks noChangeArrowheads="1"/>
            </p:cNvSpPr>
            <p:nvPr/>
          </p:nvSpPr>
          <p:spPr bwMode="auto">
            <a:xfrm>
              <a:off x="1111" y="1933"/>
              <a:ext cx="272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7116" name="Rectangle 12"/>
            <p:cNvSpPr>
              <a:spLocks noChangeArrowheads="1"/>
            </p:cNvSpPr>
            <p:nvPr/>
          </p:nvSpPr>
          <p:spPr bwMode="auto">
            <a:xfrm>
              <a:off x="839" y="1933"/>
              <a:ext cx="272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7117" name="Rectangle 13"/>
            <p:cNvSpPr>
              <a:spLocks noChangeArrowheads="1"/>
            </p:cNvSpPr>
            <p:nvPr/>
          </p:nvSpPr>
          <p:spPr bwMode="auto">
            <a:xfrm>
              <a:off x="2472" y="1933"/>
              <a:ext cx="272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7118" name="Rectangle 14"/>
            <p:cNvSpPr>
              <a:spLocks noChangeArrowheads="1"/>
            </p:cNvSpPr>
            <p:nvPr/>
          </p:nvSpPr>
          <p:spPr bwMode="auto">
            <a:xfrm>
              <a:off x="2744" y="1933"/>
              <a:ext cx="272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7119" name="Rectangle 15"/>
            <p:cNvSpPr>
              <a:spLocks noChangeArrowheads="1"/>
            </p:cNvSpPr>
            <p:nvPr/>
          </p:nvSpPr>
          <p:spPr bwMode="auto">
            <a:xfrm>
              <a:off x="3016" y="1933"/>
              <a:ext cx="272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7120" name="Rectangle 16"/>
            <p:cNvSpPr>
              <a:spLocks noChangeArrowheads="1"/>
            </p:cNvSpPr>
            <p:nvPr/>
          </p:nvSpPr>
          <p:spPr bwMode="auto">
            <a:xfrm>
              <a:off x="3288" y="1933"/>
              <a:ext cx="272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>
              <a:off x="2607" y="1706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7122" name="Text Box 18"/>
            <p:cNvSpPr txBox="1">
              <a:spLocks noChangeArrowheads="1"/>
            </p:cNvSpPr>
            <p:nvPr/>
          </p:nvSpPr>
          <p:spPr bwMode="auto">
            <a:xfrm>
              <a:off x="2472" y="1434"/>
              <a:ext cx="2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2400" b="1">
                  <a:latin typeface="Times New Roman" pitchFamily="18" charset="0"/>
                  <a:ea typeface="新細明體" pitchFamily="18" charset="-120"/>
                </a:rPr>
                <a:t>in</a:t>
              </a:r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>
              <a:off x="1520" y="1706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7124" name="Text Box 20"/>
            <p:cNvSpPr txBox="1">
              <a:spLocks noChangeArrowheads="1"/>
            </p:cNvSpPr>
            <p:nvPr/>
          </p:nvSpPr>
          <p:spPr bwMode="auto">
            <a:xfrm>
              <a:off x="1337" y="1434"/>
              <a:ext cx="39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2400" b="1">
                  <a:latin typeface="Times New Roman" pitchFamily="18" charset="0"/>
                  <a:ea typeface="新細明體" pitchFamily="18" charset="-120"/>
                </a:rPr>
                <a:t>out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600" dirty="0"/>
              <a:t>Bounded-Buffer </a:t>
            </a:r>
            <a:r>
              <a:rPr lang="en-US" altLang="zh-TW" sz="3600" dirty="0">
                <a:latin typeface="Helvetica"/>
              </a:rPr>
              <a:t>–</a:t>
            </a:r>
            <a:r>
              <a:rPr lang="en-US" altLang="zh-TW" sz="3600" dirty="0"/>
              <a:t> Shared-Memory Solution (Skip!)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5775" y="1335881"/>
            <a:ext cx="4351338" cy="431323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5262" y="1346200"/>
            <a:ext cx="4029075" cy="42926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</p:pic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3071664" y="5099051"/>
            <a:ext cx="1187450" cy="3667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sz="1800" b="1" dirty="0">
                <a:ea typeface="標楷體" pitchFamily="65" charset="-120"/>
              </a:rPr>
              <a:t>Producer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7662573" y="5099051"/>
            <a:ext cx="1314450" cy="3667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sz="1800" b="1" dirty="0">
                <a:ea typeface="標楷體" pitchFamily="65" charset="-120"/>
              </a:rPr>
              <a:t>Consumer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919536" y="5836059"/>
            <a:ext cx="80157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>
                <a:latin typeface="Calibri" panose="020F0502020204030204" pitchFamily="34" charset="0"/>
              </a:rPr>
              <a:t>Problem? Both processes attempt to access the </a:t>
            </a:r>
            <a:r>
              <a:rPr lang="en-US" altLang="zh-TW" sz="2200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buffer</a:t>
            </a:r>
            <a:r>
              <a:rPr lang="en-US" altLang="zh-TW" sz="2200" dirty="0" smtClean="0">
                <a:latin typeface="Calibri" panose="020F0502020204030204" pitchFamily="34" charset="0"/>
              </a:rPr>
              <a:t> </a:t>
            </a:r>
            <a:r>
              <a:rPr lang="en-US" altLang="zh-TW" sz="2200" dirty="0">
                <a:latin typeface="Calibri" panose="020F0502020204030204" pitchFamily="34" charset="0"/>
              </a:rPr>
              <a:t>concurrently?</a:t>
            </a:r>
          </a:p>
          <a:p>
            <a:r>
              <a:rPr lang="en-US" altLang="zh-TW" sz="2200" dirty="0">
                <a:latin typeface="Calibri" panose="020F0502020204030204" pitchFamily="34" charset="0"/>
              </a:rPr>
              <a:t>		=&gt; Addressed in Chapter 6 and Chapter 7</a:t>
            </a:r>
            <a:endParaRPr lang="zh-TW" altLang="en-US" sz="2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snetpp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snet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snetpp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snet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snetpp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snet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snetpp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snet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snetpp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snet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snetpp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snet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snetpp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snet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snetpp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snet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snetpp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snet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8520</TotalTime>
  <Words>3269</Words>
  <Application>Microsoft Office PowerPoint</Application>
  <PresentationFormat>寬螢幕</PresentationFormat>
  <Paragraphs>892</Paragraphs>
  <Slides>114</Slides>
  <Notes>5</Notes>
  <HiddenSlides>0</HiddenSlides>
  <MMClips>0</MMClips>
  <ScaleCrop>false</ScaleCrop>
  <HeadingPairs>
    <vt:vector size="8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10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114</vt:i4>
      </vt:variant>
    </vt:vector>
  </HeadingPairs>
  <TitlesOfParts>
    <vt:vector size="140" baseType="lpstr">
      <vt:lpstr>Arial Unicode MS</vt:lpstr>
      <vt:lpstr>Monotype Sorts</vt:lpstr>
      <vt:lpstr>微軟正黑體</vt:lpstr>
      <vt:lpstr>新細明體</vt:lpstr>
      <vt:lpstr>標楷體</vt:lpstr>
      <vt:lpstr>Arial</vt:lpstr>
      <vt:lpstr>Bookman Old Style</vt:lpstr>
      <vt:lpstr>Calibri</vt:lpstr>
      <vt:lpstr>Courier New</vt:lpstr>
      <vt:lpstr>Garamond</vt:lpstr>
      <vt:lpstr>Helvetica</vt:lpstr>
      <vt:lpstr>Symbol</vt:lpstr>
      <vt:lpstr>Tahoma</vt:lpstr>
      <vt:lpstr>Times New Roman</vt:lpstr>
      <vt:lpstr>osnetppt</vt:lpstr>
      <vt:lpstr>1_osnetppt</vt:lpstr>
      <vt:lpstr>Office Theme</vt:lpstr>
      <vt:lpstr>2_osnetppt</vt:lpstr>
      <vt:lpstr>3_osnetppt</vt:lpstr>
      <vt:lpstr>4_osnetppt</vt:lpstr>
      <vt:lpstr>5_osnetppt</vt:lpstr>
      <vt:lpstr>6_osnetppt</vt:lpstr>
      <vt:lpstr>8_osnetppt</vt:lpstr>
      <vt:lpstr>9_osnetppt</vt:lpstr>
      <vt:lpstr>點陣圖影像</vt:lpstr>
      <vt:lpstr>VISIO</vt:lpstr>
      <vt:lpstr>Chapter 3: Processes</vt:lpstr>
      <vt:lpstr>Outline</vt:lpstr>
      <vt:lpstr>Overview</vt:lpstr>
      <vt:lpstr>Programs and Processes</vt:lpstr>
      <vt:lpstr>Overview (Cont.)</vt:lpstr>
      <vt:lpstr>Process</vt:lpstr>
      <vt:lpstr>複習: EIP (or PC)</vt:lpstr>
      <vt:lpstr>Again: Storage-Device Hierarchy</vt:lpstr>
      <vt:lpstr>Stack: Example 1</vt:lpstr>
      <vt:lpstr>Stack: Example 2</vt:lpstr>
      <vt:lpstr>Stack: Example 3</vt:lpstr>
      <vt:lpstr>Heap</vt:lpstr>
      <vt:lpstr>Actual Memory Layout of a C Program</vt:lpstr>
      <vt:lpstr>Actual Memory Layout of a C Program</vt:lpstr>
      <vt:lpstr>Actual Memory Layout of a Process</vt:lpstr>
      <vt:lpstr>Memory Layout of a C Program</vt:lpstr>
      <vt:lpstr>Outline</vt:lpstr>
      <vt:lpstr>Process State</vt:lpstr>
      <vt:lpstr>Diagram of Process State</vt:lpstr>
      <vt:lpstr>Outline</vt:lpstr>
      <vt:lpstr>Process Control Block (PCB) (or Process Descriptor) </vt:lpstr>
      <vt:lpstr>Process Control Block (PCB)</vt:lpstr>
      <vt:lpstr>Process Control Block (PCB)</vt:lpstr>
      <vt:lpstr>Process Representation in Linux</vt:lpstr>
      <vt:lpstr>Accounting</vt:lpstr>
      <vt:lpstr>Outline</vt:lpstr>
      <vt:lpstr>Process Scheduling</vt:lpstr>
      <vt:lpstr>Outline</vt:lpstr>
      <vt:lpstr>CPU Scheduler(CPU排程演算法)需要什麼資料結構？</vt:lpstr>
      <vt:lpstr>Scheduling Queues</vt:lpstr>
      <vt:lpstr>The Ready Queue and Wait Queues</vt:lpstr>
      <vt:lpstr>Diagram of Process State</vt:lpstr>
      <vt:lpstr>Various I/O Wait Queues</vt:lpstr>
      <vt:lpstr>Queuing-Diagram Representation of Process Scheduling</vt:lpstr>
      <vt:lpstr>Queuing-Diagram Representation of Process Scheduling</vt:lpstr>
      <vt:lpstr>Outline</vt:lpstr>
      <vt:lpstr>什麼是CPU Scheduler?</vt:lpstr>
      <vt:lpstr>CPU Scheduling</vt:lpstr>
      <vt:lpstr>CPU Scheduler</vt:lpstr>
      <vt:lpstr>Example:  Scheduler is Invoked when a Timer Interrupt Occurs</vt:lpstr>
      <vt:lpstr>CPU Scheduling (CPU)</vt:lpstr>
      <vt:lpstr>CPU Scheduling</vt:lpstr>
      <vt:lpstr>Swap Out and Swap In</vt:lpstr>
      <vt:lpstr>CPU排程演算法會在第五章介紹!</vt:lpstr>
      <vt:lpstr>Outline</vt:lpstr>
      <vt:lpstr>CPU排程演算法會伴隨Context Switch!</vt:lpstr>
      <vt:lpstr>Context Switch</vt:lpstr>
      <vt:lpstr>  複習： 問題: What is a state?</vt:lpstr>
      <vt:lpstr>複習：Storage-Device Hierarchy</vt:lpstr>
      <vt:lpstr>Context Switch (Cont.)</vt:lpstr>
      <vt:lpstr>複習： 問題: 為什麼要儲存state?然後復原state?</vt:lpstr>
      <vt:lpstr>複習：Without State Save and Restore</vt:lpstr>
      <vt:lpstr>Context Switch</vt:lpstr>
      <vt:lpstr>所以，切換Process時 (Context Switch)，必須要儲存當下Process的state，然後復原接下來要執行的Process的state!  儲存的state記錄會在PCB當中(Page 18).</vt:lpstr>
      <vt:lpstr>Context Switch</vt:lpstr>
      <vt:lpstr>Context Switch 1</vt:lpstr>
      <vt:lpstr>Context Switch 2</vt:lpstr>
      <vt:lpstr>比較：ISR Has no State to Be Saved/Restored</vt:lpstr>
      <vt:lpstr>Context Switch (Cont.)</vt:lpstr>
      <vt:lpstr>複習：Related Instructions</vt:lpstr>
      <vt:lpstr>Multiple Sets of Registers</vt:lpstr>
      <vt:lpstr>Outline</vt:lpstr>
      <vt:lpstr>問題：當Double Click某一個應用程式，發生了什麼事情呢?</vt:lpstr>
      <vt:lpstr>Process Creation</vt:lpstr>
      <vt:lpstr>A Tree of Processes in Linux</vt:lpstr>
      <vt:lpstr>Process Creation (Cont.)</vt:lpstr>
      <vt:lpstr>The fork() System Call</vt:lpstr>
      <vt:lpstr>The exec() System Call</vt:lpstr>
      <vt:lpstr>UNIX Process Creation</vt:lpstr>
      <vt:lpstr>C Program Forking Process</vt:lpstr>
      <vt:lpstr>PowerPoint 簡報</vt:lpstr>
      <vt:lpstr>Process Creation</vt:lpstr>
      <vt:lpstr>Outline</vt:lpstr>
      <vt:lpstr>Process Termination</vt:lpstr>
      <vt:lpstr>PowerPoint 簡報</vt:lpstr>
      <vt:lpstr>Process Termination in Linux</vt:lpstr>
      <vt:lpstr>Zombie Process</vt:lpstr>
      <vt:lpstr>Zombie Process</vt:lpstr>
      <vt:lpstr>Orphans Process</vt:lpstr>
      <vt:lpstr>Outline</vt:lpstr>
      <vt:lpstr>Cooperating Processes</vt:lpstr>
      <vt:lpstr>Interprocess Communication (IPC)</vt:lpstr>
      <vt:lpstr>Communications Models </vt:lpstr>
      <vt:lpstr>問題：如何實現Message Passing?</vt:lpstr>
      <vt:lpstr>Message Passing</vt:lpstr>
      <vt:lpstr>問題：如何實現Shared Memory?</vt:lpstr>
      <vt:lpstr>Shared Memory</vt:lpstr>
      <vt:lpstr>Interprocess Communication (IPC) (Cont.)</vt:lpstr>
      <vt:lpstr>複習：Microkernel</vt:lpstr>
      <vt:lpstr>Microkernel System Structure </vt:lpstr>
      <vt:lpstr>問題：為何Microkernel效能不好？</vt:lpstr>
      <vt:lpstr>Microkernel (Cont.)</vt:lpstr>
      <vt:lpstr>複習結束：Microkernel</vt:lpstr>
      <vt:lpstr>Outline</vt:lpstr>
      <vt:lpstr>Shared-Memory </vt:lpstr>
      <vt:lpstr>Shared Memory</vt:lpstr>
      <vt:lpstr>Example: Producer-Consumer Problem (Skip!)</vt:lpstr>
      <vt:lpstr>Bounded-Buffer – Shared-Memory Solution (Skip!)</vt:lpstr>
      <vt:lpstr>Bounded-Buffer – Shared-Memory Solution (Skip!)</vt:lpstr>
      <vt:lpstr>Outline</vt:lpstr>
      <vt:lpstr>Message-Passing Systems</vt:lpstr>
      <vt:lpstr>Outline</vt:lpstr>
      <vt:lpstr>Synchronous or Asynchronous</vt:lpstr>
      <vt:lpstr>Synchronous or Asynchronous I/O Example</vt:lpstr>
      <vt:lpstr>Blocking I/O</vt:lpstr>
      <vt:lpstr>Blocking I/O</vt:lpstr>
      <vt:lpstr>Non-Blocking I/O</vt:lpstr>
      <vt:lpstr>Non-Blocking I/O</vt:lpstr>
      <vt:lpstr>Blocking and Nonblocking I/O</vt:lpstr>
      <vt:lpstr>Outline</vt:lpstr>
      <vt:lpstr>POSIX Shared Memory</vt:lpstr>
      <vt:lpstr> POSIX Shared Memory: Producer</vt:lpstr>
      <vt:lpstr>POSIX Shared Memory: Consumer</vt:lpstr>
      <vt:lpstr>Chapter 3:  Processes</vt:lpstr>
    </vt:vector>
  </TitlesOfParts>
  <Company>NCHU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CJSREX</dc:creator>
  <cp:lastModifiedBy>hpchang</cp:lastModifiedBy>
  <cp:revision>1897</cp:revision>
  <dcterms:created xsi:type="dcterms:W3CDTF">2007-09-05T09:28:55Z</dcterms:created>
  <dcterms:modified xsi:type="dcterms:W3CDTF">2023-09-17T10:07:39Z</dcterms:modified>
</cp:coreProperties>
</file>