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712" r:id="rId3"/>
  </p:sldMasterIdLst>
  <p:notesMasterIdLst>
    <p:notesMasterId r:id="rId109"/>
  </p:notesMasterIdLst>
  <p:sldIdLst>
    <p:sldId id="257" r:id="rId4"/>
    <p:sldId id="407" r:id="rId5"/>
    <p:sldId id="260" r:id="rId6"/>
    <p:sldId id="261" r:id="rId7"/>
    <p:sldId id="262" r:id="rId8"/>
    <p:sldId id="408" r:id="rId9"/>
    <p:sldId id="397" r:id="rId10"/>
    <p:sldId id="409" r:id="rId11"/>
    <p:sldId id="344" r:id="rId12"/>
    <p:sldId id="265" r:id="rId13"/>
    <p:sldId id="345" r:id="rId14"/>
    <p:sldId id="267" r:id="rId15"/>
    <p:sldId id="410" r:id="rId16"/>
    <p:sldId id="268" r:id="rId17"/>
    <p:sldId id="411" r:id="rId18"/>
    <p:sldId id="35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351" r:id="rId27"/>
    <p:sldId id="277" r:id="rId28"/>
    <p:sldId id="412" r:id="rId29"/>
    <p:sldId id="278" r:id="rId30"/>
    <p:sldId id="279" r:id="rId31"/>
    <p:sldId id="280" r:id="rId32"/>
    <p:sldId id="281" r:id="rId33"/>
    <p:sldId id="399" r:id="rId34"/>
    <p:sldId id="400" r:id="rId35"/>
    <p:sldId id="282" r:id="rId36"/>
    <p:sldId id="356" r:id="rId37"/>
    <p:sldId id="357" r:id="rId38"/>
    <p:sldId id="358" r:id="rId39"/>
    <p:sldId id="359" r:id="rId40"/>
    <p:sldId id="360" r:id="rId41"/>
    <p:sldId id="361" r:id="rId42"/>
    <p:sldId id="413" r:id="rId43"/>
    <p:sldId id="362" r:id="rId44"/>
    <p:sldId id="352" r:id="rId45"/>
    <p:sldId id="284" r:id="rId46"/>
    <p:sldId id="285" r:id="rId47"/>
    <p:sldId id="354" r:id="rId48"/>
    <p:sldId id="363" r:id="rId49"/>
    <p:sldId id="364" r:id="rId50"/>
    <p:sldId id="365" r:id="rId51"/>
    <p:sldId id="291" r:id="rId52"/>
    <p:sldId id="417" r:id="rId53"/>
    <p:sldId id="366" r:id="rId54"/>
    <p:sldId id="294" r:id="rId55"/>
    <p:sldId id="355" r:id="rId56"/>
    <p:sldId id="295" r:id="rId57"/>
    <p:sldId id="296" r:id="rId58"/>
    <p:sldId id="297" r:id="rId59"/>
    <p:sldId id="415" r:id="rId60"/>
    <p:sldId id="298" r:id="rId61"/>
    <p:sldId id="299" r:id="rId62"/>
    <p:sldId id="302" r:id="rId63"/>
    <p:sldId id="418" r:id="rId64"/>
    <p:sldId id="303" r:id="rId65"/>
    <p:sldId id="304" r:id="rId66"/>
    <p:sldId id="367" r:id="rId67"/>
    <p:sldId id="305" r:id="rId68"/>
    <p:sldId id="369" r:id="rId69"/>
    <p:sldId id="368" r:id="rId70"/>
    <p:sldId id="371" r:id="rId71"/>
    <p:sldId id="374" r:id="rId72"/>
    <p:sldId id="419" r:id="rId73"/>
    <p:sldId id="376" r:id="rId74"/>
    <p:sldId id="420" r:id="rId75"/>
    <p:sldId id="377" r:id="rId76"/>
    <p:sldId id="422" r:id="rId77"/>
    <p:sldId id="379" r:id="rId78"/>
    <p:sldId id="385" r:id="rId79"/>
    <p:sldId id="372" r:id="rId80"/>
    <p:sldId id="406" r:id="rId81"/>
    <p:sldId id="414" r:id="rId82"/>
    <p:sldId id="382" r:id="rId83"/>
    <p:sldId id="383" r:id="rId84"/>
    <p:sldId id="421" r:id="rId85"/>
    <p:sldId id="386" r:id="rId86"/>
    <p:sldId id="373" r:id="rId87"/>
    <p:sldId id="384" r:id="rId88"/>
    <p:sldId id="389" r:id="rId89"/>
    <p:sldId id="316" r:id="rId90"/>
    <p:sldId id="330" r:id="rId91"/>
    <p:sldId id="331" r:id="rId92"/>
    <p:sldId id="332" r:id="rId93"/>
    <p:sldId id="333" r:id="rId94"/>
    <p:sldId id="334" r:id="rId95"/>
    <p:sldId id="335" r:id="rId96"/>
    <p:sldId id="401" r:id="rId97"/>
    <p:sldId id="336" r:id="rId98"/>
    <p:sldId id="337" r:id="rId99"/>
    <p:sldId id="338" r:id="rId100"/>
    <p:sldId id="402" r:id="rId101"/>
    <p:sldId id="339" r:id="rId102"/>
    <p:sldId id="403" r:id="rId103"/>
    <p:sldId id="340" r:id="rId104"/>
    <p:sldId id="341" r:id="rId105"/>
    <p:sldId id="404" r:id="rId106"/>
    <p:sldId id="342" r:id="rId107"/>
    <p:sldId id="343" r:id="rId10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heme" Target="theme/theme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tableStyles" Target="tableStyle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330F9-F6E0-425C-B31B-D70786F5DC7B}" type="datetimeFigureOut">
              <a:rPr lang="zh-TW" altLang="en-US" smtClean="0"/>
              <a:t>2023/10/3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75CC-F6AE-4F5B-BBA6-7635ABFC2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41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0C1F8-483D-41BC-929E-A052F6F230B5}" type="slidenum">
              <a:rPr lang="en-US" altLang="zh-TW" smtClean="0">
                <a:solidFill>
                  <a:srgbClr val="000000"/>
                </a:solidFill>
              </a:rPr>
              <a:pPr/>
              <a:t>1</a:t>
            </a:fld>
            <a:endParaRPr lang="en-US" altLang="zh-TW" smtClean="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9160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387DD-1C73-400F-A371-B30CF2A3630D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9117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387DD-1C73-400F-A371-B30CF2A3630D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8355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我們將每</a:t>
            </a:r>
            <a:r>
              <a:rPr lang="en-US" altLang="zh-TW" dirty="0"/>
              <a:t>100</a:t>
            </a:r>
            <a:r>
              <a:rPr lang="zh-TW" altLang="en-US" dirty="0"/>
              <a:t>個</a:t>
            </a:r>
            <a:r>
              <a:rPr lang="en-US" altLang="zh-TW" dirty="0"/>
              <a:t>c to dirty</a:t>
            </a:r>
            <a:r>
              <a:rPr lang="en-US" altLang="zh-TW" baseline="0" dirty="0"/>
              <a:t> page</a:t>
            </a:r>
            <a:r>
              <a:rPr lang="zh-TW" altLang="en-US" baseline="0" dirty="0"/>
              <a:t>做為一個區間</a:t>
            </a:r>
            <a:endParaRPr lang="en-US" altLang="zh-TW" baseline="0" dirty="0"/>
          </a:p>
          <a:p>
            <a:r>
              <a:rPr lang="zh-TW" altLang="en-US" baseline="0" dirty="0"/>
              <a:t>使用</a:t>
            </a:r>
            <a:r>
              <a:rPr lang="en-US" altLang="zh-TW" baseline="0" dirty="0" err="1"/>
              <a:t>exponatio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avg</a:t>
            </a:r>
            <a:r>
              <a:rPr lang="zh-TW" altLang="en-US" baseline="0" dirty="0"/>
              <a:t>指數移動平均來預測下一區間的</a:t>
            </a:r>
            <a:r>
              <a:rPr lang="en-US" altLang="zh-TW" baseline="0" dirty="0"/>
              <a:t>clean to dirty</a:t>
            </a:r>
            <a:r>
              <a:rPr lang="zh-TW" altLang="en-US" baseline="0" dirty="0"/>
              <a:t> 的平均發生時間</a:t>
            </a:r>
            <a:endParaRPr lang="en-US" altLang="zh-TW" baseline="0" dirty="0"/>
          </a:p>
          <a:p>
            <a:r>
              <a:rPr lang="zh-TW" altLang="en-US" dirty="0"/>
              <a:t>那這個方法就是對於月靠近現在的值加權較多</a:t>
            </a:r>
            <a:endParaRPr lang="en-US" altLang="zh-TW" dirty="0"/>
          </a:p>
          <a:p>
            <a:r>
              <a:rPr lang="zh-TW" altLang="en-US" dirty="0"/>
              <a:t>舉例來說就是第一個區間的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dirty</a:t>
            </a:r>
            <a:r>
              <a:rPr lang="zh-TW" altLang="en-US" dirty="0"/>
              <a:t>平均發生間隔為</a:t>
            </a:r>
            <a:r>
              <a:rPr lang="en-US" altLang="zh-TW" dirty="0"/>
              <a:t>t1</a:t>
            </a:r>
          </a:p>
          <a:p>
            <a:r>
              <a:rPr lang="zh-TW" altLang="en-US" dirty="0"/>
              <a:t>第二個是</a:t>
            </a:r>
            <a:r>
              <a:rPr lang="en-US" altLang="zh-TW" dirty="0"/>
              <a:t>t2</a:t>
            </a:r>
            <a:r>
              <a:rPr lang="zh-TW" altLang="en-US" dirty="0"/>
              <a:t>第三個是</a:t>
            </a:r>
            <a:r>
              <a:rPr lang="en-US" altLang="zh-TW" dirty="0"/>
              <a:t>t3</a:t>
            </a:r>
          </a:p>
          <a:p>
            <a:r>
              <a:rPr lang="zh-TW" altLang="en-US" dirty="0"/>
              <a:t>而那麼我們預測第四個區間的</a:t>
            </a:r>
            <a:r>
              <a:rPr lang="en-US" altLang="zh-TW" dirty="0"/>
              <a:t>c-&gt;d</a:t>
            </a:r>
            <a:r>
              <a:rPr lang="zh-TW" altLang="en-US" dirty="0"/>
              <a:t>間隔是</a:t>
            </a:r>
            <a:r>
              <a:rPr lang="en-US" altLang="zh-TW" dirty="0"/>
              <a:t>t3</a:t>
            </a:r>
            <a:r>
              <a:rPr lang="zh-TW" altLang="en-US" dirty="0"/>
              <a:t>加權</a:t>
            </a:r>
            <a:r>
              <a:rPr lang="en-US" altLang="zh-TW" dirty="0"/>
              <a:t>0.8</a:t>
            </a:r>
            <a:r>
              <a:rPr lang="zh-TW" altLang="en-US" dirty="0"/>
              <a:t>，</a:t>
            </a:r>
            <a:r>
              <a:rPr lang="en-US" altLang="zh-TW" dirty="0"/>
              <a:t>t2</a:t>
            </a:r>
            <a:r>
              <a:rPr lang="zh-TW" altLang="en-US" dirty="0"/>
              <a:t>加權</a:t>
            </a:r>
            <a:r>
              <a:rPr lang="en-US" altLang="zh-TW" dirty="0"/>
              <a:t>0.16</a:t>
            </a:r>
            <a:r>
              <a:rPr lang="zh-TW" altLang="en-US" dirty="0"/>
              <a:t>，</a:t>
            </a:r>
            <a:r>
              <a:rPr lang="en-US" altLang="zh-TW" dirty="0"/>
              <a:t>t1</a:t>
            </a:r>
            <a:r>
              <a:rPr lang="zh-TW" altLang="en-US" dirty="0"/>
              <a:t>加權</a:t>
            </a:r>
            <a:r>
              <a:rPr lang="en-US" altLang="zh-TW" dirty="0"/>
              <a:t>0.032,</a:t>
            </a:r>
          </a:p>
          <a:p>
            <a:r>
              <a:rPr lang="zh-TW" altLang="en-US" dirty="0"/>
              <a:t>離現在時間越遠的加權越少，這樣來平均，結果就會作為我們預測的</a:t>
            </a:r>
            <a:r>
              <a:rPr lang="en-US" altLang="zh-TW" dirty="0"/>
              <a:t>t4</a:t>
            </a:r>
          </a:p>
          <a:p>
            <a:r>
              <a:rPr lang="zh-TW" altLang="en-US" dirty="0"/>
              <a:t>假設在這個時間點發生了定量</a:t>
            </a:r>
            <a:r>
              <a:rPr lang="en-US" altLang="zh-TW" dirty="0"/>
              <a:t>flush,</a:t>
            </a:r>
          </a:p>
          <a:p>
            <a:r>
              <a:rPr lang="zh-TW" altLang="en-US" dirty="0"/>
              <a:t>我們預測下次定量</a:t>
            </a:r>
            <a:r>
              <a:rPr lang="en-US" altLang="zh-TW" dirty="0"/>
              <a:t>flush</a:t>
            </a:r>
            <a:r>
              <a:rPr lang="zh-TW" altLang="en-US" dirty="0"/>
              <a:t>的時間點為現在加上</a:t>
            </a:r>
            <a:r>
              <a:rPr lang="en-US" altLang="zh-TW" dirty="0"/>
              <a:t>1024</a:t>
            </a:r>
            <a:r>
              <a:rPr lang="zh-TW" altLang="en-US" dirty="0"/>
              <a:t>乘上</a:t>
            </a:r>
            <a:r>
              <a:rPr lang="en-US" altLang="zh-TW" dirty="0"/>
              <a:t>t4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7560-2C02-4D00-AFA2-6D1790D5FABE}" type="slidenum">
              <a:rPr lang="zh-TW" altLang="en-US" smtClean="0">
                <a:solidFill>
                  <a:prstClr val="black"/>
                </a:solidFill>
              </a:rPr>
              <a:pPr/>
              <a:t>31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0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我們將每</a:t>
            </a:r>
            <a:r>
              <a:rPr lang="en-US" altLang="zh-TW" dirty="0"/>
              <a:t>100</a:t>
            </a:r>
            <a:r>
              <a:rPr lang="zh-TW" altLang="en-US" dirty="0"/>
              <a:t>個</a:t>
            </a:r>
            <a:r>
              <a:rPr lang="en-US" altLang="zh-TW" dirty="0"/>
              <a:t>c to dirty</a:t>
            </a:r>
            <a:r>
              <a:rPr lang="en-US" altLang="zh-TW" baseline="0" dirty="0"/>
              <a:t> page</a:t>
            </a:r>
            <a:r>
              <a:rPr lang="zh-TW" altLang="en-US" baseline="0" dirty="0"/>
              <a:t>做為一個區間</a:t>
            </a:r>
            <a:endParaRPr lang="en-US" altLang="zh-TW" baseline="0" dirty="0"/>
          </a:p>
          <a:p>
            <a:r>
              <a:rPr lang="zh-TW" altLang="en-US" baseline="0" dirty="0"/>
              <a:t>使用</a:t>
            </a:r>
            <a:r>
              <a:rPr lang="en-US" altLang="zh-TW" baseline="0" dirty="0" err="1"/>
              <a:t>exponatio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avg</a:t>
            </a:r>
            <a:r>
              <a:rPr lang="zh-TW" altLang="en-US" baseline="0" dirty="0"/>
              <a:t>指數移動平均來預測下一區間的</a:t>
            </a:r>
            <a:r>
              <a:rPr lang="en-US" altLang="zh-TW" baseline="0" dirty="0"/>
              <a:t>clean to dirty</a:t>
            </a:r>
            <a:r>
              <a:rPr lang="zh-TW" altLang="en-US" baseline="0" dirty="0"/>
              <a:t> 的平均發生時間</a:t>
            </a:r>
            <a:endParaRPr lang="en-US" altLang="zh-TW" baseline="0" dirty="0"/>
          </a:p>
          <a:p>
            <a:r>
              <a:rPr lang="zh-TW" altLang="en-US" dirty="0"/>
              <a:t>那這個方法就是對於月靠近現在的值加權較多</a:t>
            </a:r>
            <a:endParaRPr lang="en-US" altLang="zh-TW" dirty="0"/>
          </a:p>
          <a:p>
            <a:r>
              <a:rPr lang="zh-TW" altLang="en-US" dirty="0"/>
              <a:t>舉例來說就是第一個區間的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dirty</a:t>
            </a:r>
            <a:r>
              <a:rPr lang="zh-TW" altLang="en-US" dirty="0"/>
              <a:t>平均發生間隔為</a:t>
            </a:r>
            <a:r>
              <a:rPr lang="en-US" altLang="zh-TW" dirty="0"/>
              <a:t>t1</a:t>
            </a:r>
          </a:p>
          <a:p>
            <a:r>
              <a:rPr lang="zh-TW" altLang="en-US" dirty="0"/>
              <a:t>第二個是</a:t>
            </a:r>
            <a:r>
              <a:rPr lang="en-US" altLang="zh-TW" dirty="0"/>
              <a:t>t2</a:t>
            </a:r>
            <a:r>
              <a:rPr lang="zh-TW" altLang="en-US" dirty="0"/>
              <a:t>第三個是</a:t>
            </a:r>
            <a:r>
              <a:rPr lang="en-US" altLang="zh-TW" dirty="0"/>
              <a:t>t3</a:t>
            </a:r>
          </a:p>
          <a:p>
            <a:r>
              <a:rPr lang="zh-TW" altLang="en-US" dirty="0"/>
              <a:t>而那麼我們預測第四個區間的</a:t>
            </a:r>
            <a:r>
              <a:rPr lang="en-US" altLang="zh-TW" dirty="0"/>
              <a:t>c-&gt;d</a:t>
            </a:r>
            <a:r>
              <a:rPr lang="zh-TW" altLang="en-US" dirty="0"/>
              <a:t>間隔是</a:t>
            </a:r>
            <a:r>
              <a:rPr lang="en-US" altLang="zh-TW" dirty="0"/>
              <a:t>t3</a:t>
            </a:r>
            <a:r>
              <a:rPr lang="zh-TW" altLang="en-US" dirty="0"/>
              <a:t>加權</a:t>
            </a:r>
            <a:r>
              <a:rPr lang="en-US" altLang="zh-TW" dirty="0"/>
              <a:t>0.8</a:t>
            </a:r>
            <a:r>
              <a:rPr lang="zh-TW" altLang="en-US" dirty="0"/>
              <a:t>，</a:t>
            </a:r>
            <a:r>
              <a:rPr lang="en-US" altLang="zh-TW" dirty="0"/>
              <a:t>t2</a:t>
            </a:r>
            <a:r>
              <a:rPr lang="zh-TW" altLang="en-US" dirty="0"/>
              <a:t>加權</a:t>
            </a:r>
            <a:r>
              <a:rPr lang="en-US" altLang="zh-TW" dirty="0"/>
              <a:t>0.16</a:t>
            </a:r>
            <a:r>
              <a:rPr lang="zh-TW" altLang="en-US" dirty="0"/>
              <a:t>，</a:t>
            </a:r>
            <a:r>
              <a:rPr lang="en-US" altLang="zh-TW" dirty="0"/>
              <a:t>t1</a:t>
            </a:r>
            <a:r>
              <a:rPr lang="zh-TW" altLang="en-US" dirty="0"/>
              <a:t>加權</a:t>
            </a:r>
            <a:r>
              <a:rPr lang="en-US" altLang="zh-TW" dirty="0"/>
              <a:t>0.032,</a:t>
            </a:r>
          </a:p>
          <a:p>
            <a:r>
              <a:rPr lang="zh-TW" altLang="en-US" dirty="0"/>
              <a:t>離現在時間越遠的加權越少，這樣來平均，結果就會作為我們預測的</a:t>
            </a:r>
            <a:r>
              <a:rPr lang="en-US" altLang="zh-TW" dirty="0"/>
              <a:t>t4</a:t>
            </a:r>
          </a:p>
          <a:p>
            <a:r>
              <a:rPr lang="zh-TW" altLang="en-US" dirty="0"/>
              <a:t>假設在這個時間點發生了定量</a:t>
            </a:r>
            <a:r>
              <a:rPr lang="en-US" altLang="zh-TW" dirty="0"/>
              <a:t>flush,</a:t>
            </a:r>
          </a:p>
          <a:p>
            <a:r>
              <a:rPr lang="zh-TW" altLang="en-US" dirty="0"/>
              <a:t>我們預測下次定量</a:t>
            </a:r>
            <a:r>
              <a:rPr lang="en-US" altLang="zh-TW" dirty="0"/>
              <a:t>flush</a:t>
            </a:r>
            <a:r>
              <a:rPr lang="zh-TW" altLang="en-US" dirty="0"/>
              <a:t>的時間點為現在加上</a:t>
            </a:r>
            <a:r>
              <a:rPr lang="en-US" altLang="zh-TW" dirty="0"/>
              <a:t>1024</a:t>
            </a:r>
            <a:r>
              <a:rPr lang="zh-TW" altLang="en-US" dirty="0"/>
              <a:t>乘上</a:t>
            </a:r>
            <a:r>
              <a:rPr lang="en-US" altLang="zh-TW" dirty="0"/>
              <a:t>t4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37560-2C02-4D00-AFA2-6D1790D5FABE}" type="slidenum">
              <a:rPr lang="zh-TW" altLang="en-US" smtClean="0">
                <a:solidFill>
                  <a:prstClr val="black"/>
                </a:solidFill>
              </a:rPr>
              <a:pPr/>
              <a:t>32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48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F1485-DB36-4C90-9D4F-E5A19985EEC0}" type="slidenum">
              <a:rPr lang="en-US" altLang="zh-TW" smtClean="0"/>
              <a:pPr/>
              <a:t>56</a:t>
            </a:fld>
            <a:endParaRPr lang="en-US" altLang="zh-TW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9639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FFCAA-01A6-4A0B-BF23-45253B72C09A}" type="slidenum">
              <a:rPr lang="en-US" altLang="zh-TW" smtClean="0"/>
              <a:pPr/>
              <a:t>91</a:t>
            </a:fld>
            <a:endParaRPr lang="en-US" altLang="zh-TW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15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DF84D8-9551-433B-9713-2669320D28EA}" type="slidenum">
              <a:rPr lang="en-US" altLang="zh-TW" smtClean="0"/>
              <a:pPr/>
              <a:t>97</a:t>
            </a:fld>
            <a:endParaRPr lang="en-US" altLang="zh-TW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1893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9D3FE-E702-4B12-938F-CF6ECD119DE3}" type="slidenum">
              <a:rPr lang="en-US" altLang="zh-TW" smtClean="0"/>
              <a:pPr/>
              <a:t>102</a:t>
            </a:fld>
            <a:endParaRPr lang="en-US" altLang="zh-TW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9334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osnet.cs.nchu.edu.tw/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Slide_iconblue_p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4634" y="6010275"/>
            <a:ext cx="134831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4642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0D04-44D7-41EE-A986-3FFBE4E194F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1"/>
            <a:ext cx="2745317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"/>
            <a:ext cx="80391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9F32-B1F4-46F7-B384-4B170D34C6F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5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9ADF5-E78A-4C68-81EB-61A9EF49D9C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37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9DD50-014C-4D16-9EE9-232BB439DA0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40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-26988"/>
            <a:ext cx="12192000" cy="962026"/>
            <a:chOff x="0" y="-17"/>
            <a:chExt cx="5760" cy="606"/>
          </a:xfrm>
        </p:grpSpPr>
        <p:pic>
          <p:nvPicPr>
            <p:cNvPr id="5" name="Picture 7" descr="oslab logo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-17"/>
              <a:ext cx="4830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15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94" y="-17"/>
              <a:ext cx="1066" cy="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2" descr="Slide_iconblue_pc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4634" y="6010275"/>
            <a:ext cx="1348317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13525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96544"/>
          </a:xfrm>
        </p:spPr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C5F1A0BA-69B7-430A-A9CF-952315C1A92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1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71616-5CE1-4CD6-99A4-255B05D6DD2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66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FC878-1DB1-4E53-9AD6-3F1E4FB0A21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27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68F56-A343-4D5F-9FD9-6802FE1498C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04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63D32-CE21-464B-BFC2-C4BA02DDA9A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74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96544"/>
          </a:xfrm>
        </p:spPr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>
            <a:normAutofit/>
          </a:bodyPr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C5F1A0BA-69B7-430A-A9CF-952315C1A92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30489-8351-415E-BBA5-EBEF91B8620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41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21FB8-2D90-49F9-87FC-21AB513A4F7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45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CB604-60EA-48EE-8A4A-54AF8492E39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36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B0D04-44D7-41EE-A986-3FFBE4E194F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23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51900" y="1"/>
            <a:ext cx="2745317" cy="61261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"/>
            <a:ext cx="8039100" cy="61261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C9F32-B1F4-46F7-B384-4B170D34C6F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663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9ADF5-E78A-4C68-81EB-61A9EF49D9C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84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9DD50-014C-4D16-9EE9-232BB439DA0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025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12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7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71616-5CE1-4CD6-99A4-255B05D6DD2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232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3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72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20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010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75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034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4D88-13D0-44FC-9FD8-0CB76E3A6705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2023/10/3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8E00-4EEC-41A3-8E58-1210C9CEEC6B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4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FC878-1DB1-4E53-9AD6-3F1E4FB0A21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3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68F56-A343-4D5F-9FD9-6802FE1498C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3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63D32-CE21-464B-BFC2-C4BA02DDA9A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0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30489-8351-415E-BBA5-EBEF91B8620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1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21FB8-2D90-49F9-87FC-21AB513A4F7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6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CB604-60EA-48EE-8A4A-54AF8492E39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7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2BC430-323F-4AE1-8CF8-6950D834C643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8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>
            <p:extLst/>
          </p:nvPr>
        </p:nvGraphicFramePr>
        <p:xfrm>
          <a:off x="0" y="0"/>
          <a:ext cx="1583267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" name="點陣圖影像" r:id="rId16" imgW="2381582" imgH="2857899" progId="PBrush">
                  <p:embed/>
                </p:oleObj>
              </mc:Choice>
              <mc:Fallback>
                <p:oleObj name="點陣圖影像" r:id="rId16" imgW="2381582" imgH="285789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30000" contrast="-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3267" cy="616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2BC430-323F-4AE1-8CF8-6950D834C643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2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2BC430-323F-4AE1-8CF8-6950D834C643}" type="slidenum">
              <a:rPr kumimoji="1" lang="en-US" altLang="zh-TW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png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1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Chapter 5:  CPU Scheduling</a:t>
            </a:r>
          </a:p>
        </p:txBody>
      </p:sp>
    </p:spTree>
    <p:extLst>
      <p:ext uri="{BB962C8B-B14F-4D97-AF65-F5344CB8AC3E}">
        <p14:creationId xmlns:p14="http://schemas.microsoft.com/office/powerpoint/2010/main" val="18237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複習：</a:t>
            </a:r>
            <a:r>
              <a:rPr lang="en-US" altLang="zh-TW" dirty="0" smtClean="0"/>
              <a:t>Diagram of Process State</a:t>
            </a:r>
          </a:p>
        </p:txBody>
      </p:sp>
      <p:sp>
        <p:nvSpPr>
          <p:cNvPr id="819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040938" y="6296026"/>
            <a:ext cx="379412" cy="352425"/>
          </a:xfrm>
          <a:prstGeom prst="actionButtonForwardNex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360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64" y="1426464"/>
            <a:ext cx="7616952" cy="423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7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Algorithm Evaluation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Evaluation methods</a:t>
            </a:r>
          </a:p>
          <a:p>
            <a:pPr lvl="1" eaLnBrk="1" hangingPunct="1"/>
            <a:r>
              <a:rPr lang="en-US" altLang="zh-TW" sz="2400" dirty="0"/>
              <a:t>Deterministic modeling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Queuing models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b="1" dirty="0">
                <a:solidFill>
                  <a:srgbClr val="FF0000"/>
                </a:solidFill>
              </a:rPr>
              <a:t>Simulations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Implementation</a:t>
            </a:r>
          </a:p>
          <a:p>
            <a:pPr eaLnBrk="1" hangingPunct="1"/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3839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Simulations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Programming </a:t>
            </a:r>
            <a:r>
              <a:rPr lang="en-US" altLang="zh-TW" sz="2800" i="1" dirty="0"/>
              <a:t>a model of the computer system</a:t>
            </a:r>
          </a:p>
          <a:p>
            <a:pPr lvl="1" eaLnBrk="1" hangingPunct="1"/>
            <a:r>
              <a:rPr lang="en-US" altLang="zh-TW" sz="2400" dirty="0"/>
              <a:t>Use software data structure to model queues, CPU, devices, timers…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Disadvantage – expensive</a:t>
            </a:r>
          </a:p>
        </p:txBody>
      </p:sp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Evaluation of CPU Scheduler by Simulation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 l="415" t="8588" r="624" b="9142"/>
          <a:stretch>
            <a:fillRect/>
          </a:stretch>
        </p:blipFill>
        <p:spPr bwMode="auto">
          <a:xfrm>
            <a:off x="2612136" y="1389889"/>
            <a:ext cx="7095744" cy="49220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94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Algorithm Evaluation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Evaluation methods</a:t>
            </a:r>
          </a:p>
          <a:p>
            <a:pPr lvl="1" eaLnBrk="1" hangingPunct="1"/>
            <a:r>
              <a:rPr lang="en-US" altLang="zh-TW" sz="2400" dirty="0"/>
              <a:t>Deterministic modeling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Queuing models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Simulations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b="1" dirty="0">
                <a:solidFill>
                  <a:srgbClr val="FF0000"/>
                </a:solidFill>
              </a:rPr>
              <a:t>Implementation</a:t>
            </a:r>
          </a:p>
          <a:p>
            <a:pPr eaLnBrk="1" hangingPunct="1"/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5782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Implementation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Code a scheduling algorithm, put it in OS, and see…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dirty="0" smtClean="0"/>
              <a:t>Good: the most convinced approach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dirty="0" smtClean="0"/>
              <a:t>Difficulty </a:t>
            </a:r>
          </a:p>
          <a:p>
            <a:pPr lvl="1" eaLnBrk="1" hangingPunct="1"/>
            <a:r>
              <a:rPr lang="en-US" altLang="zh-TW" dirty="0" smtClean="0"/>
              <a:t>High cost</a:t>
            </a:r>
          </a:p>
          <a:p>
            <a:pPr lvl="2" eaLnBrk="1" hangingPunct="1"/>
            <a:r>
              <a:rPr lang="en-US" altLang="zh-TW" dirty="0" smtClean="0"/>
              <a:t>Coding the algorithm and modifying the OS</a:t>
            </a:r>
          </a:p>
          <a:p>
            <a:pPr lvl="1" eaLnBrk="1" hangingPunct="1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114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期中考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alibri" pitchFamily="34" charset="0"/>
                <a:ea typeface="標楷體" pitchFamily="65" charset="-120"/>
              </a:rPr>
              <a:t>範圍：</a:t>
            </a:r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Chapter 1~5</a:t>
            </a:r>
          </a:p>
          <a:p>
            <a:endParaRPr lang="en-US" altLang="zh-TW" dirty="0" smtClean="0">
              <a:latin typeface="Calibri" pitchFamily="34" charset="0"/>
              <a:ea typeface="標楷體" pitchFamily="65" charset="-120"/>
            </a:endParaRPr>
          </a:p>
          <a:p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Date: 4/11</a:t>
            </a:r>
            <a:r>
              <a:rPr lang="en-US" altLang="zh-TW" smtClean="0">
                <a:latin typeface="Calibri" pitchFamily="34" charset="0"/>
                <a:ea typeface="標楷體" pitchFamily="65" charset="-120"/>
              </a:rPr>
              <a:t>, 9:10~12:00</a:t>
            </a:r>
            <a:endParaRPr lang="en-US" altLang="zh-TW" dirty="0" smtClean="0">
              <a:latin typeface="Calibri" pitchFamily="34" charset="0"/>
              <a:ea typeface="標楷體" pitchFamily="65" charset="-120"/>
            </a:endParaRPr>
          </a:p>
          <a:p>
            <a:endParaRPr lang="en-US" altLang="zh-TW" dirty="0" smtClean="0">
              <a:latin typeface="Calibri" pitchFamily="34" charset="0"/>
              <a:ea typeface="標楷體" pitchFamily="65" charset="-120"/>
            </a:endParaRPr>
          </a:p>
          <a:p>
            <a:r>
              <a:rPr lang="en-US" altLang="zh-TW" dirty="0" smtClean="0">
                <a:latin typeface="Calibri" pitchFamily="34" charset="0"/>
                <a:ea typeface="標楷體" pitchFamily="65" charset="-120"/>
              </a:rPr>
              <a:t>Closed book</a:t>
            </a:r>
            <a:endParaRPr lang="zh-TW" altLang="en-US" dirty="0">
              <a:latin typeface="Calibri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6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sz="3600" dirty="0"/>
              <a:t>複習： </a:t>
            </a:r>
            <a:r>
              <a:rPr lang="en-US" altLang="zh-TW" sz="3600" dirty="0" smtClean="0"/>
              <a:t>Representation </a:t>
            </a:r>
            <a:r>
              <a:rPr lang="en-US" altLang="zh-TW" sz="3600" dirty="0"/>
              <a:t>of Process Scheduling</a:t>
            </a:r>
            <a:endParaRPr lang="en-US" altLang="zh-TW" sz="4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2222662" y="1709928"/>
            <a:ext cx="8271672" cy="4197097"/>
            <a:chOff x="863254" y="1443489"/>
            <a:chExt cx="8271672" cy="4353808"/>
          </a:xfrm>
        </p:grpSpPr>
        <p:sp>
          <p:nvSpPr>
            <p:cNvPr id="18436" name="Text Box 9"/>
            <p:cNvSpPr txBox="1">
              <a:spLocks noChangeArrowheads="1"/>
            </p:cNvSpPr>
            <p:nvPr/>
          </p:nvSpPr>
          <p:spPr bwMode="auto">
            <a:xfrm>
              <a:off x="7910964" y="1443489"/>
              <a:ext cx="1223962" cy="957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dirty="0">
                  <a:solidFill>
                    <a:srgbClr val="FF3300"/>
                  </a:solidFill>
                  <a:latin typeface="Calibri" panose="020F0502020204030204" pitchFamily="34" charset="0"/>
                </a:rPr>
                <a:t>Free PCB </a:t>
              </a:r>
            </a:p>
            <a:p>
              <a:r>
                <a:rPr lang="en-US" altLang="zh-TW" dirty="0">
                  <a:solidFill>
                    <a:srgbClr val="FF3300"/>
                  </a:solidFill>
                  <a:latin typeface="Calibri" panose="020F0502020204030204" pitchFamily="34" charset="0"/>
                </a:rPr>
                <a:t>and</a:t>
              </a:r>
            </a:p>
            <a:p>
              <a:r>
                <a:rPr lang="en-US" altLang="zh-TW" dirty="0">
                  <a:solidFill>
                    <a:srgbClr val="FF3300"/>
                  </a:solidFill>
                  <a:latin typeface="Calibri" panose="020F0502020204030204" pitchFamily="34" charset="0"/>
                </a:rPr>
                <a:t>resources</a:t>
              </a: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254" y="1628801"/>
              <a:ext cx="7056784" cy="4168496"/>
            </a:xfrm>
            <a:prstGeom prst="rect">
              <a:avLst/>
            </a:prstGeom>
          </p:spPr>
        </p:pic>
        <p:sp>
          <p:nvSpPr>
            <p:cNvPr id="3" name="文字方塊 2"/>
            <p:cNvSpPr txBox="1"/>
            <p:nvPr/>
          </p:nvSpPr>
          <p:spPr>
            <a:xfrm>
              <a:off x="6804248" y="1464870"/>
              <a:ext cx="1218732" cy="415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Calibri" panose="020F0502020204030204" pitchFamily="34" charset="0"/>
                </a:rPr>
                <a:t>terminate</a:t>
              </a:r>
              <a:endParaRPr lang="zh-TW" altLang="en-US" sz="2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59136" y="1784723"/>
            <a:ext cx="2951163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 dirty="0">
                <a:solidFill>
                  <a:srgbClr val="0000FF"/>
                </a:solidFill>
                <a:latin typeface="Calibri" panose="020F0502020204030204" pitchFamily="34" charset="0"/>
                <a:ea typeface="標楷體" pitchFamily="65" charset="-120"/>
              </a:rPr>
              <a:t>CPU Scheduler</a:t>
            </a:r>
          </a:p>
        </p:txBody>
      </p:sp>
    </p:spTree>
    <p:extLst>
      <p:ext uri="{BB962C8B-B14F-4D97-AF65-F5344CB8AC3E}">
        <p14:creationId xmlns:p14="http://schemas.microsoft.com/office/powerpoint/2010/main" val="4213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Nonpreemptive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Preemptive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/>
              <a:t>Nonpreemptive</a:t>
            </a:r>
            <a:r>
              <a:rPr lang="en-US" altLang="zh-TW" sz="2800" dirty="0"/>
              <a:t> or </a:t>
            </a:r>
            <a:r>
              <a:rPr lang="en-US" altLang="zh-TW" sz="2800" b="1" dirty="0"/>
              <a:t>cooperative </a:t>
            </a:r>
            <a:r>
              <a:rPr lang="en-US" altLang="zh-TW" sz="2800" dirty="0"/>
              <a:t>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When scheduling takes place only under 1 and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Process keeps the CPU until it </a:t>
            </a:r>
            <a:r>
              <a:rPr lang="en-US" altLang="zh-TW" sz="2400" b="1" dirty="0">
                <a:solidFill>
                  <a:srgbClr val="FF0000"/>
                </a:solidFill>
              </a:rPr>
              <a:t>releases</a:t>
            </a:r>
            <a:r>
              <a:rPr lang="en-US" altLang="zh-TW" sz="2400" dirty="0"/>
              <a:t> the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 smtClean="0"/>
              <a:t>Bad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for time-sharing </a:t>
            </a:r>
            <a:r>
              <a:rPr lang="en-US" altLang="zh-TW" sz="2400" dirty="0" smtClean="0"/>
              <a:t>system</a:t>
            </a: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/>
              <a:t>Preemptive </a:t>
            </a:r>
            <a:r>
              <a:rPr lang="en-US" altLang="zh-TW" sz="2800" dirty="0"/>
              <a:t>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Scheduling takes place under all the circumstances (1 to 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 process having obtained CPU may </a:t>
            </a:r>
            <a:r>
              <a:rPr lang="en-US" altLang="zh-TW" sz="2400" b="1" dirty="0">
                <a:solidFill>
                  <a:srgbClr val="FF3300"/>
                </a:solidFill>
              </a:rPr>
              <a:t>be forced to</a:t>
            </a:r>
            <a:r>
              <a:rPr lang="en-US" altLang="zh-TW" sz="2400" b="1" dirty="0"/>
              <a:t> </a:t>
            </a:r>
            <a:r>
              <a:rPr lang="en-US" altLang="zh-TW" sz="2400" dirty="0"/>
              <a:t>release CPU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A cost associated with </a:t>
            </a:r>
            <a:r>
              <a:rPr lang="en-US" altLang="zh-TW" sz="2400" b="1" dirty="0"/>
              <a:t>shared data </a:t>
            </a:r>
            <a:r>
              <a:rPr lang="en-US" altLang="zh-TW" sz="2400" dirty="0"/>
              <a:t>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/>
              <a:t>A process may be preempted in an </a:t>
            </a:r>
            <a:r>
              <a:rPr lang="en-US" altLang="zh-TW" sz="2000" b="1" dirty="0"/>
              <a:t>unsafe</a:t>
            </a:r>
            <a:r>
              <a:rPr lang="en-US" altLang="zh-TW" sz="2000" dirty="0"/>
              <a:t> point, addressed in Chapter 6</a:t>
            </a:r>
          </a:p>
        </p:txBody>
      </p:sp>
    </p:spTree>
    <p:extLst>
      <p:ext uri="{BB962C8B-B14F-4D97-AF65-F5344CB8AC3E}">
        <p14:creationId xmlns:p14="http://schemas.microsoft.com/office/powerpoint/2010/main" val="153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Basic Concepts</a:t>
            </a:r>
          </a:p>
          <a:p>
            <a:pPr lvl="1"/>
            <a:r>
              <a:rPr lang="en-US" altLang="zh-TW" dirty="0"/>
              <a:t>CPU-I/O Burst Cycle</a:t>
            </a:r>
          </a:p>
          <a:p>
            <a:pPr lvl="1"/>
            <a:r>
              <a:rPr lang="en-US" altLang="zh-TW" dirty="0" smtClean="0"/>
              <a:t>CPU </a:t>
            </a:r>
            <a:r>
              <a:rPr lang="en-US" altLang="zh-TW" dirty="0"/>
              <a:t>Scheduler</a:t>
            </a:r>
          </a:p>
          <a:p>
            <a:pPr lvl="1"/>
            <a:r>
              <a:rPr lang="en-US" altLang="zh-TW" dirty="0" smtClean="0"/>
              <a:t>Preemptive </a:t>
            </a:r>
            <a:r>
              <a:rPr lang="en-US" altLang="zh-TW" dirty="0"/>
              <a:t>and Nonpreemptive Scheduling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Dispatcher</a:t>
            </a:r>
            <a:endParaRPr lang="zh-TW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Operating-Systems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31353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Dispatcher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/>
              <a:t>Dispatcher</a:t>
            </a:r>
            <a:r>
              <a:rPr lang="en-US" altLang="zh-TW" sz="2800" dirty="0"/>
              <a:t>: gives a CPU core to the process selected by the CPU scheduler </a:t>
            </a:r>
          </a:p>
          <a:p>
            <a:pPr eaLnBrk="1" hangingPunct="1"/>
            <a:r>
              <a:rPr lang="en-US" altLang="zh-TW" sz="2800" dirty="0"/>
              <a:t>This involves:</a:t>
            </a:r>
          </a:p>
          <a:p>
            <a:pPr lvl="1" eaLnBrk="1" hangingPunct="1"/>
            <a:r>
              <a:rPr lang="en-US" altLang="zh-TW" sz="2400" dirty="0"/>
              <a:t>Switching context from one process to another process</a:t>
            </a:r>
          </a:p>
          <a:p>
            <a:pPr lvl="1" eaLnBrk="1" hangingPunct="1"/>
            <a:r>
              <a:rPr lang="en-US" altLang="zh-TW" sz="2400" dirty="0"/>
              <a:t>Switching to user mode</a:t>
            </a:r>
          </a:p>
          <a:p>
            <a:pPr lvl="1" eaLnBrk="1" hangingPunct="1"/>
            <a:r>
              <a:rPr lang="en-US" altLang="zh-TW" sz="2400" dirty="0"/>
              <a:t>Jumping to the proper location in the user program to resume that program</a:t>
            </a:r>
          </a:p>
          <a:p>
            <a:pPr eaLnBrk="1" hangingPunct="1"/>
            <a:r>
              <a:rPr lang="en-US" altLang="zh-TW" sz="2800" b="1" dirty="0"/>
              <a:t>Dispatch latency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Helvetica" pitchFamily="34" charset="0"/>
              </a:rPr>
              <a:t>–</a:t>
            </a:r>
            <a:r>
              <a:rPr lang="en-US" altLang="zh-TW" sz="2800" dirty="0"/>
              <a:t> time it takes for the dispatcher to </a:t>
            </a:r>
            <a:r>
              <a:rPr lang="en-US" altLang="zh-TW" sz="2800" dirty="0">
                <a:solidFill>
                  <a:srgbClr val="FF3300"/>
                </a:solidFill>
              </a:rPr>
              <a:t>stop one process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FF3300"/>
                </a:solidFill>
              </a:rPr>
              <a:t>start another running</a:t>
            </a:r>
          </a:p>
          <a:p>
            <a:pPr lvl="1" eaLnBrk="1" hangingPunct="1"/>
            <a:r>
              <a:rPr lang="en-US" altLang="zh-TW" sz="2400" dirty="0"/>
              <a:t>Should be as fast as possible</a:t>
            </a:r>
          </a:p>
        </p:txBody>
      </p:sp>
    </p:spTree>
    <p:extLst>
      <p:ext uri="{BB962C8B-B14F-4D97-AF65-F5344CB8AC3E}">
        <p14:creationId xmlns:p14="http://schemas.microsoft.com/office/powerpoint/2010/main" val="18544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複習： </a:t>
            </a:r>
            <a:r>
              <a:rPr lang="en-US" altLang="zh-TW" dirty="0" smtClean="0">
                <a:effectLst/>
              </a:rPr>
              <a:t>Context Switch</a:t>
            </a:r>
            <a:endParaRPr lang="en-US" altLang="zh-TW" dirty="0"/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out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000" b="1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>
            <a:endCxn id="282630" idx="3"/>
          </p:cNvCxnSpPr>
          <p:nvPr/>
        </p:nvCxnSpPr>
        <p:spPr>
          <a:xfrm flipH="1">
            <a:off x="4437064" y="1988840"/>
            <a:ext cx="1772963" cy="8377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07494" y="2620745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2807494" y="2618375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59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H="1" flipV="1">
            <a:off x="4475712" y="3173909"/>
            <a:ext cx="1741456" cy="106362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箭號 (左彎) 7"/>
          <p:cNvSpPr/>
          <p:nvPr/>
        </p:nvSpPr>
        <p:spPr>
          <a:xfrm>
            <a:off x="8694162" y="2189164"/>
            <a:ext cx="426175" cy="130123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TW" altLang="en-US">
              <a:solidFill>
                <a:srgbClr val="000000"/>
              </a:solidFill>
              <a:latin typeface="Times New Roman"/>
              <a:ea typeface="新細明體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316661" y="4501445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P1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=x; </a:t>
            </a: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=y;……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208080" y="3022324"/>
            <a:ext cx="2099059" cy="1774829"/>
          </a:xfrm>
          <a:prstGeom prst="straightConnector1">
            <a:avLst/>
          </a:prstGeom>
          <a:ln w="76200">
            <a:solidFill>
              <a:srgbClr val="0033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4207718" y="3280272"/>
            <a:ext cx="2009451" cy="2350040"/>
          </a:xfrm>
          <a:prstGeom prst="straightConnector1">
            <a:avLst/>
          </a:prstGeom>
          <a:ln w="76200">
            <a:solidFill>
              <a:srgbClr val="0033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314280" y="2708921"/>
            <a:ext cx="2265362" cy="1235075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out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0x30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 smtClean="0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319042" y="5175051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P2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=59; </a:t>
            </a: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=25;……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9241998" y="2407693"/>
            <a:ext cx="1223963" cy="7207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context </a:t>
            </a:r>
          </a:p>
          <a:p>
            <a:pPr algn="ctr">
              <a:defRPr/>
            </a:pPr>
            <a:r>
              <a:rPr lang="en-US" altLang="zh-TW" sz="2400" b="1" dirty="0">
                <a:latin typeface="Calibri" panose="020F0502020204030204" pitchFamily="34" charset="0"/>
                <a:ea typeface="新細明體" pitchFamily="18" charset="-120"/>
              </a:rPr>
              <a:t>switch</a:t>
            </a:r>
            <a:endParaRPr lang="zh-TW" altLang="en-US" sz="2400" b="1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318300" y="4495497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P1 PCB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=10; </a:t>
            </a:r>
            <a:r>
              <a:rPr kumimoji="0" lang="en-US" altLang="zh-TW" sz="20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=5;……</a:t>
            </a:r>
          </a:p>
        </p:txBody>
      </p:sp>
      <p:sp>
        <p:nvSpPr>
          <p:cNvPr id="14" name="右大括弧 13"/>
          <p:cNvSpPr/>
          <p:nvPr/>
        </p:nvSpPr>
        <p:spPr>
          <a:xfrm>
            <a:off x="8888806" y="4536566"/>
            <a:ext cx="87515" cy="1903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976320" y="5301208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OS</a:t>
            </a:r>
            <a:endParaRPr lang="zh-TW" altLang="en-US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2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Role of the Dispatcher</a:t>
            </a:r>
            <a:endParaRPr lang="zh-TW" altLang="en-US" dirty="0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441" y="1376754"/>
            <a:ext cx="8925559" cy="4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94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Scheduling Criteria</a:t>
            </a:r>
            <a:r>
              <a:rPr lang="en-US" altLang="zh-TW" dirty="0" smtClean="0"/>
              <a:t>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26960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Scheduling Criteria (</a:t>
            </a:r>
            <a:r>
              <a:rPr lang="zh-TW" altLang="en-US" dirty="0" smtClean="0"/>
              <a:t>準則</a:t>
            </a:r>
            <a:r>
              <a:rPr lang="en-US" altLang="zh-TW" dirty="0" smtClean="0"/>
              <a:t>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i="1" dirty="0">
                <a:solidFill>
                  <a:srgbClr val="FF3300"/>
                </a:solidFill>
              </a:rPr>
              <a:t>Used to judge the performance of a scheduling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/>
              <a:t>CPU utilization</a:t>
            </a:r>
            <a:r>
              <a:rPr lang="en-US" altLang="zh-TW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Keep the CPU as busy as possible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/>
              <a:t>Throughput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Number of processes that are completed per time unit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/>
              <a:t>Turnaround time</a:t>
            </a:r>
            <a:r>
              <a:rPr lang="en-US" altLang="zh-TW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Amount of time to execute a particular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From process submission to process termination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/>
              <a:t>Waiting time</a:t>
            </a:r>
            <a:r>
              <a:rPr lang="en-US" altLang="zh-TW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Amount of time a process has been </a:t>
            </a:r>
            <a:r>
              <a:rPr lang="en-US" altLang="zh-TW" sz="2000" dirty="0">
                <a:solidFill>
                  <a:srgbClr val="FF3300"/>
                </a:solidFill>
              </a:rPr>
              <a:t>waiting in the ready queue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/>
              <a:t>Response time</a:t>
            </a:r>
            <a:r>
              <a:rPr lang="en-US" altLang="zh-TW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Amount of time it takes from when a request was submitted until the </a:t>
            </a:r>
            <a:r>
              <a:rPr lang="en-US" altLang="zh-TW" sz="2000" b="1" dirty="0">
                <a:solidFill>
                  <a:srgbClr val="FF3300"/>
                </a:solidFill>
              </a:rPr>
              <a:t>response</a:t>
            </a:r>
            <a:r>
              <a:rPr lang="en-US" altLang="zh-TW" sz="2000" dirty="0"/>
              <a:t> is </a:t>
            </a:r>
            <a:r>
              <a:rPr lang="en-US" altLang="zh-TW" sz="2000" b="1" dirty="0"/>
              <a:t>produced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For </a:t>
            </a:r>
            <a:r>
              <a:rPr lang="en-US" altLang="zh-TW" sz="2000" b="1" dirty="0">
                <a:solidFill>
                  <a:srgbClr val="FF3300"/>
                </a:solidFill>
              </a:rPr>
              <a:t>interactive</a:t>
            </a:r>
            <a:r>
              <a:rPr lang="en-US" altLang="zh-TW" sz="2000" dirty="0"/>
              <a:t> processes, we may not care the turnaround time </a:t>
            </a:r>
          </a:p>
        </p:txBody>
      </p:sp>
    </p:spTree>
    <p:extLst>
      <p:ext uri="{BB962C8B-B14F-4D97-AF65-F5344CB8AC3E}">
        <p14:creationId xmlns:p14="http://schemas.microsoft.com/office/powerpoint/2010/main" val="26797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Scheduling Criteria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Optimization Criteria -- may be conflict</a:t>
            </a:r>
          </a:p>
          <a:p>
            <a:pPr lvl="1" eaLnBrk="1" hangingPunct="1"/>
            <a:r>
              <a:rPr lang="en-US" altLang="zh-TW" sz="2400" dirty="0"/>
              <a:t>Max CPU utilization</a:t>
            </a:r>
          </a:p>
          <a:p>
            <a:pPr lvl="1" eaLnBrk="1" hangingPunct="1"/>
            <a:r>
              <a:rPr lang="en-US" altLang="zh-TW" sz="2400" dirty="0"/>
              <a:t>Max throughput</a:t>
            </a:r>
          </a:p>
          <a:p>
            <a:pPr lvl="1" eaLnBrk="1" hangingPunct="1"/>
            <a:r>
              <a:rPr lang="en-US" altLang="zh-TW" sz="2400" dirty="0"/>
              <a:t>Min turnaround time </a:t>
            </a:r>
          </a:p>
          <a:p>
            <a:pPr lvl="1" eaLnBrk="1" hangingPunct="1"/>
            <a:r>
              <a:rPr lang="en-US" altLang="zh-TW" sz="2400" dirty="0"/>
              <a:t>Min waiting time </a:t>
            </a:r>
          </a:p>
          <a:p>
            <a:pPr lvl="1" eaLnBrk="1" hangingPunct="1"/>
            <a:r>
              <a:rPr lang="en-US" altLang="zh-TW" sz="2400" dirty="0"/>
              <a:t>Min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8524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Operating-Systems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10343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Basic Concepts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Scheduling Criteria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Scheduling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>
                <a:solidFill>
                  <a:srgbClr val="FF3300"/>
                </a:solidFill>
              </a:rPr>
              <a:t>First-Come, First-Served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Shortest-Job-First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Priority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Round-Robin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Queue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Feedback-Queue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Thread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Multiple-Processor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Real-Time CPU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Operating Systems Examples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3445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First-Come, First-Served (FCFS)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Ready queue is a </a:t>
            </a:r>
            <a:r>
              <a:rPr lang="en-US" altLang="zh-TW" sz="2400" b="1" dirty="0"/>
              <a:t>FIFO</a:t>
            </a:r>
            <a:r>
              <a:rPr lang="en-US" altLang="zh-TW" sz="2400" dirty="0"/>
              <a:t> queue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Example: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000" u="sng" dirty="0"/>
              <a:t>Process</a:t>
            </a:r>
            <a:r>
              <a:rPr lang="en-US" altLang="zh-TW" sz="2000" dirty="0"/>
              <a:t>   </a:t>
            </a:r>
            <a:r>
              <a:rPr lang="en-US" altLang="zh-TW" sz="2000" u="sng" dirty="0"/>
              <a:t>CPU Burst Time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	   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	               24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	   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	               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/>
              <a:t>		   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	                        </a:t>
            </a:r>
            <a:r>
              <a:rPr lang="en-US" altLang="zh-TW" sz="2000" dirty="0"/>
              <a:t>3</a:t>
            </a:r>
            <a:r>
              <a:rPr lang="en-US" altLang="zh-TW" sz="2000" i="1" baseline="-25000" dirty="0"/>
              <a:t> 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Suppose that the processes arrive in the order: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1</a:t>
            </a:r>
            <a:r>
              <a:rPr lang="en-US" altLang="zh-TW" sz="2400" dirty="0"/>
              <a:t> ,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2</a:t>
            </a:r>
            <a:r>
              <a:rPr lang="en-US" altLang="zh-TW" sz="2400" dirty="0"/>
              <a:t> ,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FF3300"/>
                </a:solidFill>
              </a:rPr>
              <a:t>Gantt Chart</a:t>
            </a:r>
            <a:r>
              <a:rPr lang="en-US" altLang="zh-TW" sz="2400" dirty="0"/>
              <a:t> for the schedule 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Waiting time for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  = 0;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 = 24;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 </a:t>
            </a:r>
            <a:r>
              <a:rPr lang="en-US" altLang="zh-TW" sz="2000" dirty="0"/>
              <a:t>= 27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Average waiting time:  (0 + 24 + 27)/3 = 17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3071813" y="5229226"/>
            <a:ext cx="5556250" cy="1128713"/>
            <a:chOff x="856" y="2688"/>
            <a:chExt cx="3500" cy="711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27</a:t>
              </a:r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8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First-Come, First-Served (FCFS) Scheduling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Suppose that processes arrive in the order: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2</a:t>
            </a:r>
            <a:r>
              <a:rPr lang="en-US" altLang="zh-TW" sz="2800" dirty="0"/>
              <a:t> ,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3</a:t>
            </a:r>
            <a:r>
              <a:rPr lang="en-US" altLang="zh-TW" sz="2800" dirty="0"/>
              <a:t> ,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1</a:t>
            </a:r>
          </a:p>
          <a:p>
            <a:pPr eaLnBrk="1" hangingPunct="1"/>
            <a:r>
              <a:rPr lang="en-US" altLang="zh-TW" sz="2800" dirty="0"/>
              <a:t>The </a:t>
            </a:r>
            <a:r>
              <a:rPr lang="en-US" altLang="zh-TW" sz="2800" b="1" dirty="0">
                <a:solidFill>
                  <a:srgbClr val="FF3300"/>
                </a:solidFill>
              </a:rPr>
              <a:t>Gantt chart</a:t>
            </a:r>
            <a:r>
              <a:rPr lang="en-US" altLang="zh-TW" sz="2800" dirty="0"/>
              <a:t> for the schedule is:</a:t>
            </a:r>
          </a:p>
          <a:p>
            <a:pPr lvl="1" eaLnBrk="1" hangingPunct="1"/>
            <a:r>
              <a:rPr lang="en-US" altLang="zh-TW" sz="2400" dirty="0"/>
              <a:t>Waiting time for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1 </a:t>
            </a:r>
            <a:r>
              <a:rPr lang="en-US" altLang="zh-TW" sz="2400" i="1" dirty="0"/>
              <a:t>=</a:t>
            </a:r>
            <a:r>
              <a:rPr lang="en-US" altLang="zh-TW" sz="2400" dirty="0"/>
              <a:t> 6</a:t>
            </a:r>
            <a:r>
              <a:rPr lang="en-US" altLang="zh-TW" sz="2400" i="1" dirty="0"/>
              <a:t>;</a:t>
            </a:r>
            <a:r>
              <a:rPr lang="en-US" altLang="zh-TW" sz="2400" i="1" baseline="-25000" dirty="0"/>
              <a:t>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2</a:t>
            </a:r>
            <a:r>
              <a:rPr lang="en-US" altLang="zh-TW" sz="2400" dirty="0"/>
              <a:t> = 0</a:t>
            </a:r>
            <a:r>
              <a:rPr lang="en-US" altLang="zh-TW" sz="2400" i="1" baseline="-25000" dirty="0"/>
              <a:t>;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3 </a:t>
            </a:r>
            <a:r>
              <a:rPr lang="en-US" altLang="zh-TW" sz="2400" i="1" dirty="0"/>
              <a:t>= </a:t>
            </a:r>
            <a:r>
              <a:rPr lang="en-US" altLang="zh-TW" sz="2400" dirty="0"/>
              <a:t>3</a:t>
            </a:r>
            <a:endParaRPr lang="en-US" altLang="zh-TW" sz="2400" i="1" dirty="0"/>
          </a:p>
          <a:p>
            <a:pPr lvl="1" eaLnBrk="1" hangingPunct="1"/>
            <a:r>
              <a:rPr lang="en-US" altLang="zh-TW" sz="2400" dirty="0"/>
              <a:t>Average waiting time: (6 + 0 + 3)/3 = 3</a:t>
            </a:r>
          </a:p>
          <a:p>
            <a:pPr lvl="1" eaLnBrk="1" hangingPunct="1"/>
            <a:r>
              <a:rPr lang="en-US" altLang="zh-TW" sz="2400" dirty="0"/>
              <a:t>Much better than previous case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b="1" dirty="0">
                <a:solidFill>
                  <a:srgbClr val="FF3300"/>
                </a:solidFill>
              </a:rPr>
              <a:t>FCFS scheduling is </a:t>
            </a:r>
            <a:r>
              <a:rPr lang="en-US" altLang="zh-TW" sz="2800" b="1" dirty="0" err="1">
                <a:solidFill>
                  <a:srgbClr val="FF3300"/>
                </a:solidFill>
              </a:rPr>
              <a:t>nonpreemptive</a:t>
            </a:r>
            <a:endParaRPr lang="en-US" altLang="zh-TW" sz="2800" b="1" dirty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sz="2400" dirty="0"/>
              <a:t>Unsuitable for time-sharing systems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3216275" y="4005264"/>
            <a:ext cx="5575300" cy="947737"/>
            <a:chOff x="852" y="1650"/>
            <a:chExt cx="3512" cy="738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180" y="1671"/>
              <a:ext cx="265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1692" y="1671"/>
              <a:ext cx="265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116" y="1671"/>
              <a:ext cx="265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056" y="2102"/>
              <a:ext cx="196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480" y="2102"/>
              <a:ext cx="196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088" y="2102"/>
              <a:ext cx="276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852" y="2103"/>
              <a:ext cx="196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6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First-Come, First-Served (FCFS) Scheduling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FF3300"/>
                </a:solidFill>
              </a:rPr>
              <a:t>Convoy effect </a:t>
            </a:r>
            <a:r>
              <a:rPr lang="en-US" altLang="zh-TW" b="1" dirty="0" smtClean="0">
                <a:solidFill>
                  <a:srgbClr val="FF33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b="1" i="1" dirty="0" smtClean="0">
                <a:solidFill>
                  <a:srgbClr val="FF3300"/>
                </a:solidFill>
                <a:latin typeface="標楷體" pitchFamily="65" charset="-120"/>
                <a:ea typeface="標楷體" pitchFamily="65" charset="-120"/>
              </a:rPr>
              <a:t>護衛</a:t>
            </a:r>
            <a:r>
              <a:rPr lang="zh-TW" altLang="en-US" b="1" dirty="0" smtClean="0">
                <a:solidFill>
                  <a:srgbClr val="FF3300"/>
                </a:solidFill>
                <a:latin typeface="標楷體" pitchFamily="65" charset="-120"/>
                <a:ea typeface="標楷體" pitchFamily="65" charset="-120"/>
              </a:rPr>
              <a:t>）</a:t>
            </a:r>
            <a:r>
              <a:rPr lang="en-US" altLang="zh-TW" dirty="0" smtClean="0"/>
              <a:t>: many short processes wait for the one </a:t>
            </a:r>
            <a:r>
              <a:rPr lang="en-US" altLang="zh-TW" b="1" dirty="0" smtClean="0"/>
              <a:t>big</a:t>
            </a:r>
            <a:r>
              <a:rPr lang="en-US" altLang="zh-TW" dirty="0" smtClean="0"/>
              <a:t> process to get off the CPU</a:t>
            </a:r>
          </a:p>
          <a:p>
            <a:pPr lvl="1" eaLnBrk="1" hangingPunct="1"/>
            <a:r>
              <a:rPr lang="en-US" altLang="en-US" dirty="0"/>
              <a:t>Consider one CPU-bound and many I/O-bound processes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問題：</a:t>
            </a:r>
            <a:endParaRPr lang="en-US" altLang="zh-TW" dirty="0" smtClean="0"/>
          </a:p>
          <a:p>
            <a:pPr lvl="2" eaLnBrk="1" hangingPunct="1"/>
            <a:r>
              <a:rPr lang="en-US" altLang="zh-TW" b="1" dirty="0" smtClean="0"/>
              <a:t>CPU-bound</a:t>
            </a:r>
            <a:r>
              <a:rPr lang="zh-TW" altLang="en-US" b="1" dirty="0" smtClean="0"/>
              <a:t>為什麼是</a:t>
            </a:r>
            <a:r>
              <a:rPr lang="en-US" altLang="zh-TW" b="1" dirty="0" smtClean="0"/>
              <a:t>big process?</a:t>
            </a:r>
          </a:p>
          <a:p>
            <a:pPr lvl="2" eaLnBrk="1" hangingPunct="1"/>
            <a:r>
              <a:rPr lang="en-US" altLang="zh-TW" b="1" dirty="0" smtClean="0"/>
              <a:t>I/O-bound</a:t>
            </a:r>
            <a:r>
              <a:rPr lang="zh-TW" altLang="en-US" b="1" dirty="0"/>
              <a:t>為什麼</a:t>
            </a:r>
            <a:r>
              <a:rPr lang="zh-TW" altLang="en-US" b="1" dirty="0" smtClean="0"/>
              <a:t>是</a:t>
            </a:r>
            <a:r>
              <a:rPr lang="en-US" altLang="zh-TW" b="1" dirty="0" smtClean="0"/>
              <a:t>short </a:t>
            </a:r>
            <a:r>
              <a:rPr lang="en-US" altLang="zh-TW" b="1" dirty="0"/>
              <a:t>process?</a:t>
            </a:r>
          </a:p>
          <a:p>
            <a:pPr lvl="2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Result in bad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3249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Basic Concepts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Scheduling Criteria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Scheduling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First-Come, First-Served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>
                <a:solidFill>
                  <a:srgbClr val="FF3300"/>
                </a:solidFill>
              </a:rPr>
              <a:t>Shortest-Job-First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Priority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Round-Robin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Queue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Feedback-Queue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Thread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Multiple-Processor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Real-Time CPU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Operating Systems Examples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26319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mtClean="0"/>
              <a:t>Shortest-Job-First (SJF) Scheduling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The </a:t>
            </a:r>
            <a:r>
              <a:rPr lang="en-US" altLang="zh-TW" sz="2800" b="1" dirty="0"/>
              <a:t>smallest </a:t>
            </a:r>
            <a:r>
              <a:rPr lang="en-US" altLang="zh-TW" sz="2800" i="1" dirty="0">
                <a:solidFill>
                  <a:srgbClr val="FF3300"/>
                </a:solidFill>
              </a:rPr>
              <a:t>next CPU burst length</a:t>
            </a:r>
            <a:r>
              <a:rPr lang="en-US" altLang="zh-TW" sz="2800" dirty="0"/>
              <a:t> is selected</a:t>
            </a:r>
          </a:p>
          <a:p>
            <a:pPr lvl="1" eaLnBrk="1" hangingPunct="1"/>
            <a:r>
              <a:rPr lang="en-US" altLang="zh-TW" sz="2400" dirty="0"/>
              <a:t>FCFS breaks a tie if the next CPU burst lengths are the same</a:t>
            </a:r>
          </a:p>
          <a:p>
            <a:pPr eaLnBrk="1" hangingPunct="1"/>
            <a:r>
              <a:rPr lang="en-US" altLang="zh-TW" sz="2800" dirty="0"/>
              <a:t>Should be named as:</a:t>
            </a:r>
            <a:r>
              <a:rPr lang="en-US" altLang="zh-TW" sz="2800" b="1" dirty="0"/>
              <a:t> </a:t>
            </a:r>
            <a:r>
              <a:rPr lang="en-US" altLang="zh-TW" sz="2800" b="1" dirty="0" smtClean="0"/>
              <a:t>shortest-next-CPU-burst first </a:t>
            </a:r>
            <a:r>
              <a:rPr lang="en-US" altLang="zh-TW" sz="2800" b="1" dirty="0"/>
              <a:t>algorithm</a:t>
            </a:r>
          </a:p>
          <a:p>
            <a:pPr lvl="1" eaLnBrk="1" hangingPunct="1"/>
            <a:r>
              <a:rPr lang="en-US" altLang="zh-TW" sz="2400" dirty="0"/>
              <a:t>Depend on the length of </a:t>
            </a:r>
            <a:r>
              <a:rPr lang="en-US" altLang="zh-TW" sz="2400" i="1" dirty="0">
                <a:solidFill>
                  <a:srgbClr val="FF3300"/>
                </a:solidFill>
              </a:rPr>
              <a:t>next CPU burst</a:t>
            </a:r>
            <a:r>
              <a:rPr lang="en-US" altLang="zh-TW" sz="2400" dirty="0"/>
              <a:t> of a process, not total length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Two </a:t>
            </a:r>
            <a:r>
              <a:rPr lang="en-US" altLang="zh-TW" sz="2800" dirty="0"/>
              <a:t>schemes: </a:t>
            </a:r>
          </a:p>
          <a:p>
            <a:pPr lvl="1" eaLnBrk="1" hangingPunct="1"/>
            <a:r>
              <a:rPr lang="en-US" altLang="zh-TW" sz="2400" b="1" i="1" dirty="0" err="1">
                <a:solidFill>
                  <a:srgbClr val="FF3300"/>
                </a:solidFill>
              </a:rPr>
              <a:t>nonpreemptive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Helvetica" pitchFamily="34" charset="0"/>
              </a:rPr>
              <a:t>–</a:t>
            </a:r>
            <a:r>
              <a:rPr lang="en-US" altLang="zh-TW" sz="2400" dirty="0"/>
              <a:t> </a:t>
            </a:r>
            <a:endParaRPr lang="en-US" altLang="zh-TW" sz="2400" b="1" dirty="0"/>
          </a:p>
          <a:p>
            <a:pPr lvl="1" eaLnBrk="1" hangingPunct="1"/>
            <a:r>
              <a:rPr lang="en-US" altLang="zh-TW" sz="2400" b="1" i="1" dirty="0">
                <a:solidFill>
                  <a:srgbClr val="FF3300"/>
                </a:solidFill>
              </a:rPr>
              <a:t>preemptive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Helvetica" pitchFamily="34" charset="0"/>
              </a:rPr>
              <a:t>–</a:t>
            </a:r>
            <a:r>
              <a:rPr lang="en-US" altLang="zh-TW" sz="2400" dirty="0"/>
              <a:t> if a new process arrives with CPU burst length less than </a:t>
            </a:r>
            <a:r>
              <a:rPr lang="en-US" altLang="zh-TW" sz="2400" b="1" dirty="0"/>
              <a:t>remaining time</a:t>
            </a:r>
            <a:r>
              <a:rPr lang="en-US" altLang="zh-TW" sz="2400" dirty="0"/>
              <a:t> of current executing process, preempt the current process.  </a:t>
            </a:r>
          </a:p>
          <a:p>
            <a:pPr lvl="2" eaLnBrk="1" hangingPunct="1"/>
            <a:r>
              <a:rPr lang="en-US" altLang="zh-TW" sz="2000" dirty="0"/>
              <a:t>Also called the </a:t>
            </a:r>
            <a:r>
              <a:rPr lang="en-US" altLang="zh-TW" sz="2000" b="1" dirty="0">
                <a:solidFill>
                  <a:srgbClr val="FF3300"/>
                </a:solidFill>
              </a:rPr>
              <a:t>Shortest-Remaining-Time-First (SRTF</a:t>
            </a:r>
            <a:r>
              <a:rPr lang="en-US" altLang="zh-TW" sz="2000" b="1" dirty="0" smtClean="0">
                <a:solidFill>
                  <a:srgbClr val="FF3300"/>
                </a:solidFill>
              </a:rPr>
              <a:t>) </a:t>
            </a:r>
            <a:r>
              <a:rPr lang="en-US" altLang="zh-TW" sz="2000" b="1" dirty="0" err="1" smtClean="0">
                <a:solidFill>
                  <a:srgbClr val="FF3300"/>
                </a:solidFill>
              </a:rPr>
              <a:t>algoriothm</a:t>
            </a:r>
            <a:endParaRPr lang="en-US" altLang="zh-TW" sz="2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TW" altLang="en-US" sz="4000" dirty="0" smtClean="0"/>
              <a:t>複習：</a:t>
            </a:r>
            <a:r>
              <a:rPr lang="en-US" altLang="zh-TW" sz="4000" dirty="0" smtClean="0"/>
              <a:t>Alternating </a:t>
            </a:r>
            <a:r>
              <a:rPr lang="en-US" altLang="zh-TW" sz="4000" dirty="0"/>
              <a:t>Sequence of CPU And I/O Bursts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l="30032" t="789" r="30032" b="1576"/>
          <a:stretch>
            <a:fillRect/>
          </a:stretch>
        </p:blipFill>
        <p:spPr bwMode="auto">
          <a:xfrm>
            <a:off x="2855914" y="1412875"/>
            <a:ext cx="5184775" cy="46624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8286751" y="1700214"/>
            <a:ext cx="904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a=a+1;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b=b-1;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c=cx5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8291514" y="2636839"/>
            <a:ext cx="1031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fread()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8328026" y="3068638"/>
            <a:ext cx="867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x=x+1;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y=bx3;</a:t>
            </a:r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8328026" y="3716339"/>
            <a:ext cx="1116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fwrite()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8328025" y="4149726"/>
            <a:ext cx="8778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b=ax1;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b=a-1;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c=dxa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8328026" y="5157789"/>
            <a:ext cx="1031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fread()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8252223" y="1412876"/>
            <a:ext cx="615553" cy="34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…</a:t>
            </a:r>
          </a:p>
        </p:txBody>
      </p: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8323661" y="5661026"/>
            <a:ext cx="615553" cy="34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/>
                <a:cs typeface="+mn-cs"/>
              </a:rPr>
              <a:t>…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9323335" y="3048530"/>
            <a:ext cx="688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0010373" y="280926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endParaRPr lang="zh-TW" altLang="en-US" sz="2400" b="1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右大括弧 1"/>
          <p:cNvSpPr/>
          <p:nvPr/>
        </p:nvSpPr>
        <p:spPr>
          <a:xfrm>
            <a:off x="9239154" y="3210719"/>
            <a:ext cx="424872" cy="423724"/>
          </a:xfrm>
          <a:prstGeom prst="rightBrace">
            <a:avLst/>
          </a:prstGeom>
          <a:ln w="38100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9933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664026" y="3219242"/>
            <a:ext cx="231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>
                <a:solidFill>
                  <a:srgbClr val="FF9933"/>
                </a:solidFill>
                <a:latin typeface="Calibri" panose="020F0502020204030204" pitchFamily="34" charset="0"/>
              </a:rPr>
              <a:t>next CPU burst length </a:t>
            </a:r>
            <a:endParaRPr lang="zh-TW" altLang="en-US" b="1" i="1" dirty="0">
              <a:solidFill>
                <a:srgbClr val="FF993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0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Example of Non-Preemptive SJF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4" y="1519239"/>
            <a:ext cx="8232775" cy="45688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8724900" y="5753100"/>
            <a:ext cx="139700" cy="38100"/>
            <a:chOff x="4536" y="3624"/>
            <a:chExt cx="88" cy="24"/>
          </a:xfrm>
        </p:grpSpPr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4536" y="3624"/>
              <a:ext cx="88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536" y="3648"/>
              <a:ext cx="88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3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Example of Preemptive SJF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4364" y="1543050"/>
            <a:ext cx="8283575" cy="45085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7937500" y="5664200"/>
            <a:ext cx="139700" cy="38100"/>
            <a:chOff x="4536" y="3624"/>
            <a:chExt cx="88" cy="24"/>
          </a:xfrm>
        </p:grpSpPr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>
              <a:off x="4536" y="3624"/>
              <a:ext cx="88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4536" y="3648"/>
              <a:ext cx="88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Shortest-Job-First (SJF) Scheduling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SJF is optimal </a:t>
            </a:r>
            <a:r>
              <a:rPr lang="en-US" altLang="zh-TW" dirty="0" smtClean="0">
                <a:latin typeface="Helvetica" pitchFamily="34" charset="0"/>
              </a:rPr>
              <a:t>–</a:t>
            </a:r>
            <a:r>
              <a:rPr lang="en-US" altLang="zh-TW" dirty="0" smtClean="0"/>
              <a:t> derives </a:t>
            </a:r>
            <a:r>
              <a:rPr lang="en-US" altLang="zh-TW" i="1" dirty="0" smtClean="0">
                <a:solidFill>
                  <a:srgbClr val="FF3300"/>
                </a:solidFill>
              </a:rPr>
              <a:t>minimum average waiting time</a:t>
            </a:r>
            <a:r>
              <a:rPr lang="en-US" altLang="zh-TW" dirty="0" smtClean="0"/>
              <a:t> for a given set of processes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Problem: how to implement ?</a:t>
            </a:r>
          </a:p>
          <a:p>
            <a:pPr lvl="1" eaLnBrk="1" hangingPunct="1"/>
            <a:r>
              <a:rPr lang="en-US" altLang="zh-TW" dirty="0" smtClean="0"/>
              <a:t>Not easy to know the length of the next CPU burst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Sol.: </a:t>
            </a:r>
            <a:r>
              <a:rPr lang="en-US" altLang="zh-TW" b="1" dirty="0" smtClean="0"/>
              <a:t>predict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91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Basic Concepts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CPU-I/O Burst Cycle</a:t>
            </a:r>
          </a:p>
          <a:p>
            <a:pPr lvl="1"/>
            <a:r>
              <a:rPr lang="en-US" altLang="zh-TW" dirty="0" smtClean="0"/>
              <a:t>CPU </a:t>
            </a:r>
            <a:r>
              <a:rPr lang="en-US" altLang="zh-TW" dirty="0"/>
              <a:t>Scheduler</a:t>
            </a:r>
          </a:p>
          <a:p>
            <a:pPr lvl="1"/>
            <a:r>
              <a:rPr lang="en-US" altLang="zh-TW" dirty="0" smtClean="0"/>
              <a:t>Preemptive </a:t>
            </a:r>
            <a:r>
              <a:rPr lang="en-US" altLang="zh-TW" dirty="0"/>
              <a:t>and Nonpreemptive Scheduling</a:t>
            </a:r>
          </a:p>
          <a:p>
            <a:pPr lvl="1"/>
            <a:r>
              <a:rPr lang="en-US" altLang="zh-TW" dirty="0" smtClean="0"/>
              <a:t>Dispatcher</a:t>
            </a:r>
            <a:endParaRPr lang="zh-TW" altLang="en-US" dirty="0"/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Operating-Systems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13395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ffectLst/>
              </a:rPr>
              <a:t>Predicting Length of Next CPU Burst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/>
              <a:t>Predict </a:t>
            </a:r>
            <a:r>
              <a:rPr lang="en-US" altLang="zh-TW" b="1" dirty="0" smtClean="0"/>
              <a:t>method</a:t>
            </a:r>
            <a:endParaRPr lang="en-US" altLang="zh-TW" b="1" dirty="0"/>
          </a:p>
          <a:p>
            <a:pPr lvl="1" eaLnBrk="1" hangingPunct="1"/>
            <a:r>
              <a:rPr lang="en-US" altLang="zh-TW" dirty="0" smtClean="0"/>
              <a:t>Using </a:t>
            </a:r>
            <a:r>
              <a:rPr lang="en-US" altLang="zh-TW" dirty="0"/>
              <a:t>the length of </a:t>
            </a:r>
            <a:r>
              <a:rPr lang="en-US" altLang="zh-TW" b="1" dirty="0">
                <a:solidFill>
                  <a:srgbClr val="FF3300"/>
                </a:solidFill>
              </a:rPr>
              <a:t>previous</a:t>
            </a:r>
            <a:r>
              <a:rPr lang="en-US" altLang="zh-TW" dirty="0"/>
              <a:t> CPU bursts, using </a:t>
            </a:r>
            <a:r>
              <a:rPr lang="en-US" altLang="zh-TW" b="1" dirty="0">
                <a:solidFill>
                  <a:srgbClr val="0000FF"/>
                </a:solidFill>
              </a:rPr>
              <a:t>exponential averaging</a:t>
            </a:r>
          </a:p>
          <a:p>
            <a:pPr lvl="1" eaLnBrk="1" hangingPunct="1"/>
            <a:endParaRPr lang="en-US" altLang="zh-TW" sz="2400" dirty="0"/>
          </a:p>
          <a:p>
            <a:pPr eaLnBrk="1" hangingPunct="1"/>
            <a:endParaRPr lang="en-US" altLang="zh-TW" sz="2800" dirty="0"/>
          </a:p>
          <a:p>
            <a:endParaRPr lang="zh-TW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890815"/>
              </p:ext>
            </p:extLst>
          </p:nvPr>
        </p:nvGraphicFramePr>
        <p:xfrm>
          <a:off x="2529840" y="3337123"/>
          <a:ext cx="7783514" cy="20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" name="Equation" r:id="rId3" imgW="6400800" imgH="1778000" progId="Equation.3">
                  <p:embed/>
                </p:oleObj>
              </mc:Choice>
              <mc:Fallback>
                <p:oleObj name="Equation" r:id="rId3" imgW="64008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840" y="3337123"/>
                        <a:ext cx="7783514" cy="2056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404361" y="4930949"/>
                <a:ext cx="48120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36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TW" altLang="en-US" sz="3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361" y="4930949"/>
                <a:ext cx="481208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3594" y="2571816"/>
            <a:ext cx="6885595" cy="500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31960" y="2425805"/>
            <a:ext cx="9625" cy="77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800572" y="2432247"/>
            <a:ext cx="9625" cy="77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193733" y="2425804"/>
            <a:ext cx="9625" cy="77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8554678" y="2425803"/>
            <a:ext cx="9625" cy="7796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>
            <a:off x="3826326" y="2328141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flipH="1">
            <a:off x="2803593" y="2344302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092788" y="210783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Period 0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264182" y="2809553"/>
            <a:ext cx="7964020" cy="12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249338" y="26374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T</a:t>
            </a:r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1957326" y="1508765"/>
                <a:ext cx="81692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prstClr val="black"/>
                    </a:solidFill>
                  </a:rPr>
                  <a:t>Assume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sz="2400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26" y="1508765"/>
                <a:ext cx="8169277" cy="461665"/>
              </a:xfrm>
              <a:prstGeom prst="rect">
                <a:avLst/>
              </a:prstGeom>
              <a:blipFill>
                <a:blip r:embed="rId3"/>
                <a:stretch>
                  <a:fillRect l="-1119" t="-10667" b="-2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弧形 35"/>
          <p:cNvSpPr/>
          <p:nvPr/>
        </p:nvSpPr>
        <p:spPr>
          <a:xfrm>
            <a:off x="5306942" y="2334181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7" name="弧形 36"/>
          <p:cNvSpPr/>
          <p:nvPr/>
        </p:nvSpPr>
        <p:spPr>
          <a:xfrm flipH="1">
            <a:off x="4347288" y="2331058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579804" y="2094586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Period 1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弧形 40"/>
          <p:cNvSpPr/>
          <p:nvPr/>
        </p:nvSpPr>
        <p:spPr>
          <a:xfrm>
            <a:off x="6703735" y="2344301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flipH="1">
            <a:off x="5800814" y="2316267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015931" y="2082104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Period 2</a:t>
            </a:r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55952" y="3578068"/>
                <a:ext cx="670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52" y="3578068"/>
                <a:ext cx="6703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82254" y="4146689"/>
                <a:ext cx="51685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solidFill>
                      <a:prstClr val="black"/>
                    </a:solidFill>
                  </a:rPr>
                  <a:t>If actual CPU burst length in </a:t>
                </a:r>
                <a:r>
                  <a:rPr lang="en-US" altLang="zh-TW" sz="2000" u="sng" dirty="0">
                    <a:solidFill>
                      <a:prstClr val="black"/>
                    </a:solidFill>
                  </a:rPr>
                  <a:t>Period 0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 = 0.05 </a:t>
                </a:r>
                <a:endParaRPr lang="zh-TW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54" y="4146689"/>
                <a:ext cx="5168594" cy="400110"/>
              </a:xfrm>
              <a:prstGeom prst="rect">
                <a:avLst/>
              </a:prstGeom>
              <a:blipFill>
                <a:blip r:embed="rId5"/>
                <a:stretch>
                  <a:fillRect l="-1179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682254" y="4794641"/>
                <a:ext cx="4755982" cy="822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solidFill>
                      <a:prstClr val="black"/>
                    </a:solidFill>
                  </a:rPr>
                  <a:t>Predict the CPU burst length in </a:t>
                </a:r>
                <a:r>
                  <a:rPr lang="en-US" altLang="zh-TW" sz="2000" u="sng" dirty="0">
                    <a:solidFill>
                      <a:prstClr val="black"/>
                    </a:solidFill>
                  </a:rPr>
                  <a:t>Period 1: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sz="24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24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TW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4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TW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24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54" y="4794641"/>
                <a:ext cx="4755982" cy="822469"/>
              </a:xfrm>
              <a:prstGeom prst="rect">
                <a:avLst/>
              </a:prstGeom>
              <a:blipFill>
                <a:blip r:embed="rId6"/>
                <a:stretch>
                  <a:fillRect l="-1282" b="-22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7892920" y="5104658"/>
            <a:ext cx="2212816" cy="918846"/>
            <a:chOff x="6403276" y="3671627"/>
            <a:chExt cx="2212816" cy="9188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6519590" y="3793578"/>
                  <a:ext cx="8036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=0.8</m:t>
                        </m:r>
                      </m:oMath>
                    </m:oMathPara>
                  </a14:m>
                  <a:endParaRPr lang="en-US" altLang="zh-TW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590" y="3793578"/>
                  <a:ext cx="80368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88" r="-6818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6403276" y="4090740"/>
                  <a:ext cx="12057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=0.01</m:t>
                        </m:r>
                      </m:oMath>
                    </m:oMathPara>
                  </a14:m>
                  <a:endParaRPr lang="zh-TW" alt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276" y="4090740"/>
                  <a:ext cx="120577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圓角矩形 19"/>
            <p:cNvSpPr/>
            <p:nvPr/>
          </p:nvSpPr>
          <p:spPr>
            <a:xfrm>
              <a:off x="6403276" y="3671627"/>
              <a:ext cx="2212816" cy="91884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137392" y="5722666"/>
                <a:ext cx="68619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0.01=0.042</m:t>
                      </m:r>
                    </m:oMath>
                  </m:oMathPara>
                </a14:m>
                <a:endParaRPr lang="zh-TW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92" y="5722666"/>
                <a:ext cx="686193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587479" y="3112897"/>
            <a:ext cx="1733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Predictive :</a:t>
            </a:r>
          </a:p>
        </p:txBody>
      </p:sp>
      <p:sp>
        <p:nvSpPr>
          <p:cNvPr id="27" name="矩形 26"/>
          <p:cNvSpPr/>
          <p:nvPr/>
        </p:nvSpPr>
        <p:spPr>
          <a:xfrm>
            <a:off x="1910401" y="3565290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Actual :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1915069" y="3556229"/>
            <a:ext cx="779025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155944" y="3167685"/>
                <a:ext cx="7377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44" y="3167685"/>
                <a:ext cx="737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738159" y="3172131"/>
                <a:ext cx="798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0.042</m:t>
                      </m: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59" y="3172131"/>
                <a:ext cx="79861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弧形 75"/>
          <p:cNvSpPr/>
          <p:nvPr/>
        </p:nvSpPr>
        <p:spPr>
          <a:xfrm>
            <a:off x="8054075" y="2344955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7" name="弧形 76"/>
          <p:cNvSpPr/>
          <p:nvPr/>
        </p:nvSpPr>
        <p:spPr>
          <a:xfrm flipH="1">
            <a:off x="7197447" y="2337253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7412564" y="210309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Period 3</a:t>
            </a:r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9161902" y="3129974"/>
                <a:ext cx="439736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sz="2400" baseline="-25000" dirty="0"/>
                  <a:t>n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902" y="3129974"/>
                <a:ext cx="439736" cy="453137"/>
              </a:xfrm>
              <a:prstGeom prst="rect">
                <a:avLst/>
              </a:prstGeom>
              <a:blipFill>
                <a:blip r:embed="rId12"/>
                <a:stretch>
                  <a:fillRect r="-5556" b="-2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9184440" y="3537018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err="1">
                <a:solidFill>
                  <a:srgbClr val="0070C0"/>
                </a:solidFill>
              </a:rPr>
              <a:t>t</a:t>
            </a:r>
            <a:r>
              <a:rPr lang="en-US" altLang="zh-TW" sz="2400" baseline="-25000" dirty="0" err="1">
                <a:solidFill>
                  <a:srgbClr val="0070C0"/>
                </a:solidFill>
              </a:rPr>
              <a:t>n</a:t>
            </a:r>
            <a:endParaRPr lang="zh-TW" altLang="en-US" sz="2400" baseline="-25000" dirty="0">
              <a:solidFill>
                <a:srgbClr val="0070C0"/>
              </a:solidFill>
            </a:endParaRPr>
          </a:p>
        </p:txBody>
      </p:sp>
      <p:sp>
        <p:nvSpPr>
          <p:cNvPr id="54" name="標題 1"/>
          <p:cNvSpPr txBox="1">
            <a:spLocks/>
          </p:cNvSpPr>
          <p:nvPr/>
        </p:nvSpPr>
        <p:spPr bwMode="auto">
          <a:xfrm>
            <a:off x="1992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kern="0" dirty="0">
                <a:solidFill>
                  <a:srgbClr val="000000"/>
                </a:solidFill>
                <a:effectLst/>
              </a:rPr>
              <a:t>Example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1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5" grpId="0"/>
      <p:bldP spid="6" grpId="0"/>
      <p:bldP spid="46" grpId="0"/>
      <p:bldP spid="23" grpId="0"/>
      <p:bldP spid="59" grpId="0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5765" y="2423949"/>
            <a:ext cx="6885595" cy="500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354131" y="2277938"/>
            <a:ext cx="9625" cy="77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822743" y="2284380"/>
            <a:ext cx="9625" cy="77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7215904" y="2277937"/>
            <a:ext cx="9625" cy="779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8576849" y="2277936"/>
            <a:ext cx="9625" cy="7796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弧形 8"/>
          <p:cNvSpPr/>
          <p:nvPr/>
        </p:nvSpPr>
        <p:spPr>
          <a:xfrm>
            <a:off x="3848497" y="2180274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flipH="1">
            <a:off x="2825764" y="2196435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114959" y="1959963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Period 0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2286353" y="2661686"/>
            <a:ext cx="7964020" cy="12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271509" y="24895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T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6" name="弧形 35"/>
          <p:cNvSpPr/>
          <p:nvPr/>
        </p:nvSpPr>
        <p:spPr>
          <a:xfrm>
            <a:off x="5329113" y="2186314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7" name="弧形 36"/>
          <p:cNvSpPr/>
          <p:nvPr/>
        </p:nvSpPr>
        <p:spPr>
          <a:xfrm flipH="1">
            <a:off x="4369459" y="2183191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601975" y="1946719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Period 1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弧形 40"/>
          <p:cNvSpPr/>
          <p:nvPr/>
        </p:nvSpPr>
        <p:spPr>
          <a:xfrm>
            <a:off x="6725906" y="2196434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flipH="1">
            <a:off x="5822985" y="2168400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038102" y="1934237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Period 2</a:t>
            </a:r>
            <a:endParaRPr lang="zh-TW" alt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178123" y="3430201"/>
                <a:ext cx="670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23" y="3430201"/>
                <a:ext cx="6703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05825" y="4016709"/>
                <a:ext cx="50231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solidFill>
                      <a:prstClr val="black"/>
                    </a:solidFill>
                  </a:rPr>
                  <a:t>If actual CPU burst length in </a:t>
                </a:r>
                <a:r>
                  <a:rPr lang="en-US" altLang="zh-TW" sz="2000" u="sng" dirty="0">
                    <a:solidFill>
                      <a:prstClr val="black"/>
                    </a:solidFill>
                  </a:rPr>
                  <a:t>Period 1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 = 0.06 </a:t>
                </a:r>
                <a:endParaRPr lang="zh-TW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25" y="4016709"/>
                <a:ext cx="5023170" cy="400110"/>
              </a:xfrm>
              <a:prstGeom prst="rect">
                <a:avLst/>
              </a:prstGeom>
              <a:blipFill>
                <a:blip r:embed="rId4"/>
                <a:stretch>
                  <a:fillRect l="-1335" t="-9091" r="-243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705825" y="4384217"/>
                <a:ext cx="4813690" cy="760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solidFill>
                      <a:prstClr val="black"/>
                    </a:solidFill>
                  </a:rPr>
                  <a:t>Predict the CPU burst length in </a:t>
                </a:r>
                <a:r>
                  <a:rPr lang="en-US" altLang="zh-TW" sz="2000" u="sng" dirty="0">
                    <a:solidFill>
                      <a:prstClr val="black"/>
                    </a:solidFill>
                  </a:rPr>
                  <a:t>Period 2 :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sz="24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TW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25" y="4384217"/>
                <a:ext cx="4813690" cy="760914"/>
              </a:xfrm>
              <a:prstGeom prst="rect">
                <a:avLst/>
              </a:prstGeom>
              <a:blipFill>
                <a:blip r:embed="rId5"/>
                <a:stretch>
                  <a:fillRect l="-13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037166" y="4878423"/>
                <a:ext cx="38201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20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20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TW" sz="2000" dirty="0">
                          <a:solidFill>
                            <a:prstClr val="black"/>
                          </a:solidFill>
                        </a:rPr>
                        <m:t> </m:t>
                      </m:r>
                    </m:oMath>
                  </m:oMathPara>
                </a14:m>
                <a:endParaRPr lang="en-US" altLang="zh-TW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166" y="4878423"/>
                <a:ext cx="382012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609650" y="2965030"/>
            <a:ext cx="1733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Predictive :</a:t>
            </a:r>
          </a:p>
        </p:txBody>
      </p:sp>
      <p:sp>
        <p:nvSpPr>
          <p:cNvPr id="27" name="矩形 26"/>
          <p:cNvSpPr/>
          <p:nvPr/>
        </p:nvSpPr>
        <p:spPr>
          <a:xfrm>
            <a:off x="1932572" y="3417423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Actual :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1937240" y="3408362"/>
            <a:ext cx="77902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3178115" y="3019818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15" y="3019818"/>
                <a:ext cx="6703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760330" y="3024264"/>
                <a:ext cx="798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0.042</m:t>
                      </m: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330" y="3024264"/>
                <a:ext cx="79861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824450" y="3435942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0.06</m:t>
                      </m: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50" y="3435942"/>
                <a:ext cx="6703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6114708" y="3027725"/>
                <a:ext cx="926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0.0564</m:t>
                      </m: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08" y="3027725"/>
                <a:ext cx="9268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6242947" y="3467141"/>
                <a:ext cx="6703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47" y="3467141"/>
                <a:ext cx="6703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4981706" y="4903460"/>
                <a:ext cx="68619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0.06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0.042=0.0564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706" y="4903460"/>
                <a:ext cx="6861936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7466028" y="3051491"/>
                <a:ext cx="926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0.0273</m:t>
                      </m:r>
                    </m:oMath>
                  </m:oMathPara>
                </a14:m>
                <a:endParaRPr lang="zh-TW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28" y="3051491"/>
                <a:ext cx="9268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弧形 63"/>
          <p:cNvSpPr/>
          <p:nvPr/>
        </p:nvSpPr>
        <p:spPr>
          <a:xfrm>
            <a:off x="8093473" y="2186036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5" name="弧形 64"/>
          <p:cNvSpPr/>
          <p:nvPr/>
        </p:nvSpPr>
        <p:spPr>
          <a:xfrm flipH="1">
            <a:off x="7236845" y="2178334"/>
            <a:ext cx="481570" cy="48141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7451962" y="1944171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prstClr val="black"/>
                </a:solidFill>
              </a:rPr>
              <a:t>Period 3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9" name="標題 1"/>
          <p:cNvSpPr txBox="1">
            <a:spLocks/>
          </p:cNvSpPr>
          <p:nvPr/>
        </p:nvSpPr>
        <p:spPr bwMode="auto">
          <a:xfrm>
            <a:off x="1992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kern="0" dirty="0">
                <a:solidFill>
                  <a:srgbClr val="000000"/>
                </a:solidFill>
                <a:effectLst/>
              </a:rPr>
              <a:t>Example (Cont.)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9314302" y="2968049"/>
                <a:ext cx="439736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sz="2400" baseline="-25000" dirty="0"/>
                  <a:t>n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302" y="2968049"/>
                <a:ext cx="439736" cy="453137"/>
              </a:xfrm>
              <a:prstGeom prst="rect">
                <a:avLst/>
              </a:prstGeom>
              <a:blipFill>
                <a:blip r:embed="rId14"/>
                <a:stretch>
                  <a:fillRect r="-5556" b="-31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9346365" y="331794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 err="1">
                <a:solidFill>
                  <a:srgbClr val="0070C0"/>
                </a:solidFill>
              </a:rPr>
              <a:t>t</a:t>
            </a:r>
            <a:r>
              <a:rPr lang="en-US" altLang="zh-TW" sz="2400" baseline="-25000" dirty="0" err="1">
                <a:solidFill>
                  <a:srgbClr val="0070C0"/>
                </a:solidFill>
              </a:rPr>
              <a:t>n</a:t>
            </a:r>
            <a:endParaRPr lang="zh-TW" altLang="en-US" sz="2400" baseline="-25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1957326" y="1508765"/>
                <a:ext cx="81692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solidFill>
                      <a:prstClr val="black"/>
                    </a:solidFill>
                  </a:rPr>
                  <a:t>Assume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altLang="zh-TW" sz="2400" dirty="0">
                    <a:solidFill>
                      <a:prstClr val="black"/>
                    </a:solidFill>
                  </a:rPr>
                  <a:t>,  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sz="2400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zh-TW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326" y="1508765"/>
                <a:ext cx="8169277" cy="461665"/>
              </a:xfrm>
              <a:prstGeom prst="rect">
                <a:avLst/>
              </a:prstGeom>
              <a:blipFill>
                <a:blip r:embed="rId15"/>
                <a:stretch>
                  <a:fillRect l="-1119" t="-10667" b="-2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2286353" y="5961697"/>
                <a:ext cx="68619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2000" i="1" baseline="-25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zh-TW" alt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0.564=0.0273</m:t>
                      </m:r>
                    </m:oMath>
                  </m:oMathPara>
                </a14:m>
                <a:endParaRPr lang="zh-TW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353" y="5961697"/>
                <a:ext cx="6861936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2648053" y="5500093"/>
                <a:ext cx="50231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solidFill>
                      <a:prstClr val="black"/>
                    </a:solidFill>
                  </a:rPr>
                  <a:t>If actual CPU burst length in </a:t>
                </a:r>
                <a:r>
                  <a:rPr lang="en-US" altLang="zh-TW" sz="2000" u="sng" dirty="0">
                    <a:solidFill>
                      <a:prstClr val="black"/>
                    </a:solidFill>
                  </a:rPr>
                  <a:t>Period 1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 = 0.02 </a:t>
                </a:r>
                <a:endParaRPr lang="zh-TW" alt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53" y="5500093"/>
                <a:ext cx="5023170" cy="400110"/>
              </a:xfrm>
              <a:prstGeom prst="rect">
                <a:avLst/>
              </a:prstGeom>
              <a:blipFill>
                <a:blip r:embed="rId17"/>
                <a:stretch>
                  <a:fillRect l="-1214" t="-7576" r="-364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23" grpId="0"/>
      <p:bldP spid="47" grpId="0"/>
      <p:bldP spid="51" grpId="0"/>
      <p:bldP spid="53" grpId="0"/>
      <p:bldP spid="54" grpId="0"/>
      <p:bldP spid="56" grpId="0"/>
      <p:bldP spid="71" grpId="0"/>
      <p:bldP spid="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Prediction of the Length of the Next CPU Burst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3224" y="4933188"/>
            <a:ext cx="8229600" cy="129844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TW" baseline="-25000" dirty="0" smtClean="0">
                <a:latin typeface="Times New Roman" pitchFamily="18" charset="0"/>
                <a:sym typeface="Symbol" pitchFamily="18" charset="2"/>
              </a:rPr>
              <a:t>0 </a:t>
            </a:r>
            <a:r>
              <a:rPr lang="en-US" altLang="zh-TW" dirty="0" smtClean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b="1" dirty="0" smtClean="0">
                <a:latin typeface="Times New Roman" pitchFamily="18" charset="0"/>
                <a:sym typeface="Symbol" pitchFamily="18" charset="2"/>
              </a:rPr>
              <a:t>10</a:t>
            </a:r>
            <a:endParaRPr lang="en-US" altLang="zh-TW" b="1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TW" baseline="-25000" dirty="0">
                <a:latin typeface="Times New Roman" pitchFamily="18" charset="0"/>
                <a:sym typeface="Symbol" pitchFamily="18" charset="2"/>
              </a:rPr>
              <a:t>1=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 x 6 + (1- ) x 10 = 3 + 5 = 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TW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=  x 4+ (1- ) x 8 = 2 + 4 = 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  <a:sym typeface="Symbol" pitchFamily="18" charset="2"/>
              </a:rPr>
              <a:t>……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79" y="1611630"/>
            <a:ext cx="8145335" cy="28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Examples of Exponential Averaging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 =0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</a:t>
            </a:r>
            <a:r>
              <a:rPr lang="en-US" altLang="en-US" baseline="-25000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 = 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Recent history does not count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 =1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 </a:t>
            </a:r>
            <a:r>
              <a:rPr lang="en-US" altLang="en-US" baseline="-25000" dirty="0">
                <a:sym typeface="Symbol" panose="05050102010706020507" pitchFamily="18" charset="2"/>
              </a:rPr>
              <a:t>n+1</a:t>
            </a:r>
            <a:r>
              <a:rPr lang="en-US" altLang="en-US" dirty="0">
                <a:sym typeface="Symbol" panose="05050102010706020507" pitchFamily="18" charset="2"/>
              </a:rPr>
              <a:t> = 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endParaRPr lang="en-US" altLang="en-US" baseline="-25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Only the actual last CPU burst counts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If we expand the formula, we get</a:t>
            </a:r>
            <a:r>
              <a:rPr lang="en-US" altLang="en-US" dirty="0" smtClean="0"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altLang="en-US" sz="2700" dirty="0">
                <a:sym typeface="Symbol" panose="05050102010706020507" pitchFamily="18" charset="2"/>
              </a:rPr>
              <a:t></a:t>
            </a:r>
            <a:r>
              <a:rPr lang="en-US" altLang="en-US" sz="2700" i="1" baseline="-25000" dirty="0">
                <a:sym typeface="Symbol" panose="05050102010706020507" pitchFamily="18" charset="2"/>
              </a:rPr>
              <a:t>n</a:t>
            </a:r>
            <a:r>
              <a:rPr lang="en-US" altLang="en-US" sz="2700" baseline="-25000" dirty="0">
                <a:sym typeface="Symbol" panose="05050102010706020507" pitchFamily="18" charset="2"/>
              </a:rPr>
              <a:t>+1</a:t>
            </a:r>
            <a:r>
              <a:rPr lang="en-US" altLang="en-US" sz="2700" dirty="0">
                <a:sym typeface="Symbol" panose="05050102010706020507" pitchFamily="18" charset="2"/>
              </a:rPr>
              <a:t> =  </a:t>
            </a:r>
            <a:r>
              <a:rPr lang="en-US" altLang="en-US" sz="2700" dirty="0" err="1">
                <a:sym typeface="Symbol" panose="05050102010706020507" pitchFamily="18" charset="2"/>
              </a:rPr>
              <a:t>t</a:t>
            </a:r>
            <a:r>
              <a:rPr lang="en-US" altLang="en-US" sz="2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700" dirty="0">
                <a:sym typeface="Symbol" panose="05050102010706020507" pitchFamily="18" charset="2"/>
              </a:rPr>
              <a:t>+(1</a:t>
            </a:r>
            <a:r>
              <a:rPr lang="en-US" altLang="en-US" sz="2700" i="1" dirty="0">
                <a:sym typeface="Symbol" panose="05050102010706020507" pitchFamily="18" charset="2"/>
              </a:rPr>
              <a:t> - </a:t>
            </a:r>
            <a:r>
              <a:rPr lang="en-US" altLang="en-US" sz="2700" dirty="0">
                <a:sym typeface="Symbol" panose="05050102010706020507" pitchFamily="18" charset="2"/>
              </a:rPr>
              <a:t></a:t>
            </a:r>
            <a:r>
              <a:rPr lang="en-US" altLang="en-US" sz="2700" i="1" dirty="0">
                <a:sym typeface="Symbol" panose="05050102010706020507" pitchFamily="18" charset="2"/>
              </a:rPr>
              <a:t>)</a:t>
            </a:r>
            <a:r>
              <a:rPr lang="en-US" altLang="en-US" sz="2700" dirty="0">
                <a:sym typeface="Symbol" panose="05050102010706020507" pitchFamily="18" charset="2"/>
              </a:rPr>
              <a:t> </a:t>
            </a:r>
            <a:r>
              <a:rPr lang="en-US" altLang="en-US" sz="2700" i="1" dirty="0" err="1">
                <a:sym typeface="Symbol" panose="05050102010706020507" pitchFamily="18" charset="2"/>
              </a:rPr>
              <a:t>t</a:t>
            </a:r>
            <a:r>
              <a:rPr lang="en-US" altLang="en-US" sz="2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700" i="1" dirty="0">
                <a:sym typeface="Symbol" panose="05050102010706020507" pitchFamily="18" charset="2"/>
              </a:rPr>
              <a:t> </a:t>
            </a:r>
            <a:r>
              <a:rPr lang="en-US" altLang="en-US" sz="2700" baseline="-25000" dirty="0">
                <a:sym typeface="Symbol" panose="05050102010706020507" pitchFamily="18" charset="2"/>
              </a:rPr>
              <a:t>-1</a:t>
            </a:r>
            <a:r>
              <a:rPr lang="en-US" altLang="en-US" sz="27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700" dirty="0">
                <a:sym typeface="Symbol" panose="05050102010706020507" pitchFamily="18" charset="2"/>
              </a:rPr>
              <a:t>+ … </a:t>
            </a:r>
            <a:r>
              <a:rPr lang="en-US" altLang="en-US" sz="2700" i="1" dirty="0">
                <a:sym typeface="Symbol" panose="05050102010706020507" pitchFamily="18" charset="2"/>
              </a:rPr>
              <a:t>+(</a:t>
            </a:r>
            <a:r>
              <a:rPr lang="en-US" altLang="en-US" sz="2700" dirty="0">
                <a:sym typeface="Symbol" panose="05050102010706020507" pitchFamily="18" charset="2"/>
              </a:rPr>
              <a:t>1 -  </a:t>
            </a:r>
            <a:r>
              <a:rPr lang="en-US" altLang="en-US" sz="2700" i="1" dirty="0">
                <a:sym typeface="Symbol" panose="05050102010706020507" pitchFamily="18" charset="2"/>
              </a:rPr>
              <a:t>)</a:t>
            </a:r>
            <a:r>
              <a:rPr lang="en-US" altLang="en-US" sz="2700" i="1" baseline="30000" dirty="0">
                <a:sym typeface="Symbol" panose="05050102010706020507" pitchFamily="18" charset="2"/>
              </a:rPr>
              <a:t>j</a:t>
            </a:r>
            <a:r>
              <a:rPr lang="en-US" altLang="en-US" sz="2700" baseline="30000" dirty="0">
                <a:sym typeface="Symbol" panose="05050102010706020507" pitchFamily="18" charset="2"/>
              </a:rPr>
              <a:t> </a:t>
            </a:r>
            <a:r>
              <a:rPr lang="en-US" altLang="en-US" sz="2700" dirty="0">
                <a:sym typeface="Symbol" panose="05050102010706020507" pitchFamily="18" charset="2"/>
              </a:rPr>
              <a:t> </a:t>
            </a:r>
            <a:r>
              <a:rPr lang="en-US" altLang="en-US" sz="2700" i="1" dirty="0" err="1">
                <a:sym typeface="Symbol" panose="05050102010706020507" pitchFamily="18" charset="2"/>
              </a:rPr>
              <a:t>t</a:t>
            </a:r>
            <a:r>
              <a:rPr lang="en-US" altLang="en-US" sz="2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700" dirty="0">
                <a:sym typeface="Symbol" panose="05050102010706020507" pitchFamily="18" charset="2"/>
              </a:rPr>
              <a:t> </a:t>
            </a:r>
            <a:r>
              <a:rPr lang="en-US" altLang="en-US" sz="2700" baseline="-25000" dirty="0">
                <a:sym typeface="Symbol" panose="05050102010706020507" pitchFamily="18" charset="2"/>
              </a:rPr>
              <a:t>-</a:t>
            </a:r>
            <a:r>
              <a:rPr lang="en-US" altLang="en-US" sz="2700" i="1" baseline="-25000" dirty="0">
                <a:sym typeface="Symbol" panose="05050102010706020507" pitchFamily="18" charset="2"/>
              </a:rPr>
              <a:t>j</a:t>
            </a:r>
            <a:r>
              <a:rPr lang="en-US" altLang="en-US" sz="2700" i="1" dirty="0">
                <a:sym typeface="Symbol" panose="05050102010706020507" pitchFamily="18" charset="2"/>
              </a:rPr>
              <a:t> </a:t>
            </a:r>
            <a:r>
              <a:rPr lang="en-US" altLang="en-US" sz="2700" dirty="0">
                <a:sym typeface="Symbol" panose="05050102010706020507" pitchFamily="18" charset="2"/>
              </a:rPr>
              <a:t>+ …</a:t>
            </a:r>
            <a:r>
              <a:rPr lang="en-US" altLang="en-US" sz="2700" i="1" dirty="0">
                <a:sym typeface="Symbol" panose="05050102010706020507" pitchFamily="18" charset="2"/>
              </a:rPr>
              <a:t>+(</a:t>
            </a:r>
            <a:r>
              <a:rPr lang="en-US" altLang="en-US" sz="2700" dirty="0">
                <a:sym typeface="Symbol" panose="05050102010706020507" pitchFamily="18" charset="2"/>
              </a:rPr>
              <a:t>1 -  </a:t>
            </a:r>
            <a:r>
              <a:rPr lang="en-US" altLang="en-US" sz="2700" i="1" dirty="0">
                <a:sym typeface="Symbol" panose="05050102010706020507" pitchFamily="18" charset="2"/>
              </a:rPr>
              <a:t>)</a:t>
            </a:r>
            <a:r>
              <a:rPr lang="en-US" altLang="en-US" sz="2700" i="1" baseline="30000" dirty="0">
                <a:sym typeface="Symbol" panose="05050102010706020507" pitchFamily="18" charset="2"/>
              </a:rPr>
              <a:t>n</a:t>
            </a:r>
            <a:r>
              <a:rPr lang="en-US" altLang="en-US" sz="2700" baseline="30000" dirty="0">
                <a:sym typeface="Symbol" panose="05050102010706020507" pitchFamily="18" charset="2"/>
              </a:rPr>
              <a:t> +1 </a:t>
            </a:r>
            <a:r>
              <a:rPr lang="en-US" altLang="en-US" sz="2700" dirty="0">
                <a:sym typeface="Symbol" panose="05050102010706020507" pitchFamily="18" charset="2"/>
              </a:rPr>
              <a:t></a:t>
            </a:r>
            <a:r>
              <a:rPr lang="en-US" altLang="en-US" sz="2700" baseline="-25000" dirty="0">
                <a:sym typeface="Symbol" panose="05050102010706020507" pitchFamily="18" charset="2"/>
              </a:rPr>
              <a:t>0</a:t>
            </a:r>
            <a:br>
              <a:rPr lang="en-US" altLang="en-US" sz="2700" baseline="-25000" dirty="0">
                <a:sym typeface="Symbol" panose="05050102010706020507" pitchFamily="18" charset="2"/>
              </a:rPr>
            </a:br>
            <a:endParaRPr lang="en-US" altLang="en-US" sz="2700" baseline="-250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Since both  and (1 - ) are less than or equal to 1,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Each </a:t>
            </a:r>
            <a:r>
              <a:rPr lang="en-US" altLang="en-US" dirty="0">
                <a:sym typeface="Symbol" panose="05050102010706020507" pitchFamily="18" charset="2"/>
              </a:rPr>
              <a:t>successive term has less weight than its </a:t>
            </a:r>
            <a:r>
              <a:rPr lang="en-US" altLang="en-US" dirty="0" smtClean="0">
                <a:sym typeface="Symbol" panose="05050102010706020507" pitchFamily="18" charset="2"/>
              </a:rPr>
              <a:t>predecessor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4886037" y="5126183"/>
            <a:ext cx="1431636" cy="18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Basic Concepts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Scheduling Criteria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Scheduling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First-Come, First-Served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Shortest-Job-First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>
                <a:solidFill>
                  <a:srgbClr val="FF3300"/>
                </a:solidFill>
              </a:rPr>
              <a:t>Round-Robin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Priority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Queue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Feedback-Queue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Thread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Multiple-Processor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Real-Time CPU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Operating Systems Examples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36284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Round Robin (RR)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Each process gets a small unit of CPU time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Called </a:t>
            </a:r>
            <a:r>
              <a:rPr lang="en-US" altLang="zh-TW" sz="2400" b="1" dirty="0">
                <a:solidFill>
                  <a:srgbClr val="FF3300"/>
                </a:solidFill>
              </a:rPr>
              <a:t>time quantum </a:t>
            </a:r>
            <a:r>
              <a:rPr lang="en-US" altLang="zh-TW" sz="2400" dirty="0"/>
              <a:t>or</a:t>
            </a:r>
            <a:r>
              <a:rPr lang="en-US" altLang="zh-TW" sz="2400" b="1" dirty="0">
                <a:solidFill>
                  <a:srgbClr val="FF3300"/>
                </a:solidFill>
              </a:rPr>
              <a:t> time slice</a:t>
            </a:r>
            <a:endParaRPr lang="en-US" altLang="zh-TW" sz="24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Usually 10-100 milliseconds.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After this time has elapsed, the process is </a:t>
            </a:r>
            <a:r>
              <a:rPr lang="en-US" altLang="zh-TW" sz="2400" b="1" dirty="0"/>
              <a:t>preempted </a:t>
            </a:r>
            <a:r>
              <a:rPr lang="en-US" altLang="zh-TW" sz="2400" dirty="0"/>
              <a:t>and added to the </a:t>
            </a:r>
            <a:r>
              <a:rPr lang="en-US" altLang="zh-TW" sz="2400" b="1" dirty="0"/>
              <a:t>tail</a:t>
            </a:r>
            <a:r>
              <a:rPr lang="en-US" altLang="zh-TW" sz="2400" dirty="0"/>
              <a:t> of the ready queue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b="1" dirty="0" smtClean="0">
                <a:solidFill>
                  <a:srgbClr val="FF3300"/>
                </a:solidFill>
              </a:rPr>
              <a:t>RR </a:t>
            </a:r>
            <a:r>
              <a:rPr lang="en-US" altLang="zh-TW" sz="2800" b="1" dirty="0">
                <a:solidFill>
                  <a:srgbClr val="FF3300"/>
                </a:solidFill>
              </a:rPr>
              <a:t>is preemptive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 smtClean="0"/>
              <a:t>FCFS is non-preemptive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 smtClean="0"/>
              <a:t>Question</a:t>
            </a:r>
            <a:r>
              <a:rPr lang="en-US" altLang="zh-TW" sz="2800" dirty="0"/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How the OS knows a time quantum is expired?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/>
              <a:t>Timer is set to the time slice value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942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dirty="0" smtClean="0"/>
              <a:t>Example:  RR with Time Quantum = 20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989" y="1568450"/>
            <a:ext cx="8283575" cy="4489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7211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Round Robin (RR)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3000" dirty="0"/>
              <a:t>If there are </a:t>
            </a:r>
            <a:r>
              <a:rPr lang="en-US" altLang="zh-TW" sz="3000" i="1" dirty="0">
                <a:solidFill>
                  <a:srgbClr val="FF3300"/>
                </a:solidFill>
              </a:rPr>
              <a:t>n</a:t>
            </a:r>
            <a:r>
              <a:rPr lang="en-US" altLang="zh-TW" sz="3000" dirty="0">
                <a:solidFill>
                  <a:srgbClr val="FF3300"/>
                </a:solidFill>
              </a:rPr>
              <a:t> </a:t>
            </a:r>
            <a:r>
              <a:rPr lang="en-US" altLang="zh-TW" sz="3000" dirty="0"/>
              <a:t>processes and the time quantum is </a:t>
            </a:r>
            <a:r>
              <a:rPr lang="en-US" altLang="zh-TW" sz="3000" i="1" dirty="0">
                <a:solidFill>
                  <a:srgbClr val="FF3300"/>
                </a:solidFill>
              </a:rPr>
              <a:t>q</a:t>
            </a:r>
            <a:r>
              <a:rPr lang="en-US" altLang="zh-TW" sz="3000" dirty="0"/>
              <a:t>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600" dirty="0"/>
              <a:t>Each process gets </a:t>
            </a:r>
            <a:r>
              <a:rPr lang="en-US" altLang="zh-TW" sz="2600" b="1" dirty="0">
                <a:solidFill>
                  <a:srgbClr val="FF3300"/>
                </a:solidFill>
              </a:rPr>
              <a:t>1/</a:t>
            </a:r>
            <a:r>
              <a:rPr lang="en-US" altLang="zh-TW" sz="2600" b="1" i="1" dirty="0">
                <a:solidFill>
                  <a:srgbClr val="FF3300"/>
                </a:solidFill>
              </a:rPr>
              <a:t>n</a:t>
            </a:r>
            <a:r>
              <a:rPr lang="en-US" altLang="zh-TW" sz="2600" b="1" dirty="0">
                <a:solidFill>
                  <a:srgbClr val="FF3300"/>
                </a:solidFill>
              </a:rPr>
              <a:t> </a:t>
            </a:r>
            <a:r>
              <a:rPr lang="en-US" altLang="zh-TW" sz="2600" dirty="0"/>
              <a:t>of the CPU time in chunks of at most </a:t>
            </a:r>
            <a:r>
              <a:rPr lang="en-US" altLang="zh-TW" sz="2600" i="1" dirty="0"/>
              <a:t>q</a:t>
            </a:r>
            <a:r>
              <a:rPr lang="en-US" altLang="zh-TW" sz="2600" dirty="0"/>
              <a:t> time units at once.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600" dirty="0"/>
              <a:t>No process waits more than (</a:t>
            </a:r>
            <a:r>
              <a:rPr lang="en-US" altLang="zh-TW" sz="2600" i="1" dirty="0"/>
              <a:t>n</a:t>
            </a:r>
            <a:r>
              <a:rPr lang="en-US" altLang="zh-TW" sz="2600" dirty="0"/>
              <a:t>-1)</a:t>
            </a:r>
            <a:r>
              <a:rPr lang="en-US" altLang="zh-TW" sz="2600" i="1" dirty="0"/>
              <a:t>q </a:t>
            </a:r>
            <a:r>
              <a:rPr lang="en-US" altLang="zh-TW" sz="2600" dirty="0"/>
              <a:t>time units.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3000" dirty="0"/>
              <a:t>Typically, </a:t>
            </a:r>
            <a:r>
              <a:rPr lang="en-US" altLang="zh-TW" sz="3000" i="1" dirty="0">
                <a:solidFill>
                  <a:srgbClr val="FF3300"/>
                </a:solidFill>
              </a:rPr>
              <a:t>higher average turnaround time</a:t>
            </a:r>
            <a:r>
              <a:rPr lang="en-US" altLang="zh-TW" sz="3000" dirty="0"/>
              <a:t> than SJF, but </a:t>
            </a:r>
            <a:r>
              <a:rPr lang="en-US" altLang="zh-TW" sz="3000" i="1" dirty="0">
                <a:solidFill>
                  <a:srgbClr val="FF3300"/>
                </a:solidFill>
              </a:rPr>
              <a:t>better response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 smtClean="0"/>
              <a:t>Performance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600" i="1" dirty="0"/>
              <a:t>q</a:t>
            </a:r>
            <a:r>
              <a:rPr lang="en-US" altLang="zh-TW" sz="2600" dirty="0"/>
              <a:t> large </a:t>
            </a:r>
            <a:r>
              <a:rPr lang="en-US" altLang="zh-TW" sz="2600" dirty="0">
                <a:sym typeface="Symbol" pitchFamily="18" charset="2"/>
              </a:rPr>
              <a:t> </a:t>
            </a:r>
            <a:r>
              <a:rPr lang="en-US" altLang="zh-TW" sz="2600" dirty="0" smtClean="0">
                <a:sym typeface="Symbol" pitchFamily="18" charset="2"/>
              </a:rPr>
              <a:t>FCFS</a:t>
            </a:r>
            <a:endParaRPr lang="en-US" altLang="zh-TW" sz="2600" dirty="0">
              <a:sym typeface="Symbol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600" i="1" dirty="0">
                <a:sym typeface="Symbol" pitchFamily="18" charset="2"/>
              </a:rPr>
              <a:t>q </a:t>
            </a:r>
            <a:r>
              <a:rPr lang="en-US" altLang="zh-TW" sz="2600" dirty="0">
                <a:sym typeface="Symbol" pitchFamily="18" charset="2"/>
              </a:rPr>
              <a:t>small  </a:t>
            </a:r>
            <a:r>
              <a:rPr lang="en-US" altLang="zh-TW" sz="2600" b="1" i="1" dirty="0">
                <a:sym typeface="Symbol" pitchFamily="18" charset="2"/>
              </a:rPr>
              <a:t>q </a:t>
            </a:r>
            <a:r>
              <a:rPr lang="en-US" altLang="zh-TW" sz="2600" b="1" dirty="0">
                <a:sym typeface="Symbol" pitchFamily="18" charset="2"/>
              </a:rPr>
              <a:t>must be </a:t>
            </a:r>
            <a:r>
              <a:rPr lang="en-US" altLang="zh-TW" sz="2600" b="1" dirty="0">
                <a:solidFill>
                  <a:srgbClr val="FF3300"/>
                </a:solidFill>
                <a:sym typeface="Symbol" pitchFamily="18" charset="2"/>
              </a:rPr>
              <a:t>large</a:t>
            </a:r>
            <a:r>
              <a:rPr lang="en-US" altLang="zh-TW" sz="2600" b="1" dirty="0">
                <a:sym typeface="Symbol" pitchFamily="18" charset="2"/>
              </a:rPr>
              <a:t> </a:t>
            </a:r>
            <a:r>
              <a:rPr lang="en-US" altLang="zh-TW" sz="2600" b="1" dirty="0" smtClean="0">
                <a:sym typeface="Symbol" pitchFamily="18" charset="2"/>
              </a:rPr>
              <a:t>enough so as to reduce the context switch overhead</a:t>
            </a:r>
            <a:r>
              <a:rPr lang="en-US" altLang="zh-TW" sz="2600" dirty="0" smtClean="0">
                <a:sym typeface="Symbol" pitchFamily="18" charset="2"/>
              </a:rPr>
              <a:t> </a:t>
            </a:r>
            <a:r>
              <a:rPr lang="en-US" altLang="zh-TW" sz="2100" dirty="0" smtClean="0">
                <a:sym typeface="Symbol" pitchFamily="18" charset="2"/>
              </a:rPr>
              <a:t>(</a:t>
            </a:r>
            <a:r>
              <a:rPr lang="en-US" altLang="zh-TW" sz="2100" dirty="0">
                <a:sym typeface="Symbol" pitchFamily="18" charset="2"/>
              </a:rPr>
              <a:t>see the following slide)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3000" dirty="0"/>
              <a:t>Rule of thumb: </a:t>
            </a:r>
            <a:r>
              <a:rPr lang="en-US" altLang="zh-TW" sz="3000" i="1" dirty="0">
                <a:solidFill>
                  <a:srgbClr val="FF3300"/>
                </a:solidFill>
              </a:rPr>
              <a:t>80% of CPU bursts should be shorter than the time quantum </a:t>
            </a:r>
            <a:r>
              <a:rPr lang="en-US" altLang="zh-TW" sz="2100" dirty="0">
                <a:solidFill>
                  <a:srgbClr val="000000"/>
                </a:solidFill>
                <a:sym typeface="Symbol" pitchFamily="18" charset="2"/>
              </a:rPr>
              <a:t>(see the following slide)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35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24417" y="166248"/>
            <a:ext cx="10972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dirty="0"/>
              <a:t>How a Smaller Time Quantum Increases Context Switches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 cstate="print"/>
          <a:srcRect l="380" t="22278" r="569" b="22531"/>
          <a:stretch>
            <a:fillRect/>
          </a:stretch>
        </p:blipFill>
        <p:spPr bwMode="auto">
          <a:xfrm>
            <a:off x="2351088" y="1757941"/>
            <a:ext cx="7346950" cy="3168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3406776" y="5961641"/>
            <a:ext cx="573362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3300"/>
                </a:solidFill>
                <a:latin typeface="Calibri" panose="020F0502020204030204" pitchFamily="34" charset="0"/>
              </a:rPr>
              <a:t>And context switches are not free!!!</a:t>
            </a:r>
          </a:p>
        </p:txBody>
      </p:sp>
      <p:sp>
        <p:nvSpPr>
          <p:cNvPr id="34821" name="Text Box 10"/>
          <p:cNvSpPr txBox="1">
            <a:spLocks noChangeArrowheads="1"/>
          </p:cNvSpPr>
          <p:nvPr/>
        </p:nvSpPr>
        <p:spPr bwMode="auto">
          <a:xfrm>
            <a:off x="1724488" y="5524684"/>
            <a:ext cx="87726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 b="1" dirty="0">
                <a:latin typeface="Calibri" panose="020F0502020204030204" pitchFamily="34" charset="0"/>
                <a:ea typeface="MS PGothic" pitchFamily="34" charset="-128"/>
              </a:rPr>
              <a:t>Smaller time quantum, larger number of context switches</a:t>
            </a:r>
            <a:endParaRPr lang="zh-TW" altLang="en-US" sz="2800" b="1" dirty="0">
              <a:latin typeface="Calibri" panose="020F0502020204030204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50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CPU-I/O Burst Cycle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Background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CPU</a:t>
            </a:r>
            <a:r>
              <a:rPr lang="en-US" altLang="zh-TW" b="1" dirty="0" smtClean="0">
                <a:solidFill>
                  <a:srgbClr val="FF3300"/>
                </a:solidFill>
                <a:latin typeface="Helvetica" pitchFamily="34" charset="0"/>
              </a:rPr>
              <a:t>–</a:t>
            </a:r>
            <a:r>
              <a:rPr lang="en-US" altLang="zh-TW" b="1" dirty="0" smtClean="0">
                <a:solidFill>
                  <a:srgbClr val="FF3300"/>
                </a:solidFill>
              </a:rPr>
              <a:t>I/O Burst Cycle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Helvetica" pitchFamily="34" charset="0"/>
              </a:rPr>
              <a:t>–</a:t>
            </a:r>
            <a:r>
              <a:rPr lang="en-US" altLang="zh-TW" dirty="0" smtClean="0"/>
              <a:t> process execution consists of a </a:t>
            </a:r>
            <a:r>
              <a:rPr lang="en-US" altLang="zh-TW" i="1" dirty="0" smtClean="0"/>
              <a:t>cycle</a:t>
            </a:r>
            <a:r>
              <a:rPr lang="en-US" altLang="zh-TW" dirty="0" smtClean="0"/>
              <a:t> of CPU execution and I/O wait</a:t>
            </a:r>
          </a:p>
          <a:p>
            <a:pPr lvl="2" eaLnBrk="1" hangingPunct="1"/>
            <a:r>
              <a:rPr lang="en-US" altLang="zh-TW" dirty="0" smtClean="0"/>
              <a:t>CPU burst, I/O burst, CPU burst, I/O burst</a:t>
            </a:r>
            <a:r>
              <a:rPr lang="en-US" altLang="zh-TW" dirty="0" smtClean="0">
                <a:latin typeface="Helvetica" pitchFamily="34" charset="0"/>
              </a:rPr>
              <a:t>……</a:t>
            </a:r>
            <a:endParaRPr lang="en-US" altLang="zh-TW" dirty="0" smtClean="0"/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CPU burst distribution</a:t>
            </a:r>
            <a:r>
              <a:rPr lang="en-US" altLang="zh-TW" dirty="0" smtClean="0">
                <a:solidFill>
                  <a:srgbClr val="FF3300"/>
                </a:solidFill>
              </a:rPr>
              <a:t> </a:t>
            </a:r>
            <a:r>
              <a:rPr lang="en-US" altLang="zh-TW" dirty="0" smtClean="0">
                <a:latin typeface="Helvetica" pitchFamily="34" charset="0"/>
              </a:rPr>
              <a:t>–</a:t>
            </a:r>
            <a:r>
              <a:rPr lang="en-US" altLang="zh-TW" dirty="0" smtClean="0"/>
              <a:t> usually a large # of short CPU bursts and a small # of long CPU bursts</a:t>
            </a:r>
          </a:p>
          <a:p>
            <a:pPr lvl="1" eaLnBrk="1" hangingPunct="1"/>
            <a:endParaRPr lang="en-US" altLang="zh-TW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TW" b="1" dirty="0" smtClean="0">
                <a:solidFill>
                  <a:srgbClr val="0000FF"/>
                </a:solidFill>
              </a:rPr>
              <a:t>I/O bound: many short CPU bursts, few long I/O bursts</a:t>
            </a:r>
          </a:p>
          <a:p>
            <a:pPr lvl="2" eaLnBrk="1" hangingPunct="1"/>
            <a:r>
              <a:rPr lang="en-US" altLang="zh-TW" dirty="0" smtClean="0"/>
              <a:t>Spend </a:t>
            </a:r>
            <a:r>
              <a:rPr lang="en-US" altLang="zh-TW" dirty="0"/>
              <a:t>more time doing I/O than computations</a:t>
            </a:r>
            <a:endParaRPr lang="en-US" altLang="zh-TW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TW" b="1" dirty="0" smtClean="0">
                <a:solidFill>
                  <a:srgbClr val="0000FF"/>
                </a:solidFill>
              </a:rPr>
              <a:t>CPU-bound: have a few long CPU burst</a:t>
            </a:r>
          </a:p>
          <a:p>
            <a:pPr lvl="2" eaLnBrk="1" hangingPunct="1"/>
            <a:r>
              <a:rPr lang="en-US" altLang="zh-TW" dirty="0" smtClean="0"/>
              <a:t>Spend </a:t>
            </a:r>
            <a:r>
              <a:rPr lang="en-US" altLang="zh-TW" dirty="0"/>
              <a:t>more time doing computations</a:t>
            </a:r>
          </a:p>
          <a:p>
            <a:pPr lvl="2" eaLnBrk="1" hangingPunct="1"/>
            <a:endParaRPr lang="en-US" altLang="zh-TW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2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複習：</a:t>
            </a:r>
            <a:r>
              <a:rPr lang="en-US" altLang="zh-TW" dirty="0" smtClean="0"/>
              <a:t>Context Switch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3" y="1341439"/>
            <a:ext cx="784887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4223793" y="5703880"/>
            <a:ext cx="1198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process P0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968209" y="5725081"/>
            <a:ext cx="1198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process P1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727849" y="1484784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P0’s PCB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752185" y="1484784"/>
            <a:ext cx="99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P1’s PCB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4000">
                <a:effectLst/>
              </a:rPr>
              <a:t>Turnaround Time Varies With The Time Quantum</a:t>
            </a:r>
            <a:endParaRPr lang="zh-TW" altLang="en-US" sz="4000">
              <a:effectLst/>
            </a:endParaRP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9637" y="1268414"/>
            <a:ext cx="7036090" cy="412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1738821" y="5391150"/>
            <a:ext cx="90279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MS PGothic" pitchFamily="34" charset="-128"/>
              </a:rPr>
              <a:t>Given four processes: </a:t>
            </a:r>
            <a:r>
              <a:rPr lang="en-US" altLang="zh-TW" sz="2400" i="1" dirty="0">
                <a:latin typeface="Calibri" panose="020F0502020204030204" pitchFamily="34" charset="0"/>
                <a:ea typeface="MS PGothic" pitchFamily="34" charset="-128"/>
              </a:rPr>
              <a:t>p</a:t>
            </a:r>
            <a:r>
              <a:rPr lang="en-US" altLang="zh-TW" sz="2400" i="1" baseline="-25000" dirty="0">
                <a:latin typeface="Calibri" panose="020F0502020204030204" pitchFamily="34" charset="0"/>
                <a:ea typeface="MS PGothic" pitchFamily="34" charset="-128"/>
              </a:rPr>
              <a:t>1</a:t>
            </a:r>
            <a:r>
              <a:rPr lang="en-US" altLang="zh-TW" sz="2400" dirty="0">
                <a:latin typeface="Calibri" panose="020F0502020204030204" pitchFamily="34" charset="0"/>
                <a:ea typeface="MS PGothic" pitchFamily="34" charset="-128"/>
              </a:rPr>
              <a:t>=6, </a:t>
            </a:r>
            <a:r>
              <a:rPr lang="en-US" altLang="zh-TW" sz="2400" i="1" dirty="0">
                <a:latin typeface="Calibri" panose="020F0502020204030204" pitchFamily="34" charset="0"/>
                <a:ea typeface="MS PGothic" pitchFamily="34" charset="-128"/>
              </a:rPr>
              <a:t>p</a:t>
            </a:r>
            <a:r>
              <a:rPr lang="en-US" altLang="zh-TW" sz="2400" i="1" baseline="-25000" dirty="0">
                <a:latin typeface="Calibri" panose="020F0502020204030204" pitchFamily="34" charset="0"/>
                <a:ea typeface="MS PGothic" pitchFamily="34" charset="-128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  <a:ea typeface="MS PGothic" pitchFamily="34" charset="-128"/>
              </a:rPr>
              <a:t>=3, </a:t>
            </a:r>
            <a:r>
              <a:rPr lang="en-US" altLang="zh-TW" sz="2400" i="1" dirty="0">
                <a:latin typeface="Calibri" panose="020F0502020204030204" pitchFamily="34" charset="0"/>
                <a:ea typeface="MS PGothic" pitchFamily="34" charset="-128"/>
              </a:rPr>
              <a:t>p</a:t>
            </a:r>
            <a:r>
              <a:rPr lang="en-US" altLang="zh-TW" sz="2400" i="1" baseline="-25000" dirty="0">
                <a:latin typeface="Calibri" panose="020F0502020204030204" pitchFamily="34" charset="0"/>
                <a:ea typeface="MS PGothic" pitchFamily="34" charset="-128"/>
              </a:rPr>
              <a:t>3</a:t>
            </a:r>
            <a:r>
              <a:rPr lang="en-US" altLang="zh-TW" sz="2400" dirty="0">
                <a:latin typeface="Calibri" panose="020F0502020204030204" pitchFamily="34" charset="0"/>
                <a:ea typeface="MS PGothic" pitchFamily="34" charset="-128"/>
              </a:rPr>
              <a:t>=1, </a:t>
            </a:r>
            <a:r>
              <a:rPr lang="en-US" altLang="zh-TW" sz="2400" i="1" dirty="0">
                <a:latin typeface="Calibri" panose="020F0502020204030204" pitchFamily="34" charset="0"/>
                <a:ea typeface="MS PGothic" pitchFamily="34" charset="-128"/>
              </a:rPr>
              <a:t>p</a:t>
            </a:r>
            <a:r>
              <a:rPr lang="en-US" altLang="zh-TW" sz="2400" i="1" baseline="-25000" dirty="0">
                <a:latin typeface="Calibri" panose="020F0502020204030204" pitchFamily="34" charset="0"/>
                <a:ea typeface="MS PGothic" pitchFamily="34" charset="-128"/>
              </a:rPr>
              <a:t>4</a:t>
            </a:r>
            <a:r>
              <a:rPr lang="en-US" altLang="zh-TW" sz="2400" dirty="0">
                <a:latin typeface="Calibri" panose="020F0502020204030204" pitchFamily="34" charset="0"/>
                <a:ea typeface="MS PGothic" pitchFamily="34" charset="-128"/>
              </a:rPr>
              <a:t>=7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MS PGothic" pitchFamily="34" charset="-128"/>
              </a:rPr>
              <a:t>=&gt;The average turnaround time under different value of time quantum</a:t>
            </a:r>
          </a:p>
          <a:p>
            <a:pPr eaLnBrk="0" hangingPunct="0">
              <a:lnSpc>
                <a:spcPct val="150000"/>
              </a:lnSpc>
            </a:pPr>
            <a:endParaRPr lang="zh-TW" altLang="en-US" sz="2400" dirty="0">
              <a:latin typeface="Calibri" panose="020F0502020204030204" pitchFamily="34" charset="0"/>
              <a:ea typeface="MS PGothic" pitchFamily="34" charset="-128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7312153" y="2794319"/>
            <a:ext cx="2909761" cy="255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9" rIns="91417" bIns="45709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80% of CPU bursts should be shorter than </a:t>
            </a:r>
            <a:r>
              <a:rPr kumimoji="0" lang="en-US" altLang="en-US" sz="2000" b="1" i="1" dirty="0">
                <a:solidFill>
                  <a:srgbClr val="FF0000"/>
                </a:solidFill>
                <a:latin typeface="Calibri" panose="020F0502020204030204" pitchFamily="34" charset="0"/>
              </a:rPr>
              <a:t>q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en-US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q = 0.5 </a:t>
            </a:r>
            <a:r>
              <a:rPr kumimoji="0" lang="en-US" altLang="en-US" sz="2000" b="1" i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⇨ 0%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en-US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q = 2 </a:t>
            </a:r>
            <a:r>
              <a:rPr kumimoji="0" lang="en-US" altLang="en-US" sz="2000" b="1" i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⇨ 1/4=25%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en-US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q = 4 </a:t>
            </a:r>
            <a:r>
              <a:rPr kumimoji="0" lang="en-US" altLang="en-US" sz="2000" b="1" i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⇨ 2/4=50%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en-US" sz="2000" b="1" i="1" dirty="0">
                <a:solidFill>
                  <a:srgbClr val="0000FF"/>
                </a:solidFill>
                <a:latin typeface="Calibri" panose="020F0502020204030204" pitchFamily="34" charset="0"/>
              </a:rPr>
              <a:t>q = 6 </a:t>
            </a:r>
            <a:r>
              <a:rPr kumimoji="0" lang="en-US" altLang="en-US" sz="2000" b="1" i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⇨ 3/4=75%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r>
              <a:rPr kumimoji="0" lang="en-US" altLang="en-US" sz="2000" b="1" i="1" dirty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…</a:t>
            </a:r>
          </a:p>
          <a:p>
            <a:pPr marL="342900" indent="-342900">
              <a:spcBef>
                <a:spcPct val="0"/>
              </a:spcBef>
              <a:buClrTx/>
              <a:buSzTx/>
              <a:buFont typeface="Symbol" panose="05050102010706020507" pitchFamily="18" charset="2"/>
              <a:buChar char="Þ"/>
            </a:pPr>
            <a:endParaRPr kumimoji="0" lang="en-US" altLang="en-US" sz="2000" b="1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圓角矩形圖說文字 1"/>
          <p:cNvSpPr/>
          <p:nvPr/>
        </p:nvSpPr>
        <p:spPr>
          <a:xfrm>
            <a:off x="8505825" y="828675"/>
            <a:ext cx="1716089" cy="355473"/>
          </a:xfrm>
          <a:prstGeom prst="wedgeRoundRectCallout">
            <a:avLst>
              <a:gd name="adj1" fmla="val -34871"/>
              <a:gd name="adj2" fmla="val 121185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</a:rPr>
              <a:t>CPU Burst Time</a:t>
            </a:r>
            <a:endParaRPr lang="zh-TW" alt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Basic Concepts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Scheduling Criteria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Scheduling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First-Come, First-Served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Shortest-Job-First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Round-Robin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>
                <a:solidFill>
                  <a:srgbClr val="FF3300"/>
                </a:solidFill>
              </a:rPr>
              <a:t>Priority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Queue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Feedback-Queue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Thread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Multiple-Processor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Real-Time CPU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Operating Systems Examples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12412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Priority Scheduling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A priority number (integer) is associated with each process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The CPU is allocated to the process with the highest priority</a:t>
            </a:r>
            <a:endParaRPr lang="en-US" altLang="zh-TW" sz="24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Preemptive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err="1"/>
              <a:t>nonpreemptive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Problem: </a:t>
            </a:r>
            <a:r>
              <a:rPr lang="en-US" altLang="zh-TW" sz="2400" b="1" dirty="0">
                <a:sym typeface="Symbol" pitchFamily="18" charset="2"/>
              </a:rPr>
              <a:t>starvation </a:t>
            </a:r>
            <a:r>
              <a:rPr lang="en-US" altLang="zh-TW" sz="2400" dirty="0">
                <a:sym typeface="Symbol" pitchFamily="18" charset="2"/>
              </a:rPr>
              <a:t>or </a:t>
            </a:r>
            <a:r>
              <a:rPr lang="en-US" altLang="zh-TW" sz="2400" b="1" dirty="0">
                <a:sym typeface="Symbol" pitchFamily="18" charset="2"/>
              </a:rPr>
              <a:t>indefinite blocking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ym typeface="Symbol" pitchFamily="18" charset="2"/>
              </a:rPr>
              <a:t>Low priority processes may never execute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ym typeface="Symbol" pitchFamily="18" charset="2"/>
              </a:rPr>
              <a:t>At MIT, there was a job submitted in 1967 that had not been run when the system IBM 7094 was shutdown in 1973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ym typeface="Symbol" pitchFamily="18" charset="2"/>
              </a:rPr>
              <a:t>Solution : </a:t>
            </a:r>
            <a:r>
              <a:rPr lang="en-US" altLang="zh-TW" sz="2400" b="1" dirty="0">
                <a:sym typeface="Symbol" pitchFamily="18" charset="2"/>
              </a:rPr>
              <a:t>aging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ym typeface="Symbol" pitchFamily="18" charset="2"/>
              </a:rPr>
              <a:t>As time progresses increase the priority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24210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Example of Priority Scheduling</a:t>
            </a:r>
          </a:p>
        </p:txBody>
      </p:sp>
      <p:grpSp>
        <p:nvGrpSpPr>
          <p:cNvPr id="30723" name="Group 30"/>
          <p:cNvGrpSpPr>
            <a:grpSpLocks/>
          </p:cNvGrpSpPr>
          <p:nvPr/>
        </p:nvGrpSpPr>
        <p:grpSpPr bwMode="auto">
          <a:xfrm>
            <a:off x="3057526" y="4400553"/>
            <a:ext cx="5565775" cy="1130301"/>
            <a:chOff x="832" y="2477"/>
            <a:chExt cx="3506" cy="712"/>
          </a:xfrm>
        </p:grpSpPr>
        <p:sp>
          <p:nvSpPr>
            <p:cNvPr id="30755" name="Rectangle 4"/>
            <p:cNvSpPr>
              <a:spLocks noChangeArrowheads="1"/>
            </p:cNvSpPr>
            <p:nvPr/>
          </p:nvSpPr>
          <p:spPr bwMode="auto">
            <a:xfrm flipH="1">
              <a:off x="928" y="2477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756" name="Text Box 5"/>
            <p:cNvSpPr txBox="1">
              <a:spLocks noChangeArrowheads="1"/>
            </p:cNvSpPr>
            <p:nvPr/>
          </p:nvSpPr>
          <p:spPr bwMode="auto">
            <a:xfrm flipH="1">
              <a:off x="1556" y="25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P</a:t>
              </a:r>
              <a:r>
                <a:rPr lang="en-US" altLang="zh-TW" baseline="-25000">
                  <a:latin typeface="Calibri" panose="020F0502020204030204" pitchFamily="34" charset="0"/>
                </a:rPr>
                <a:t>5</a:t>
              </a:r>
              <a:endParaRPr lang="en-US" altLang="zh-TW">
                <a:latin typeface="Calibri" panose="020F0502020204030204" pitchFamily="34" charset="0"/>
              </a:endParaRPr>
            </a:p>
          </p:txBody>
        </p:sp>
        <p:sp>
          <p:nvSpPr>
            <p:cNvPr id="30757" name="Text Box 6"/>
            <p:cNvSpPr txBox="1">
              <a:spLocks noChangeArrowheads="1"/>
            </p:cNvSpPr>
            <p:nvPr/>
          </p:nvSpPr>
          <p:spPr bwMode="auto">
            <a:xfrm flipH="1">
              <a:off x="3540" y="25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P</a:t>
              </a:r>
              <a:r>
                <a:rPr lang="en-US" altLang="zh-TW" baseline="-25000">
                  <a:latin typeface="Calibri" panose="020F0502020204030204" pitchFamily="34" charset="0"/>
                </a:rPr>
                <a:t>3</a:t>
              </a:r>
              <a:endParaRPr lang="en-US" altLang="zh-TW">
                <a:latin typeface="Calibri" panose="020F0502020204030204" pitchFamily="34" charset="0"/>
              </a:endParaRPr>
            </a:p>
          </p:txBody>
        </p:sp>
        <p:sp>
          <p:nvSpPr>
            <p:cNvPr id="30758" name="Text Box 7"/>
            <p:cNvSpPr txBox="1">
              <a:spLocks noChangeArrowheads="1"/>
            </p:cNvSpPr>
            <p:nvPr/>
          </p:nvSpPr>
          <p:spPr bwMode="auto">
            <a:xfrm flipH="1">
              <a:off x="972" y="25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P</a:t>
              </a:r>
              <a:r>
                <a:rPr lang="en-US" altLang="zh-TW" baseline="-25000">
                  <a:latin typeface="Calibri" panose="020F0502020204030204" pitchFamily="34" charset="0"/>
                </a:rPr>
                <a:t>2</a:t>
              </a:r>
              <a:endParaRPr lang="en-US" altLang="zh-TW">
                <a:latin typeface="Calibri" panose="020F0502020204030204" pitchFamily="34" charset="0"/>
              </a:endParaRPr>
            </a:p>
          </p:txBody>
        </p:sp>
        <p:sp>
          <p:nvSpPr>
            <p:cNvPr id="30759" name="Line 8"/>
            <p:cNvSpPr>
              <a:spLocks noChangeShapeType="1"/>
            </p:cNvSpPr>
            <p:nvPr/>
          </p:nvSpPr>
          <p:spPr bwMode="auto">
            <a:xfrm flipH="1">
              <a:off x="4240" y="28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760" name="Line 9"/>
            <p:cNvSpPr>
              <a:spLocks noChangeShapeType="1"/>
            </p:cNvSpPr>
            <p:nvPr/>
          </p:nvSpPr>
          <p:spPr bwMode="auto">
            <a:xfrm flipH="1">
              <a:off x="928" y="28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grpSp>
          <p:nvGrpSpPr>
            <p:cNvPr id="30761" name="Group 10"/>
            <p:cNvGrpSpPr>
              <a:grpSpLocks/>
            </p:cNvGrpSpPr>
            <p:nvPr/>
          </p:nvGrpSpPr>
          <p:grpSpPr bwMode="auto">
            <a:xfrm>
              <a:off x="2072" y="2477"/>
              <a:ext cx="0" cy="528"/>
              <a:chOff x="2072" y="2897"/>
              <a:chExt cx="0" cy="528"/>
            </a:xfrm>
          </p:grpSpPr>
          <p:sp>
            <p:nvSpPr>
              <p:cNvPr id="30778" name="Line 11"/>
              <p:cNvSpPr>
                <a:spLocks noChangeShapeType="1"/>
              </p:cNvSpPr>
              <p:nvPr/>
            </p:nvSpPr>
            <p:spPr bwMode="auto">
              <a:xfrm flipH="1">
                <a:off x="2072" y="2897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0779" name="Line 12"/>
              <p:cNvSpPr>
                <a:spLocks noChangeShapeType="1"/>
              </p:cNvSpPr>
              <p:nvPr/>
            </p:nvSpPr>
            <p:spPr bwMode="auto">
              <a:xfrm flipH="1">
                <a:off x="2072" y="328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0762" name="Text Box 13"/>
            <p:cNvSpPr txBox="1">
              <a:spLocks noChangeArrowheads="1"/>
            </p:cNvSpPr>
            <p:nvPr/>
          </p:nvSpPr>
          <p:spPr bwMode="auto">
            <a:xfrm flipH="1">
              <a:off x="1972" y="29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6</a:t>
              </a:r>
            </a:p>
          </p:txBody>
        </p:sp>
        <p:sp>
          <p:nvSpPr>
            <p:cNvPr id="30763" name="Text Box 14"/>
            <p:cNvSpPr txBox="1">
              <a:spLocks noChangeArrowheads="1"/>
            </p:cNvSpPr>
            <p:nvPr/>
          </p:nvSpPr>
          <p:spPr bwMode="auto">
            <a:xfrm flipH="1">
              <a:off x="4074" y="2956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19</a:t>
              </a:r>
            </a:p>
          </p:txBody>
        </p:sp>
        <p:sp>
          <p:nvSpPr>
            <p:cNvPr id="30764" name="Text Box 15"/>
            <p:cNvSpPr txBox="1">
              <a:spLocks noChangeArrowheads="1"/>
            </p:cNvSpPr>
            <p:nvPr/>
          </p:nvSpPr>
          <p:spPr bwMode="auto">
            <a:xfrm flipH="1">
              <a:off x="832" y="29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0</a:t>
              </a:r>
            </a:p>
          </p:txBody>
        </p:sp>
        <p:sp>
          <p:nvSpPr>
            <p:cNvPr id="30765" name="Text Box 16"/>
            <p:cNvSpPr txBox="1">
              <a:spLocks noChangeArrowheads="1"/>
            </p:cNvSpPr>
            <p:nvPr/>
          </p:nvSpPr>
          <p:spPr bwMode="auto">
            <a:xfrm flipH="1">
              <a:off x="3948" y="25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P</a:t>
              </a:r>
              <a:r>
                <a:rPr lang="en-US" altLang="zh-TW" baseline="-25000">
                  <a:latin typeface="Calibri" panose="020F0502020204030204" pitchFamily="34" charset="0"/>
                </a:rPr>
                <a:t>4</a:t>
              </a:r>
              <a:endParaRPr lang="en-US" altLang="zh-TW">
                <a:latin typeface="Calibri" panose="020F0502020204030204" pitchFamily="34" charset="0"/>
              </a:endParaRPr>
            </a:p>
          </p:txBody>
        </p:sp>
        <p:sp>
          <p:nvSpPr>
            <p:cNvPr id="30766" name="Line 17"/>
            <p:cNvSpPr>
              <a:spLocks noChangeShapeType="1"/>
            </p:cNvSpPr>
            <p:nvPr/>
          </p:nvSpPr>
          <p:spPr bwMode="auto">
            <a:xfrm flipH="1">
              <a:off x="3424" y="247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767" name="Line 18"/>
            <p:cNvSpPr>
              <a:spLocks noChangeShapeType="1"/>
            </p:cNvSpPr>
            <p:nvPr/>
          </p:nvSpPr>
          <p:spPr bwMode="auto">
            <a:xfrm flipH="1">
              <a:off x="3424" y="28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30768" name="Text Box 19"/>
            <p:cNvSpPr txBox="1">
              <a:spLocks noChangeArrowheads="1"/>
            </p:cNvSpPr>
            <p:nvPr/>
          </p:nvSpPr>
          <p:spPr bwMode="auto">
            <a:xfrm flipH="1">
              <a:off x="3286" y="2956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16</a:t>
              </a:r>
            </a:p>
          </p:txBody>
        </p:sp>
        <p:sp>
          <p:nvSpPr>
            <p:cNvPr id="30769" name="Text Box 20"/>
            <p:cNvSpPr txBox="1">
              <a:spLocks noChangeArrowheads="1"/>
            </p:cNvSpPr>
            <p:nvPr/>
          </p:nvSpPr>
          <p:spPr bwMode="auto">
            <a:xfrm flipH="1">
              <a:off x="1136" y="29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30770" name="Text Box 21"/>
            <p:cNvSpPr txBox="1">
              <a:spLocks noChangeArrowheads="1"/>
            </p:cNvSpPr>
            <p:nvPr/>
          </p:nvSpPr>
          <p:spPr bwMode="auto">
            <a:xfrm flipH="1">
              <a:off x="2500" y="25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P</a:t>
              </a:r>
              <a:r>
                <a:rPr lang="en-US" altLang="zh-TW" baseline="-25000">
                  <a:latin typeface="Calibri" panose="020F0502020204030204" pitchFamily="34" charset="0"/>
                </a:rPr>
                <a:t>1</a:t>
              </a:r>
              <a:endParaRPr lang="en-US" altLang="zh-TW">
                <a:latin typeface="Calibri" panose="020F0502020204030204" pitchFamily="34" charset="0"/>
              </a:endParaRPr>
            </a:p>
          </p:txBody>
        </p:sp>
        <p:grpSp>
          <p:nvGrpSpPr>
            <p:cNvPr id="30771" name="Group 22"/>
            <p:cNvGrpSpPr>
              <a:grpSpLocks/>
            </p:cNvGrpSpPr>
            <p:nvPr/>
          </p:nvGrpSpPr>
          <p:grpSpPr bwMode="auto">
            <a:xfrm>
              <a:off x="1240" y="2477"/>
              <a:ext cx="0" cy="528"/>
              <a:chOff x="2072" y="2897"/>
              <a:chExt cx="0" cy="528"/>
            </a:xfrm>
          </p:grpSpPr>
          <p:sp>
            <p:nvSpPr>
              <p:cNvPr id="30776" name="Line 23"/>
              <p:cNvSpPr>
                <a:spLocks noChangeShapeType="1"/>
              </p:cNvSpPr>
              <p:nvPr/>
            </p:nvSpPr>
            <p:spPr bwMode="auto">
              <a:xfrm flipH="1">
                <a:off x="2072" y="2897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0777" name="Line 24"/>
              <p:cNvSpPr>
                <a:spLocks noChangeShapeType="1"/>
              </p:cNvSpPr>
              <p:nvPr/>
            </p:nvSpPr>
            <p:spPr bwMode="auto">
              <a:xfrm flipH="1">
                <a:off x="2072" y="328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0772" name="Group 25"/>
            <p:cNvGrpSpPr>
              <a:grpSpLocks/>
            </p:cNvGrpSpPr>
            <p:nvPr/>
          </p:nvGrpSpPr>
          <p:grpSpPr bwMode="auto">
            <a:xfrm>
              <a:off x="3944" y="2477"/>
              <a:ext cx="0" cy="528"/>
              <a:chOff x="2072" y="2897"/>
              <a:chExt cx="0" cy="528"/>
            </a:xfrm>
          </p:grpSpPr>
          <p:sp>
            <p:nvSpPr>
              <p:cNvPr id="30774" name="Line 26"/>
              <p:cNvSpPr>
                <a:spLocks noChangeShapeType="1"/>
              </p:cNvSpPr>
              <p:nvPr/>
            </p:nvSpPr>
            <p:spPr bwMode="auto">
              <a:xfrm flipH="1">
                <a:off x="2072" y="2897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0775" name="Line 27"/>
              <p:cNvSpPr>
                <a:spLocks noChangeShapeType="1"/>
              </p:cNvSpPr>
              <p:nvPr/>
            </p:nvSpPr>
            <p:spPr bwMode="auto">
              <a:xfrm flipH="1">
                <a:off x="2072" y="328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0773" name="Text Box 28"/>
            <p:cNvSpPr txBox="1">
              <a:spLocks noChangeArrowheads="1"/>
            </p:cNvSpPr>
            <p:nvPr/>
          </p:nvSpPr>
          <p:spPr bwMode="auto">
            <a:xfrm flipH="1">
              <a:off x="3790" y="2956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TW">
                  <a:latin typeface="Calibri" panose="020F0502020204030204" pitchFamily="34" charset="0"/>
                </a:rPr>
                <a:t>18</a:t>
              </a:r>
            </a:p>
          </p:txBody>
        </p:sp>
      </p:grpSp>
      <p:sp>
        <p:nvSpPr>
          <p:cNvPr id="30724" name="Text Box 29"/>
          <p:cNvSpPr txBox="1">
            <a:spLocks noChangeArrowheads="1"/>
          </p:cNvSpPr>
          <p:nvPr/>
        </p:nvSpPr>
        <p:spPr bwMode="auto">
          <a:xfrm>
            <a:off x="3071813" y="5805489"/>
            <a:ext cx="6110287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400" kern="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Assume smallest integer </a:t>
            </a:r>
            <a:r>
              <a:rPr kumimoji="1" lang="en-US" altLang="zh-TW" sz="2400" kern="0" dirty="0">
                <a:solidFill>
                  <a:srgbClr val="000000"/>
                </a:solidFill>
                <a:latin typeface="Calibri" panose="020F0502020204030204" pitchFamily="34" charset="0"/>
                <a:ea typeface="標楷體" panose="03000509000000000000" pitchFamily="65" charset="-120"/>
                <a:sym typeface="Symbol" pitchFamily="18" charset="2"/>
              </a:rPr>
              <a:t> highest priority </a:t>
            </a:r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Average Waiting Time = 8.2</a:t>
            </a:r>
          </a:p>
        </p:txBody>
      </p:sp>
      <p:graphicFrame>
        <p:nvGraphicFramePr>
          <p:cNvPr id="348225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44618"/>
              </p:ext>
            </p:extLst>
          </p:nvPr>
        </p:nvGraphicFramePr>
        <p:xfrm>
          <a:off x="2913064" y="1281113"/>
          <a:ext cx="6130925" cy="2743200"/>
        </p:xfrm>
        <a:graphic>
          <a:graphicData uri="http://schemas.openxmlformats.org/drawingml/2006/table">
            <a:tbl>
              <a:tblPr/>
              <a:tblGrid>
                <a:gridCol w="204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Burst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Priority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P5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0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Basic Concepts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Scheduling Criteria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Scheduling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First-Come, First-Served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Shortest-Job-First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Round-Robin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Priority </a:t>
            </a:r>
            <a:r>
              <a:rPr lang="en-US" altLang="zh-TW" sz="2000" dirty="0"/>
              <a:t>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 smtClean="0">
                <a:solidFill>
                  <a:srgbClr val="FF3300"/>
                </a:solidFill>
              </a:rPr>
              <a:t>Multilevel </a:t>
            </a:r>
            <a:r>
              <a:rPr lang="en-US" altLang="zh-TW" sz="2000" b="1" dirty="0">
                <a:solidFill>
                  <a:srgbClr val="FF3300"/>
                </a:solidFill>
              </a:rPr>
              <a:t>Queue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Feedback-Queue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Thread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Multiple-Processor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Real-Time CPU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Operating Systems Examples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29584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Multilevel Queue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Questions: if two or more processes have the same priority?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Sol.: combine RR with priority scheduling</a:t>
            </a:r>
          </a:p>
          <a:p>
            <a:pPr lvl="1"/>
            <a:r>
              <a:rPr lang="en-US" altLang="en-US" dirty="0" smtClean="0"/>
              <a:t>Run </a:t>
            </a:r>
            <a:r>
              <a:rPr lang="en-US" altLang="en-US" dirty="0"/>
              <a:t>the process with the highest </a:t>
            </a:r>
            <a:r>
              <a:rPr lang="en-US" altLang="en-US" dirty="0" smtClean="0"/>
              <a:t>priority.</a:t>
            </a:r>
          </a:p>
          <a:p>
            <a:pPr lvl="1"/>
            <a:r>
              <a:rPr lang="en-US" altLang="en-US" dirty="0" smtClean="0"/>
              <a:t>Processes </a:t>
            </a:r>
            <a:r>
              <a:rPr lang="en-US" altLang="en-US" dirty="0"/>
              <a:t>with the same priority </a:t>
            </a:r>
            <a:r>
              <a:rPr lang="en-US" altLang="en-US" dirty="0" smtClean="0"/>
              <a:t>use </a:t>
            </a:r>
            <a:r>
              <a:rPr lang="en-US" altLang="en-US" dirty="0"/>
              <a:t>round-robin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8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Priority Scheduling </a:t>
            </a:r>
            <a:r>
              <a:rPr lang="en-US" altLang="en-US" dirty="0" smtClean="0"/>
              <a:t>with </a:t>
            </a:r>
            <a:r>
              <a:rPr lang="en-US" altLang="en-US" dirty="0"/>
              <a:t>Round-Robin</a:t>
            </a:r>
            <a:endParaRPr lang="zh-TW" altLang="en-US" dirty="0"/>
          </a:p>
        </p:txBody>
      </p:sp>
      <p:sp>
        <p:nvSpPr>
          <p:cNvPr id="5" name="Rectangle 36"/>
          <p:cNvSpPr txBox="1">
            <a:spLocks noChangeArrowheads="1"/>
          </p:cNvSpPr>
          <p:nvPr/>
        </p:nvSpPr>
        <p:spPr bwMode="auto">
          <a:xfrm>
            <a:off x="2139506" y="1143000"/>
            <a:ext cx="8337550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	         </a:t>
            </a:r>
            <a:r>
              <a:rPr lang="en-US" altLang="en-US" sz="2400" b="1" u="sng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en-US" altLang="en-US" sz="2400" b="1" u="sng" kern="0" dirty="0" err="1">
                <a:solidFill>
                  <a:srgbClr val="FFFFFF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400" b="1" u="sng" kern="0" dirty="0">
                <a:solidFill>
                  <a:srgbClr val="FFFFFF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2400" b="1" u="sng" kern="0" dirty="0" err="1">
                <a:solidFill>
                  <a:srgbClr val="FFFFFF"/>
                </a:solidFill>
                <a:latin typeface="Calibri" panose="020F0502020204030204" pitchFamily="34" charset="0"/>
              </a:rPr>
              <a:t>arri</a:t>
            </a:r>
            <a:r>
              <a:rPr lang="en-US" altLang="en-US" sz="2400" b="1" u="sng" kern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 b="1" u="sng" kern="0" dirty="0">
                <a:solidFill>
                  <a:srgbClr val="000000"/>
                </a:solidFill>
                <a:latin typeface="Calibri" panose="020F0502020204030204" pitchFamily="34" charset="0"/>
              </a:rPr>
              <a:t>Burst </a:t>
            </a:r>
            <a:r>
              <a:rPr lang="en-US" altLang="en-US" sz="2400" b="1" u="sng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Time</a:t>
            </a:r>
            <a:r>
              <a:rPr lang="en-US" altLang="en-US" sz="2400" b="1" u="sng" kern="0" dirty="0" err="1">
                <a:solidFill>
                  <a:srgbClr val="FFFFFF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2400" b="1" u="sng" kern="0" dirty="0">
                <a:solidFill>
                  <a:srgbClr val="000000"/>
                </a:solidFill>
                <a:latin typeface="Calibri" panose="020F0502020204030204" pitchFamily="34" charset="0"/>
              </a:rPr>
              <a:t>Priority</a:t>
            </a:r>
            <a:endParaRPr lang="en-US" altLang="en-US" sz="24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	 </a:t>
            </a:r>
            <a:r>
              <a:rPr lang="en-US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400" b="1" i="1" kern="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4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	 </a:t>
            </a:r>
            <a:r>
              <a:rPr lang="en-US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400" b="1" i="1" kern="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2 	</a:t>
            </a: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5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	 </a:t>
            </a:r>
            <a:r>
              <a:rPr lang="en-US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400" b="1" i="1" kern="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8	2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	 </a:t>
            </a:r>
            <a:r>
              <a:rPr lang="en-US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400" b="1" i="1" kern="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7	1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altLang="en-US" sz="2400" b="1" i="1" kern="0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5	</a:t>
            </a: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3	3</a:t>
            </a: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sz="2400" b="1" kern="0" baseline="-25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  <a:defRPr/>
            </a:pP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Gantt Chart wit 2 </a:t>
            </a:r>
            <a:r>
              <a:rPr lang="en-US" altLang="en-US" sz="2400" b="1" i="1" kern="0" dirty="0" err="1">
                <a:solidFill>
                  <a:srgbClr val="000000"/>
                </a:solidFill>
                <a:latin typeface="Calibri" panose="020F0502020204030204" pitchFamily="34" charset="0"/>
              </a:rPr>
              <a:t>ms</a:t>
            </a: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</a:rPr>
              <a:t> time quantum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sz="24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sz="24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sz="24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None/>
              <a:tabLst>
                <a:tab pos="1600200" algn="ctr"/>
                <a:tab pos="3251200" algn="ctr"/>
                <a:tab pos="5140325" algn="ctr"/>
              </a:tabLst>
              <a:defRPr/>
            </a:pPr>
            <a:endParaRPr lang="en-US" altLang="en-US" sz="2400" b="1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221" y="5049521"/>
            <a:ext cx="78105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7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Multilevel Queue </a:t>
            </a:r>
            <a:r>
              <a:rPr lang="en-US" altLang="zh-TW" dirty="0" smtClean="0"/>
              <a:t>Scheduling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Question: How about the </a:t>
            </a:r>
            <a:r>
              <a:rPr lang="en-US" altLang="zh-TW" sz="2800" dirty="0" smtClean="0"/>
              <a:t>data </a:t>
            </a:r>
            <a:r>
              <a:rPr lang="en-US" altLang="zh-TW" sz="2800" dirty="0"/>
              <a:t>structure?</a:t>
            </a:r>
          </a:p>
          <a:p>
            <a:pPr lvl="1"/>
            <a:r>
              <a:rPr lang="en-US" altLang="zh-TW" sz="2400" dirty="0"/>
              <a:t>If a single queue, </a:t>
            </a:r>
            <a:r>
              <a:rPr lang="en-US" altLang="zh-TW" sz="2400" i="1" dirty="0"/>
              <a:t>O(n)</a:t>
            </a:r>
            <a:r>
              <a:rPr lang="en-US" altLang="zh-TW" sz="2400" dirty="0"/>
              <a:t> search is necessary each time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Sol.: Multilevel queue </a:t>
            </a:r>
            <a:r>
              <a:rPr lang="en-US" altLang="zh-TW" sz="2800" dirty="0"/>
              <a:t>is used instead</a:t>
            </a:r>
            <a:endParaRPr lang="zh-TW" altLang="en-US" sz="2800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1" y="2852928"/>
            <a:ext cx="5116068" cy="389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8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Multilevel Queue Scheduling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b="1" dirty="0"/>
              <a:t>Multilevel queue scheduling </a:t>
            </a:r>
            <a:r>
              <a:rPr lang="en-US" altLang="zh-TW" sz="2800" dirty="0"/>
              <a:t>can also be used when processes are </a:t>
            </a:r>
            <a:r>
              <a:rPr lang="en-US" altLang="zh-TW" sz="2800" dirty="0" smtClean="0"/>
              <a:t>classified </a:t>
            </a:r>
            <a:r>
              <a:rPr lang="en-US" altLang="zh-TW" sz="2800" dirty="0"/>
              <a:t>into different types</a:t>
            </a:r>
          </a:p>
          <a:p>
            <a:pPr lvl="1" eaLnBrk="1" hangingPunct="1"/>
            <a:r>
              <a:rPr lang="en-US" altLang="zh-TW" sz="2400" dirty="0"/>
              <a:t>E.g., foreground (interactive) and background (batch)</a:t>
            </a:r>
          </a:p>
          <a:p>
            <a:pPr lvl="1" eaLnBrk="1" hangingPunct="1"/>
            <a:endParaRPr lang="en-US" altLang="zh-TW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2262643" y="3296702"/>
            <a:ext cx="7728627" cy="2486256"/>
            <a:chOff x="827088" y="1773238"/>
            <a:chExt cx="7728627" cy="3457575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051050" y="2420938"/>
              <a:ext cx="5545138" cy="7921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 dirty="0">
                  <a:latin typeface="Calibri" panose="020F0502020204030204" pitchFamily="34" charset="0"/>
                </a:rPr>
                <a:t>foreground (interactive): RR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051050" y="4076700"/>
              <a:ext cx="5329238" cy="79216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 dirty="0">
                  <a:latin typeface="Calibri" panose="020F0502020204030204" pitchFamily="34" charset="0"/>
                </a:rPr>
                <a:t>background (batch): FCFS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7740650" y="2205038"/>
              <a:ext cx="0" cy="302577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877050" y="1773238"/>
              <a:ext cx="1678665" cy="556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Calibri" panose="020F0502020204030204" pitchFamily="34" charset="0"/>
                </a:rPr>
                <a:t>higher priority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27088" y="2852738"/>
              <a:ext cx="12239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827088" y="4508500"/>
              <a:ext cx="12239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3493385" y="5782959"/>
            <a:ext cx="522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Example: A Two-Level Queue Scheduling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Alternating Sequence of CPU And I/O Bursts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 l="30032" t="789" r="30032" b="1576"/>
          <a:stretch>
            <a:fillRect/>
          </a:stretch>
        </p:blipFill>
        <p:spPr bwMode="auto">
          <a:xfrm>
            <a:off x="2855914" y="1412875"/>
            <a:ext cx="5184775" cy="46624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8286751" y="1700214"/>
            <a:ext cx="904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FF"/>
                </a:solidFill>
                <a:latin typeface="Calibri" panose="020F0502020204030204" pitchFamily="34" charset="0"/>
              </a:rPr>
              <a:t>a=a+1;</a:t>
            </a:r>
          </a:p>
          <a:p>
            <a:r>
              <a:rPr lang="en-US" altLang="zh-TW" sz="2000">
                <a:solidFill>
                  <a:srgbClr val="0000FF"/>
                </a:solidFill>
                <a:latin typeface="Calibri" panose="020F0502020204030204" pitchFamily="34" charset="0"/>
              </a:rPr>
              <a:t>b=b-1;</a:t>
            </a:r>
          </a:p>
          <a:p>
            <a:r>
              <a:rPr lang="en-US" altLang="zh-TW" sz="2000">
                <a:solidFill>
                  <a:srgbClr val="0000FF"/>
                </a:solidFill>
                <a:latin typeface="Calibri" panose="020F0502020204030204" pitchFamily="34" charset="0"/>
              </a:rPr>
              <a:t>c=cx5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8291514" y="2636839"/>
            <a:ext cx="1031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3300"/>
                </a:solidFill>
                <a:latin typeface="Calibri" panose="020F0502020204030204" pitchFamily="34" charset="0"/>
              </a:rPr>
              <a:t>fread()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8328026" y="3068638"/>
            <a:ext cx="8672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FF"/>
                </a:solidFill>
                <a:latin typeface="Calibri" panose="020F0502020204030204" pitchFamily="34" charset="0"/>
              </a:rPr>
              <a:t>x=x+1;</a:t>
            </a:r>
          </a:p>
          <a:p>
            <a:r>
              <a:rPr lang="en-US" altLang="zh-TW" sz="2000">
                <a:solidFill>
                  <a:srgbClr val="0000FF"/>
                </a:solidFill>
                <a:latin typeface="Calibri" panose="020F0502020204030204" pitchFamily="34" charset="0"/>
              </a:rPr>
              <a:t>y=bx3;</a:t>
            </a:r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8328026" y="3716339"/>
            <a:ext cx="1116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3300"/>
                </a:solidFill>
                <a:latin typeface="Calibri" panose="020F0502020204030204" pitchFamily="34" charset="0"/>
              </a:rPr>
              <a:t>fwrite()</a:t>
            </a:r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8328025" y="4149726"/>
            <a:ext cx="8778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00FF"/>
                </a:solidFill>
                <a:latin typeface="Calibri" panose="020F0502020204030204" pitchFamily="34" charset="0"/>
              </a:rPr>
              <a:t>b=ax1;</a:t>
            </a:r>
          </a:p>
          <a:p>
            <a:r>
              <a:rPr lang="en-US" altLang="zh-TW" sz="2000">
                <a:solidFill>
                  <a:srgbClr val="0000FF"/>
                </a:solidFill>
                <a:latin typeface="Calibri" panose="020F0502020204030204" pitchFamily="34" charset="0"/>
              </a:rPr>
              <a:t>b=a-1;</a:t>
            </a:r>
          </a:p>
          <a:p>
            <a:r>
              <a:rPr lang="en-US" altLang="zh-TW" sz="2000">
                <a:solidFill>
                  <a:srgbClr val="0000FF"/>
                </a:solidFill>
                <a:latin typeface="Calibri" panose="020F0502020204030204" pitchFamily="34" charset="0"/>
              </a:rPr>
              <a:t>c=dxa</a:t>
            </a:r>
          </a:p>
        </p:txBody>
      </p:sp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8328026" y="5157789"/>
            <a:ext cx="1031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3300"/>
                </a:solidFill>
                <a:latin typeface="Calibri" panose="020F0502020204030204" pitchFamily="34" charset="0"/>
              </a:rPr>
              <a:t>fread()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8252223" y="1412876"/>
            <a:ext cx="615553" cy="34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TW" sz="2800" b="1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8323661" y="5661026"/>
            <a:ext cx="615553" cy="34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US" altLang="zh-TW" sz="2800" b="1"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89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1535437" y="2210558"/>
            <a:ext cx="9183037" cy="166319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ysClr val="windowText" lastClr="0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this example, why RR is used for foreground processes and FCFS is used for background processes?</a:t>
            </a:r>
            <a:endParaRPr lang="zh-TW" altLang="en-US" sz="3200" dirty="0">
              <a:solidFill>
                <a:sysClr val="windowText" lastClr="00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37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Multilevel Queue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Ready queue is partitioned into </a:t>
            </a:r>
            <a:r>
              <a:rPr lang="en-US" altLang="zh-TW" sz="2800" dirty="0">
                <a:solidFill>
                  <a:srgbClr val="FF3300"/>
                </a:solidFill>
              </a:rPr>
              <a:t>separate queues</a:t>
            </a:r>
            <a:r>
              <a:rPr lang="en-US" altLang="zh-TW" sz="2800" dirty="0"/>
              <a:t>:</a:t>
            </a:r>
          </a:p>
          <a:p>
            <a:pPr lvl="1" eaLnBrk="1" hangingPunct="1"/>
            <a:r>
              <a:rPr lang="en-US" altLang="zh-TW" sz="2400" dirty="0" smtClean="0"/>
              <a:t>According to </a:t>
            </a:r>
            <a:r>
              <a:rPr lang="en-US" altLang="zh-TW" sz="2400" b="1" dirty="0" smtClean="0"/>
              <a:t>process properties </a:t>
            </a:r>
            <a:r>
              <a:rPr lang="en-US" altLang="zh-TW" sz="2400" dirty="0" smtClean="0"/>
              <a:t>and </a:t>
            </a:r>
            <a:r>
              <a:rPr lang="en-US" altLang="zh-TW" sz="2400" b="1" dirty="0" smtClean="0"/>
              <a:t>scheduling needs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Processes are </a:t>
            </a:r>
            <a:r>
              <a:rPr lang="en-US" altLang="zh-TW" sz="2800" b="1" i="1" dirty="0">
                <a:solidFill>
                  <a:srgbClr val="FF3300"/>
                </a:solidFill>
              </a:rPr>
              <a:t>permanently</a:t>
            </a:r>
            <a:r>
              <a:rPr lang="en-US" altLang="zh-TW" sz="2800" dirty="0"/>
              <a:t> assigned to one queue</a:t>
            </a:r>
          </a:p>
          <a:p>
            <a:pPr eaLnBrk="1" hangingPunct="1"/>
            <a:endParaRPr lang="en-US" altLang="zh-TW" sz="2800" dirty="0"/>
          </a:p>
          <a:p>
            <a:pPr eaLnBrk="1" hangingPunct="1"/>
            <a:r>
              <a:rPr lang="en-US" altLang="zh-TW" sz="2800" dirty="0"/>
              <a:t>Each queue has its </a:t>
            </a:r>
            <a:r>
              <a:rPr lang="en-US" altLang="zh-TW" sz="2800" b="1" dirty="0">
                <a:solidFill>
                  <a:srgbClr val="FF3300"/>
                </a:solidFill>
              </a:rPr>
              <a:t>own</a:t>
            </a:r>
            <a:r>
              <a:rPr lang="en-US" altLang="zh-TW" sz="2800" dirty="0"/>
              <a:t> scheduling algorithm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3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Multilevel Queue Scheduling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Scheduling must be done </a:t>
            </a:r>
            <a:r>
              <a:rPr lang="en-US" altLang="zh-TW" sz="2800" b="1" dirty="0">
                <a:solidFill>
                  <a:srgbClr val="FF3300"/>
                </a:solidFill>
              </a:rPr>
              <a:t>between</a:t>
            </a:r>
            <a:r>
              <a:rPr lang="en-US" altLang="zh-TW" sz="2800" dirty="0"/>
              <a:t> the queues</a:t>
            </a:r>
          </a:p>
          <a:p>
            <a:pPr lvl="1" eaLnBrk="1" hangingPunct="1"/>
            <a:r>
              <a:rPr lang="en-US" altLang="zh-TW" sz="2400" b="1" dirty="0"/>
              <a:t>Fixed priority preemptive scheduling:</a:t>
            </a:r>
            <a:r>
              <a:rPr lang="en-US" altLang="zh-TW" sz="2400" dirty="0"/>
              <a:t> </a:t>
            </a:r>
          </a:p>
          <a:p>
            <a:pPr lvl="2" eaLnBrk="1" hangingPunct="1"/>
            <a:r>
              <a:rPr lang="en-US" altLang="zh-TW" sz="2000" dirty="0"/>
              <a:t>Foreground queue have </a:t>
            </a:r>
            <a:r>
              <a:rPr lang="en-US" altLang="zh-TW" sz="2000" b="1" dirty="0"/>
              <a:t>absolute</a:t>
            </a:r>
            <a:r>
              <a:rPr lang="en-US" altLang="zh-TW" sz="2000" dirty="0"/>
              <a:t> priority over background queue</a:t>
            </a:r>
          </a:p>
          <a:p>
            <a:pPr lvl="2" eaLnBrk="1" hangingPunct="1"/>
            <a:r>
              <a:rPr lang="en-US" altLang="zh-TW" sz="2000" dirty="0"/>
              <a:t>Only when foreground queue is empty, then background queue is executed</a:t>
            </a:r>
          </a:p>
          <a:p>
            <a:pPr lvl="2" eaLnBrk="1" hangingPunct="1"/>
            <a:r>
              <a:rPr lang="en-US" altLang="zh-TW" sz="2000" b="1" dirty="0" smtClean="0">
                <a:solidFill>
                  <a:srgbClr val="FF3300"/>
                </a:solidFill>
              </a:rPr>
              <a:t>Starvation</a:t>
            </a:r>
            <a:r>
              <a:rPr lang="en-US" altLang="zh-TW" sz="2000" dirty="0" smtClean="0"/>
              <a:t> problem</a:t>
            </a:r>
            <a:endParaRPr lang="en-US" altLang="zh-TW" sz="2000" dirty="0"/>
          </a:p>
          <a:p>
            <a:pPr lvl="1" eaLnBrk="1" hangingPunct="1"/>
            <a:endParaRPr lang="en-US" altLang="zh-TW" sz="2400" b="1" dirty="0"/>
          </a:p>
          <a:p>
            <a:pPr lvl="1" eaLnBrk="1" hangingPunct="1"/>
            <a:r>
              <a:rPr lang="en-US" altLang="zh-TW" sz="2400" b="1" dirty="0"/>
              <a:t>Time-slice based</a:t>
            </a:r>
          </a:p>
          <a:p>
            <a:pPr lvl="2" eaLnBrk="1" hangingPunct="1"/>
            <a:r>
              <a:rPr lang="en-US" altLang="zh-TW" sz="2000" dirty="0"/>
              <a:t>Each queue gets a certain amount of CPU time </a:t>
            </a:r>
          </a:p>
          <a:p>
            <a:pPr lvl="2" eaLnBrk="1" hangingPunct="1"/>
            <a:r>
              <a:rPr lang="en-US" altLang="zh-TW" sz="2000" dirty="0"/>
              <a:t>Example: </a:t>
            </a:r>
          </a:p>
          <a:p>
            <a:pPr lvl="3" eaLnBrk="1" hangingPunct="1"/>
            <a:r>
              <a:rPr lang="en-US" altLang="zh-TW" sz="1800" dirty="0"/>
              <a:t>80% to foreground for RR </a:t>
            </a:r>
          </a:p>
          <a:p>
            <a:pPr lvl="3" eaLnBrk="1" hangingPunct="1"/>
            <a:r>
              <a:rPr lang="en-US" altLang="zh-TW" sz="1800" dirty="0"/>
              <a:t>20% to background for FCFS </a:t>
            </a:r>
          </a:p>
        </p:txBody>
      </p:sp>
    </p:spTree>
    <p:extLst>
      <p:ext uri="{BB962C8B-B14F-4D97-AF65-F5344CB8AC3E}">
        <p14:creationId xmlns:p14="http://schemas.microsoft.com/office/powerpoint/2010/main" val="32506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Basic Concepts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Scheduling Criteria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Scheduling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First-Come, First-Served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Shortest-Job-First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Priority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Round-Robin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Multilevel Queue Scheduling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>
                <a:solidFill>
                  <a:srgbClr val="FF3300"/>
                </a:solidFill>
              </a:rPr>
              <a:t>Multilevel Feedback-Queue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Thread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Multiple-Processor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Real-Time CPU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Operating Systems Examples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38374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Multilevel Feedback Queue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A process can </a:t>
            </a:r>
            <a:r>
              <a:rPr lang="en-US" altLang="zh-TW" sz="2800" b="1" dirty="0">
                <a:solidFill>
                  <a:srgbClr val="FF3300"/>
                </a:solidFill>
              </a:rPr>
              <a:t>move</a:t>
            </a:r>
            <a:r>
              <a:rPr lang="en-US" altLang="zh-TW" sz="2800" dirty="0"/>
              <a:t> between the various queues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Example: </a:t>
            </a:r>
            <a:r>
              <a:rPr lang="en-US" altLang="zh-TW" sz="2800" dirty="0"/>
              <a:t>separate processes according to the characteristics of </a:t>
            </a:r>
            <a:r>
              <a:rPr lang="en-US" altLang="zh-TW" sz="2800" b="1" dirty="0">
                <a:solidFill>
                  <a:srgbClr val="0000FF"/>
                </a:solidFill>
              </a:rPr>
              <a:t>CPU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bursts</a:t>
            </a:r>
          </a:p>
          <a:p>
            <a:pPr lvl="1" eaLnBrk="1" hangingPunct="1"/>
            <a:r>
              <a:rPr lang="en-US" altLang="zh-TW" sz="2400" dirty="0" smtClean="0"/>
              <a:t>See the following slide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778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Example of Multilevel Feedback Queue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Three queues: </a:t>
            </a:r>
          </a:p>
          <a:p>
            <a:pPr lvl="1" eaLnBrk="1" hangingPunct="1"/>
            <a:r>
              <a:rPr lang="en-US" altLang="zh-TW" sz="2400" i="1" dirty="0"/>
              <a:t>Q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Helvetica" pitchFamily="34" charset="0"/>
              </a:rPr>
              <a:t>–</a:t>
            </a:r>
            <a:r>
              <a:rPr lang="en-US" altLang="zh-TW" sz="2400" dirty="0"/>
              <a:t> RR with time quantum 8 milliseconds</a:t>
            </a:r>
          </a:p>
          <a:p>
            <a:pPr lvl="1" eaLnBrk="1" hangingPunct="1"/>
            <a:r>
              <a:rPr lang="en-US" altLang="zh-TW" sz="2400" i="1" dirty="0"/>
              <a:t>Q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Helvetica" pitchFamily="34" charset="0"/>
              </a:rPr>
              <a:t>–</a:t>
            </a:r>
            <a:r>
              <a:rPr lang="en-US" altLang="zh-TW" sz="2400" dirty="0"/>
              <a:t> RR time quantum 16 milliseconds</a:t>
            </a:r>
          </a:p>
          <a:p>
            <a:pPr lvl="1" eaLnBrk="1" hangingPunct="1"/>
            <a:r>
              <a:rPr lang="en-US" altLang="zh-TW" sz="2400" i="1" dirty="0"/>
              <a:t>Q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en-US" altLang="zh-TW" sz="2400" dirty="0">
                <a:latin typeface="Helvetica" pitchFamily="34" charset="0"/>
              </a:rPr>
              <a:t>–</a:t>
            </a:r>
            <a:r>
              <a:rPr lang="en-US" altLang="zh-TW" sz="2400" dirty="0"/>
              <a:t> FCFS</a:t>
            </a:r>
          </a:p>
          <a:p>
            <a:pPr eaLnBrk="1" hangingPunct="1"/>
            <a:r>
              <a:rPr lang="en-US" altLang="zh-TW" sz="2800" dirty="0"/>
              <a:t>Scheduling</a:t>
            </a:r>
          </a:p>
          <a:p>
            <a:pPr lvl="1" eaLnBrk="1" hangingPunct="1"/>
            <a:r>
              <a:rPr lang="en-US" altLang="zh-TW" sz="2400" dirty="0"/>
              <a:t>A </a:t>
            </a:r>
            <a:r>
              <a:rPr lang="en-US" altLang="zh-TW" sz="2400" b="1" dirty="0">
                <a:solidFill>
                  <a:srgbClr val="FF3300"/>
                </a:solidFill>
              </a:rPr>
              <a:t>new</a:t>
            </a:r>
            <a:r>
              <a:rPr lang="en-US" altLang="zh-TW" sz="2400" dirty="0"/>
              <a:t> job enters queue </a:t>
            </a:r>
            <a:r>
              <a:rPr lang="en-US" altLang="zh-TW" sz="2400" i="1" dirty="0"/>
              <a:t>Q</a:t>
            </a:r>
            <a:r>
              <a:rPr lang="en-US" altLang="zh-TW" sz="2400" i="1" baseline="-25000" dirty="0"/>
              <a:t>0</a:t>
            </a:r>
            <a:r>
              <a:rPr lang="en-US" altLang="zh-TW" sz="2400" i="1" dirty="0"/>
              <a:t> </a:t>
            </a:r>
            <a:r>
              <a:rPr lang="en-US" altLang="zh-TW" sz="2400" dirty="0"/>
              <a:t>which is served</a:t>
            </a:r>
            <a:r>
              <a:rPr lang="en-US" altLang="zh-TW" sz="2400" i="1" dirty="0"/>
              <a:t> </a:t>
            </a:r>
            <a:r>
              <a:rPr lang="en-US" altLang="zh-TW" sz="2400" dirty="0"/>
              <a:t>RR. </a:t>
            </a:r>
          </a:p>
          <a:p>
            <a:pPr lvl="2" eaLnBrk="1" hangingPunct="1"/>
            <a:r>
              <a:rPr lang="en-US" altLang="zh-TW" sz="2000" dirty="0"/>
              <a:t>When it gains CPU, job receives 8 milliseconds.  </a:t>
            </a:r>
          </a:p>
          <a:p>
            <a:pPr lvl="2" eaLnBrk="1" hangingPunct="1"/>
            <a:r>
              <a:rPr lang="en-US" altLang="zh-TW" sz="2000" dirty="0"/>
              <a:t>If it does not finish in 8 milliseconds, job is moved to tail of queue </a:t>
            </a:r>
            <a:r>
              <a:rPr lang="en-US" altLang="zh-TW" sz="2000" i="1" dirty="0"/>
              <a:t>Q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.</a:t>
            </a:r>
          </a:p>
          <a:p>
            <a:pPr lvl="1" eaLnBrk="1" hangingPunct="1"/>
            <a:r>
              <a:rPr lang="en-US" altLang="zh-TW" sz="2400" dirty="0"/>
              <a:t>If </a:t>
            </a:r>
            <a:r>
              <a:rPr lang="en-US" altLang="zh-TW" sz="2400" i="1" dirty="0"/>
              <a:t>Q</a:t>
            </a:r>
            <a:r>
              <a:rPr lang="en-US" altLang="zh-TW" sz="2400" i="1" baseline="-25000" dirty="0"/>
              <a:t>0</a:t>
            </a:r>
            <a:r>
              <a:rPr lang="en-US" altLang="zh-TW" sz="2400" dirty="0"/>
              <a:t> is empty, </a:t>
            </a:r>
            <a:r>
              <a:rPr lang="en-US" altLang="zh-TW" sz="2400" i="1" dirty="0"/>
              <a:t>Q</a:t>
            </a:r>
            <a:r>
              <a:rPr lang="en-US" altLang="zh-TW" sz="2400" i="1" baseline="-25000" dirty="0"/>
              <a:t>1</a:t>
            </a:r>
            <a:r>
              <a:rPr lang="en-US" altLang="zh-TW" sz="2400" dirty="0"/>
              <a:t> is served by RR and receives 16 additional milliseconds.  </a:t>
            </a:r>
          </a:p>
          <a:p>
            <a:pPr lvl="2" eaLnBrk="1" hangingPunct="1"/>
            <a:r>
              <a:rPr lang="en-US" altLang="zh-TW" sz="2000" dirty="0"/>
              <a:t>If it still does not complete, it is preempted and moved to queue </a:t>
            </a:r>
            <a:r>
              <a:rPr lang="en-US" altLang="zh-TW" sz="2000" i="1" dirty="0"/>
              <a:t>Q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08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Multilevel Feedback Queues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 l="610" t="10027" r="1016" b="9756"/>
          <a:stretch>
            <a:fillRect/>
          </a:stretch>
        </p:blipFill>
        <p:spPr bwMode="auto">
          <a:xfrm>
            <a:off x="3287713" y="1557338"/>
            <a:ext cx="5554662" cy="33972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351089" y="5373688"/>
            <a:ext cx="766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Give highest priority to processes with CPU burst &lt;= 8ms</a:t>
            </a:r>
          </a:p>
        </p:txBody>
      </p:sp>
    </p:spTree>
    <p:extLst>
      <p:ext uri="{BB962C8B-B14F-4D97-AF65-F5344CB8AC3E}">
        <p14:creationId xmlns:p14="http://schemas.microsoft.com/office/powerpoint/2010/main" val="30982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Multilevel Feedback Queue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From above example:</a:t>
            </a:r>
            <a:endParaRPr lang="en-US" altLang="zh-TW" dirty="0">
              <a:solidFill>
                <a:srgbClr val="0000FF"/>
              </a:solidFill>
            </a:endParaRP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A process uses too much CPU time =&gt; move to a lower priority queue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Thus, leave </a:t>
            </a:r>
            <a:r>
              <a:rPr lang="en-US" altLang="zh-TW" b="1" dirty="0"/>
              <a:t>I/O-bound </a:t>
            </a:r>
            <a:r>
              <a:rPr lang="en-US" altLang="zh-TW" dirty="0"/>
              <a:t>and </a:t>
            </a:r>
            <a:r>
              <a:rPr lang="en-US" altLang="zh-TW" b="1" dirty="0"/>
              <a:t>interactive</a:t>
            </a:r>
            <a:r>
              <a:rPr lang="en-US" altLang="zh-TW" dirty="0"/>
              <a:t> processes in the higher priority queues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dirty="0"/>
              <a:t>Wait too long in a low priority Q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⇨</a:t>
            </a:r>
            <a:r>
              <a:rPr lang="en-US" altLang="zh-TW" dirty="0" smtClean="0"/>
              <a:t> </a:t>
            </a:r>
            <a:r>
              <a:rPr lang="en-US" altLang="zh-TW" dirty="0"/>
              <a:t>move to a higher priority queue</a:t>
            </a:r>
          </a:p>
          <a:p>
            <a:pPr lvl="2" eaLnBrk="1" hangingPunct="1"/>
            <a:r>
              <a:rPr lang="en-US" altLang="zh-TW" b="1" dirty="0"/>
              <a:t>Aging</a:t>
            </a:r>
          </a:p>
        </p:txBody>
      </p:sp>
    </p:spTree>
    <p:extLst>
      <p:ext uri="{BB962C8B-B14F-4D97-AF65-F5344CB8AC3E}">
        <p14:creationId xmlns:p14="http://schemas.microsoft.com/office/powerpoint/2010/main" val="28962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Multilevel Feedback Queues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Multilevel-feedback-queue scheduler defined by the following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Number of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Scheduling algorithms for each </a:t>
            </a:r>
            <a:r>
              <a:rPr lang="en-US" altLang="zh-TW" sz="2400" dirty="0" smtClean="0"/>
              <a:t>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Scheduling algorithms </a:t>
            </a:r>
            <a:r>
              <a:rPr lang="en-US" altLang="zh-TW" sz="2400" dirty="0" smtClean="0"/>
              <a:t>between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When </a:t>
            </a:r>
            <a:r>
              <a:rPr lang="en-US" altLang="zh-TW" sz="2400" dirty="0"/>
              <a:t>to upgrade a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When to demote a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Which queue a process will enter when that process needs service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It is the </a:t>
            </a:r>
            <a:r>
              <a:rPr lang="en-US" altLang="zh-TW" sz="2800" b="1" dirty="0"/>
              <a:t>most generic</a:t>
            </a:r>
            <a:r>
              <a:rPr lang="en-US" altLang="zh-TW" sz="2800" dirty="0"/>
              <a:t>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Can be configured to match a specific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It is the </a:t>
            </a:r>
            <a:r>
              <a:rPr lang="en-US" altLang="zh-TW" sz="2800" b="1" dirty="0"/>
              <a:t>most complex</a:t>
            </a:r>
            <a:r>
              <a:rPr lang="en-US" altLang="zh-TW" sz="2800" dirty="0"/>
              <a:t>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Have to select a proper value for each parameter</a:t>
            </a:r>
          </a:p>
        </p:txBody>
      </p:sp>
    </p:spTree>
    <p:extLst>
      <p:ext uri="{BB962C8B-B14F-4D97-AF65-F5344CB8AC3E}">
        <p14:creationId xmlns:p14="http://schemas.microsoft.com/office/powerpoint/2010/main" val="21126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33669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Basic Concepts</a:t>
            </a:r>
          </a:p>
          <a:p>
            <a:pPr lvl="1"/>
            <a:r>
              <a:rPr lang="en-US" altLang="zh-TW" dirty="0"/>
              <a:t>CPU-I/O Burst Cycle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CPU </a:t>
            </a:r>
            <a:r>
              <a:rPr lang="en-US" altLang="zh-TW" b="1" dirty="0">
                <a:solidFill>
                  <a:srgbClr val="FF0000"/>
                </a:solidFill>
              </a:rPr>
              <a:t>Scheduler</a:t>
            </a:r>
          </a:p>
          <a:p>
            <a:pPr lvl="1"/>
            <a:r>
              <a:rPr lang="en-US" altLang="zh-TW" dirty="0" smtClean="0"/>
              <a:t>Preemptive </a:t>
            </a:r>
            <a:r>
              <a:rPr lang="en-US" altLang="zh-TW" dirty="0"/>
              <a:t>and Nonpreemptive Scheduling</a:t>
            </a:r>
          </a:p>
          <a:p>
            <a:pPr lvl="1"/>
            <a:r>
              <a:rPr lang="en-US" altLang="zh-TW" dirty="0" smtClean="0"/>
              <a:t>Dispatcher</a:t>
            </a:r>
            <a:endParaRPr lang="zh-TW" altLang="en-US" dirty="0"/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Operating-Systems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33449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Contention Scope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User threads are managed and scheduled by </a:t>
            </a:r>
            <a:r>
              <a:rPr lang="en-US" altLang="zh-TW" sz="2800" b="1" dirty="0">
                <a:solidFill>
                  <a:srgbClr val="FF3300"/>
                </a:solidFill>
              </a:rPr>
              <a:t>thread library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/>
              <a:t>Kernel threads are managed and scheduled by </a:t>
            </a:r>
            <a:r>
              <a:rPr lang="en-US" altLang="zh-TW" sz="2800" b="1" dirty="0">
                <a:solidFill>
                  <a:srgbClr val="FF3300"/>
                </a:solidFill>
              </a:rPr>
              <a:t>OS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800" b="1" dirty="0"/>
              <a:t>Process-contention scope (PCS)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For M:1 or M:M models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b="1" dirty="0" smtClean="0"/>
              <a:t>Threads library </a:t>
            </a:r>
            <a:r>
              <a:rPr lang="en-US" altLang="zh-TW" sz="2400" dirty="0" smtClean="0"/>
              <a:t>schedules user thread to put onto an available kernel thread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/>
              <a:t>Competitions </a:t>
            </a:r>
            <a:r>
              <a:rPr lang="en-US" altLang="zh-TW" sz="2400" dirty="0"/>
              <a:t>among threads of </a:t>
            </a:r>
            <a:r>
              <a:rPr lang="en-US" altLang="zh-TW" sz="2400" b="1" dirty="0">
                <a:solidFill>
                  <a:srgbClr val="FF3300"/>
                </a:solidFill>
              </a:rPr>
              <a:t>the same process</a:t>
            </a:r>
            <a:endParaRPr lang="en-US" altLang="zh-TW" sz="2400" b="1" dirty="0"/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/>
              <a:t>But</a:t>
            </a:r>
            <a:r>
              <a:rPr lang="en-US" altLang="zh-TW" sz="2400" dirty="0"/>
              <a:t>, when select a user thread onto a kernel thread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dirty="0">
                <a:solidFill>
                  <a:srgbClr val="FF3300"/>
                </a:solidFill>
              </a:rPr>
              <a:t>Do not mean that the thread is actually running on a CPU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/>
          </a:p>
          <a:p>
            <a:pPr eaLnBrk="1" hangingPunct="1">
              <a:lnSpc>
                <a:spcPct val="120000"/>
              </a:lnSpc>
            </a:pPr>
            <a:r>
              <a:rPr lang="en-US" altLang="zh-TW" sz="2800" b="1" dirty="0"/>
              <a:t>System-contention scope (SCS)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Kernel decides which kernel thread to run on a CPU core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Competitions among </a:t>
            </a:r>
            <a:r>
              <a:rPr lang="en-US" altLang="zh-TW" sz="2400" dirty="0">
                <a:solidFill>
                  <a:srgbClr val="FF3300"/>
                </a:solidFill>
              </a:rPr>
              <a:t>all kernel threads</a:t>
            </a:r>
            <a:r>
              <a:rPr lang="en-US" altLang="zh-TW" sz="2400" dirty="0"/>
              <a:t> in the system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/>
              <a:t>Systems with 1:1 model </a:t>
            </a:r>
            <a:r>
              <a:rPr lang="en-US" altLang="zh-TW" sz="2400" b="1" dirty="0"/>
              <a:t>only</a:t>
            </a:r>
            <a:r>
              <a:rPr lang="en-US" altLang="zh-TW" sz="2400" dirty="0"/>
              <a:t> use SCS</a:t>
            </a:r>
          </a:p>
        </p:txBody>
      </p:sp>
    </p:spTree>
    <p:extLst>
      <p:ext uri="{BB962C8B-B14F-4D97-AF65-F5344CB8AC3E}">
        <p14:creationId xmlns:p14="http://schemas.microsoft.com/office/powerpoint/2010/main" val="408510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624417" y="110832"/>
            <a:ext cx="109728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kern="0" dirty="0" smtClean="0"/>
              <a:t>複習：</a:t>
            </a:r>
            <a:r>
              <a:rPr lang="en-US" altLang="zh-TW" kern="0" dirty="0" smtClean="0"/>
              <a:t>Thread Models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2682" t="1207" r="12682" b="1208"/>
          <a:stretch>
            <a:fillRect/>
          </a:stretch>
        </p:blipFill>
        <p:spPr bwMode="auto">
          <a:xfrm>
            <a:off x="2135188" y="1070837"/>
            <a:ext cx="3816350" cy="2665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360" t="25420" r="540" b="25180"/>
          <a:stretch>
            <a:fillRect/>
          </a:stretch>
        </p:blipFill>
        <p:spPr bwMode="auto">
          <a:xfrm>
            <a:off x="3792538" y="4239486"/>
            <a:ext cx="4337050" cy="2305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 l="6703" t="838" r="6912" b="838"/>
          <a:stretch>
            <a:fillRect/>
          </a:stretch>
        </p:blipFill>
        <p:spPr bwMode="auto">
          <a:xfrm>
            <a:off x="6527800" y="1070837"/>
            <a:ext cx="3455988" cy="2665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34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38202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Multiple-Processor Scheduling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CPU scheduling more complex when multiple CPUs are available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Multi-processor </a:t>
            </a:r>
            <a:r>
              <a:rPr lang="en-US" altLang="en-US" dirty="0"/>
              <a:t>may be any one of the following architectures:</a:t>
            </a:r>
            <a:endParaRPr lang="en-US" altLang="en-US" sz="800" dirty="0"/>
          </a:p>
          <a:p>
            <a:pPr lvl="1"/>
            <a:r>
              <a:rPr lang="en-US" altLang="en-US" dirty="0"/>
              <a:t>Multicore CPUs</a:t>
            </a:r>
          </a:p>
          <a:p>
            <a:pPr lvl="1"/>
            <a:r>
              <a:rPr lang="en-US" altLang="en-US" dirty="0"/>
              <a:t>Multithreaded cores</a:t>
            </a:r>
          </a:p>
          <a:p>
            <a:pPr lvl="1"/>
            <a:r>
              <a:rPr lang="en-US" altLang="en-US" dirty="0"/>
              <a:t>NUMA systems</a:t>
            </a:r>
          </a:p>
          <a:p>
            <a:pPr lvl="1"/>
            <a:r>
              <a:rPr lang="en-US" altLang="en-US" dirty="0"/>
              <a:t>Heterogeneous </a:t>
            </a:r>
            <a:r>
              <a:rPr lang="en-US" altLang="en-US" dirty="0" smtClean="0"/>
              <a:t>multiprocessing</a:t>
            </a:r>
          </a:p>
        </p:txBody>
      </p:sp>
      <p:sp>
        <p:nvSpPr>
          <p:cNvPr id="3" name="右大括弧 2"/>
          <p:cNvSpPr/>
          <p:nvPr/>
        </p:nvSpPr>
        <p:spPr>
          <a:xfrm>
            <a:off x="6800851" y="3786909"/>
            <a:ext cx="219073" cy="1200728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019924" y="4156440"/>
            <a:ext cx="2001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</a:rPr>
              <a:t>homogeneous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Multiple-Processor Scheduling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Approaches to Multiple-Processor Scheduling</a:t>
            </a:r>
          </a:p>
          <a:p>
            <a:pPr lvl="1" eaLnBrk="1" hangingPunct="1"/>
            <a:r>
              <a:rPr lang="en-US" altLang="zh-TW" dirty="0" smtClean="0"/>
              <a:t>Multicore Processors</a:t>
            </a:r>
          </a:p>
          <a:p>
            <a:pPr lvl="1" eaLnBrk="1" hangingPunct="1"/>
            <a:r>
              <a:rPr lang="en-US" altLang="zh-TW" dirty="0" smtClean="0"/>
              <a:t>Load Balancing</a:t>
            </a:r>
          </a:p>
          <a:p>
            <a:pPr lvl="1" eaLnBrk="1" hangingPunct="1"/>
            <a:r>
              <a:rPr lang="en-US" altLang="zh-TW" dirty="0" smtClean="0"/>
              <a:t>Processor Affinity</a:t>
            </a:r>
          </a:p>
          <a:p>
            <a:pPr lvl="1" eaLnBrk="1" hangingPunct="1"/>
            <a:r>
              <a:rPr lang="en-US" altLang="zh-TW" dirty="0" smtClean="0"/>
              <a:t>Heterogeneous Multiprocessing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4273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4000" dirty="0">
                <a:effectLst/>
              </a:rPr>
              <a:t>Approaches to Multiple-Processor Scheduling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b="1" dirty="0"/>
              <a:t>Asymmetric multiprocessing</a:t>
            </a:r>
            <a:r>
              <a:rPr lang="en-US" altLang="zh-TW" sz="2800" dirty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Only the </a:t>
            </a:r>
            <a:r>
              <a:rPr lang="en-US" altLang="zh-TW" sz="2400" b="1" dirty="0"/>
              <a:t>master</a:t>
            </a:r>
            <a:r>
              <a:rPr lang="en-US" altLang="zh-TW" sz="2400" dirty="0"/>
              <a:t> processor handle the scheduling </a:t>
            </a:r>
            <a:r>
              <a:rPr lang="en-US" altLang="zh-TW" sz="2400" dirty="0" smtClean="0"/>
              <a:t>algorithm</a:t>
            </a:r>
            <a:endParaRPr lang="en-US" altLang="zh-TW" sz="2400" dirty="0"/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Advantage: simple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Disadvantage: master becomes the bottleneck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b="1" dirty="0"/>
          </a:p>
          <a:p>
            <a:pPr eaLnBrk="1" hangingPunct="1">
              <a:lnSpc>
                <a:spcPct val="110000"/>
              </a:lnSpc>
            </a:pPr>
            <a:r>
              <a:rPr lang="en-US" altLang="zh-TW" sz="2800" b="1" dirty="0"/>
              <a:t>Symmetric Multiprocessing (SMP)</a:t>
            </a:r>
            <a:r>
              <a:rPr lang="en-US" altLang="zh-TW" sz="2800" dirty="0"/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Each processor makes its own scheduling decisions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Standard approach, adopted by Windows, Linux, Mac OS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We focus on SMP </a:t>
            </a:r>
            <a:r>
              <a:rPr lang="en-US" altLang="zh-TW" sz="2800" dirty="0" smtClean="0"/>
              <a:t>systems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90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>
                <a:effectLst/>
              </a:rPr>
              <a:t>Approaches to Multiple-Processor Scheduling</a:t>
            </a:r>
            <a:r>
              <a:rPr lang="zh-TW" altLang="en-US" sz="3600" dirty="0">
                <a:effectLst/>
              </a:rPr>
              <a:t> </a:t>
            </a:r>
            <a:r>
              <a:rPr lang="en-US" altLang="zh-TW" sz="3600" dirty="0">
                <a:effectLst/>
              </a:rPr>
              <a:t>(Cont.)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dirty="0"/>
              <a:t>Organizations of the ready </a:t>
            </a:r>
            <a:r>
              <a:rPr lang="en-US" altLang="zh-TW" dirty="0" smtClean="0"/>
              <a:t>queue in SMP</a:t>
            </a:r>
            <a:endParaRPr lang="en-US" altLang="zh-TW" dirty="0"/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>
                <a:solidFill>
                  <a:srgbClr val="FF3300"/>
                </a:solidFill>
              </a:rPr>
              <a:t>A common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3300"/>
                </a:solidFill>
              </a:rPr>
              <a:t>ready </a:t>
            </a:r>
            <a:r>
              <a:rPr lang="en-US" altLang="zh-TW" dirty="0" smtClean="0">
                <a:solidFill>
                  <a:srgbClr val="FF3300"/>
                </a:solidFill>
              </a:rPr>
              <a:t>queue,  </a:t>
            </a:r>
            <a:r>
              <a:rPr lang="en-US" altLang="zh-TW" dirty="0"/>
              <a:t>or</a:t>
            </a:r>
            <a:r>
              <a:rPr lang="en-US" altLang="zh-TW" dirty="0">
                <a:solidFill>
                  <a:srgbClr val="FF3300"/>
                </a:solidFill>
              </a:rPr>
              <a:t> 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/>
              <a:t>Require some form of locking to </a:t>
            </a:r>
            <a:r>
              <a:rPr lang="en-US" altLang="zh-TW" b="1" dirty="0" smtClean="0"/>
              <a:t>protect the queue </a:t>
            </a:r>
            <a:r>
              <a:rPr lang="en-US" altLang="zh-TW" sz="1600" dirty="0"/>
              <a:t>(addressed later)</a:t>
            </a:r>
            <a:endParaRPr lang="en-US" altLang="zh-TW" sz="3300" dirty="0"/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 smtClean="0"/>
              <a:t>Accessing the queue is a </a:t>
            </a:r>
            <a:r>
              <a:rPr lang="en-US" altLang="zh-TW" b="1" dirty="0" smtClean="0"/>
              <a:t>performance bottleneck</a:t>
            </a:r>
            <a:endParaRPr lang="en-US" altLang="zh-TW" b="1" dirty="0"/>
          </a:p>
          <a:p>
            <a:pPr lvl="1" eaLnBrk="1" hangingPunct="1">
              <a:lnSpc>
                <a:spcPct val="110000"/>
              </a:lnSpc>
            </a:pPr>
            <a:endParaRPr lang="en-US" altLang="zh-TW" dirty="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 smtClean="0">
                <a:solidFill>
                  <a:srgbClr val="FF3300"/>
                </a:solidFill>
              </a:rPr>
              <a:t>Each </a:t>
            </a:r>
            <a:r>
              <a:rPr lang="en-US" altLang="zh-TW" dirty="0">
                <a:solidFill>
                  <a:srgbClr val="FF3300"/>
                </a:solidFill>
              </a:rPr>
              <a:t>processor has its private ready </a:t>
            </a:r>
            <a:r>
              <a:rPr lang="en-US" altLang="zh-TW" dirty="0" smtClean="0">
                <a:solidFill>
                  <a:srgbClr val="FF3300"/>
                </a:solidFill>
              </a:rPr>
              <a:t>queue</a:t>
            </a:r>
            <a:endParaRPr lang="en-US" altLang="zh-TW" sz="2000" dirty="0"/>
          </a:p>
          <a:p>
            <a:pPr lvl="2"/>
            <a:r>
              <a:rPr lang="en-US" altLang="zh-TW" dirty="0" smtClean="0"/>
              <a:t>Good</a:t>
            </a:r>
          </a:p>
          <a:p>
            <a:pPr lvl="3"/>
            <a:r>
              <a:rPr lang="en-US" altLang="zh-TW" dirty="0" smtClean="0"/>
              <a:t>Does not suffer from the protection overhead</a:t>
            </a:r>
          </a:p>
          <a:p>
            <a:pPr lvl="3"/>
            <a:r>
              <a:rPr lang="en-US" altLang="zh-TW" dirty="0" smtClean="0"/>
              <a:t>Allow more efficient use of </a:t>
            </a:r>
            <a:r>
              <a:rPr lang="en-US" altLang="zh-TW" b="1" dirty="0" smtClean="0"/>
              <a:t>cache memory </a:t>
            </a:r>
            <a:r>
              <a:rPr lang="en-US" altLang="zh-TW" sz="1300" dirty="0"/>
              <a:t>(addressed later)</a:t>
            </a:r>
          </a:p>
          <a:p>
            <a:pPr lvl="2"/>
            <a:r>
              <a:rPr lang="en-US" altLang="zh-TW" dirty="0" smtClean="0"/>
              <a:t>Bad</a:t>
            </a:r>
          </a:p>
          <a:p>
            <a:pPr lvl="3"/>
            <a:r>
              <a:rPr lang="en-US" altLang="zh-TW" dirty="0" smtClean="0"/>
              <a:t>Workload of varying size </a:t>
            </a: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⇨</a:t>
            </a:r>
            <a:r>
              <a:rPr lang="en-US" altLang="zh-TW" dirty="0" smtClean="0"/>
              <a:t> solved by </a:t>
            </a:r>
            <a:r>
              <a:rPr lang="en-US" altLang="zh-TW" b="1" dirty="0" smtClean="0"/>
              <a:t>load balance </a:t>
            </a:r>
            <a:r>
              <a:rPr lang="en-US" altLang="zh-TW" sz="1700" dirty="0"/>
              <a:t>(addressed later)</a:t>
            </a:r>
            <a:endParaRPr lang="en-US" altLang="zh-TW" sz="1900" dirty="0"/>
          </a:p>
          <a:p>
            <a:pPr lvl="2"/>
            <a:r>
              <a:rPr lang="en-US" altLang="zh-TW" b="1" dirty="0"/>
              <a:t>Most commonly </a:t>
            </a:r>
            <a:r>
              <a:rPr lang="en-US" altLang="zh-TW" b="1" dirty="0" smtClean="0"/>
              <a:t>used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00970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Organizations of </a:t>
            </a:r>
            <a:r>
              <a:rPr lang="en-US" altLang="zh-TW" dirty="0" smtClean="0"/>
              <a:t>Ready Queue in SMP</a:t>
            </a:r>
            <a:endParaRPr lang="zh-TW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82" y="2064881"/>
            <a:ext cx="9393381" cy="379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3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Multiple-Processor Scheduling</a:t>
            </a:r>
          </a:p>
          <a:p>
            <a:pPr lvl="1" eaLnBrk="1" hangingPunct="1"/>
            <a:r>
              <a:rPr lang="en-US" altLang="zh-TW" dirty="0" smtClean="0"/>
              <a:t>Approaches to Multiple-Processor Scheduling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Multicore Processors</a:t>
            </a:r>
          </a:p>
          <a:p>
            <a:pPr lvl="1" eaLnBrk="1" hangingPunct="1"/>
            <a:r>
              <a:rPr lang="en-US" altLang="zh-TW" dirty="0" smtClean="0"/>
              <a:t>Load Balancing</a:t>
            </a:r>
          </a:p>
          <a:p>
            <a:pPr lvl="1" eaLnBrk="1" hangingPunct="1"/>
            <a:r>
              <a:rPr lang="en-US" altLang="zh-TW" dirty="0" smtClean="0"/>
              <a:t>Processor Affinity</a:t>
            </a:r>
          </a:p>
          <a:p>
            <a:pPr lvl="1" eaLnBrk="1" hangingPunct="1"/>
            <a:r>
              <a:rPr lang="en-US" altLang="zh-TW" dirty="0" smtClean="0"/>
              <a:t>Heterogeneous Multiprocessing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29469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Multicore Processors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b="1" dirty="0">
                <a:solidFill>
                  <a:srgbClr val="0000FF"/>
                </a:solidFill>
              </a:rPr>
              <a:t>Multicore processor</a:t>
            </a:r>
            <a:r>
              <a:rPr lang="en-US" altLang="zh-TW" sz="2400" b="1" dirty="0"/>
              <a:t>: </a:t>
            </a:r>
            <a:r>
              <a:rPr lang="en-US" altLang="zh-TW" sz="2400" dirty="0"/>
              <a:t>multiple processor cores on the same chip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/>
              <a:t>Problem</a:t>
            </a:r>
            <a:r>
              <a:rPr lang="en-US" altLang="zh-TW" sz="2400" b="1" dirty="0"/>
              <a:t>: </a:t>
            </a:r>
            <a:r>
              <a:rPr lang="en-US" altLang="zh-TW" sz="2400" b="1" dirty="0">
                <a:solidFill>
                  <a:srgbClr val="0000FF"/>
                </a:solidFill>
              </a:rPr>
              <a:t>memory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stall</a:t>
            </a:r>
            <a:r>
              <a:rPr lang="en-US" altLang="zh-TW" sz="2400" dirty="0" smtClean="0"/>
              <a:t> (</a:t>
            </a:r>
            <a:r>
              <a:rPr lang="zh-TW" altLang="en-US" sz="2400" dirty="0"/>
              <a:t>使動彈</a:t>
            </a:r>
            <a:r>
              <a:rPr lang="zh-TW" altLang="en-US" sz="2400" dirty="0" smtClean="0"/>
              <a:t>不得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/>
              <a:t>Wait for data to become available (see the slide following the next one)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/>
              <a:t>Solution: </a:t>
            </a:r>
            <a:r>
              <a:rPr lang="en-US" altLang="zh-TW" sz="2400" b="1" dirty="0">
                <a:solidFill>
                  <a:srgbClr val="FF0000"/>
                </a:solidFill>
              </a:rPr>
              <a:t>Chip-multithreading (CMT)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/>
              <a:t>Two or more </a:t>
            </a:r>
            <a:r>
              <a:rPr lang="en-US" altLang="zh-TW" sz="2000" b="1" dirty="0"/>
              <a:t>hardware threads </a:t>
            </a:r>
            <a:r>
              <a:rPr lang="en-US" altLang="zh-TW" sz="2000" dirty="0"/>
              <a:t>in a core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/>
              <a:t>If one hardware thread stalls, the core switches to another hardware thread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1600" dirty="0"/>
              <a:t>Similar to the multiprogramming concept in Chapter 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/>
              <a:t>Each hardware thread appear as a </a:t>
            </a:r>
            <a:r>
              <a:rPr lang="en-US" altLang="zh-TW" sz="2000" b="1" dirty="0"/>
              <a:t>logical</a:t>
            </a:r>
            <a:r>
              <a:rPr lang="en-US" altLang="zh-TW" sz="2000" dirty="0"/>
              <a:t> </a:t>
            </a:r>
            <a:r>
              <a:rPr lang="en-US" altLang="zh-TW" sz="2000" b="1" dirty="0"/>
              <a:t>processor</a:t>
            </a:r>
            <a:r>
              <a:rPr lang="en-US" altLang="zh-TW" sz="2000" dirty="0"/>
              <a:t> to OS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1600" dirty="0"/>
              <a:t>Each hardware thread has its own </a:t>
            </a:r>
            <a:r>
              <a:rPr lang="en-US" altLang="zh-TW" sz="1600" b="1" dirty="0"/>
              <a:t>program counter </a:t>
            </a:r>
            <a:r>
              <a:rPr lang="en-US" altLang="zh-TW" sz="1600" dirty="0"/>
              <a:t>and </a:t>
            </a:r>
            <a:r>
              <a:rPr lang="en-US" altLang="zh-TW" sz="1600" b="1" dirty="0"/>
              <a:t>register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b="1" dirty="0"/>
              <a:t>Hyper-threading </a:t>
            </a:r>
            <a:r>
              <a:rPr lang="en-US" altLang="zh-TW" sz="2000" dirty="0"/>
              <a:t>(also</a:t>
            </a:r>
            <a:r>
              <a:rPr lang="en-US" altLang="zh-TW" sz="2000" b="1" dirty="0"/>
              <a:t> </a:t>
            </a:r>
            <a:r>
              <a:rPr lang="en-US" altLang="zh-TW" sz="2000" dirty="0"/>
              <a:t>known as </a:t>
            </a:r>
            <a:r>
              <a:rPr lang="en-US" altLang="zh-TW" sz="2000" b="1" dirty="0"/>
              <a:t>simultaneously multithreading</a:t>
            </a:r>
            <a:r>
              <a:rPr lang="en-US" altLang="zh-TW" sz="2000" dirty="0"/>
              <a:t> or </a:t>
            </a:r>
            <a:r>
              <a:rPr lang="en-US" altLang="zh-TW" sz="2000" b="1" dirty="0"/>
              <a:t>SMT</a:t>
            </a:r>
            <a:r>
              <a:rPr lang="en-US" altLang="zh-TW" sz="2000" dirty="0"/>
              <a:t>) technology on Intel processor</a:t>
            </a:r>
          </a:p>
        </p:txBody>
      </p:sp>
    </p:spTree>
    <p:extLst>
      <p:ext uri="{BB962C8B-B14F-4D97-AF65-F5344CB8AC3E}">
        <p14:creationId xmlns:p14="http://schemas.microsoft.com/office/powerpoint/2010/main" val="11400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/>
              <a:t>Term Definition</a:t>
            </a:r>
          </a:p>
          <a:p>
            <a:pPr lvl="1">
              <a:lnSpc>
                <a:spcPct val="12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Process scheduler (or CUP scheduler)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dirty="0" smtClean="0"/>
              <a:t>Selects </a:t>
            </a:r>
            <a:r>
              <a:rPr lang="en-US" altLang="zh-TW" dirty="0"/>
              <a:t>from among the processes that are </a:t>
            </a:r>
            <a:r>
              <a:rPr lang="en-US" altLang="zh-TW" b="1" dirty="0">
                <a:solidFill>
                  <a:srgbClr val="FF3300"/>
                </a:solidFill>
              </a:rPr>
              <a:t>ready</a:t>
            </a:r>
            <a:r>
              <a:rPr lang="en-US" altLang="zh-TW" dirty="0"/>
              <a:t> to execute, i.e., </a:t>
            </a:r>
            <a:r>
              <a:rPr lang="en-US" altLang="zh-TW" dirty="0">
                <a:ea typeface="ＭＳ Ｐゴシック" charset="-128"/>
                <a:cs typeface="ＭＳ Ｐゴシック" charset="-128"/>
              </a:rPr>
              <a:t>in the </a:t>
            </a:r>
            <a:r>
              <a:rPr lang="en-US" altLang="zh-TW" b="1" dirty="0">
                <a:ea typeface="ＭＳ Ｐゴシック" charset="-128"/>
                <a:cs typeface="ＭＳ Ｐゴシック" charset="-128"/>
              </a:rPr>
              <a:t>ready queue</a:t>
            </a:r>
            <a:endParaRPr lang="en-US" altLang="zh-TW" b="1" dirty="0"/>
          </a:p>
          <a:p>
            <a:pPr lvl="1" eaLnBrk="1" hangingPunct="1">
              <a:lnSpc>
                <a:spcPct val="120000"/>
              </a:lnSpc>
            </a:pPr>
            <a:r>
              <a:rPr lang="en-US" altLang="zh-TW" b="1" dirty="0" smtClean="0">
                <a:solidFill>
                  <a:srgbClr val="3366FF"/>
                </a:solidFill>
              </a:rPr>
              <a:t>Degree </a:t>
            </a:r>
            <a:r>
              <a:rPr lang="en-US" altLang="zh-TW" b="1" dirty="0">
                <a:solidFill>
                  <a:srgbClr val="3366FF"/>
                </a:solidFill>
              </a:rPr>
              <a:t>of multiprogramming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dirty="0"/>
              <a:t>The number of processes currently in memory</a:t>
            </a:r>
          </a:p>
          <a:p>
            <a:pPr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7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7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zh-TW" altLang="en-US" dirty="0" smtClean="0"/>
              <a:t>複習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Uni</a:t>
            </a:r>
            <a:r>
              <a:rPr lang="en-US" altLang="zh-TW" dirty="0" smtClean="0"/>
              <a:t>- vs. Multi-Programming</a:t>
            </a:r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98675" y="1544638"/>
          <a:ext cx="72263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Artwork" r:id="rId3" imgW="5038095" imgH="1257476" progId="">
                  <p:embed/>
                </p:oleObj>
              </mc:Choice>
              <mc:Fallback>
                <p:oleObj name="Artwork" r:id="rId3" imgW="5038095" imgH="1257476" progId="">
                  <p:embed/>
                  <p:pic>
                    <p:nvPicPr>
                      <p:cNvPr id="205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1544638"/>
                        <a:ext cx="72263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2603500"/>
          <a:ext cx="7431088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Artwork" r:id="rId5" imgW="6249272" imgH="3315163" progId="">
                  <p:embed/>
                </p:oleObj>
              </mc:Choice>
              <mc:Fallback>
                <p:oleObj name="Artwork" r:id="rId5" imgW="6249272" imgH="3315163" progId="">
                  <p:embed/>
                  <p:pic>
                    <p:nvPicPr>
                      <p:cNvPr id="2051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03500"/>
                        <a:ext cx="7431088" cy="395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 4"/>
          <p:cNvSpPr/>
          <p:nvPr/>
        </p:nvSpPr>
        <p:spPr>
          <a:xfrm>
            <a:off x="1535437" y="2210559"/>
            <a:ext cx="9183037" cy="8743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 Switch is performed by OS</a:t>
            </a:r>
            <a:endParaRPr lang="zh-TW" altLang="en-US" sz="3200" b="1" dirty="0">
              <a:solidFill>
                <a:sysClr val="windowText" lastClr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542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fg5_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6530" y="404813"/>
            <a:ext cx="8090920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4587241" y="2492376"/>
            <a:ext cx="32239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memory stall problem</a:t>
            </a:r>
          </a:p>
        </p:txBody>
      </p:sp>
      <p:pic>
        <p:nvPicPr>
          <p:cNvPr id="57348" name="Picture 6" descr="fg5_11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968" y="3644900"/>
            <a:ext cx="8090920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1606296" y="5733257"/>
            <a:ext cx="90617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200" b="1" dirty="0">
                <a:latin typeface="Calibri" panose="020F0502020204030204" pitchFamily="34" charset="0"/>
              </a:rPr>
              <a:t>Multithreaded system: the two 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</a:rPr>
              <a:t>hardware threads </a:t>
            </a:r>
            <a:r>
              <a:rPr lang="en-US" altLang="zh-TW" sz="2200" b="1" dirty="0">
                <a:latin typeface="Calibri" panose="020F0502020204030204" pitchFamily="34" charset="0"/>
              </a:rPr>
              <a:t>share the same CPU core</a:t>
            </a:r>
          </a:p>
          <a:p>
            <a:pPr algn="ctr"/>
            <a:r>
              <a:rPr lang="en-US" altLang="zh-TW" sz="2200" dirty="0">
                <a:latin typeface="Calibri" panose="020F0502020204030204" pitchFamily="34" charset="0"/>
              </a:rPr>
              <a:t>-in fact, only one hardware thread is running at a time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680617" y="2862278"/>
            <a:ext cx="9183037" cy="87438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 Switch is performed by CPU</a:t>
            </a:r>
            <a:endParaRPr lang="zh-TW" altLang="en-US" sz="3200" b="1" dirty="0">
              <a:solidFill>
                <a:sysClr val="windowText" lastClr="0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209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TW" altLang="en-US" dirty="0" smtClean="0">
                <a:effectLst/>
              </a:rPr>
              <a:t>複習：</a:t>
            </a:r>
            <a:r>
              <a:rPr lang="en-US" altLang="zh-TW" dirty="0" smtClean="0">
                <a:effectLst/>
              </a:rPr>
              <a:t>Multiple Sets of Registers</a:t>
            </a:r>
            <a:endParaRPr lang="zh-TW" altLang="en-US" dirty="0" smtClean="0">
              <a:effectLst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650" y="1557338"/>
            <a:ext cx="7056438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4151314" y="2133601"/>
            <a:ext cx="1150937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eax</a:t>
            </a:r>
            <a:r>
              <a:rPr lang="en-US" altLang="zh-TW" sz="2400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=1;</a:t>
            </a:r>
          </a:p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ebx</a:t>
            </a:r>
            <a:r>
              <a:rPr lang="en-US" altLang="zh-TW" sz="2400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=5;</a:t>
            </a:r>
          </a:p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ecx</a:t>
            </a:r>
            <a:r>
              <a:rPr lang="en-US" altLang="zh-TW" sz="2400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=8;</a:t>
            </a:r>
          </a:p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edx</a:t>
            </a:r>
            <a:r>
              <a:rPr lang="en-US" altLang="zh-TW" sz="2400" baseline="-25000">
                <a:latin typeface="Calibri" panose="020F050202020403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=6;</a:t>
            </a:r>
          </a:p>
          <a:p>
            <a:pPr algn="ctr">
              <a:defRPr/>
            </a:pPr>
            <a:r>
              <a:rPr lang="en-US" altLang="zh-TW" sz="2400">
                <a:latin typeface="Calibri" panose="020F0502020204030204" pitchFamily="34" charset="0"/>
                <a:ea typeface="新細明體" pitchFamily="18" charset="-120"/>
              </a:rPr>
              <a:t>……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151313" y="5516563"/>
            <a:ext cx="1186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alibri" panose="020F0502020204030204" pitchFamily="34" charset="0"/>
              </a:rPr>
              <a:t>process P1</a:t>
            </a:r>
          </a:p>
        </p:txBody>
      </p:sp>
      <p:sp>
        <p:nvSpPr>
          <p:cNvPr id="29702" name="Text Box 4"/>
          <p:cNvSpPr txBox="1">
            <a:spLocks noChangeArrowheads="1"/>
          </p:cNvSpPr>
          <p:nvPr/>
        </p:nvSpPr>
        <p:spPr bwMode="auto">
          <a:xfrm>
            <a:off x="7535863" y="5516563"/>
            <a:ext cx="1186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>
                <a:latin typeface="Calibri" panose="020F0502020204030204" pitchFamily="34" charset="0"/>
              </a:rPr>
              <a:t>process P2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5844380" y="2133601"/>
            <a:ext cx="1150938" cy="18716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eax</a:t>
            </a:r>
            <a:r>
              <a:rPr lang="en-US" altLang="zh-TW" sz="2400" baseline="-25000" dirty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=4;</a:t>
            </a:r>
          </a:p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ebx</a:t>
            </a:r>
            <a:r>
              <a:rPr lang="en-US" altLang="zh-TW" sz="2400" baseline="-25000" dirty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=3;</a:t>
            </a:r>
          </a:p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ecx</a:t>
            </a:r>
            <a:r>
              <a:rPr lang="en-US" altLang="zh-TW" sz="2400" baseline="-25000" dirty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=7;</a:t>
            </a:r>
          </a:p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edx</a:t>
            </a:r>
            <a:r>
              <a:rPr lang="en-US" altLang="zh-TW" sz="2400" baseline="-25000" dirty="0">
                <a:latin typeface="Calibri" panose="020F0502020204030204" pitchFamily="34" charset="0"/>
                <a:ea typeface="新細明體" pitchFamily="18" charset="-120"/>
              </a:rPr>
              <a:t>2</a:t>
            </a: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=8;</a:t>
            </a:r>
          </a:p>
          <a:p>
            <a:pPr algn="ctr">
              <a:defRPr/>
            </a:pPr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</a:rPr>
              <a:t>……</a:t>
            </a:r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3792538" y="1196976"/>
            <a:ext cx="5111750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5716589" y="1282701"/>
            <a:ext cx="966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Calibri" panose="020F0502020204030204" pitchFamily="34" charset="0"/>
                <a:ea typeface="新細明體" pitchFamily="18" charset="-120"/>
              </a:rPr>
              <a:t>CPU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7176121" y="2636913"/>
            <a:ext cx="12241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latin typeface="Calibri" panose="020F0502020204030204" pitchFamily="34" charset="0"/>
                <a:ea typeface="新細明體" pitchFamily="18" charset="-120"/>
              </a:rPr>
              <a:t>……</a:t>
            </a:r>
          </a:p>
        </p:txBody>
      </p:sp>
      <p:sp>
        <p:nvSpPr>
          <p:cNvPr id="101393" name="Line 17"/>
          <p:cNvSpPr>
            <a:spLocks noChangeShapeType="1"/>
          </p:cNvSpPr>
          <p:nvPr/>
        </p:nvSpPr>
        <p:spPr bwMode="auto">
          <a:xfrm>
            <a:off x="6060282" y="1805619"/>
            <a:ext cx="323751" cy="3279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 flipH="1">
            <a:off x="5284788" y="1816597"/>
            <a:ext cx="757633" cy="317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zh-TW" altLang="en-US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5808663" y="4437064"/>
            <a:ext cx="1223962" cy="7207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dirty="0">
                <a:effectLst/>
              </a:rPr>
              <a:t>A Dual-Threaded, Quad-Core System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992313" y="6062472"/>
            <a:ext cx="8162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Thus, a dual-threaded, quad-core system =&gt; eight logical processor to the OS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310" y="967509"/>
            <a:ext cx="6567054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9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M-to-M or M-to-1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Three </a:t>
            </a:r>
            <a:r>
              <a:rPr lang="en-US" altLang="zh-TW" dirty="0" smtClean="0"/>
              <a:t>levels </a:t>
            </a:r>
            <a:r>
              <a:rPr lang="en-US" altLang="zh-TW" dirty="0"/>
              <a:t>of scheduling </a:t>
            </a:r>
            <a:r>
              <a:rPr lang="en-US" altLang="zh-TW" dirty="0" smtClean="0"/>
              <a:t>is used instead</a:t>
            </a:r>
          </a:p>
          <a:p>
            <a:pPr lvl="1"/>
            <a:r>
              <a:rPr lang="en-US" altLang="zh-TW" sz="2400" dirty="0"/>
              <a:t>Level 1: choose which user thread to run on each kernel thread</a:t>
            </a:r>
          </a:p>
          <a:p>
            <a:pPr lvl="2"/>
            <a:r>
              <a:rPr lang="en-US" altLang="zh-TW" sz="2000" dirty="0"/>
              <a:t>Done by thread library</a:t>
            </a:r>
          </a:p>
          <a:p>
            <a:pPr lvl="1"/>
            <a:endParaRPr lang="en-US" altLang="zh-TW" sz="2400" dirty="0" smtClean="0"/>
          </a:p>
          <a:p>
            <a:pPr lvl="1"/>
            <a:r>
              <a:rPr lang="en-US" altLang="zh-TW" sz="2400" dirty="0" smtClean="0"/>
              <a:t>Level </a:t>
            </a:r>
            <a:r>
              <a:rPr lang="en-US" altLang="zh-TW" sz="2400" dirty="0"/>
              <a:t>2: choose which kernel thread to run on each </a:t>
            </a:r>
            <a:r>
              <a:rPr lang="en-US" altLang="zh-TW" sz="2400" b="1" dirty="0"/>
              <a:t>logical processor</a:t>
            </a:r>
          </a:p>
          <a:p>
            <a:pPr lvl="2"/>
            <a:r>
              <a:rPr lang="en-US" altLang="zh-TW" sz="2000" dirty="0"/>
              <a:t>Done by the </a:t>
            </a:r>
            <a:r>
              <a:rPr lang="en-US" altLang="zh-TW" sz="2000" b="1" dirty="0"/>
              <a:t>OS</a:t>
            </a:r>
            <a:r>
              <a:rPr lang="en-US" altLang="zh-TW" sz="2000" dirty="0"/>
              <a:t> </a:t>
            </a:r>
          </a:p>
          <a:p>
            <a:pPr lvl="2"/>
            <a:r>
              <a:rPr lang="en-US" altLang="zh-TW" sz="2000" dirty="0"/>
              <a:t>Uses the algorithms shown in Section 5.3</a:t>
            </a:r>
          </a:p>
          <a:p>
            <a:pPr lvl="2"/>
            <a:endParaRPr lang="en-US" altLang="zh-TW" sz="2000" dirty="0" smtClean="0"/>
          </a:p>
          <a:p>
            <a:pPr lvl="1"/>
            <a:r>
              <a:rPr lang="en-US" altLang="zh-TW" sz="2400" dirty="0" smtClean="0"/>
              <a:t>Level </a:t>
            </a:r>
            <a:r>
              <a:rPr lang="en-US" altLang="zh-TW" sz="2400" dirty="0"/>
              <a:t>3: specifies how each core decides which hardware thread to run</a:t>
            </a:r>
          </a:p>
          <a:p>
            <a:pPr lvl="2"/>
            <a:r>
              <a:rPr lang="en-US" altLang="zh-TW" sz="2000" dirty="0"/>
              <a:t>Done by the </a:t>
            </a:r>
            <a:r>
              <a:rPr lang="en-US" altLang="zh-TW" sz="2000" b="1" dirty="0"/>
              <a:t>hardware</a:t>
            </a:r>
          </a:p>
          <a:p>
            <a:pPr lvl="2"/>
            <a:r>
              <a:rPr lang="en-US" altLang="zh-TW" sz="2000" dirty="0"/>
              <a:t>Example: </a:t>
            </a:r>
            <a:r>
              <a:rPr lang="en-US" altLang="zh-TW" sz="2000" dirty="0" err="1"/>
              <a:t>UltraSPARC</a:t>
            </a:r>
            <a:r>
              <a:rPr lang="en-US" altLang="zh-TW" sz="2000" dirty="0"/>
              <a:t> T3 uses round-robin to schedule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277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If </a:t>
            </a:r>
            <a:r>
              <a:rPr lang="en-US" altLang="zh-TW" dirty="0" smtClean="0"/>
              <a:t>One-to-One </a:t>
            </a:r>
            <a:r>
              <a:rPr lang="en-US" altLang="zh-TW" dirty="0"/>
              <a:t>Model</a:t>
            </a:r>
            <a:endParaRPr lang="zh-TW" altLang="en-US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Two levels of scheduling in a multithreaded multi-core processor</a:t>
            </a:r>
          </a:p>
          <a:p>
            <a:pPr lvl="1"/>
            <a:r>
              <a:rPr lang="en-US" altLang="zh-TW" sz="2400" dirty="0"/>
              <a:t>Level 1: choose which software thread (kernel thread) to run on each </a:t>
            </a:r>
            <a:r>
              <a:rPr lang="en-US" altLang="zh-TW" sz="2400" b="1" dirty="0"/>
              <a:t>logical processor</a:t>
            </a:r>
          </a:p>
          <a:p>
            <a:pPr lvl="2"/>
            <a:r>
              <a:rPr lang="en-US" altLang="zh-TW" sz="2000" dirty="0"/>
              <a:t>Done by the </a:t>
            </a:r>
            <a:r>
              <a:rPr lang="en-US" altLang="zh-TW" sz="2000" b="1" dirty="0"/>
              <a:t>OS</a:t>
            </a:r>
            <a:r>
              <a:rPr lang="en-US" altLang="zh-TW" sz="2000" dirty="0"/>
              <a:t> </a:t>
            </a:r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Level 2: specifies how each core decides which hardware thread to run</a:t>
            </a:r>
          </a:p>
          <a:p>
            <a:pPr lvl="2"/>
            <a:r>
              <a:rPr lang="en-US" altLang="zh-TW" sz="2000" dirty="0"/>
              <a:t>Done by the </a:t>
            </a:r>
            <a:r>
              <a:rPr lang="en-US" altLang="zh-TW" sz="2000" b="1" dirty="0" smtClean="0"/>
              <a:t>hardware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6302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</a:t>
            </a:r>
            <a:r>
              <a:rPr lang="en-US" altLang="zh-TW" dirty="0" smtClean="0"/>
              <a:t>Levels </a:t>
            </a:r>
            <a:r>
              <a:rPr lang="en-US" altLang="zh-TW" dirty="0"/>
              <a:t>of </a:t>
            </a:r>
            <a:r>
              <a:rPr lang="en-US" altLang="zh-TW" dirty="0" smtClean="0"/>
              <a:t>Scheduling</a:t>
            </a:r>
            <a:endParaRPr lang="zh-TW" altLang="en-US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734" y="1538098"/>
            <a:ext cx="7600759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5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Multiple-Processor Scheduling</a:t>
            </a:r>
          </a:p>
          <a:p>
            <a:pPr lvl="1" eaLnBrk="1" hangingPunct="1"/>
            <a:r>
              <a:rPr lang="en-US" altLang="zh-TW" dirty="0" smtClean="0"/>
              <a:t>Approaches to Multiple-Processor Scheduling</a:t>
            </a:r>
          </a:p>
          <a:p>
            <a:pPr lvl="1" eaLnBrk="1" hangingPunct="1"/>
            <a:r>
              <a:rPr lang="en-US" altLang="zh-TW" dirty="0" smtClean="0"/>
              <a:t>Multicore Processors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Load Balancing</a:t>
            </a:r>
          </a:p>
          <a:p>
            <a:pPr lvl="1" eaLnBrk="1" hangingPunct="1"/>
            <a:r>
              <a:rPr lang="en-US" altLang="zh-TW" dirty="0" smtClean="0"/>
              <a:t>Processor Affinity</a:t>
            </a:r>
          </a:p>
          <a:p>
            <a:pPr lvl="1" eaLnBrk="1" hangingPunct="1"/>
            <a:r>
              <a:rPr lang="en-US" altLang="zh-TW" dirty="0" smtClean="0"/>
              <a:t>Heterogeneous Multiprocessing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28845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Balancing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Problem</a:t>
            </a:r>
            <a:r>
              <a:rPr lang="en-US" altLang="zh-TW" dirty="0" smtClean="0"/>
              <a:t>: see </a:t>
            </a:r>
            <a:r>
              <a:rPr lang="en-US" altLang="zh-TW" dirty="0"/>
              <a:t>page 67</a:t>
            </a:r>
          </a:p>
          <a:p>
            <a:endParaRPr lang="en-US" altLang="zh-TW" dirty="0"/>
          </a:p>
          <a:p>
            <a:r>
              <a:rPr lang="en-US" altLang="zh-TW" dirty="0" smtClean="0"/>
              <a:t>Keep </a:t>
            </a:r>
            <a:r>
              <a:rPr lang="en-US" altLang="zh-TW" dirty="0"/>
              <a:t>the workload </a:t>
            </a:r>
            <a:r>
              <a:rPr lang="en-US" altLang="zh-TW" b="1" dirty="0">
                <a:solidFill>
                  <a:srgbClr val="0000FF"/>
                </a:solidFill>
              </a:rPr>
              <a:t>evenly distributed </a:t>
            </a:r>
            <a:r>
              <a:rPr lang="en-US" altLang="zh-TW" dirty="0"/>
              <a:t>across all </a:t>
            </a:r>
            <a:r>
              <a:rPr lang="en-US" altLang="zh-TW" dirty="0" smtClean="0"/>
              <a:t>processors</a:t>
            </a:r>
          </a:p>
          <a:p>
            <a:pPr lvl="1"/>
            <a:r>
              <a:rPr lang="en-US" altLang="zh-TW" sz="2000" dirty="0" smtClean="0"/>
              <a:t>See the following slides</a:t>
            </a:r>
            <a:endParaRPr lang="en-US" altLang="zh-TW" sz="2000" dirty="0"/>
          </a:p>
          <a:p>
            <a:endParaRPr lang="en-US" altLang="zh-TW" dirty="0" smtClean="0"/>
          </a:p>
          <a:p>
            <a:r>
              <a:rPr lang="en-US" altLang="zh-TW" dirty="0" smtClean="0"/>
              <a:t>Load </a:t>
            </a:r>
            <a:r>
              <a:rPr lang="en-US" altLang="zh-TW" dirty="0"/>
              <a:t>balancing is done by </a:t>
            </a:r>
            <a:r>
              <a:rPr lang="en-US" altLang="zh-TW" b="1" dirty="0"/>
              <a:t>process migration</a:t>
            </a:r>
          </a:p>
          <a:p>
            <a:pPr lvl="1" eaLnBrk="1" hangingPunct="1"/>
            <a:endParaRPr lang="en-US" altLang="zh-TW" dirty="0"/>
          </a:p>
          <a:p>
            <a:r>
              <a:rPr lang="en-US" altLang="zh-TW" dirty="0" smtClean="0"/>
              <a:t>Only </a:t>
            </a:r>
            <a:r>
              <a:rPr lang="en-US" altLang="zh-TW" dirty="0"/>
              <a:t>necessary on </a:t>
            </a:r>
            <a:r>
              <a:rPr lang="en-US" altLang="zh-TW" b="1" dirty="0"/>
              <a:t>private</a:t>
            </a:r>
            <a:r>
              <a:rPr lang="en-US" altLang="zh-TW" dirty="0"/>
              <a:t> ready queue systems</a:t>
            </a:r>
          </a:p>
          <a:p>
            <a:pPr lvl="1"/>
            <a:r>
              <a:rPr lang="en-US" altLang="zh-TW" dirty="0"/>
              <a:t>In common-ready-Q systems, the load is already balanced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59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複習：</a:t>
            </a:r>
            <a:r>
              <a:rPr lang="en-US" altLang="zh-TW" dirty="0" smtClean="0"/>
              <a:t>Organizations </a:t>
            </a:r>
            <a:r>
              <a:rPr lang="en-US" altLang="zh-TW" dirty="0"/>
              <a:t>of </a:t>
            </a:r>
            <a:r>
              <a:rPr lang="en-US" altLang="zh-TW" dirty="0" smtClean="0"/>
              <a:t>Ready Queue in SMP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29483" y="5550409"/>
            <a:ext cx="7787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altLang="zh-TW" sz="2400" dirty="0">
                <a:latin typeface="Calibri" panose="020F0502020204030204" pitchFamily="34" charset="0"/>
              </a:rPr>
              <a:t>All threads may be in a common ready queue, </a:t>
            </a:r>
          </a:p>
          <a:p>
            <a:pPr marL="342900" indent="-342900" algn="ctr">
              <a:buAutoNum type="alphaLcParenBoth"/>
            </a:pPr>
            <a:r>
              <a:rPr lang="en-US" altLang="zh-TW" sz="2400" dirty="0">
                <a:latin typeface="Calibri" panose="020F0502020204030204" pitchFamily="34" charset="0"/>
              </a:rPr>
              <a:t>Each processor may have its own private queue of threads</a:t>
            </a:r>
            <a:endParaRPr lang="zh-TW" alt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64" y="1316736"/>
            <a:ext cx="8802254" cy="379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6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Basic Concepts</a:t>
            </a:r>
          </a:p>
          <a:p>
            <a:pPr lvl="1"/>
            <a:r>
              <a:rPr lang="en-US" altLang="zh-TW" dirty="0"/>
              <a:t>CPU-I/O Burst Cycle</a:t>
            </a:r>
          </a:p>
          <a:p>
            <a:pPr lvl="1"/>
            <a:r>
              <a:rPr lang="en-US" altLang="zh-TW" dirty="0" smtClean="0"/>
              <a:t>CPU </a:t>
            </a:r>
            <a:r>
              <a:rPr lang="en-US" altLang="zh-TW" dirty="0"/>
              <a:t>Scheduler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Preemptive </a:t>
            </a:r>
            <a:r>
              <a:rPr lang="en-US" altLang="zh-TW" b="1" dirty="0">
                <a:solidFill>
                  <a:srgbClr val="FF0000"/>
                </a:solidFill>
              </a:rPr>
              <a:t>and Nonpreemptive Scheduling</a:t>
            </a:r>
          </a:p>
          <a:p>
            <a:pPr lvl="1"/>
            <a:r>
              <a:rPr lang="en-US" altLang="zh-TW" dirty="0" smtClean="0"/>
              <a:t>Dispatcher</a:t>
            </a:r>
            <a:endParaRPr lang="zh-TW" altLang="en-US" dirty="0"/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Operating-Systems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16126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Multiple-Processor Scheduling</a:t>
            </a:r>
          </a:p>
          <a:p>
            <a:pPr lvl="1" eaLnBrk="1" hangingPunct="1"/>
            <a:r>
              <a:rPr lang="en-US" altLang="zh-TW" dirty="0" smtClean="0"/>
              <a:t>Approaches to Multiple-Processor Scheduling</a:t>
            </a:r>
          </a:p>
          <a:p>
            <a:pPr lvl="1" eaLnBrk="1" hangingPunct="1"/>
            <a:r>
              <a:rPr lang="en-US" altLang="zh-TW" dirty="0" smtClean="0"/>
              <a:t>Multicore Processors</a:t>
            </a:r>
          </a:p>
          <a:p>
            <a:pPr lvl="1" eaLnBrk="1" hangingPunct="1"/>
            <a:r>
              <a:rPr lang="en-US" altLang="zh-TW" dirty="0" smtClean="0"/>
              <a:t>Load Balancing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Processor Affinity</a:t>
            </a:r>
          </a:p>
          <a:p>
            <a:pPr lvl="1" eaLnBrk="1" hangingPunct="1"/>
            <a:r>
              <a:rPr lang="en-US" altLang="zh-TW" dirty="0" smtClean="0"/>
              <a:t>Heterogeneous Multiprocessing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181131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Processor Affinity (</a:t>
            </a:r>
            <a:r>
              <a:rPr lang="zh-TW" altLang="en-US" dirty="0" smtClean="0">
                <a:ea typeface="標楷體" pitchFamily="65" charset="-120"/>
              </a:rPr>
              <a:t>喜好</a:t>
            </a:r>
            <a:r>
              <a:rPr lang="zh-TW" altLang="en-US" dirty="0" smtClean="0"/>
              <a:t>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When a process migrates to another processor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Old cache memory must be </a:t>
            </a:r>
            <a:r>
              <a:rPr lang="en-US" altLang="zh-TW" sz="2400" b="1" dirty="0">
                <a:solidFill>
                  <a:srgbClr val="FF0000"/>
                </a:solidFill>
              </a:rPr>
              <a:t>invalidated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New cache memory must be </a:t>
            </a:r>
            <a:r>
              <a:rPr lang="en-US" altLang="zh-TW" sz="2400" dirty="0">
                <a:solidFill>
                  <a:srgbClr val="FF3300"/>
                </a:solidFill>
              </a:rPr>
              <a:t>re-populated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Thus, most SMP systems </a:t>
            </a:r>
            <a:r>
              <a:rPr lang="en-US" altLang="zh-TW" sz="2800" b="1" dirty="0">
                <a:solidFill>
                  <a:srgbClr val="FF3300"/>
                </a:solidFill>
              </a:rPr>
              <a:t>avoid</a:t>
            </a:r>
            <a:r>
              <a:rPr lang="en-US" altLang="zh-TW" sz="2800" dirty="0"/>
              <a:t> migration of process from one processor to another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b="1" dirty="0"/>
          </a:p>
          <a:p>
            <a:pPr eaLnBrk="1" hangingPunct="1">
              <a:lnSpc>
                <a:spcPct val="110000"/>
              </a:lnSpc>
            </a:pPr>
            <a:r>
              <a:rPr lang="en-US" altLang="zh-TW" sz="2800" b="1" dirty="0"/>
              <a:t>Processor affinity</a:t>
            </a:r>
            <a:r>
              <a:rPr lang="en-US" altLang="zh-TW" sz="2800" dirty="0"/>
              <a:t>: </a:t>
            </a:r>
            <a:r>
              <a:rPr lang="en-US" altLang="zh-TW" sz="2800" dirty="0">
                <a:solidFill>
                  <a:srgbClr val="FF3300"/>
                </a:solidFill>
              </a:rPr>
              <a:t>keep a process/thread running on the same processor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/>
              <a:t>Per-processor ready queues</a:t>
            </a:r>
            <a:r>
              <a:rPr lang="en-US" altLang="zh-TW" sz="2400" dirty="0"/>
              <a:t>: provide processor affinity for free!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/>
              <a:t>A common ready queue</a:t>
            </a:r>
            <a:r>
              <a:rPr lang="en-US" altLang="zh-TW" sz="2400" dirty="0"/>
              <a:t>:  need special handling.</a:t>
            </a:r>
          </a:p>
        </p:txBody>
      </p:sp>
    </p:spTree>
    <p:extLst>
      <p:ext uri="{BB962C8B-B14F-4D97-AF65-F5344CB8AC3E}">
        <p14:creationId xmlns:p14="http://schemas.microsoft.com/office/powerpoint/2010/main" val="12305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wo-level Cache Hierarchy in MPSoC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73" y="1080797"/>
            <a:ext cx="9180945" cy="460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412509" y="6581001"/>
            <a:ext cx="6946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Calibri" panose="020F0502020204030204" pitchFamily="34" charset="0"/>
              </a:rPr>
              <a:t>https://www.researchgate.net/figure/Two-level-Cache-Hierarchy-in-MPSoC-Architecture_fig1_262370152</a:t>
            </a:r>
            <a:endParaRPr lang="zh-TW" altLang="en-US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Processor Affinity (</a:t>
            </a:r>
            <a:r>
              <a:rPr lang="zh-TW" altLang="en-US" dirty="0"/>
              <a:t>喜好）</a:t>
            </a:r>
            <a:r>
              <a:rPr lang="en-US" altLang="zh-TW" dirty="0" smtClean="0"/>
              <a:t>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But loading balancing counteracts the benefits of processor affinity</a:t>
            </a:r>
          </a:p>
          <a:p>
            <a:pPr lvl="1" eaLnBrk="1" hangingPunct="1"/>
            <a:r>
              <a:rPr lang="en-US" altLang="zh-TW" dirty="0" smtClean="0"/>
              <a:t>Load balancing is done by process migration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Processor affinity try </a:t>
            </a:r>
            <a:r>
              <a:rPr lang="en-US" altLang="zh-TW" b="1" dirty="0" smtClean="0"/>
              <a:t>not</a:t>
            </a:r>
            <a:r>
              <a:rPr lang="en-US" altLang="zh-TW" dirty="0" smtClean="0"/>
              <a:t> to migrate processes</a:t>
            </a:r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544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Multiple-Processor Scheduling</a:t>
            </a:r>
          </a:p>
          <a:p>
            <a:pPr lvl="1" eaLnBrk="1" hangingPunct="1"/>
            <a:r>
              <a:rPr lang="en-US" altLang="zh-TW" dirty="0" smtClean="0"/>
              <a:t>Approaches to Multiple-Processor Scheduling</a:t>
            </a:r>
          </a:p>
          <a:p>
            <a:pPr lvl="1" eaLnBrk="1" hangingPunct="1"/>
            <a:r>
              <a:rPr lang="en-US" altLang="zh-TW" dirty="0" smtClean="0"/>
              <a:t>Multicore Processors</a:t>
            </a:r>
          </a:p>
          <a:p>
            <a:pPr lvl="1" eaLnBrk="1" hangingPunct="1"/>
            <a:r>
              <a:rPr lang="en-US" altLang="zh-TW" dirty="0" smtClean="0"/>
              <a:t>Load Balancing</a:t>
            </a:r>
          </a:p>
          <a:p>
            <a:pPr lvl="1" eaLnBrk="1" hangingPunct="1"/>
            <a:r>
              <a:rPr lang="en-US" altLang="zh-TW" dirty="0" smtClean="0"/>
              <a:t>Processor Affinity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Heterogeneous Multiprocessing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34783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Heterogeneous </a:t>
            </a:r>
            <a:r>
              <a:rPr lang="en-US" altLang="zh-TW" dirty="0" smtClean="0"/>
              <a:t>Multiprocessing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above four issues </a:t>
            </a:r>
            <a:r>
              <a:rPr lang="en-US" altLang="zh-TW" dirty="0"/>
              <a:t>assume </a:t>
            </a:r>
            <a:r>
              <a:rPr lang="en-US" altLang="zh-TW" b="1" dirty="0">
                <a:solidFill>
                  <a:srgbClr val="FF3300"/>
                </a:solidFill>
              </a:rPr>
              <a:t>homogeneous</a:t>
            </a:r>
            <a:r>
              <a:rPr lang="en-US" altLang="zh-TW" dirty="0"/>
              <a:t> </a:t>
            </a:r>
            <a:r>
              <a:rPr lang="en-US" altLang="zh-TW" dirty="0" smtClean="0"/>
              <a:t>multi-processors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Heterogeneous </a:t>
            </a:r>
            <a:r>
              <a:rPr lang="en-US" altLang="zh-TW" b="1" dirty="0" smtClean="0">
                <a:solidFill>
                  <a:srgbClr val="FF0000"/>
                </a:solidFill>
              </a:rPr>
              <a:t>Multiprocessing (HMP)</a:t>
            </a:r>
          </a:p>
          <a:p>
            <a:pPr lvl="1"/>
            <a:r>
              <a:rPr lang="en-US" altLang="zh-TW" dirty="0" smtClean="0"/>
              <a:t>Some systems are designed using cores that run </a:t>
            </a:r>
            <a:r>
              <a:rPr lang="en-US" altLang="zh-TW" b="1" dirty="0" smtClean="0"/>
              <a:t>the same instruction set</a:t>
            </a:r>
            <a:r>
              <a:rPr lang="en-US" altLang="zh-TW" dirty="0" smtClean="0"/>
              <a:t>, yet vary their </a:t>
            </a:r>
            <a:r>
              <a:rPr lang="en-US" altLang="zh-TW" b="1" dirty="0" smtClean="0">
                <a:solidFill>
                  <a:srgbClr val="FF0000"/>
                </a:solidFill>
              </a:rPr>
              <a:t>clock speed </a:t>
            </a:r>
            <a:r>
              <a:rPr lang="en-US" altLang="zh-TW" dirty="0" smtClean="0"/>
              <a:t>and </a:t>
            </a:r>
            <a:r>
              <a:rPr lang="en-US" altLang="zh-TW" b="1" dirty="0" smtClean="0">
                <a:solidFill>
                  <a:srgbClr val="FF0000"/>
                </a:solidFill>
              </a:rPr>
              <a:t>power management</a:t>
            </a:r>
          </a:p>
          <a:p>
            <a:pPr lvl="1"/>
            <a:r>
              <a:rPr lang="en-US" altLang="zh-TW" dirty="0" smtClean="0"/>
              <a:t>Especially for </a:t>
            </a:r>
            <a:r>
              <a:rPr lang="en-US" altLang="zh-TW" dirty="0"/>
              <a:t>mobile </a:t>
            </a:r>
            <a:r>
              <a:rPr lang="en-US" altLang="zh-TW" dirty="0" smtClean="0"/>
              <a:t>devices</a:t>
            </a:r>
          </a:p>
          <a:p>
            <a:r>
              <a:rPr lang="en-US" altLang="zh-TW" dirty="0" smtClean="0"/>
              <a:t>Example: ARM </a:t>
            </a:r>
            <a:r>
              <a:rPr lang="en-US" altLang="zh-TW" dirty="0" err="1" smtClean="0"/>
              <a:t>big.L</a:t>
            </a:r>
            <a:r>
              <a:rPr lang="en-US" altLang="zh-TW" dirty="0" smtClean="0"/>
              <a:t>	ITTLE architecture</a:t>
            </a:r>
          </a:p>
          <a:p>
            <a:pPr lvl="1"/>
            <a:r>
              <a:rPr lang="en-US" altLang="zh-TW" dirty="0" smtClean="0"/>
              <a:t>High performance </a:t>
            </a:r>
            <a:r>
              <a:rPr lang="en-US" altLang="zh-TW" b="1" dirty="0" smtClean="0"/>
              <a:t>big cores </a:t>
            </a:r>
            <a:r>
              <a:rPr lang="en-US" altLang="zh-TW" dirty="0" smtClean="0"/>
              <a:t>combined with energy efficient </a:t>
            </a:r>
            <a:r>
              <a:rPr lang="en-US" altLang="zh-TW" b="1" dirty="0" smtClean="0"/>
              <a:t>LITTLE cores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578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Heterogeneous Multiprocessing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Advantages</a:t>
            </a:r>
          </a:p>
          <a:p>
            <a:pPr lvl="1"/>
            <a:r>
              <a:rPr lang="en-US" altLang="zh-TW" dirty="0" smtClean="0"/>
              <a:t>CPU scheduler</a:t>
            </a:r>
          </a:p>
          <a:p>
            <a:pPr lvl="2"/>
            <a:r>
              <a:rPr lang="en-US" altLang="zh-TW" dirty="0" smtClean="0"/>
              <a:t>Assign tasks that do not require high performance, but need to run for longer periods to little cores</a:t>
            </a:r>
          </a:p>
          <a:p>
            <a:pPr lvl="3"/>
            <a:r>
              <a:rPr lang="en-US" altLang="zh-TW" dirty="0" smtClean="0"/>
              <a:t>E.g., background tasks</a:t>
            </a:r>
          </a:p>
          <a:p>
            <a:pPr lvl="2"/>
            <a:r>
              <a:rPr lang="en-US" altLang="zh-TW" dirty="0" smtClean="0"/>
              <a:t>Assign interactive tasks to big cores</a:t>
            </a:r>
          </a:p>
          <a:p>
            <a:pPr lvl="3"/>
            <a:r>
              <a:rPr lang="en-US" altLang="zh-TW" dirty="0" smtClean="0"/>
              <a:t>Need higher performance and run for shorter durations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Power management</a:t>
            </a:r>
          </a:p>
          <a:p>
            <a:pPr lvl="2"/>
            <a:r>
              <a:rPr lang="en-US" altLang="zh-TW" dirty="0" smtClean="0"/>
              <a:t>If in power-saving mode, big cores can be disabled and the system rely only on LITTLE cores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0000"/>
                </a:solidFill>
              </a:rPr>
              <a:t>Real-Time CPU Scheduling (Skip!)</a:t>
            </a:r>
          </a:p>
          <a:p>
            <a:pPr eaLnBrk="1" hangingPunct="1"/>
            <a:r>
              <a:rPr lang="en-US" altLang="zh-TW" dirty="0" smtClean="0"/>
              <a:t>Operating Systems Examples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20366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Basic Concepts</a:t>
            </a:r>
          </a:p>
          <a:p>
            <a:pPr eaLnBrk="1" hangingPunct="1"/>
            <a:r>
              <a:rPr lang="en-US" altLang="zh-TW" dirty="0" smtClean="0"/>
              <a:t>Scheduling Criteria </a:t>
            </a:r>
          </a:p>
          <a:p>
            <a:pPr eaLnBrk="1" hangingPunct="1"/>
            <a:r>
              <a:rPr lang="en-US" altLang="zh-TW" dirty="0" smtClean="0"/>
              <a:t>Scheduling Algorithms</a:t>
            </a:r>
          </a:p>
          <a:p>
            <a:pPr eaLnBrk="1" hangingPunct="1"/>
            <a:r>
              <a:rPr lang="en-US" altLang="zh-TW" dirty="0" smtClean="0"/>
              <a:t>Thread Scheduling</a:t>
            </a:r>
          </a:p>
          <a:p>
            <a:pPr eaLnBrk="1" hangingPunct="1"/>
            <a:r>
              <a:rPr lang="en-US" altLang="zh-TW" dirty="0" smtClean="0"/>
              <a:t>Multiple-Processor Scheduling</a:t>
            </a:r>
          </a:p>
          <a:p>
            <a:pPr eaLnBrk="1" hangingPunct="1"/>
            <a:r>
              <a:rPr lang="en-US" altLang="zh-TW" dirty="0" smtClean="0"/>
              <a:t>Real-Time CPU Scheduling</a:t>
            </a:r>
          </a:p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Operating Systems Examples (Skip!)</a:t>
            </a:r>
          </a:p>
          <a:p>
            <a:pPr eaLnBrk="1" hangingPunct="1"/>
            <a:r>
              <a:rPr lang="en-US" altLang="zh-TW" dirty="0" smtClean="0"/>
              <a:t>Algorithm Evaluation</a:t>
            </a:r>
          </a:p>
        </p:txBody>
      </p:sp>
    </p:spTree>
    <p:extLst>
      <p:ext uri="{BB962C8B-B14F-4D97-AF65-F5344CB8AC3E}">
        <p14:creationId xmlns:p14="http://schemas.microsoft.com/office/powerpoint/2010/main" val="18022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Linux Scheduling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800" dirty="0"/>
              <a:t>Preemptive, priority-based scheduling with two priority ranges</a:t>
            </a:r>
          </a:p>
          <a:p>
            <a:pPr lvl="1" eaLnBrk="1" hangingPunct="1"/>
            <a:r>
              <a:rPr lang="en-US" altLang="zh-TW" sz="2400" b="1" dirty="0"/>
              <a:t>Real-time: </a:t>
            </a:r>
            <a:r>
              <a:rPr lang="en-US" altLang="zh-TW" sz="2400" dirty="0"/>
              <a:t>0~99</a:t>
            </a:r>
          </a:p>
          <a:p>
            <a:pPr lvl="1" eaLnBrk="1" hangingPunct="1"/>
            <a:r>
              <a:rPr lang="en-US" altLang="zh-TW" sz="2400" b="1" dirty="0"/>
              <a:t>Nice (for time-sharing): </a:t>
            </a:r>
            <a:r>
              <a:rPr lang="en-US" altLang="zh-TW" sz="2400" dirty="0"/>
              <a:t>100~140</a:t>
            </a:r>
          </a:p>
          <a:p>
            <a:pPr eaLnBrk="1" hangingPunct="1"/>
            <a:r>
              <a:rPr lang="en-US" altLang="zh-TW" sz="2800" b="1" dirty="0"/>
              <a:t>Time-sharing</a:t>
            </a:r>
            <a:r>
              <a:rPr lang="en-US" altLang="zh-TW" sz="2800" dirty="0"/>
              <a:t>: </a:t>
            </a:r>
            <a:r>
              <a:rPr lang="en-US" altLang="zh-TW" sz="2800" dirty="0">
                <a:solidFill>
                  <a:srgbClr val="FF3300"/>
                </a:solidFill>
              </a:rPr>
              <a:t>dynamic</a:t>
            </a:r>
            <a:r>
              <a:rPr lang="en-US" altLang="zh-TW" sz="2800" dirty="0"/>
              <a:t> priority-based</a:t>
            </a:r>
          </a:p>
          <a:p>
            <a:pPr lvl="1" eaLnBrk="1" hangingPunct="1"/>
            <a:r>
              <a:rPr lang="en-US" altLang="zh-TW" sz="2400" dirty="0"/>
              <a:t>Priority is changed depends on task</a:t>
            </a:r>
            <a:r>
              <a:rPr lang="en-US" altLang="zh-TW" sz="2400" dirty="0">
                <a:latin typeface="Helvetica" pitchFamily="34" charset="0"/>
              </a:rPr>
              <a:t>’</a:t>
            </a:r>
            <a:r>
              <a:rPr lang="en-US" altLang="zh-TW" sz="2400" dirty="0"/>
              <a:t>s </a:t>
            </a:r>
            <a:r>
              <a:rPr lang="en-US" altLang="zh-TW" sz="2400" b="1" dirty="0">
                <a:solidFill>
                  <a:srgbClr val="0000FF"/>
                </a:solidFill>
              </a:rPr>
              <a:t>interactivity</a:t>
            </a:r>
          </a:p>
          <a:p>
            <a:pPr lvl="1" eaLnBrk="1" hangingPunct="1"/>
            <a:r>
              <a:rPr lang="en-US" altLang="zh-TW" sz="2400" dirty="0"/>
              <a:t>Priority boosts for </a:t>
            </a:r>
            <a:r>
              <a:rPr lang="en-US" altLang="zh-TW" sz="2400" i="1" dirty="0"/>
              <a:t>interactive or IO bound processes</a:t>
            </a:r>
          </a:p>
          <a:p>
            <a:pPr eaLnBrk="1" hangingPunct="1"/>
            <a:r>
              <a:rPr lang="en-US" altLang="zh-TW" sz="2800" b="1" dirty="0"/>
              <a:t>Real-time</a:t>
            </a:r>
            <a:r>
              <a:rPr lang="en-US" altLang="zh-TW" sz="2800" dirty="0"/>
              <a:t>: </a:t>
            </a:r>
            <a:r>
              <a:rPr lang="en-US" altLang="zh-TW" sz="2800" dirty="0">
                <a:solidFill>
                  <a:srgbClr val="FF3300"/>
                </a:solidFill>
              </a:rPr>
              <a:t>static</a:t>
            </a:r>
            <a:r>
              <a:rPr lang="en-US" altLang="zh-TW" sz="2800" dirty="0"/>
              <a:t> priority-based</a:t>
            </a:r>
          </a:p>
          <a:p>
            <a:pPr lvl="1" eaLnBrk="1" hangingPunct="1"/>
            <a:r>
              <a:rPr lang="en-US" altLang="zh-TW" sz="2400" dirty="0"/>
              <a:t>Soft real-time</a:t>
            </a:r>
          </a:p>
          <a:p>
            <a:pPr lvl="1" eaLnBrk="1" hangingPunct="1"/>
            <a:r>
              <a:rPr lang="en-US" altLang="zh-TW" sz="2400" dirty="0"/>
              <a:t>FCFS and RR</a:t>
            </a:r>
          </a:p>
          <a:p>
            <a:pPr lvl="1" eaLnBrk="1" hangingPunct="1"/>
            <a:r>
              <a:rPr lang="en-US" altLang="zh-TW" sz="2400" dirty="0"/>
              <a:t>Highest priority process always runs first</a:t>
            </a:r>
          </a:p>
        </p:txBody>
      </p:sp>
    </p:spTree>
    <p:extLst>
      <p:ext uri="{BB962C8B-B14F-4D97-AF65-F5344CB8AC3E}">
        <p14:creationId xmlns:p14="http://schemas.microsoft.com/office/powerpoint/2010/main" val="13145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Preemptive and Nonpreemptive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CPU scheduling decisions may take place when a process:</a:t>
            </a:r>
          </a:p>
          <a:p>
            <a:pPr lvl="1" eaLnBrk="1" hangingPunct="1"/>
            <a:r>
              <a:rPr lang="en-US" altLang="zh-TW" dirty="0"/>
              <a:t>1. Switches from running to waiting </a:t>
            </a:r>
            <a:r>
              <a:rPr lang="en-US" altLang="zh-TW" dirty="0" smtClean="0"/>
              <a:t>state</a:t>
            </a:r>
          </a:p>
          <a:p>
            <a:pPr lvl="2" eaLnBrk="1" hangingPunct="1"/>
            <a:r>
              <a:rPr lang="en-US" altLang="zh-TW" dirty="0" smtClean="0"/>
              <a:t>e.g. perform I/O or invoke wait()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2. Switches from running to ready </a:t>
            </a:r>
            <a:r>
              <a:rPr lang="en-US" altLang="zh-TW" dirty="0" smtClean="0"/>
              <a:t>state</a:t>
            </a:r>
          </a:p>
          <a:p>
            <a:pPr lvl="2" eaLnBrk="1" hangingPunct="1"/>
            <a:r>
              <a:rPr lang="en-US" altLang="zh-TW" dirty="0" smtClean="0"/>
              <a:t>e.g</a:t>
            </a:r>
            <a:r>
              <a:rPr lang="en-US" altLang="zh-TW" dirty="0"/>
              <a:t>., when </a:t>
            </a:r>
            <a:r>
              <a:rPr lang="en-US" altLang="zh-TW" dirty="0" smtClean="0"/>
              <a:t>quantum expires</a:t>
            </a:r>
            <a:endParaRPr lang="en-US" altLang="zh-TW" dirty="0"/>
          </a:p>
          <a:p>
            <a:pPr lvl="1" eaLnBrk="1" hangingPunct="1"/>
            <a:r>
              <a:rPr lang="en-US" altLang="zh-TW" dirty="0"/>
              <a:t>3. Switches from waiting to ready </a:t>
            </a:r>
            <a:r>
              <a:rPr lang="en-US" altLang="zh-TW" dirty="0" smtClean="0"/>
              <a:t>state</a:t>
            </a:r>
          </a:p>
          <a:p>
            <a:pPr lvl="2" eaLnBrk="1" hangingPunct="1"/>
            <a:r>
              <a:rPr lang="en-US" altLang="zh-TW" dirty="0" smtClean="0"/>
              <a:t>e.g., </a:t>
            </a:r>
            <a:r>
              <a:rPr lang="en-US" altLang="zh-TW" dirty="0"/>
              <a:t>at completion </a:t>
            </a:r>
            <a:r>
              <a:rPr lang="en-US" altLang="zh-TW" dirty="0" smtClean="0"/>
              <a:t>of I/O</a:t>
            </a:r>
          </a:p>
          <a:p>
            <a:pPr lvl="1" eaLnBrk="1" hangingPunct="1"/>
            <a:r>
              <a:rPr lang="en-US" altLang="zh-TW" dirty="0" smtClean="0"/>
              <a:t>4</a:t>
            </a:r>
            <a:r>
              <a:rPr lang="en-US" altLang="zh-TW" dirty="0"/>
              <a:t>. Terminates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8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600"/>
              <a:t>The Relationship Between Priorities and Time-slice length</a:t>
            </a: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 cstate="print"/>
          <a:srcRect l="601" t="12558" r="1003" b="13094"/>
          <a:stretch>
            <a:fillRect/>
          </a:stretch>
        </p:blipFill>
        <p:spPr bwMode="auto">
          <a:xfrm>
            <a:off x="2208213" y="1412876"/>
            <a:ext cx="7416800" cy="3960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3792539" y="5445125"/>
            <a:ext cx="482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FF3300"/>
                </a:solidFill>
                <a:latin typeface="Times New Roman" pitchFamily="18" charset="0"/>
              </a:rPr>
              <a:t>higher priority=&gt;longer time quantum</a:t>
            </a:r>
          </a:p>
        </p:txBody>
      </p:sp>
    </p:spTree>
    <p:extLst>
      <p:ext uri="{BB962C8B-B14F-4D97-AF65-F5344CB8AC3E}">
        <p14:creationId xmlns:p14="http://schemas.microsoft.com/office/powerpoint/2010/main" val="2440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4000"/>
              <a:t>List of Tasks Indexed According to Priorities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 l="594" t="18205" r="395" b="18469"/>
          <a:stretch>
            <a:fillRect/>
          </a:stretch>
        </p:blipFill>
        <p:spPr bwMode="auto">
          <a:xfrm>
            <a:off x="2495550" y="1773239"/>
            <a:ext cx="7056438" cy="34559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143251" y="5373689"/>
            <a:ext cx="63357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>
                <a:latin typeface="Times New Roman" pitchFamily="18" charset="0"/>
              </a:rPr>
              <a:t>Each ready Q contains two arrays: </a:t>
            </a:r>
            <a:r>
              <a:rPr lang="en-US" altLang="zh-TW" sz="2000" b="1">
                <a:latin typeface="Times New Roman" pitchFamily="18" charset="0"/>
              </a:rPr>
              <a:t>active</a:t>
            </a:r>
            <a:r>
              <a:rPr lang="en-US" altLang="zh-TW" sz="2000">
                <a:latin typeface="Times New Roman" pitchFamily="18" charset="0"/>
              </a:rPr>
              <a:t> and </a:t>
            </a:r>
            <a:r>
              <a:rPr lang="en-US" altLang="zh-TW" sz="2000" b="1">
                <a:latin typeface="Times New Roman" pitchFamily="18" charset="0"/>
              </a:rPr>
              <a:t>expired</a:t>
            </a:r>
          </a:p>
          <a:p>
            <a:pPr algn="ctr"/>
            <a:r>
              <a:rPr lang="en-US" altLang="zh-TW" sz="2000">
                <a:latin typeface="Times New Roman" pitchFamily="18" charset="0"/>
              </a:rPr>
              <a:t>When active array becomes empty=&gt; switch</a:t>
            </a:r>
          </a:p>
          <a:p>
            <a:endParaRPr lang="en-US" altLang="zh-TW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Outline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800" dirty="0"/>
              <a:t>Basic Concepts</a:t>
            </a:r>
          </a:p>
          <a:p>
            <a:pPr eaLnBrk="1" hangingPunct="1"/>
            <a:r>
              <a:rPr lang="en-US" altLang="zh-TW" sz="2800" dirty="0"/>
              <a:t>Scheduling Criteria </a:t>
            </a:r>
          </a:p>
          <a:p>
            <a:pPr eaLnBrk="1" hangingPunct="1"/>
            <a:r>
              <a:rPr lang="en-US" altLang="zh-TW" sz="2800" dirty="0"/>
              <a:t>Scheduling Algorithms</a:t>
            </a:r>
          </a:p>
          <a:p>
            <a:pPr eaLnBrk="1" hangingPunct="1"/>
            <a:r>
              <a:rPr lang="en-US" altLang="zh-TW" sz="2800" dirty="0"/>
              <a:t>Thread Scheduling</a:t>
            </a:r>
          </a:p>
          <a:p>
            <a:pPr eaLnBrk="1" hangingPunct="1"/>
            <a:r>
              <a:rPr lang="en-US" altLang="zh-TW" sz="2800" dirty="0"/>
              <a:t>Multiple-Processor Scheduling</a:t>
            </a:r>
          </a:p>
          <a:p>
            <a:pPr eaLnBrk="1" hangingPunct="1"/>
            <a:r>
              <a:rPr lang="en-US" altLang="zh-TW" sz="2800" dirty="0"/>
              <a:t>Real-Time CPU Scheduling</a:t>
            </a:r>
          </a:p>
          <a:p>
            <a:pPr eaLnBrk="1" hangingPunct="1"/>
            <a:r>
              <a:rPr lang="en-US" altLang="zh-TW" sz="2800" dirty="0"/>
              <a:t>Operating Systems Examples</a:t>
            </a:r>
          </a:p>
          <a:p>
            <a:pPr eaLnBrk="1" hangingPunct="1"/>
            <a:r>
              <a:rPr lang="en-US" altLang="zh-TW" sz="2800" b="1" dirty="0">
                <a:solidFill>
                  <a:srgbClr val="FF3300"/>
                </a:solidFill>
              </a:rPr>
              <a:t>Algorithm Evaluation (Skip!)</a:t>
            </a:r>
          </a:p>
          <a:p>
            <a:pPr lvl="1" eaLnBrk="1" hangingPunct="1"/>
            <a:r>
              <a:rPr lang="en-US" altLang="zh-TW" sz="2400" dirty="0">
                <a:solidFill>
                  <a:srgbClr val="FF3300"/>
                </a:solidFill>
              </a:rPr>
              <a:t>Deterministic Modeling</a:t>
            </a:r>
          </a:p>
          <a:p>
            <a:pPr lvl="1" eaLnBrk="1" hangingPunct="1"/>
            <a:r>
              <a:rPr lang="en-US" altLang="zh-TW" sz="2400" dirty="0">
                <a:solidFill>
                  <a:srgbClr val="FF3300"/>
                </a:solidFill>
              </a:rPr>
              <a:t>Queuing Models</a:t>
            </a:r>
          </a:p>
          <a:p>
            <a:pPr lvl="1" eaLnBrk="1" hangingPunct="1"/>
            <a:r>
              <a:rPr lang="en-US" altLang="zh-TW" sz="2400" dirty="0">
                <a:solidFill>
                  <a:srgbClr val="FF3300"/>
                </a:solidFill>
              </a:rPr>
              <a:t>Simulations</a:t>
            </a:r>
          </a:p>
          <a:p>
            <a:pPr lvl="1" eaLnBrk="1" hangingPunct="1"/>
            <a:r>
              <a:rPr lang="en-US" altLang="zh-TW" sz="2400" dirty="0">
                <a:solidFill>
                  <a:srgbClr val="FF3300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83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Algorithm Evaluation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Evaluation methods</a:t>
            </a:r>
          </a:p>
          <a:p>
            <a:pPr lvl="1" eaLnBrk="1" hangingPunct="1"/>
            <a:r>
              <a:rPr lang="en-US" altLang="zh-TW" sz="2400" dirty="0"/>
              <a:t>Deterministic modeling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Queuing models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Simulations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Implementation</a:t>
            </a:r>
          </a:p>
          <a:p>
            <a:pPr eaLnBrk="1" hangingPunct="1"/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461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Algorithm Evaluation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Evaluation methods</a:t>
            </a:r>
          </a:p>
          <a:p>
            <a:pPr lvl="1" eaLnBrk="1" hangingPunct="1"/>
            <a:r>
              <a:rPr lang="en-US" altLang="zh-TW" sz="2400" b="1" dirty="0">
                <a:solidFill>
                  <a:srgbClr val="FF0000"/>
                </a:solidFill>
              </a:rPr>
              <a:t>Deterministic modeling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Queuing models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Simulations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Implementation</a:t>
            </a:r>
          </a:p>
          <a:p>
            <a:pPr eaLnBrk="1" hangingPunct="1"/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2787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Deterministic Modeling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b="1" dirty="0"/>
              <a:t>Analytic evaluation</a:t>
            </a:r>
            <a:r>
              <a:rPr lang="en-US" altLang="zh-TW" sz="2800" dirty="0"/>
              <a:t> –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(algorithm) + (workload) = (number or formula)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This number is used to evaluate the performance of the </a:t>
            </a:r>
            <a:r>
              <a:rPr lang="en-US" altLang="zh-TW" sz="2400" b="1" dirty="0"/>
              <a:t>algorithm for that workload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/>
              <a:t>Deterministic modeling</a:t>
            </a:r>
            <a:r>
              <a:rPr lang="en-US" altLang="zh-TW" sz="2400" dirty="0"/>
              <a:t> is one type of analytic evaluation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b="1" dirty="0"/>
              <a:t>Deterministic modeling </a:t>
            </a:r>
            <a:r>
              <a:rPr lang="en-US" altLang="zh-TW" sz="2800" dirty="0"/>
              <a:t>–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>
                <a:solidFill>
                  <a:srgbClr val="0000FF"/>
                </a:solidFill>
              </a:rPr>
              <a:t>No randomness</a:t>
            </a:r>
            <a:r>
              <a:rPr lang="en-US" altLang="zh-TW" sz="2400" dirty="0"/>
              <a:t> is involved in the system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Takes a predetermined workload and defines the performance of each algorithm for that workload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/>
              <a:t>Good: </a:t>
            </a:r>
            <a:r>
              <a:rPr lang="en-US" altLang="zh-TW" sz="2400" dirty="0"/>
              <a:t>simple, fast, and give exact numbers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/>
              <a:t>Bad: </a:t>
            </a:r>
            <a:r>
              <a:rPr lang="en-US" altLang="zh-TW" sz="2400" dirty="0"/>
              <a:t>require exact numbers for input, and</a:t>
            </a:r>
            <a:r>
              <a:rPr lang="en-US" altLang="zh-TW" sz="2400" b="1" dirty="0"/>
              <a:t> answers apply only to the input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Thus, it is useful only when the set of programs and their behaviors are </a:t>
            </a:r>
            <a:r>
              <a:rPr lang="en-US" altLang="zh-TW" sz="2400" b="1" dirty="0">
                <a:solidFill>
                  <a:srgbClr val="FF3300"/>
                </a:solidFill>
              </a:rPr>
              <a:t>fixed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4911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/>
              <a:t>Example of Deterministic Modeling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Example: </a:t>
            </a:r>
          </a:p>
          <a:p>
            <a:pPr lvl="1" eaLnBrk="1" hangingPunct="1"/>
            <a:r>
              <a:rPr lang="en-US" altLang="zh-TW" dirty="0" smtClean="0"/>
              <a:t>CPU burst time: P1 = 10, P2 = 29, P3 = 3, P4 = 7, P5 = 12</a:t>
            </a:r>
          </a:p>
          <a:p>
            <a:pPr lvl="1" eaLnBrk="1" hangingPunct="1"/>
            <a:r>
              <a:rPr lang="en-US" altLang="zh-TW" dirty="0" smtClean="0"/>
              <a:t>Algorithm evaluations</a:t>
            </a:r>
          </a:p>
          <a:p>
            <a:pPr lvl="2" eaLnBrk="1" hangingPunct="1"/>
            <a:r>
              <a:rPr lang="en-US" altLang="zh-TW" dirty="0" smtClean="0"/>
              <a:t>If FCFS, average waiting time = 28 </a:t>
            </a:r>
          </a:p>
          <a:p>
            <a:pPr lvl="2" eaLnBrk="1" hangingPunct="1"/>
            <a:r>
              <a:rPr lang="en-US" altLang="zh-TW" dirty="0" smtClean="0"/>
              <a:t>If </a:t>
            </a:r>
            <a:r>
              <a:rPr lang="en-US" altLang="zh-TW" dirty="0" err="1" smtClean="0"/>
              <a:t>nonpreemptive</a:t>
            </a:r>
            <a:r>
              <a:rPr lang="en-US" altLang="zh-TW" dirty="0" smtClean="0"/>
              <a:t> SJF, average waiting time = 13</a:t>
            </a:r>
          </a:p>
          <a:p>
            <a:pPr lvl="2" eaLnBrk="1" hangingPunct="1"/>
            <a:r>
              <a:rPr lang="en-US" altLang="zh-TW" dirty="0" smtClean="0"/>
              <a:t>If RR, average waiting time = 23</a:t>
            </a:r>
          </a:p>
          <a:p>
            <a:pPr lvl="2" eaLnBrk="1" hangingPunct="1"/>
            <a:r>
              <a:rPr lang="en-US" altLang="zh-TW" dirty="0" smtClean="0"/>
              <a:t>In this case, </a:t>
            </a:r>
            <a:r>
              <a:rPr lang="en-US" altLang="zh-TW" dirty="0" err="1" smtClean="0"/>
              <a:t>nonpreemptive</a:t>
            </a:r>
            <a:r>
              <a:rPr lang="en-US" altLang="zh-TW" dirty="0" smtClean="0"/>
              <a:t> SJF is the best</a:t>
            </a:r>
          </a:p>
          <a:p>
            <a:pPr lvl="2" eaLnBrk="1" hangingPunct="1"/>
            <a:r>
              <a:rPr lang="en-US" altLang="zh-TW" dirty="0" smtClean="0"/>
              <a:t>Similar to what we have done in this Chapter</a:t>
            </a:r>
          </a:p>
        </p:txBody>
      </p:sp>
    </p:spTree>
    <p:extLst>
      <p:ext uri="{BB962C8B-B14F-4D97-AF65-F5344CB8AC3E}">
        <p14:creationId xmlns:p14="http://schemas.microsoft.com/office/powerpoint/2010/main" val="3524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Gantt Chart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 l="952" t="41878" r="1332" b="42386"/>
          <a:stretch>
            <a:fillRect/>
          </a:stretch>
        </p:blipFill>
        <p:spPr bwMode="auto">
          <a:xfrm>
            <a:off x="2351089" y="1628775"/>
            <a:ext cx="7991475" cy="965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 l="360" t="42548" r="269" b="42789"/>
          <a:stretch>
            <a:fillRect/>
          </a:stretch>
        </p:blipFill>
        <p:spPr bwMode="auto">
          <a:xfrm>
            <a:off x="2292350" y="3284538"/>
            <a:ext cx="8051800" cy="927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5" cstate="print"/>
          <a:srcRect l="908" t="42131" r="1271" b="42615"/>
          <a:stretch>
            <a:fillRect/>
          </a:stretch>
        </p:blipFill>
        <p:spPr bwMode="auto">
          <a:xfrm>
            <a:off x="2279650" y="5157788"/>
            <a:ext cx="8140700" cy="9525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519738" y="1246188"/>
            <a:ext cx="6715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FCFS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800600" y="2852738"/>
            <a:ext cx="22404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</a:rPr>
              <a:t>Nonpreemptive SJF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808663" y="4724400"/>
            <a:ext cx="47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RR</a:t>
            </a:r>
          </a:p>
        </p:txBody>
      </p:sp>
    </p:spTree>
    <p:extLst>
      <p:ext uri="{BB962C8B-B14F-4D97-AF65-F5344CB8AC3E}">
        <p14:creationId xmlns:p14="http://schemas.microsoft.com/office/powerpoint/2010/main" val="27257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Algorithm Evaluation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Evaluation methods</a:t>
            </a:r>
          </a:p>
          <a:p>
            <a:pPr lvl="1" eaLnBrk="1" hangingPunct="1"/>
            <a:r>
              <a:rPr lang="en-US" altLang="zh-TW" sz="2400" dirty="0"/>
              <a:t>Deterministic modeling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b="1" dirty="0">
                <a:solidFill>
                  <a:srgbClr val="FF0000"/>
                </a:solidFill>
              </a:rPr>
              <a:t>Queuing models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Simulations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r>
              <a:rPr lang="en-US" altLang="zh-TW" sz="2400" dirty="0"/>
              <a:t>Implementation</a:t>
            </a:r>
          </a:p>
          <a:p>
            <a:pPr eaLnBrk="1" hangingPunct="1"/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0613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Queuing Models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Input: </a:t>
            </a:r>
          </a:p>
          <a:p>
            <a:pPr lvl="1" eaLnBrk="1" hangingPunct="1"/>
            <a:r>
              <a:rPr lang="en-US" altLang="zh-TW" dirty="0" smtClean="0"/>
              <a:t>Distribution of CPU and I/O bursts </a:t>
            </a:r>
          </a:p>
          <a:p>
            <a:pPr lvl="1" eaLnBrk="1" hangingPunct="1"/>
            <a:r>
              <a:rPr lang="en-US" altLang="zh-TW" dirty="0" smtClean="0"/>
              <a:t>Distribution of process arrival time</a:t>
            </a:r>
          </a:p>
          <a:p>
            <a:pPr eaLnBrk="1" hangingPunct="1"/>
            <a:r>
              <a:rPr lang="en-US" altLang="zh-TW" dirty="0" smtClean="0"/>
              <a:t>Output: the average throughput, utilization, waiting time…</a:t>
            </a:r>
          </a:p>
          <a:p>
            <a:pPr lvl="1" eaLnBrk="1" hangingPunct="1"/>
            <a:r>
              <a:rPr lang="en-US" altLang="zh-TW" dirty="0" smtClean="0"/>
              <a:t>Mathematical and statistical analysis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Approximation of a real system – thus, accuracy may be questionable</a:t>
            </a:r>
          </a:p>
        </p:txBody>
      </p:sp>
    </p:spTree>
    <p:extLst>
      <p:ext uri="{BB962C8B-B14F-4D97-AF65-F5344CB8AC3E}">
        <p14:creationId xmlns:p14="http://schemas.microsoft.com/office/powerpoint/2010/main" val="13034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4355</Words>
  <Application>Microsoft Office PowerPoint</Application>
  <PresentationFormat>寬螢幕</PresentationFormat>
  <Paragraphs>1002</Paragraphs>
  <Slides>105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105</vt:i4>
      </vt:variant>
    </vt:vector>
  </HeadingPairs>
  <TitlesOfParts>
    <vt:vector size="126" baseType="lpstr">
      <vt:lpstr>Arial Unicode MS</vt:lpstr>
      <vt:lpstr>Monotype Sorts</vt:lpstr>
      <vt:lpstr>ＭＳ Ｐゴシック</vt:lpstr>
      <vt:lpstr>ＭＳ Ｐゴシック</vt:lpstr>
      <vt:lpstr>新細明體</vt:lpstr>
      <vt:lpstr>標楷體</vt:lpstr>
      <vt:lpstr>Aharoni</vt:lpstr>
      <vt:lpstr>Andalus</vt:lpstr>
      <vt:lpstr>Arial</vt:lpstr>
      <vt:lpstr>Calibri</vt:lpstr>
      <vt:lpstr>Calibri Light</vt:lpstr>
      <vt:lpstr>Cambria Math</vt:lpstr>
      <vt:lpstr>Helvetica</vt:lpstr>
      <vt:lpstr>Symbol</vt:lpstr>
      <vt:lpstr>Times New Roman</vt:lpstr>
      <vt:lpstr>osnetppt</vt:lpstr>
      <vt:lpstr>1_osnetppt</vt:lpstr>
      <vt:lpstr>Office 佈景主題</vt:lpstr>
      <vt:lpstr>點陣圖影像</vt:lpstr>
      <vt:lpstr>Equation</vt:lpstr>
      <vt:lpstr>Artwork</vt:lpstr>
      <vt:lpstr>Chapter 5:  CPU Scheduling</vt:lpstr>
      <vt:lpstr>Outline</vt:lpstr>
      <vt:lpstr>Outline</vt:lpstr>
      <vt:lpstr>CPU-I/O Burst Cycle</vt:lpstr>
      <vt:lpstr>Alternating Sequence of CPU And I/O Bursts</vt:lpstr>
      <vt:lpstr>Outline</vt:lpstr>
      <vt:lpstr>Process Scheduling</vt:lpstr>
      <vt:lpstr>Outline</vt:lpstr>
      <vt:lpstr>Preemptive and Nonpreemptive Scheduling</vt:lpstr>
      <vt:lpstr>複習：Diagram of Process State</vt:lpstr>
      <vt:lpstr>複習： Representation of Process Scheduling</vt:lpstr>
      <vt:lpstr>Nonpreemptive v.s Preemptive</vt:lpstr>
      <vt:lpstr>Outline</vt:lpstr>
      <vt:lpstr>Dispatcher</vt:lpstr>
      <vt:lpstr>複習： Context Switch</vt:lpstr>
      <vt:lpstr>The Role of the Dispatcher</vt:lpstr>
      <vt:lpstr>Outline</vt:lpstr>
      <vt:lpstr>Scheduling Criteria (準則)</vt:lpstr>
      <vt:lpstr>Scheduling Criteria (Cont.)</vt:lpstr>
      <vt:lpstr>Outline</vt:lpstr>
      <vt:lpstr>First-Come, First-Served (FCFS) Scheduling</vt:lpstr>
      <vt:lpstr>First-Come, First-Served (FCFS) Scheduling (Cont.)</vt:lpstr>
      <vt:lpstr>First-Come, First-Served (FCFS) Scheduling (Cont.)</vt:lpstr>
      <vt:lpstr>Outline</vt:lpstr>
      <vt:lpstr>Shortest-Job-First (SJF) Scheduling</vt:lpstr>
      <vt:lpstr>複習：Alternating Sequence of CPU And I/O Bursts</vt:lpstr>
      <vt:lpstr>Example of Non-Preemptive SJF</vt:lpstr>
      <vt:lpstr>Example of Preemptive SJF</vt:lpstr>
      <vt:lpstr>Shortest-Job-First (SJF) Scheduling (Cont.)</vt:lpstr>
      <vt:lpstr>Predicting Length of Next CPU Burst</vt:lpstr>
      <vt:lpstr>PowerPoint 簡報</vt:lpstr>
      <vt:lpstr>PowerPoint 簡報</vt:lpstr>
      <vt:lpstr>Prediction of the Length of the Next CPU Burst</vt:lpstr>
      <vt:lpstr>Examples of Exponential Averaging</vt:lpstr>
      <vt:lpstr>Outline</vt:lpstr>
      <vt:lpstr>Round Robin (RR)</vt:lpstr>
      <vt:lpstr>Example:  RR with Time Quantum = 20</vt:lpstr>
      <vt:lpstr>Round Robin (RR) (Cont.)</vt:lpstr>
      <vt:lpstr>How a Smaller Time Quantum Increases Context Switches</vt:lpstr>
      <vt:lpstr>複習：Context Switch</vt:lpstr>
      <vt:lpstr>Turnaround Time Varies With The Time Quantum</vt:lpstr>
      <vt:lpstr>Outline</vt:lpstr>
      <vt:lpstr>Priority Scheduling</vt:lpstr>
      <vt:lpstr>Example of Priority Scheduling</vt:lpstr>
      <vt:lpstr>Outline</vt:lpstr>
      <vt:lpstr>Multilevel Queue Scheduling</vt:lpstr>
      <vt:lpstr>Priority Scheduling with Round-Robin</vt:lpstr>
      <vt:lpstr>Multilevel Queue Scheduling (Cont.)</vt:lpstr>
      <vt:lpstr>Multilevel Queue Scheduling</vt:lpstr>
      <vt:lpstr>PowerPoint 簡報</vt:lpstr>
      <vt:lpstr>Multilevel Queue Scheduling</vt:lpstr>
      <vt:lpstr>Multilevel Queue Scheduling (Cont.)</vt:lpstr>
      <vt:lpstr>Outline</vt:lpstr>
      <vt:lpstr>Multilevel Feedback Queue</vt:lpstr>
      <vt:lpstr>Example of Multilevel Feedback Queue</vt:lpstr>
      <vt:lpstr>Multilevel Feedback Queues</vt:lpstr>
      <vt:lpstr>Multilevel Feedback Queue</vt:lpstr>
      <vt:lpstr>Multilevel Feedback Queues (Cont.)</vt:lpstr>
      <vt:lpstr>Outline</vt:lpstr>
      <vt:lpstr>Contention Scope</vt:lpstr>
      <vt:lpstr>PowerPoint 簡報</vt:lpstr>
      <vt:lpstr>Outline</vt:lpstr>
      <vt:lpstr>Multiple-Processor Scheduling</vt:lpstr>
      <vt:lpstr>Outline</vt:lpstr>
      <vt:lpstr>Approaches to Multiple-Processor Scheduling</vt:lpstr>
      <vt:lpstr>Approaches to Multiple-Processor Scheduling (Cont.)</vt:lpstr>
      <vt:lpstr>Organizations of Ready Queue in SMP</vt:lpstr>
      <vt:lpstr>Outline</vt:lpstr>
      <vt:lpstr>Multicore Processors</vt:lpstr>
      <vt:lpstr>複習: Uni- vs. Multi-Programming</vt:lpstr>
      <vt:lpstr>PowerPoint 簡報</vt:lpstr>
      <vt:lpstr>複習：Multiple Sets of Registers</vt:lpstr>
      <vt:lpstr>A Dual-Threaded, Quad-Core System</vt:lpstr>
      <vt:lpstr>If M-to-M or M-to-1 Model</vt:lpstr>
      <vt:lpstr>If One-to-One Model</vt:lpstr>
      <vt:lpstr>Two Levels of Scheduling</vt:lpstr>
      <vt:lpstr>Outline</vt:lpstr>
      <vt:lpstr>Load Balancing</vt:lpstr>
      <vt:lpstr>複習：Organizations of Ready Queue in SMP</vt:lpstr>
      <vt:lpstr>Outline</vt:lpstr>
      <vt:lpstr>Processor Affinity (喜好）</vt:lpstr>
      <vt:lpstr>PowerPoint 簡報</vt:lpstr>
      <vt:lpstr>Processor Affinity (喜好）(Cont.)</vt:lpstr>
      <vt:lpstr>Outline</vt:lpstr>
      <vt:lpstr>Heterogeneous Multiprocessing</vt:lpstr>
      <vt:lpstr>Heterogeneous Multiprocessing</vt:lpstr>
      <vt:lpstr>Outline</vt:lpstr>
      <vt:lpstr>Outline</vt:lpstr>
      <vt:lpstr>Linux Scheduling</vt:lpstr>
      <vt:lpstr>The Relationship Between Priorities and Time-slice length</vt:lpstr>
      <vt:lpstr>List of Tasks Indexed According to Priorities</vt:lpstr>
      <vt:lpstr>Outline</vt:lpstr>
      <vt:lpstr>Algorithm Evaluation</vt:lpstr>
      <vt:lpstr>Algorithm Evaluation</vt:lpstr>
      <vt:lpstr>Deterministic Modeling</vt:lpstr>
      <vt:lpstr>Example of Deterministic Modeling</vt:lpstr>
      <vt:lpstr>Gantt Chart</vt:lpstr>
      <vt:lpstr>Algorithm Evaluation</vt:lpstr>
      <vt:lpstr>Queuing Models</vt:lpstr>
      <vt:lpstr>Algorithm Evaluation</vt:lpstr>
      <vt:lpstr>Simulations</vt:lpstr>
      <vt:lpstr>Evaluation of CPU Scheduler by Simulation</vt:lpstr>
      <vt:lpstr>Algorithm Evaluation</vt:lpstr>
      <vt:lpstr>Implementation</vt:lpstr>
      <vt:lpstr>期中考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CPU Scheduling</dc:title>
  <dc:creator>hpchang</dc:creator>
  <cp:lastModifiedBy>hpchang</cp:lastModifiedBy>
  <cp:revision>430</cp:revision>
  <dcterms:created xsi:type="dcterms:W3CDTF">2019-08-28T05:09:59Z</dcterms:created>
  <dcterms:modified xsi:type="dcterms:W3CDTF">2023-10-03T04:57:49Z</dcterms:modified>
</cp:coreProperties>
</file>