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13" r:id="rId2"/>
  </p:sldMasterIdLst>
  <p:notesMasterIdLst>
    <p:notesMasterId r:id="rId130"/>
  </p:notesMasterIdLst>
  <p:sldIdLst>
    <p:sldId id="280" r:id="rId3"/>
    <p:sldId id="343" r:id="rId4"/>
    <p:sldId id="344" r:id="rId5"/>
    <p:sldId id="597" r:id="rId6"/>
    <p:sldId id="346" r:id="rId7"/>
    <p:sldId id="347" r:id="rId8"/>
    <p:sldId id="620" r:id="rId9"/>
    <p:sldId id="621" r:id="rId10"/>
    <p:sldId id="623" r:id="rId11"/>
    <p:sldId id="438" r:id="rId12"/>
    <p:sldId id="523" r:id="rId13"/>
    <p:sldId id="349" r:id="rId14"/>
    <p:sldId id="598" r:id="rId15"/>
    <p:sldId id="530" r:id="rId16"/>
    <p:sldId id="531" r:id="rId17"/>
    <p:sldId id="599" r:id="rId18"/>
    <p:sldId id="352" r:id="rId19"/>
    <p:sldId id="354" r:id="rId20"/>
    <p:sldId id="524" r:id="rId21"/>
    <p:sldId id="355" r:id="rId22"/>
    <p:sldId id="287" r:id="rId23"/>
    <p:sldId id="356" r:id="rId24"/>
    <p:sldId id="587" r:id="rId25"/>
    <p:sldId id="586" r:id="rId26"/>
    <p:sldId id="618" r:id="rId27"/>
    <p:sldId id="601" r:id="rId28"/>
    <p:sldId id="441" r:id="rId29"/>
    <p:sldId id="574" r:id="rId30"/>
    <p:sldId id="532" r:id="rId31"/>
    <p:sldId id="535" r:id="rId32"/>
    <p:sldId id="525" r:id="rId33"/>
    <p:sldId id="606" r:id="rId34"/>
    <p:sldId id="624" r:id="rId35"/>
    <p:sldId id="537" r:id="rId36"/>
    <p:sldId id="554" r:id="rId37"/>
    <p:sldId id="575" r:id="rId38"/>
    <p:sldId id="605" r:id="rId39"/>
    <p:sldId id="541" r:id="rId40"/>
    <p:sldId id="588" r:id="rId41"/>
    <p:sldId id="630" r:id="rId42"/>
    <p:sldId id="555" r:id="rId43"/>
    <p:sldId id="592" r:id="rId44"/>
    <p:sldId id="581" r:id="rId45"/>
    <p:sldId id="582" r:id="rId46"/>
    <p:sldId id="583" r:id="rId47"/>
    <p:sldId id="584" r:id="rId48"/>
    <p:sldId id="593" r:id="rId49"/>
    <p:sldId id="361" r:id="rId50"/>
    <p:sldId id="362" r:id="rId51"/>
    <p:sldId id="447" r:id="rId52"/>
    <p:sldId id="364" r:id="rId53"/>
    <p:sldId id="365" r:id="rId54"/>
    <p:sldId id="448" r:id="rId55"/>
    <p:sldId id="511" r:id="rId56"/>
    <p:sldId id="485" r:id="rId57"/>
    <p:sldId id="449" r:id="rId58"/>
    <p:sldId id="486" r:id="rId59"/>
    <p:sldId id="510" r:id="rId60"/>
    <p:sldId id="607" r:id="rId61"/>
    <p:sldId id="556" r:id="rId62"/>
    <p:sldId id="546" r:id="rId63"/>
    <p:sldId id="549" r:id="rId64"/>
    <p:sldId id="589" r:id="rId65"/>
    <p:sldId id="548" r:id="rId66"/>
    <p:sldId id="579" r:id="rId67"/>
    <p:sldId id="578" r:id="rId68"/>
    <p:sldId id="551" r:id="rId69"/>
    <p:sldId id="526" r:id="rId70"/>
    <p:sldId id="372" r:id="rId71"/>
    <p:sldId id="494" r:id="rId72"/>
    <p:sldId id="612" r:id="rId73"/>
    <p:sldId id="604" r:id="rId74"/>
    <p:sldId id="610" r:id="rId75"/>
    <p:sldId id="506" r:id="rId76"/>
    <p:sldId id="514" r:id="rId77"/>
    <p:sldId id="627" r:id="rId78"/>
    <p:sldId id="613" r:id="rId79"/>
    <p:sldId id="614" r:id="rId80"/>
    <p:sldId id="590" r:id="rId81"/>
    <p:sldId id="591" r:id="rId82"/>
    <p:sldId id="628" r:id="rId83"/>
    <p:sldId id="527" r:id="rId84"/>
    <p:sldId id="369" r:id="rId85"/>
    <p:sldId id="558" r:id="rId86"/>
    <p:sldId id="373" r:id="rId87"/>
    <p:sldId id="611" r:id="rId88"/>
    <p:sldId id="376" r:id="rId89"/>
    <p:sldId id="467" r:id="rId90"/>
    <p:sldId id="451" r:id="rId91"/>
    <p:sldId id="468" r:id="rId92"/>
    <p:sldId id="557" r:id="rId93"/>
    <p:sldId id="452" r:id="rId94"/>
    <p:sldId id="615" r:id="rId95"/>
    <p:sldId id="381" r:id="rId96"/>
    <p:sldId id="517" r:id="rId97"/>
    <p:sldId id="629" r:id="rId98"/>
    <p:sldId id="528" r:id="rId99"/>
    <p:sldId id="392" r:id="rId100"/>
    <p:sldId id="393" r:id="rId101"/>
    <p:sldId id="565" r:id="rId102"/>
    <p:sldId id="407" r:id="rId103"/>
    <p:sldId id="395" r:id="rId104"/>
    <p:sldId id="311" r:id="rId105"/>
    <p:sldId id="616" r:id="rId106"/>
    <p:sldId id="473" r:id="rId107"/>
    <p:sldId id="396" r:id="rId108"/>
    <p:sldId id="313" r:id="rId109"/>
    <p:sldId id="474" r:id="rId110"/>
    <p:sldId id="397" r:id="rId111"/>
    <p:sldId id="566" r:id="rId112"/>
    <p:sldId id="483" r:id="rId113"/>
    <p:sldId id="458" r:id="rId114"/>
    <p:sldId id="404" r:id="rId115"/>
    <p:sldId id="405" r:id="rId116"/>
    <p:sldId id="487" r:id="rId117"/>
    <p:sldId id="567" r:id="rId118"/>
    <p:sldId id="408" r:id="rId119"/>
    <p:sldId id="564" r:id="rId120"/>
    <p:sldId id="569" r:id="rId121"/>
    <p:sldId id="561" r:id="rId122"/>
    <p:sldId id="562" r:id="rId123"/>
    <p:sldId id="563" r:id="rId124"/>
    <p:sldId id="568" r:id="rId125"/>
    <p:sldId id="571" r:id="rId126"/>
    <p:sldId id="572" r:id="rId127"/>
    <p:sldId id="573" r:id="rId128"/>
    <p:sldId id="570" r:id="rId12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0000"/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660"/>
  </p:normalViewPr>
  <p:slideViewPr>
    <p:cSldViewPr>
      <p:cViewPr varScale="1">
        <p:scale>
          <a:sx n="65" d="100"/>
          <a:sy n="65" d="100"/>
        </p:scale>
        <p:origin x="60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1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F437E7-E8DA-489A-8E5A-16B9A4E6AF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170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7EDD7-EE19-449C-94A9-7F4AB4F873DB}" type="slidenum">
              <a:rPr lang="en-US" altLang="zh-TW" smtClean="0">
                <a:latin typeface="Arial" pitchFamily="34" charset="0"/>
              </a:rPr>
              <a:pPr/>
              <a:t>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3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EAEAA-C32A-4EB0-95CC-48F0DB7E4777}" type="slidenum">
              <a:rPr lang="en-US" altLang="zh-TW" smtClean="0">
                <a:latin typeface="Arial" pitchFamily="34" charset="0"/>
              </a:rPr>
              <a:pPr/>
              <a:t>107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0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CB297-D39E-44C1-8118-DF807420EA4C}" type="slidenum">
              <a:rPr lang="en-US" altLang="zh-TW" smtClean="0">
                <a:latin typeface="Arial" pitchFamily="34" charset="0"/>
              </a:rPr>
              <a:pPr/>
              <a:t>21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2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95D7B-1502-49C4-8AE6-22F477D0511D}" type="slidenum">
              <a:rPr lang="en-US" altLang="zh-TW" smtClean="0">
                <a:latin typeface="Arial" pitchFamily="34" charset="0"/>
              </a:rPr>
              <a:pPr/>
              <a:t>22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1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37E7-E8DA-489A-8E5A-16B9A4E6AFD4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62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F437E7-E8DA-489A-8E5A-16B9A4E6AFD4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04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E5EEC-CF48-4997-8C95-54E2AA40E27E}" type="slidenum">
              <a:rPr lang="en-US" altLang="zh-TW" smtClean="0">
                <a:latin typeface="Arial" pitchFamily="34" charset="0"/>
              </a:rPr>
              <a:pPr/>
              <a:t>74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8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E5EEC-CF48-4997-8C95-54E2AA40E27E}" type="slidenum">
              <a:rPr lang="en-US" altLang="zh-TW" smtClean="0">
                <a:latin typeface="Arial" pitchFamily="34" charset="0"/>
              </a:rPr>
              <a:pPr/>
              <a:t>87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2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34C0D-CEEF-4463-9C5B-6AE5D6D4E0BF}" type="slidenum">
              <a:rPr lang="en-US" altLang="zh-TW" smtClean="0">
                <a:latin typeface="Arial" pitchFamily="34" charset="0"/>
              </a:rPr>
              <a:pPr/>
              <a:t>101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5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D3544-DBE5-4027-B5D6-ABF40E962000}" type="slidenum">
              <a:rPr lang="en-US" altLang="zh-TW" smtClean="0">
                <a:latin typeface="Arial" pitchFamily="34" charset="0"/>
              </a:rPr>
              <a:pPr/>
              <a:t>103</a:t>
            </a:fld>
            <a:endParaRPr lang="en-US" altLang="zh-TW" smtClean="0">
              <a:latin typeface="Arial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Slide_iconblue_p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4634" y="6010275"/>
            <a:ext cx="134831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9D127-2E37-46B1-B3F2-6448B64FFB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115889"/>
            <a:ext cx="2745317" cy="60102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15889"/>
            <a:ext cx="8039100" cy="60102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A7B10-8818-449E-B827-E1B57F6D4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588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9C6BA-2156-453B-83C6-37E2004EA5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588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C9406-70A7-40B1-B969-BB3EF1835D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5888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DE9D4-AF82-415F-B680-2811F45E4A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9FE31-96F8-D2CA-36CA-78530D762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EEB8D9-8C93-002B-8BC7-5121F7013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C1D130-DBA2-FFBC-B3AF-EC8F70B2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68713-7C15-B646-5ADA-4E7404A3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E5E85-B39A-473F-1A3A-2834FD11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8D98E-29E5-95A9-82D1-C1462B70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3581DF-B386-D28B-ED49-7D9B061A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B5AAFD-C7F7-359A-3E33-890653D5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7DC02D-B780-00C2-56FD-64B4006D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0CD43-CA63-1455-4020-E6485CBD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76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7AF2D-A7D3-C6DB-EEA3-36DDDFED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B6427A-AA28-0B2F-EEF4-E57F6904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E0FE41-91FE-FACA-5769-9EE09A57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8DB81C-B8F9-3C8F-AAB6-A4875B2F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961014-CE14-7563-EBE3-0D9A0527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80CA6-22A8-10F6-4073-F44A5776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04F6F-F673-BF0C-5533-601A80ABD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54557A-2017-FB9D-3D08-C527049DA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0EA01-17C8-F156-D46A-5D7BBE6C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7EE7FF-73DF-73B7-D3BD-F1B86DF9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028837-B4F2-9224-74EA-D54EB8D2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663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C736E-7008-0963-F5A6-C2FF1FCA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93E848-4ED2-79CF-EE3C-D191D779C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020EF9-C4EF-0F08-5D20-8C6FD325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5D98E9-4EEE-E38C-44A4-8A18D124E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869FA5-2A7F-E741-AA43-4F8CD65AD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5EB0DD-FBE7-9654-B3B7-2C4897A0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7002F0-F6AD-0219-EDF2-3A7D9A9B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FA5CFC-DF0B-CDF6-44AC-6C77A747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11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4E68332E-BC01-4448-8CFF-D9751CFACD8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618BD-54EF-B1BC-9BB7-90D54EAC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D18C54-BC95-C520-7FBE-2C150F17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92AF78-28BC-101C-EB8F-BE7C439E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769A78-B498-B865-5655-FEE17EBD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202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61F66A-361D-D368-D09A-F84EEFAB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E9237A-D72A-6351-AAA5-29DF7D0A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C5928-83F0-6415-9DC6-B5FFC8D1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3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E1FCE-DF47-6FAF-8AB8-5DB77CAC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1478F-5D4C-F4C3-719F-FD03C026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429BCE-84BF-AE62-F31E-0069A3B11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D56DF0-C9E6-E2EF-9421-9B8BA18B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60EEB0-03DE-2636-B274-53979C35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BABEA4-E1C6-0199-67F3-D6EF1A72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918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96B95-0B35-DFF2-B1F2-E7A4A714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912612-3388-6F90-1421-E74048A62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CDD226-20DB-34F2-FF60-53BDE83F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21459D-3358-ECB8-4D19-BB84DA64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11822C-29AB-2EC6-06C8-C03270A4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AABBA0-C048-27E6-3E6F-DC10FD70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96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C84D3-DAC6-4877-E01A-818457BE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FC0612-518D-BE62-84E4-8DD2E99C0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22D297-424E-21D8-6A84-93918726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E020BC-FA79-8AE7-7F45-079700F9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568FF0-FD20-ACF5-05C5-E0F20A8E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431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042B53-2889-9F9F-6677-4A12F2727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907C5D-B638-0D5A-6903-44EFF85A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3DB73-3667-44D8-1EA9-EF5F140B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D41BC3-ACEB-3ED7-BB1F-3FA07DD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28A29-9BC6-5DF6-5DC2-83731D71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38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14477-DA9E-4870-BC56-0B13F1877D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8A350-744B-49DF-B28E-7549FE7B03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0BBE9-14F4-495D-A35C-6E2A18F094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1521F6B2-21FE-4301-92EC-4E744D63E10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4B064-C74B-42FA-86F4-1FAA1C9E77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5BB6D-4B8F-4480-8C03-916AD761FC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411F-0E6B-46A7-B6C8-FFFEDD49D6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588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3E44CE7-679C-49BB-85DA-7B57689998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F0FEA7-74D4-AF90-1B47-03390D0C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A900D9-9B46-2F96-6E41-EFF8C227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3855E7-E9A7-9486-8E85-965786380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96923B-B5FC-714F-9EF6-F98368FE2C83}" type="datetimeFigureOut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1E989-88A8-0A2D-9172-07980B797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51ADE2-6971-7860-1FBE-556A87EA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CF667-0FFD-214F-9F24-9B9BE5772A9E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72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TW" dirty="0" smtClean="0"/>
              <a:t>Chapter 6  </a:t>
            </a:r>
            <a:br>
              <a:rPr lang="en-US" altLang="zh-TW" dirty="0" smtClean="0"/>
            </a:br>
            <a:r>
              <a:rPr lang="en-US" altLang="zh-TW" dirty="0" smtClean="0"/>
              <a:t>Process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Background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rgbClr val="FF3300"/>
                </a:solidFill>
              </a:rPr>
              <a:t>Race condition</a:t>
            </a:r>
            <a:r>
              <a:rPr lang="en-US" altLang="zh-TW" sz="2800" dirty="0">
                <a:solidFill>
                  <a:srgbClr val="FF3300"/>
                </a:solidFill>
              </a:rPr>
              <a:t>:</a:t>
            </a:r>
            <a:r>
              <a:rPr lang="en-US" altLang="zh-TW" sz="2800" dirty="0"/>
              <a:t> </a:t>
            </a:r>
          </a:p>
          <a:p>
            <a:pPr lvl="1" eaLnBrk="1" hangingPunct="1"/>
            <a:r>
              <a:rPr lang="en-US" altLang="zh-TW" sz="2400" dirty="0"/>
              <a:t>Several processes </a:t>
            </a:r>
            <a:r>
              <a:rPr lang="en-US" altLang="zh-TW" sz="2400" b="1" dirty="0"/>
              <a:t>concurrently</a:t>
            </a:r>
            <a:r>
              <a:rPr lang="en-US" altLang="zh-TW" sz="2400" dirty="0"/>
              <a:t> access and </a:t>
            </a:r>
            <a:r>
              <a:rPr lang="en-US" altLang="zh-TW" sz="2400" b="1" dirty="0"/>
              <a:t>manipulate</a:t>
            </a:r>
            <a:r>
              <a:rPr lang="en-US" altLang="zh-TW" sz="2400" dirty="0"/>
              <a:t> the </a:t>
            </a:r>
            <a:r>
              <a:rPr lang="en-US" altLang="zh-TW" sz="2400" b="1" dirty="0"/>
              <a:t>shared data</a:t>
            </a:r>
          </a:p>
          <a:p>
            <a:pPr lvl="1" eaLnBrk="1" hangingPunct="1"/>
            <a:r>
              <a:rPr lang="en-US" altLang="zh-TW" sz="2400" dirty="0"/>
              <a:t>Outcome </a:t>
            </a:r>
            <a:r>
              <a:rPr lang="en-US" altLang="zh-TW" sz="2400" dirty="0" smtClean="0"/>
              <a:t>relies </a:t>
            </a:r>
            <a:r>
              <a:rPr lang="en-US" altLang="zh-TW" sz="2400" dirty="0"/>
              <a:t>on the particular order in which the access takes place</a:t>
            </a:r>
          </a:p>
          <a:p>
            <a:pPr eaLnBrk="1" hangingPunct="1"/>
            <a:endParaRPr lang="en-US" altLang="zh-TW" sz="2800" b="1" dirty="0"/>
          </a:p>
          <a:p>
            <a:pPr eaLnBrk="1" hangingPunct="1"/>
            <a:r>
              <a:rPr lang="en-US" altLang="zh-TW" sz="2800" b="1" dirty="0"/>
              <a:t>Sol.: </a:t>
            </a:r>
            <a:r>
              <a:rPr lang="en-US" altLang="zh-TW" sz="2800" b="1" dirty="0">
                <a:solidFill>
                  <a:srgbClr val="FF3300"/>
                </a:solidFill>
              </a:rPr>
              <a:t>Process synchronization</a:t>
            </a:r>
            <a:r>
              <a:rPr lang="en-US" altLang="zh-TW" sz="2800" dirty="0"/>
              <a:t> and </a:t>
            </a:r>
            <a:r>
              <a:rPr lang="en-US" altLang="zh-TW" sz="2800" b="1" dirty="0">
                <a:solidFill>
                  <a:srgbClr val="FF3300"/>
                </a:solidFill>
              </a:rPr>
              <a:t>coordination</a:t>
            </a:r>
          </a:p>
          <a:p>
            <a:pPr lvl="1" eaLnBrk="1" hangingPunct="1"/>
            <a:r>
              <a:rPr lang="en-US" altLang="zh-TW" sz="2400" dirty="0"/>
              <a:t>Ensure </a:t>
            </a:r>
            <a:r>
              <a:rPr lang="en-US" altLang="zh-TW" sz="2400" b="1" dirty="0"/>
              <a:t>only one process </a:t>
            </a:r>
            <a:r>
              <a:rPr lang="en-US" altLang="zh-TW" sz="2400" b="1" dirty="0">
                <a:solidFill>
                  <a:srgbClr val="FF3300"/>
                </a:solidFill>
              </a:rPr>
              <a:t>at a time</a:t>
            </a:r>
            <a:r>
              <a:rPr lang="en-US" altLang="zh-TW" sz="2400" dirty="0"/>
              <a:t> can manipulate the shared data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Mutex</a:t>
            </a:r>
            <a:r>
              <a:rPr lang="en-US" altLang="zh-TW" sz="2800" dirty="0"/>
              <a:t>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Monitors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Monitor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Implementing a Monitor Using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Resuming Processes within a Monitor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1485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Monitor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A high-level abstraction that provides a convenient mechanism for process synchronization</a:t>
            </a:r>
          </a:p>
          <a:p>
            <a:pPr eaLnBrk="1" hangingPunct="1"/>
            <a:r>
              <a:rPr lang="en-US" altLang="zh-TW" sz="2800" dirty="0"/>
              <a:t>Found in many </a:t>
            </a:r>
            <a:r>
              <a:rPr lang="en-US" altLang="zh-TW" sz="2800" dirty="0" smtClean="0"/>
              <a:t>programming </a:t>
            </a:r>
            <a:r>
              <a:rPr lang="en-US" altLang="zh-TW" sz="2800" dirty="0"/>
              <a:t>languages </a:t>
            </a:r>
          </a:p>
          <a:p>
            <a:pPr lvl="1" eaLnBrk="1" hangingPunct="1"/>
            <a:r>
              <a:rPr lang="en-US" altLang="zh-TW" sz="2400" dirty="0"/>
              <a:t>Concurrent Pascal, Modula-3, </a:t>
            </a:r>
            <a:r>
              <a:rPr lang="en-US" altLang="zh-TW" sz="2400" dirty="0" err="1"/>
              <a:t>uC</a:t>
            </a:r>
            <a:r>
              <a:rPr lang="en-US" altLang="zh-TW" sz="2400" dirty="0"/>
              <a:t>++, Java...</a:t>
            </a:r>
          </a:p>
          <a:p>
            <a:pPr eaLnBrk="1" hangingPunct="1"/>
            <a:r>
              <a:rPr lang="en-US" altLang="zh-TW" sz="2800" dirty="0" smtClean="0"/>
              <a:t>Monitor: encapsulate </a:t>
            </a:r>
            <a:r>
              <a:rPr lang="en-US" altLang="zh-TW" sz="2800" b="1" dirty="0">
                <a:solidFill>
                  <a:srgbClr val="FF3300"/>
                </a:solidFill>
              </a:rPr>
              <a:t>private</a:t>
            </a:r>
            <a:r>
              <a:rPr lang="en-US" altLang="zh-TW" sz="2800" dirty="0"/>
              <a:t> </a:t>
            </a:r>
            <a:r>
              <a:rPr lang="en-US" altLang="zh-TW" sz="2800" b="1" dirty="0"/>
              <a:t>data</a:t>
            </a:r>
            <a:r>
              <a:rPr lang="en-US" altLang="zh-TW" sz="2800" dirty="0"/>
              <a:t> with </a:t>
            </a:r>
            <a:r>
              <a:rPr lang="en-US" altLang="zh-TW" sz="2800" b="1" dirty="0">
                <a:solidFill>
                  <a:srgbClr val="FF3300"/>
                </a:solidFill>
              </a:rPr>
              <a:t>public</a:t>
            </a:r>
            <a:r>
              <a:rPr lang="en-US" altLang="zh-TW" sz="2800" dirty="0"/>
              <a:t> </a:t>
            </a:r>
            <a:r>
              <a:rPr lang="en-US" altLang="zh-TW" sz="2800" b="1" dirty="0"/>
              <a:t>method</a:t>
            </a:r>
            <a:endParaRPr lang="en-US" altLang="zh-TW" sz="2800" dirty="0"/>
          </a:p>
          <a:p>
            <a:pPr lvl="1" eaLnBrk="1" hangingPunct="1"/>
            <a:r>
              <a:rPr lang="en-US" altLang="zh-TW" sz="2400" dirty="0"/>
              <a:t>Variables can be accessed by only the </a:t>
            </a:r>
            <a:r>
              <a:rPr lang="en-US" altLang="zh-TW" sz="2400" b="1" dirty="0"/>
              <a:t>local procedures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sz="2800" b="1" dirty="0">
                <a:solidFill>
                  <a:srgbClr val="FF3300"/>
                </a:solidFill>
              </a:rPr>
              <a:t>Only one</a:t>
            </a:r>
            <a:r>
              <a:rPr lang="en-US" altLang="zh-TW" sz="2800" dirty="0"/>
              <a:t> process may be </a:t>
            </a:r>
            <a:r>
              <a:rPr lang="en-US" altLang="zh-TW" sz="2800" b="1" dirty="0">
                <a:solidFill>
                  <a:srgbClr val="FF3300"/>
                </a:solidFill>
              </a:rPr>
              <a:t>active</a:t>
            </a:r>
            <a:r>
              <a:rPr lang="en-US" altLang="zh-TW" sz="2800" dirty="0"/>
              <a:t> within the monitor at a time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495551" y="5516564"/>
            <a:ext cx="773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FF3300"/>
                </a:solidFill>
                <a:latin typeface="Calibri" panose="020F0502020204030204" pitchFamily="34" charset="0"/>
              </a:rPr>
              <a:t>Using monitor incorrectly are still hard-to-be-detected bugs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Monitor Structure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650" y="1544639"/>
            <a:ext cx="7488238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Schematic View of a Monitor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/>
          <a:srcRect l="10979" t="533" r="11377" b="533"/>
          <a:stretch>
            <a:fillRect/>
          </a:stretch>
        </p:blipFill>
        <p:spPr bwMode="auto">
          <a:xfrm>
            <a:off x="3143250" y="1341438"/>
            <a:ext cx="5905500" cy="48244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6"/>
          <p:cNvSpPr txBox="1">
            <a:spLocks noChangeArrowheads="1"/>
          </p:cNvSpPr>
          <p:nvPr/>
        </p:nvSpPr>
        <p:spPr bwMode="auto">
          <a:xfrm>
            <a:off x="2711625" y="1447950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process A</a:t>
            </a:r>
          </a:p>
        </p:txBody>
      </p:sp>
      <p:sp>
        <p:nvSpPr>
          <p:cNvPr id="77827" name="Text Box 15"/>
          <p:cNvSpPr txBox="1">
            <a:spLocks noChangeArrowheads="1"/>
          </p:cNvSpPr>
          <p:nvPr/>
        </p:nvSpPr>
        <p:spPr bwMode="auto">
          <a:xfrm>
            <a:off x="1991545" y="583854"/>
            <a:ext cx="3240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monitor entry queue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: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5015210" y="2883708"/>
            <a:ext cx="252095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monitor  Demo{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     </a:t>
            </a:r>
            <a:r>
              <a:rPr kumimoji="1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int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   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counter;     </a:t>
            </a: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     counter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     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void func1() {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counter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++;</a:t>
            </a: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     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}</a:t>
            </a: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void func2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(){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    </a:t>
            </a:r>
            <a:r>
              <a:rPr lang="en-US" altLang="zh-TW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counter--;</a:t>
            </a:r>
          </a:p>
          <a:p>
            <a:pPr lvl="0"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    }</a:t>
            </a: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}</a:t>
            </a:r>
            <a:endParaRPr kumimoji="1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5016797" y="2882032"/>
            <a:ext cx="2376488" cy="37873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12368" name="Rectangle 16"/>
          <p:cNvSpPr>
            <a:spLocks noChangeArrowheads="1"/>
          </p:cNvSpPr>
          <p:nvPr/>
        </p:nvSpPr>
        <p:spPr bwMode="auto">
          <a:xfrm>
            <a:off x="2279576" y="2132856"/>
            <a:ext cx="1512168" cy="28733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77831" name="Text Box 17"/>
          <p:cNvSpPr txBox="1">
            <a:spLocks noChangeArrowheads="1"/>
          </p:cNvSpPr>
          <p:nvPr/>
        </p:nvSpPr>
        <p:spPr bwMode="auto">
          <a:xfrm>
            <a:off x="5447929" y="1484785"/>
            <a:ext cx="1220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process B</a:t>
            </a:r>
          </a:p>
        </p:txBody>
      </p:sp>
      <p:sp>
        <p:nvSpPr>
          <p:cNvPr id="77832" name="Text Box 18"/>
          <p:cNvSpPr txBox="1">
            <a:spLocks noChangeArrowheads="1"/>
          </p:cNvSpPr>
          <p:nvPr/>
        </p:nvSpPr>
        <p:spPr bwMode="auto">
          <a:xfrm>
            <a:off x="8616950" y="1484784"/>
            <a:ext cx="11850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process C</a:t>
            </a:r>
          </a:p>
        </p:txBody>
      </p:sp>
      <p:sp>
        <p:nvSpPr>
          <p:cNvPr id="612380" name="AutoShape 28"/>
          <p:cNvSpPr>
            <a:spLocks noChangeArrowheads="1"/>
          </p:cNvSpPr>
          <p:nvPr/>
        </p:nvSpPr>
        <p:spPr bwMode="auto">
          <a:xfrm>
            <a:off x="4223793" y="1196752"/>
            <a:ext cx="1286421" cy="590426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12382" name="Rectangle 30"/>
          <p:cNvSpPr>
            <a:spLocks noChangeArrowheads="1"/>
          </p:cNvSpPr>
          <p:nvPr/>
        </p:nvSpPr>
        <p:spPr bwMode="auto">
          <a:xfrm>
            <a:off x="4510906" y="583853"/>
            <a:ext cx="4318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B</a:t>
            </a:r>
          </a:p>
        </p:txBody>
      </p:sp>
      <p:sp>
        <p:nvSpPr>
          <p:cNvPr id="612383" name="Text Box 31"/>
          <p:cNvSpPr txBox="1">
            <a:spLocks noChangeArrowheads="1"/>
          </p:cNvSpPr>
          <p:nvPr/>
        </p:nvSpPr>
        <p:spPr bwMode="auto">
          <a:xfrm>
            <a:off x="5303913" y="1231926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blocked</a:t>
            </a:r>
          </a:p>
        </p:txBody>
      </p:sp>
      <p:sp>
        <p:nvSpPr>
          <p:cNvPr id="612390" name="AutoShape 38"/>
          <p:cNvSpPr>
            <a:spLocks noChangeArrowheads="1"/>
          </p:cNvSpPr>
          <p:nvPr/>
        </p:nvSpPr>
        <p:spPr bwMode="auto">
          <a:xfrm>
            <a:off x="7032104" y="1268760"/>
            <a:ext cx="1872184" cy="504130"/>
          </a:xfrm>
          <a:prstGeom prst="curvedDownArrow">
            <a:avLst>
              <a:gd name="adj1" fmla="val 52705"/>
              <a:gd name="adj2" fmla="val 10541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12391" name="Rectangle 39"/>
          <p:cNvSpPr>
            <a:spLocks noChangeArrowheads="1"/>
          </p:cNvSpPr>
          <p:nvPr/>
        </p:nvSpPr>
        <p:spPr bwMode="auto">
          <a:xfrm>
            <a:off x="5087169" y="583853"/>
            <a:ext cx="4318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C</a:t>
            </a:r>
          </a:p>
        </p:txBody>
      </p:sp>
      <p:sp>
        <p:nvSpPr>
          <p:cNvPr id="612392" name="Text Box 40"/>
          <p:cNvSpPr txBox="1">
            <a:spLocks noChangeArrowheads="1"/>
          </p:cNvSpPr>
          <p:nvPr/>
        </p:nvSpPr>
        <p:spPr bwMode="auto">
          <a:xfrm>
            <a:off x="8544273" y="1196753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blocked</a:t>
            </a:r>
          </a:p>
        </p:txBody>
      </p:sp>
      <p:sp>
        <p:nvSpPr>
          <p:cNvPr id="612393" name="AutoShape 41"/>
          <p:cNvSpPr>
            <a:spLocks noChangeArrowheads="1"/>
          </p:cNvSpPr>
          <p:nvPr/>
        </p:nvSpPr>
        <p:spPr bwMode="auto">
          <a:xfrm flipH="1" flipV="1">
            <a:off x="3111028" y="2665809"/>
            <a:ext cx="5329238" cy="404813"/>
          </a:xfrm>
          <a:prstGeom prst="curvedDownArrow">
            <a:avLst>
              <a:gd name="adj1" fmla="val 263294"/>
              <a:gd name="adj2" fmla="val 52658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135560" y="1844825"/>
            <a:ext cx="2376488" cy="9361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207568" y="1773561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x = x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demo.func1()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y = y – 1;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015880" y="1844825"/>
            <a:ext cx="2376488" cy="9361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039992" y="1844825"/>
            <a:ext cx="2376488" cy="9361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087888" y="1792273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x1 = x1 - 1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demo.func2()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y1 = y1 + 1;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184232" y="1802001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x2 = x2 - 1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demo.func2()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y2 = y2 + 1;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5159896" y="2132856"/>
            <a:ext cx="1512168" cy="36004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8256240" y="2132856"/>
            <a:ext cx="1512168" cy="36004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5374605" y="4149080"/>
            <a:ext cx="1512168" cy="936104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12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68" grpId="0" animBg="1"/>
      <p:bldP spid="612380" grpId="0" animBg="1"/>
      <p:bldP spid="612382" grpId="0" animBg="1"/>
      <p:bldP spid="612383" grpId="0"/>
      <p:bldP spid="612390" grpId="0" animBg="1"/>
      <p:bldP spid="612391" grpId="0" animBg="1"/>
      <p:bldP spid="612392" grpId="0"/>
      <p:bldP spid="612393" grpId="0" animBg="1"/>
      <p:bldP spid="32" grpId="0" animBg="1"/>
      <p:bldP spid="33" grpId="0" animBg="1"/>
      <p:bldP spid="3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Monitor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3000" dirty="0"/>
              <a:t>With monitors, programmers do not need to code the synchronization constraint</a:t>
            </a:r>
            <a:endParaRPr lang="en-US" altLang="zh-TW" sz="3100" dirty="0"/>
          </a:p>
          <a:p>
            <a:pPr eaLnBrk="1" hangingPunct="1"/>
            <a:r>
              <a:rPr lang="en-US" altLang="zh-TW" sz="3100" dirty="0"/>
              <a:t>However, previous monitor is function-limited</a:t>
            </a:r>
          </a:p>
          <a:p>
            <a:pPr lvl="1" eaLnBrk="1" hangingPunct="1"/>
            <a:r>
              <a:rPr lang="en-US" altLang="zh-TW" sz="2500" dirty="0"/>
              <a:t>Example: a process within a monitor wants to be blocked until some conditions are satisfied</a:t>
            </a:r>
          </a:p>
          <a:p>
            <a:pPr eaLnBrk="1" hangingPunct="1"/>
            <a:endParaRPr lang="en-US" altLang="zh-TW" sz="3000" dirty="0"/>
          </a:p>
          <a:p>
            <a:pPr eaLnBrk="1" hangingPunct="1"/>
            <a:r>
              <a:rPr lang="en-US" altLang="zh-TW" sz="3000" dirty="0"/>
              <a:t>Sol. </a:t>
            </a:r>
            <a:r>
              <a:rPr lang="en-US" altLang="zh-TW" sz="3000" b="1" dirty="0">
                <a:solidFill>
                  <a:srgbClr val="FF3300"/>
                </a:solidFill>
              </a:rPr>
              <a:t>Condition Variable</a:t>
            </a:r>
          </a:p>
          <a:p>
            <a:pPr lvl="1" eaLnBrk="1" hangingPunct="1"/>
            <a:r>
              <a:rPr lang="en-US" altLang="zh-TW" sz="2500" dirty="0"/>
              <a:t>To allow a process to wait within a </a:t>
            </a:r>
            <a:r>
              <a:rPr lang="en-US" altLang="zh-TW" sz="2500" dirty="0" smtClean="0"/>
              <a:t>monitor</a:t>
            </a:r>
            <a:endParaRPr lang="en-US" altLang="zh-TW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>
                <a:solidFill>
                  <a:schemeClr val="tx1"/>
                </a:solidFill>
              </a:rPr>
              <a:t>Monitors with Condition Variables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3100" b="1" dirty="0">
                <a:solidFill>
                  <a:srgbClr val="0000FF"/>
                </a:solidFill>
              </a:rPr>
              <a:t>condition x, y</a:t>
            </a:r>
          </a:p>
          <a:p>
            <a:pPr eaLnBrk="1" hangingPunct="1"/>
            <a:endParaRPr lang="en-US" altLang="zh-TW" sz="3100" dirty="0"/>
          </a:p>
          <a:p>
            <a:pPr eaLnBrk="1" hangingPunct="1"/>
            <a:r>
              <a:rPr lang="en-US" altLang="zh-TW" sz="3100" dirty="0"/>
              <a:t>Two operations on a condition variable </a:t>
            </a:r>
            <a:r>
              <a:rPr lang="en-US" altLang="zh-TW" sz="3000" b="1" i="1" dirty="0">
                <a:solidFill>
                  <a:srgbClr val="FF3300"/>
                </a:solidFill>
              </a:rPr>
              <a:t>x</a:t>
            </a:r>
            <a:endParaRPr lang="en-US" altLang="zh-TW" sz="3000" dirty="0"/>
          </a:p>
          <a:p>
            <a:pPr lvl="1" eaLnBrk="1" hangingPunct="1"/>
            <a:r>
              <a:rPr lang="en-US" altLang="zh-TW" sz="3000" b="1" dirty="0" err="1">
                <a:solidFill>
                  <a:srgbClr val="0000FF"/>
                </a:solidFill>
              </a:rPr>
              <a:t>x.wait</a:t>
            </a:r>
            <a:r>
              <a:rPr lang="en-US" altLang="zh-TW" sz="3000" b="1" dirty="0">
                <a:solidFill>
                  <a:srgbClr val="0000FF"/>
                </a:solidFill>
              </a:rPr>
              <a:t>()</a:t>
            </a:r>
          </a:p>
          <a:p>
            <a:pPr lvl="2" eaLnBrk="1" hangingPunct="1"/>
            <a:r>
              <a:rPr lang="en-US" altLang="zh-TW" sz="2500" dirty="0"/>
              <a:t>Process invoking this operation is suspended</a:t>
            </a:r>
          </a:p>
          <a:p>
            <a:pPr lvl="1" eaLnBrk="1" hangingPunct="1"/>
            <a:r>
              <a:rPr lang="en-US" altLang="zh-TW" sz="3000" b="1" dirty="0" err="1">
                <a:solidFill>
                  <a:srgbClr val="0000FF"/>
                </a:solidFill>
              </a:rPr>
              <a:t>x.signal</a:t>
            </a:r>
            <a:r>
              <a:rPr lang="en-US" altLang="zh-TW" sz="3000" b="1" dirty="0">
                <a:solidFill>
                  <a:srgbClr val="0000FF"/>
                </a:solidFill>
              </a:rPr>
              <a:t>()</a:t>
            </a:r>
            <a:r>
              <a:rPr lang="en-US" altLang="zh-TW" sz="3000" dirty="0"/>
              <a:t>	</a:t>
            </a:r>
            <a:endParaRPr lang="en-US" altLang="zh-TW" sz="3000" b="1" dirty="0"/>
          </a:p>
          <a:p>
            <a:pPr lvl="2" eaLnBrk="1" hangingPunct="1"/>
            <a:r>
              <a:rPr lang="en-US" altLang="zh-TW" sz="2500" dirty="0"/>
              <a:t>Resume one suspended process. </a:t>
            </a:r>
          </a:p>
          <a:p>
            <a:pPr lvl="2" eaLnBrk="1" hangingPunct="1"/>
            <a:r>
              <a:rPr lang="en-US" altLang="zh-TW" sz="2500" dirty="0"/>
              <a:t>If no process is suspended, the </a:t>
            </a:r>
            <a:r>
              <a:rPr lang="en-US" altLang="zh-TW" sz="2500" b="1" dirty="0">
                <a:solidFill>
                  <a:srgbClr val="FF3300"/>
                </a:solidFill>
              </a:rPr>
              <a:t>signal operation has no effect</a:t>
            </a:r>
            <a:r>
              <a:rPr lang="en-US" altLang="zh-TW" sz="2500" dirty="0"/>
              <a:t>.</a:t>
            </a:r>
          </a:p>
          <a:p>
            <a:pPr lvl="2" eaLnBrk="1" hangingPunct="1"/>
            <a:r>
              <a:rPr lang="en-US" altLang="zh-TW" dirty="0" smtClean="0"/>
              <a:t>Different from semaphore</a:t>
            </a:r>
          </a:p>
          <a:p>
            <a:pPr lvl="3" eaLnBrk="1" hangingPunct="1"/>
            <a:r>
              <a:rPr lang="en-US" altLang="zh-TW" dirty="0" smtClean="0"/>
              <a:t>signal() on a semaphore affects the state of the semaphore, i.e., add 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 Monitor with Condition Variables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V="1">
            <a:off x="3216276" y="3429000"/>
            <a:ext cx="57626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424" t="4802" r="1059" b="4802"/>
          <a:stretch>
            <a:fillRect/>
          </a:stretch>
        </p:blipFill>
        <p:spPr bwMode="auto">
          <a:xfrm>
            <a:off x="2711450" y="1776414"/>
            <a:ext cx="6985000" cy="4460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135560" y="3876368"/>
            <a:ext cx="24545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>
                <a:latin typeface="Calibri" pitchFamily="34" charset="0"/>
              </a:rPr>
              <a:t>process may be </a:t>
            </a:r>
          </a:p>
          <a:p>
            <a:pPr algn="ctr"/>
            <a:r>
              <a:rPr lang="en-US" altLang="zh-TW" sz="2000" b="1" dirty="0">
                <a:latin typeface="Calibri" pitchFamily="34" charset="0"/>
              </a:rPr>
              <a:t>blocked in a 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6"/>
          <p:cNvSpPr txBox="1">
            <a:spLocks noChangeArrowheads="1"/>
          </p:cNvSpPr>
          <p:nvPr/>
        </p:nvSpPr>
        <p:spPr bwMode="auto">
          <a:xfrm>
            <a:off x="2711625" y="1447950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process A</a:t>
            </a:r>
          </a:p>
        </p:txBody>
      </p:sp>
      <p:sp>
        <p:nvSpPr>
          <p:cNvPr id="77827" name="Text Box 15"/>
          <p:cNvSpPr txBox="1">
            <a:spLocks noChangeArrowheads="1"/>
          </p:cNvSpPr>
          <p:nvPr/>
        </p:nvSpPr>
        <p:spPr bwMode="auto">
          <a:xfrm>
            <a:off x="1991545" y="583854"/>
            <a:ext cx="3240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monitor entry queue:</a:t>
            </a:r>
          </a:p>
          <a:p>
            <a:r>
              <a:rPr lang="en-US" altLang="zh-TW" sz="2000" b="1">
                <a:latin typeface="Calibri" panose="020F0502020204030204" pitchFamily="34" charset="0"/>
              </a:rPr>
              <a:t>x.queue:</a:t>
            </a: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5015880" y="2883708"/>
            <a:ext cx="25209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monitor  Demo{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</a:t>
            </a:r>
            <a:r>
              <a:rPr lang="en-US" altLang="zh-TW" sz="2000" dirty="0" err="1">
                <a:latin typeface="Calibri" panose="020F0502020204030204" pitchFamily="34" charset="0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</a:rPr>
              <a:t>   a;     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condition x;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a = 0;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void func1() {     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    if (</a:t>
            </a:r>
            <a:r>
              <a:rPr lang="en-US" altLang="zh-TW" sz="2000" dirty="0" err="1">
                <a:latin typeface="Calibri" panose="020F0502020204030204" pitchFamily="34" charset="0"/>
              </a:rPr>
              <a:t>this.a</a:t>
            </a:r>
            <a:r>
              <a:rPr lang="en-US" altLang="zh-TW" sz="2000" dirty="0">
                <a:latin typeface="Calibri" panose="020F0502020204030204" pitchFamily="34" charset="0"/>
              </a:rPr>
              <a:t> == 0)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          </a:t>
            </a:r>
            <a:r>
              <a:rPr lang="en-US" altLang="zh-TW" sz="2000" dirty="0" err="1">
                <a:latin typeface="Calibri" panose="020F0502020204030204" pitchFamily="34" charset="0"/>
              </a:rPr>
              <a:t>x.wait</a:t>
            </a:r>
            <a:r>
              <a:rPr lang="en-US" altLang="zh-TW" sz="2000" dirty="0">
                <a:latin typeface="Calibri" panose="020F0502020204030204" pitchFamily="34" charset="0"/>
              </a:rPr>
              <a:t>();          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    a++;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}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void func2()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     </a:t>
            </a:r>
            <a:r>
              <a:rPr lang="en-US" altLang="zh-TW" sz="2000" dirty="0" err="1">
                <a:latin typeface="Calibri" panose="020F0502020204030204" pitchFamily="34" charset="0"/>
              </a:rPr>
              <a:t>x.signal</a:t>
            </a:r>
            <a:r>
              <a:rPr lang="en-US" altLang="zh-TW" sz="2000" dirty="0">
                <a:latin typeface="Calibri" panose="020F0502020204030204" pitchFamily="34" charset="0"/>
              </a:rPr>
              <a:t>();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5017467" y="2882032"/>
            <a:ext cx="2376488" cy="37873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68" name="Rectangle 16"/>
          <p:cNvSpPr>
            <a:spLocks noChangeArrowheads="1"/>
          </p:cNvSpPr>
          <p:nvPr/>
        </p:nvSpPr>
        <p:spPr bwMode="auto">
          <a:xfrm>
            <a:off x="2279576" y="2132856"/>
            <a:ext cx="1512168" cy="28733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7831" name="Text Box 17"/>
          <p:cNvSpPr txBox="1">
            <a:spLocks noChangeArrowheads="1"/>
          </p:cNvSpPr>
          <p:nvPr/>
        </p:nvSpPr>
        <p:spPr bwMode="auto">
          <a:xfrm>
            <a:off x="5447929" y="1484785"/>
            <a:ext cx="1220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process B</a:t>
            </a:r>
          </a:p>
        </p:txBody>
      </p:sp>
      <p:sp>
        <p:nvSpPr>
          <p:cNvPr id="77832" name="Text Box 18"/>
          <p:cNvSpPr txBox="1">
            <a:spLocks noChangeArrowheads="1"/>
          </p:cNvSpPr>
          <p:nvPr/>
        </p:nvSpPr>
        <p:spPr bwMode="auto">
          <a:xfrm>
            <a:off x="8616950" y="1484784"/>
            <a:ext cx="11850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process C</a:t>
            </a:r>
          </a:p>
        </p:txBody>
      </p:sp>
      <p:sp>
        <p:nvSpPr>
          <p:cNvPr id="612380" name="AutoShape 28"/>
          <p:cNvSpPr>
            <a:spLocks noChangeArrowheads="1"/>
          </p:cNvSpPr>
          <p:nvPr/>
        </p:nvSpPr>
        <p:spPr bwMode="auto">
          <a:xfrm>
            <a:off x="4223793" y="1196752"/>
            <a:ext cx="1286421" cy="590426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82" name="Rectangle 30"/>
          <p:cNvSpPr>
            <a:spLocks noChangeArrowheads="1"/>
          </p:cNvSpPr>
          <p:nvPr/>
        </p:nvSpPr>
        <p:spPr bwMode="auto">
          <a:xfrm>
            <a:off x="4510906" y="583853"/>
            <a:ext cx="4318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12383" name="Text Box 31"/>
          <p:cNvSpPr txBox="1">
            <a:spLocks noChangeArrowheads="1"/>
          </p:cNvSpPr>
          <p:nvPr/>
        </p:nvSpPr>
        <p:spPr bwMode="auto">
          <a:xfrm>
            <a:off x="5303913" y="1231926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blocked</a:t>
            </a:r>
          </a:p>
        </p:txBody>
      </p:sp>
      <p:sp>
        <p:nvSpPr>
          <p:cNvPr id="612385" name="Rectangle 33"/>
          <p:cNvSpPr>
            <a:spLocks noChangeArrowheads="1"/>
          </p:cNvSpPr>
          <p:nvPr/>
        </p:nvSpPr>
        <p:spPr bwMode="auto">
          <a:xfrm>
            <a:off x="5661992" y="4435896"/>
            <a:ext cx="1512888" cy="6492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86" name="Text Box 34"/>
          <p:cNvSpPr txBox="1">
            <a:spLocks noChangeArrowheads="1"/>
          </p:cNvSpPr>
          <p:nvPr/>
        </p:nvSpPr>
        <p:spPr bwMode="auto">
          <a:xfrm>
            <a:off x="6816106" y="4904334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blocked</a:t>
            </a:r>
          </a:p>
        </p:txBody>
      </p:sp>
      <p:sp>
        <p:nvSpPr>
          <p:cNvPr id="612387" name="Rectangle 35"/>
          <p:cNvSpPr>
            <a:spLocks noChangeArrowheads="1"/>
          </p:cNvSpPr>
          <p:nvPr/>
        </p:nvSpPr>
        <p:spPr bwMode="auto">
          <a:xfrm>
            <a:off x="3071044" y="944216"/>
            <a:ext cx="4318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12390" name="AutoShape 38"/>
          <p:cNvSpPr>
            <a:spLocks noChangeArrowheads="1"/>
          </p:cNvSpPr>
          <p:nvPr/>
        </p:nvSpPr>
        <p:spPr bwMode="auto">
          <a:xfrm>
            <a:off x="7032104" y="1268760"/>
            <a:ext cx="1872184" cy="504130"/>
          </a:xfrm>
          <a:prstGeom prst="curvedDownArrow">
            <a:avLst>
              <a:gd name="adj1" fmla="val 52705"/>
              <a:gd name="adj2" fmla="val 10541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91" name="Rectangle 39"/>
          <p:cNvSpPr>
            <a:spLocks noChangeArrowheads="1"/>
          </p:cNvSpPr>
          <p:nvPr/>
        </p:nvSpPr>
        <p:spPr bwMode="auto">
          <a:xfrm>
            <a:off x="5087169" y="583853"/>
            <a:ext cx="4318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612392" name="Text Box 40"/>
          <p:cNvSpPr txBox="1">
            <a:spLocks noChangeArrowheads="1"/>
          </p:cNvSpPr>
          <p:nvPr/>
        </p:nvSpPr>
        <p:spPr bwMode="auto">
          <a:xfrm>
            <a:off x="8544273" y="1196753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blocked</a:t>
            </a:r>
          </a:p>
        </p:txBody>
      </p:sp>
      <p:sp>
        <p:nvSpPr>
          <p:cNvPr id="612393" name="AutoShape 41"/>
          <p:cNvSpPr>
            <a:spLocks noChangeArrowheads="1"/>
          </p:cNvSpPr>
          <p:nvPr/>
        </p:nvSpPr>
        <p:spPr bwMode="auto">
          <a:xfrm flipH="1" flipV="1">
            <a:off x="3286944" y="2628761"/>
            <a:ext cx="5329238" cy="404813"/>
          </a:xfrm>
          <a:prstGeom prst="curvedDownArrow">
            <a:avLst>
              <a:gd name="adj1" fmla="val 263294"/>
              <a:gd name="adj2" fmla="val 52658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94" name="Rectangle 42"/>
          <p:cNvSpPr>
            <a:spLocks noChangeArrowheads="1"/>
          </p:cNvSpPr>
          <p:nvPr/>
        </p:nvSpPr>
        <p:spPr bwMode="auto">
          <a:xfrm>
            <a:off x="5611922" y="6023178"/>
            <a:ext cx="1368425" cy="28733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135560" y="1844825"/>
            <a:ext cx="2376488" cy="9361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207568" y="1773561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x = x + 1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demo.func1()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y = y – 1;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5375275" y="4149080"/>
            <a:ext cx="1512168" cy="28733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015880" y="1844825"/>
            <a:ext cx="2376488" cy="9361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039992" y="1844825"/>
            <a:ext cx="2376488" cy="9361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087888" y="1792273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x1 = x1 - 1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demo.func2()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y1 = y1 + 1;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184232" y="1802001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x2 = x2 - 1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demo.func2()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y2 = y2 + 1;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5159896" y="2132856"/>
            <a:ext cx="1512168" cy="36004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8256240" y="2132856"/>
            <a:ext cx="1512168" cy="36004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12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612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612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68" grpId="0" animBg="1"/>
      <p:bldP spid="612380" grpId="0" animBg="1"/>
      <p:bldP spid="612380" grpId="1" animBg="1"/>
      <p:bldP spid="612382" grpId="0" animBg="1"/>
      <p:bldP spid="612382" grpId="1" animBg="1"/>
      <p:bldP spid="612383" grpId="0"/>
      <p:bldP spid="612383" grpId="1"/>
      <p:bldP spid="612385" grpId="0" animBg="1"/>
      <p:bldP spid="612386" grpId="0"/>
      <p:bldP spid="612386" grpId="1"/>
      <p:bldP spid="612387" grpId="0" animBg="1"/>
      <p:bldP spid="612387" grpId="1" animBg="1"/>
      <p:bldP spid="612390" grpId="0" animBg="1"/>
      <p:bldP spid="612391" grpId="0" animBg="1"/>
      <p:bldP spid="612392" grpId="0"/>
      <p:bldP spid="612393" grpId="0" animBg="1"/>
      <p:bldP spid="612394" grpId="0" animBg="1"/>
      <p:bldP spid="612394" grpId="1" animBg="1"/>
      <p:bldP spid="27" grpId="1" animBg="1"/>
      <p:bldP spid="27" grpId="2" animBg="1"/>
      <p:bldP spid="32" grpId="0" animBg="1"/>
      <p:bldP spid="32" grpId="1" animBg="1"/>
      <p:bldP spid="3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600">
                <a:solidFill>
                  <a:schemeClr val="tx1"/>
                </a:solidFill>
              </a:rPr>
              <a:t>Monitors with Condition Variables (Cont.)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ct val="15000"/>
              </a:spcBef>
            </a:pPr>
            <a:r>
              <a:rPr lang="en-US" altLang="zh-TW" sz="2800" dirty="0"/>
              <a:t>Questions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TW" sz="2400" dirty="0"/>
              <a:t>If </a:t>
            </a:r>
            <a:r>
              <a:rPr lang="en-US" altLang="zh-TW" sz="2400" i="1" dirty="0"/>
              <a:t>A</a:t>
            </a:r>
            <a:r>
              <a:rPr lang="en-US" altLang="zh-TW" sz="2400" dirty="0"/>
              <a:t> executes </a:t>
            </a:r>
            <a:r>
              <a:rPr lang="en-US" altLang="zh-TW" sz="2400" i="1" dirty="0" err="1"/>
              <a:t>x.wait</a:t>
            </a:r>
            <a:r>
              <a:rPr lang="en-US" altLang="zh-TW" sz="2400" i="1" dirty="0"/>
              <a:t>()</a:t>
            </a:r>
            <a:r>
              <a:rPr lang="en-US" altLang="zh-TW" sz="2400" dirty="0"/>
              <a:t> and is blocked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TW" sz="2400" dirty="0"/>
              <a:t>Then </a:t>
            </a:r>
            <a:r>
              <a:rPr lang="en-US" altLang="zh-TW" sz="2400" i="1" dirty="0"/>
              <a:t>B</a:t>
            </a:r>
            <a:r>
              <a:rPr lang="en-US" altLang="zh-TW" sz="2400" dirty="0"/>
              <a:t> executes </a:t>
            </a:r>
            <a:r>
              <a:rPr lang="en-US" altLang="zh-TW" sz="2400" i="1" dirty="0" err="1"/>
              <a:t>x.signal</a:t>
            </a:r>
            <a:r>
              <a:rPr lang="en-US" altLang="zh-TW" sz="2400" i="1" dirty="0"/>
              <a:t>() </a:t>
            </a:r>
            <a:r>
              <a:rPr lang="en-US" altLang="zh-TW" sz="2400" dirty="0"/>
              <a:t>that wakes up </a:t>
            </a:r>
            <a:r>
              <a:rPr lang="en-US" altLang="zh-TW" sz="2400" i="1" dirty="0"/>
              <a:t>A</a:t>
            </a:r>
          </a:p>
          <a:p>
            <a:pPr lvl="1" eaLnBrk="1" hangingPunct="1"/>
            <a:r>
              <a:rPr lang="en-US" altLang="zh-TW" sz="2400" dirty="0"/>
              <a:t>Now, both </a:t>
            </a:r>
            <a:r>
              <a:rPr lang="en-US" altLang="zh-TW" sz="2400" i="1" dirty="0"/>
              <a:t>B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A</a:t>
            </a:r>
            <a:r>
              <a:rPr lang="en-US" altLang="zh-TW" sz="2400" dirty="0"/>
              <a:t> are active =&gt; </a:t>
            </a:r>
            <a:r>
              <a:rPr lang="en-US" altLang="zh-TW" sz="2400" b="1" dirty="0">
                <a:solidFill>
                  <a:srgbClr val="FF3300"/>
                </a:solidFill>
              </a:rPr>
              <a:t>one must wait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800" dirty="0"/>
              <a:t>Two possibilities for the implementation: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Signal and wait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signals and waits</a:t>
            </a:r>
          </a:p>
          <a:p>
            <a:pPr lvl="2" eaLnBrk="1" hangingPunct="1"/>
            <a:r>
              <a:rPr lang="en-US" altLang="zh-TW" i="1" dirty="0" smtClean="0"/>
              <a:t>A</a:t>
            </a:r>
            <a:r>
              <a:rPr lang="en-US" altLang="zh-TW" dirty="0" smtClean="0"/>
              <a:t> is active in the monitor</a:t>
            </a:r>
          </a:p>
          <a:p>
            <a:pPr lvl="2" eaLnBrk="1" hangingPunct="1"/>
            <a:r>
              <a:rPr lang="en-US" altLang="zh-TW" i="1" dirty="0" smtClean="0"/>
              <a:t>B</a:t>
            </a:r>
            <a:r>
              <a:rPr lang="en-US" altLang="zh-TW" dirty="0" smtClean="0"/>
              <a:t> waits until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leaves the monitor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Signal and continue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signals and continues</a:t>
            </a:r>
          </a:p>
          <a:p>
            <a:pPr lvl="2" eaLnBrk="1" hangingPunct="1"/>
            <a:r>
              <a:rPr lang="en-US" altLang="zh-TW" i="1" dirty="0" smtClean="0"/>
              <a:t>B</a:t>
            </a:r>
            <a:r>
              <a:rPr lang="en-US" altLang="zh-TW" dirty="0" smtClean="0"/>
              <a:t> is still active in the monitor</a:t>
            </a:r>
          </a:p>
          <a:p>
            <a:pPr lvl="2" eaLnBrk="1" hangingPunct="1"/>
            <a:r>
              <a:rPr lang="en-US" altLang="zh-TW" i="1" dirty="0" smtClean="0"/>
              <a:t>A</a:t>
            </a:r>
            <a:r>
              <a:rPr lang="en-US" altLang="zh-TW" dirty="0" smtClean="0"/>
              <a:t> waits until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leaves the monitor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Mutex</a:t>
            </a:r>
            <a:r>
              <a:rPr lang="en-US" altLang="zh-TW" sz="2800" dirty="0"/>
              <a:t>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336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Mutex</a:t>
            </a:r>
            <a:r>
              <a:rPr lang="en-US" altLang="zh-TW" sz="2800" dirty="0"/>
              <a:t>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Monitors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Monitor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Implementing a Monitor Using </a:t>
            </a:r>
            <a:r>
              <a:rPr lang="en-US" altLang="zh-TW" sz="2400" b="1" dirty="0" smtClean="0">
                <a:solidFill>
                  <a:srgbClr val="FF3300"/>
                </a:solidFill>
              </a:rPr>
              <a:t>Semaphore</a:t>
            </a:r>
            <a:endParaRPr lang="en-US" altLang="zh-TW" sz="2400" b="1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Resuming Processes within a Monitor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284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dirty="0"/>
              <a:t>Implement a Monitor Using </a:t>
            </a:r>
            <a:r>
              <a:rPr lang="en-US" altLang="zh-TW" sz="4000" dirty="0">
                <a:solidFill>
                  <a:srgbClr val="FF0000"/>
                </a:solidFill>
              </a:rPr>
              <a:t>Semaphores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There are three cases to be blocked in a monitor</a:t>
            </a:r>
          </a:p>
          <a:p>
            <a:pPr lvl="1" eaLnBrk="1" hangingPunct="1"/>
            <a:r>
              <a:rPr lang="en-US" altLang="zh-TW" sz="2400" dirty="0"/>
              <a:t>Case 1: when entering a monitor</a:t>
            </a:r>
          </a:p>
          <a:p>
            <a:pPr lvl="2" eaLnBrk="1" hangingPunct="1"/>
            <a:r>
              <a:rPr lang="en-US" altLang="zh-TW" sz="2000" dirty="0"/>
              <a:t>If another process is currently executed in the monitor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Case 2: when calling </a:t>
            </a:r>
            <a:r>
              <a:rPr lang="en-US" altLang="zh-TW" sz="2400" b="1" dirty="0" err="1">
                <a:solidFill>
                  <a:srgbClr val="0000FF"/>
                </a:solidFill>
              </a:rPr>
              <a:t>x.wait</a:t>
            </a:r>
            <a:r>
              <a:rPr lang="en-US" altLang="zh-TW" sz="2400" b="1" dirty="0">
                <a:solidFill>
                  <a:srgbClr val="0000FF"/>
                </a:solidFill>
              </a:rPr>
              <a:t>()</a:t>
            </a:r>
            <a:r>
              <a:rPr lang="en-US" altLang="zh-TW" sz="2400" dirty="0">
                <a:solidFill>
                  <a:srgbClr val="0000FF"/>
                </a:solidFill>
              </a:rPr>
              <a:t>, </a:t>
            </a:r>
            <a:r>
              <a:rPr lang="en-US" altLang="zh-TW" sz="2400" dirty="0"/>
              <a:t>for each condition variable </a:t>
            </a:r>
            <a:r>
              <a:rPr lang="en-US" altLang="zh-TW" sz="2400" b="1" dirty="0"/>
              <a:t>x</a:t>
            </a:r>
          </a:p>
          <a:p>
            <a:pPr lvl="2" eaLnBrk="1" hangingPunct="1"/>
            <a:r>
              <a:rPr lang="en-US" altLang="zh-TW" sz="2000" dirty="0"/>
              <a:t>The calling process will be blocked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Case 3: When calling </a:t>
            </a:r>
            <a:r>
              <a:rPr lang="en-US" altLang="zh-TW" sz="2400" b="1" dirty="0" err="1">
                <a:solidFill>
                  <a:srgbClr val="0000FF"/>
                </a:solidFill>
              </a:rPr>
              <a:t>x.signal</a:t>
            </a:r>
            <a:r>
              <a:rPr lang="en-US" altLang="zh-TW" sz="2400" b="1" dirty="0">
                <a:solidFill>
                  <a:srgbClr val="0000FF"/>
                </a:solidFill>
              </a:rPr>
              <a:t>()</a:t>
            </a:r>
            <a:r>
              <a:rPr lang="en-US" altLang="zh-TW" sz="2400" dirty="0"/>
              <a:t>, for each condition variable </a:t>
            </a:r>
            <a:r>
              <a:rPr lang="en-US" altLang="zh-TW" sz="2400" b="1" dirty="0"/>
              <a:t>x</a:t>
            </a:r>
            <a:endParaRPr lang="en-US" altLang="zh-TW" sz="2400" dirty="0"/>
          </a:p>
          <a:p>
            <a:pPr lvl="2" eaLnBrk="1" hangingPunct="1"/>
            <a:r>
              <a:rPr lang="en-US" altLang="zh-TW" sz="2000" dirty="0"/>
              <a:t>Assume that </a:t>
            </a:r>
            <a:r>
              <a:rPr lang="en-US" altLang="zh-TW" sz="2000" b="1" dirty="0">
                <a:solidFill>
                  <a:srgbClr val="FF3300"/>
                </a:solidFill>
              </a:rPr>
              <a:t>signal and wait</a:t>
            </a:r>
          </a:p>
          <a:p>
            <a:pPr lvl="2" eaLnBrk="1" hangingPunct="1"/>
            <a:r>
              <a:rPr lang="en-US" altLang="zh-TW" sz="2000" dirty="0"/>
              <a:t>The calling process may wait until the resumed process to leave or wait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Implement a Monitor Using Semaphores (Cont.)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Thus, we need three kinds of semaphore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/>
              <a:t>case 1</a:t>
            </a:r>
            <a:r>
              <a:rPr lang="en-US" altLang="zh-TW" sz="2400" dirty="0"/>
              <a:t>: use a semaphore </a:t>
            </a:r>
            <a:r>
              <a:rPr lang="en-US" altLang="zh-TW" sz="2400" b="1" dirty="0"/>
              <a:t>mutex</a:t>
            </a:r>
            <a:r>
              <a:rPr lang="en-US" altLang="zh-TW" sz="2400" dirty="0"/>
              <a:t> (</a:t>
            </a:r>
            <a:r>
              <a:rPr lang="en-US" altLang="zh-TW" sz="2400" dirty="0" err="1"/>
              <a:t>init.</a:t>
            </a:r>
            <a:r>
              <a:rPr lang="en-US" altLang="zh-TW" sz="2400" dirty="0"/>
              <a:t> as </a:t>
            </a:r>
            <a:r>
              <a:rPr lang="en-US" altLang="zh-TW" sz="2400" b="1" dirty="0"/>
              <a:t>1</a:t>
            </a:r>
            <a:r>
              <a:rPr lang="en-US" altLang="zh-TW" sz="2400" dirty="0"/>
              <a:t>) for each monitor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/>
              <a:t>wait(mutex) before entering the monitor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/>
              <a:t>signal(mutex) after leaving the monitor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 b="1" dirty="0"/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/>
              <a:t>case 2</a:t>
            </a:r>
            <a:r>
              <a:rPr lang="en-US" altLang="zh-TW" sz="2400" dirty="0"/>
              <a:t>: each condition variable, x, is implemented by using</a:t>
            </a:r>
          </a:p>
          <a:p>
            <a:pPr lvl="2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TW" sz="2000" b="1" dirty="0" err="1"/>
              <a:t>x_sem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init.</a:t>
            </a:r>
            <a:r>
              <a:rPr lang="en-US" altLang="zh-TW" sz="2000" dirty="0"/>
              <a:t> as </a:t>
            </a:r>
            <a:r>
              <a:rPr lang="en-US" altLang="zh-TW" sz="2000" b="1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): semaphore corresponds to x</a:t>
            </a:r>
          </a:p>
          <a:p>
            <a:pPr lvl="2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TW" sz="2000" b="1" dirty="0" err="1"/>
              <a:t>int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x_count</a:t>
            </a:r>
            <a:r>
              <a:rPr lang="en-US" altLang="zh-TW" sz="2000" b="1" dirty="0"/>
              <a:t>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init.</a:t>
            </a:r>
            <a:r>
              <a:rPr lang="en-US" altLang="zh-TW" sz="2000" dirty="0"/>
              <a:t> as </a:t>
            </a:r>
            <a:r>
              <a:rPr lang="en-US" altLang="zh-TW" sz="2000" b="1" dirty="0"/>
              <a:t>0</a:t>
            </a:r>
            <a:r>
              <a:rPr lang="en-US" altLang="zh-TW" sz="2000" dirty="0"/>
              <a:t>): number of processes waiting on </a:t>
            </a:r>
            <a:r>
              <a:rPr lang="en-US" altLang="zh-TW" sz="2000" b="1" dirty="0" err="1"/>
              <a:t>x_sem</a:t>
            </a:r>
            <a:endParaRPr lang="en-US" altLang="zh-TW" b="1" dirty="0" smtClean="0"/>
          </a:p>
          <a:p>
            <a:pPr lvl="1" eaLnBrk="1" hangingPunct="1">
              <a:lnSpc>
                <a:spcPct val="110000"/>
              </a:lnSpc>
            </a:pPr>
            <a:endParaRPr lang="en-US" altLang="zh-TW" sz="2400" b="1" dirty="0"/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/>
              <a:t>case 3</a:t>
            </a:r>
            <a:r>
              <a:rPr lang="en-US" altLang="zh-TW" sz="2400" dirty="0"/>
              <a:t>: assume</a:t>
            </a:r>
            <a:r>
              <a:rPr lang="en-US" altLang="zh-TW" sz="2400" b="1" dirty="0">
                <a:solidFill>
                  <a:srgbClr val="FF3300"/>
                </a:solidFill>
              </a:rPr>
              <a:t> signal and wait, </a:t>
            </a:r>
            <a:r>
              <a:rPr lang="en-US" altLang="zh-TW" sz="2400" dirty="0"/>
              <a:t>use another semaphore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b="1" dirty="0"/>
              <a:t>next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init.</a:t>
            </a:r>
            <a:r>
              <a:rPr lang="en-US" altLang="zh-TW" sz="2000" dirty="0"/>
              <a:t> as </a:t>
            </a:r>
            <a:r>
              <a:rPr lang="en-US" altLang="zh-TW" sz="2000" b="1" dirty="0">
                <a:solidFill>
                  <a:srgbClr val="FF3300"/>
                </a:solidFill>
              </a:rPr>
              <a:t>0</a:t>
            </a:r>
            <a:r>
              <a:rPr lang="en-US" altLang="zh-TW" sz="2000" dirty="0"/>
              <a:t>): used by a signaling process since it must wait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b="1" dirty="0" err="1"/>
              <a:t>int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next_count</a:t>
            </a:r>
            <a:r>
              <a:rPr lang="en-US" altLang="zh-TW" sz="2000" b="1" dirty="0"/>
              <a:t> 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init.</a:t>
            </a:r>
            <a:r>
              <a:rPr lang="en-US" altLang="zh-TW" sz="2000" dirty="0"/>
              <a:t> as 0): number of processes suspend on </a:t>
            </a:r>
            <a:r>
              <a:rPr lang="en-US" altLang="zh-TW" sz="2000" b="1" dirty="0"/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25" name="Rectangle 13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Implement a Monitor Using Semaphores (Cont.)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15000"/>
              </a:spcBef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800" dirty="0"/>
              <a:t>Each external (public) procedure </a:t>
            </a:r>
            <a:r>
              <a:rPr lang="en-US" altLang="zh-TW" sz="2800" b="1" i="1" dirty="0"/>
              <a:t>F</a:t>
            </a:r>
            <a:r>
              <a:rPr lang="en-US" altLang="zh-TW" sz="2800" dirty="0"/>
              <a:t> will be replaced by</a:t>
            </a:r>
          </a:p>
          <a:p>
            <a:pPr eaLnBrk="1" hangingPunct="1">
              <a:spcBef>
                <a:spcPct val="15000"/>
              </a:spcBef>
              <a:tabLst>
                <a:tab pos="1890713" algn="l"/>
                <a:tab pos="2338388" algn="l"/>
                <a:tab pos="2511425" algn="l"/>
              </a:tabLst>
            </a:pPr>
            <a:endParaRPr lang="en-US" altLang="zh-TW" sz="2800" dirty="0"/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4361657" y="3092450"/>
            <a:ext cx="3686968" cy="22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wait(</a:t>
            </a:r>
            <a:r>
              <a:rPr lang="en-US" altLang="zh-TW" sz="2000" b="1" dirty="0" err="1">
                <a:solidFill>
                  <a:srgbClr val="FF3300"/>
                </a:solidFill>
                <a:latin typeface="Calibri" panose="020F0502020204030204" pitchFamily="34" charset="0"/>
              </a:rPr>
              <a:t>mutex</a:t>
            </a: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latin typeface="Calibri" panose="020F0502020204030204" pitchFamily="34" charset="0"/>
              </a:rPr>
              <a:t>     </a:t>
            </a:r>
            <a:r>
              <a:rPr lang="en-US" altLang="zh-TW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body of </a:t>
            </a:r>
            <a:r>
              <a:rPr lang="en-US" altLang="zh-TW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F</a:t>
            </a:r>
            <a:r>
              <a:rPr lang="en-US" altLang="zh-TW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if next-count&gt;0 	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     signal(next);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else 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     signal(</a:t>
            </a:r>
            <a:r>
              <a:rPr lang="en-US" altLang="zh-TW" sz="2000" b="1" dirty="0" err="1">
                <a:solidFill>
                  <a:srgbClr val="FF3300"/>
                </a:solidFill>
                <a:latin typeface="Calibri" panose="020F0502020204030204" pitchFamily="34" charset="0"/>
              </a:rPr>
              <a:t>mutex</a:t>
            </a: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89096" name="Rectangle 4"/>
          <p:cNvSpPr>
            <a:spLocks noChangeArrowheads="1"/>
          </p:cNvSpPr>
          <p:nvPr/>
        </p:nvSpPr>
        <p:spPr bwMode="auto">
          <a:xfrm>
            <a:off x="4136232" y="2981762"/>
            <a:ext cx="3912393" cy="246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778579" y="3724857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alibri" panose="020F0502020204030204" pitchFamily="34" charset="0"/>
              </a:rPr>
              <a:t>body of </a:t>
            </a:r>
            <a:r>
              <a:rPr lang="en-US" altLang="zh-TW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F</a:t>
            </a:r>
            <a:endParaRPr lang="en-US" altLang="zh-TW" sz="20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89098" name="AutoShape 6"/>
          <p:cNvSpPr>
            <a:spLocks noChangeArrowheads="1"/>
          </p:cNvSpPr>
          <p:nvPr/>
        </p:nvSpPr>
        <p:spPr bwMode="auto">
          <a:xfrm>
            <a:off x="3046498" y="3808394"/>
            <a:ext cx="1008063" cy="200489"/>
          </a:xfrm>
          <a:prstGeom prst="rightArrow">
            <a:avLst>
              <a:gd name="adj1" fmla="val 50000"/>
              <a:gd name="adj2" fmla="val 165365"/>
            </a:avLst>
          </a:prstGeom>
          <a:solidFill>
            <a:srgbClr val="ECECE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9099" name="Text Box 7"/>
          <p:cNvSpPr txBox="1">
            <a:spLocks noChangeArrowheads="1"/>
          </p:cNvSpPr>
          <p:nvPr/>
        </p:nvSpPr>
        <p:spPr bwMode="auto">
          <a:xfrm>
            <a:off x="3016239" y="3469811"/>
            <a:ext cx="1121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latin typeface="Calibri" panose="020F0502020204030204" pitchFamily="34" charset="0"/>
              </a:rPr>
              <a:t>compiler</a:t>
            </a:r>
          </a:p>
        </p:txBody>
      </p:sp>
      <p:sp>
        <p:nvSpPr>
          <p:cNvPr id="89100" name="Line 8"/>
          <p:cNvSpPr>
            <a:spLocks noChangeShapeType="1"/>
          </p:cNvSpPr>
          <p:nvPr/>
        </p:nvSpPr>
        <p:spPr bwMode="auto">
          <a:xfrm flipH="1">
            <a:off x="6228358" y="3057286"/>
            <a:ext cx="2243906" cy="1364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9101" name="Line 9"/>
          <p:cNvSpPr>
            <a:spLocks noChangeShapeType="1"/>
          </p:cNvSpPr>
          <p:nvPr/>
        </p:nvSpPr>
        <p:spPr bwMode="auto">
          <a:xfrm flipH="1">
            <a:off x="6479381" y="4724548"/>
            <a:ext cx="1650914" cy="4408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89102" name="Text Box 11"/>
          <p:cNvSpPr txBox="1">
            <a:spLocks noChangeArrowheads="1"/>
          </p:cNvSpPr>
          <p:nvPr/>
        </p:nvSpPr>
        <p:spPr bwMode="auto">
          <a:xfrm>
            <a:off x="8236744" y="2472186"/>
            <a:ext cx="2305050" cy="104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5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latin typeface="Calibri" panose="020F0502020204030204" pitchFamily="34" charset="0"/>
              </a:rPr>
              <a:t>wakeup a </a:t>
            </a:r>
          </a:p>
          <a:p>
            <a:pPr algn="ctr" eaLnBrk="0" hangingPunct="0">
              <a:lnSpc>
                <a:spcPct val="55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latin typeface="Calibri" panose="020F0502020204030204" pitchFamily="34" charset="0"/>
              </a:rPr>
              <a:t>suspended process </a:t>
            </a:r>
          </a:p>
          <a:p>
            <a:pPr algn="ctr" eaLnBrk="0" hangingPunct="0">
              <a:lnSpc>
                <a:spcPct val="55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in the monitor</a:t>
            </a:r>
          </a:p>
          <a:p>
            <a:pPr algn="ctr" eaLnBrk="0" hangingPunct="0">
              <a:lnSpc>
                <a:spcPct val="55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(due to signaling)</a:t>
            </a:r>
          </a:p>
        </p:txBody>
      </p:sp>
      <p:sp>
        <p:nvSpPr>
          <p:cNvPr id="89103" name="Text Box 12"/>
          <p:cNvSpPr txBox="1">
            <a:spLocks noChangeArrowheads="1"/>
          </p:cNvSpPr>
          <p:nvPr/>
        </p:nvSpPr>
        <p:spPr bwMode="auto">
          <a:xfrm>
            <a:off x="8048625" y="4450054"/>
            <a:ext cx="25193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6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latin typeface="Calibri" panose="020F0502020204030204" pitchFamily="34" charset="0"/>
              </a:rPr>
              <a:t>allow other processes</a:t>
            </a:r>
          </a:p>
          <a:p>
            <a:pPr algn="ctr" eaLnBrk="0" hangingPunct="0">
              <a:lnSpc>
                <a:spcPct val="6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>
                <a:latin typeface="Calibri" panose="020F0502020204030204" pitchFamily="34" charset="0"/>
              </a:rPr>
              <a:t>to </a:t>
            </a: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enter the monitor</a:t>
            </a:r>
          </a:p>
        </p:txBody>
      </p:sp>
      <p:sp>
        <p:nvSpPr>
          <p:cNvPr id="2" name="矩形 1"/>
          <p:cNvSpPr/>
          <p:nvPr/>
        </p:nvSpPr>
        <p:spPr>
          <a:xfrm>
            <a:off x="1796965" y="3603785"/>
            <a:ext cx="1206500" cy="60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600" dirty="0" err="1">
                <a:solidFill>
                  <a:schemeClr val="tx1"/>
                </a:solidFill>
              </a:rPr>
              <a:t>x.wait</a:t>
            </a:r>
            <a:r>
              <a:rPr lang="en-US" altLang="zh-TW" sz="3600" dirty="0">
                <a:solidFill>
                  <a:schemeClr val="tx1"/>
                </a:solidFill>
              </a:rPr>
              <a:t>() and </a:t>
            </a:r>
            <a:r>
              <a:rPr lang="en-US" altLang="zh-TW" sz="3600" dirty="0" err="1">
                <a:solidFill>
                  <a:schemeClr val="tx1"/>
                </a:solidFill>
              </a:rPr>
              <a:t>x.signal</a:t>
            </a:r>
            <a:r>
              <a:rPr lang="en-US" altLang="zh-TW" sz="3600" dirty="0">
                <a:solidFill>
                  <a:schemeClr val="tx1"/>
                </a:solidFill>
              </a:rPr>
              <a:t>() Invoke </a:t>
            </a:r>
            <a:r>
              <a:rPr lang="en-US" altLang="zh-TW" sz="3600" dirty="0">
                <a:solidFill>
                  <a:srgbClr val="FF0000"/>
                </a:solidFill>
              </a:rPr>
              <a:t>Library</a:t>
            </a:r>
            <a:r>
              <a:rPr lang="en-US" altLang="zh-TW" sz="2700" dirty="0">
                <a:solidFill>
                  <a:schemeClr val="tx1"/>
                </a:solidFill>
              </a:rPr>
              <a:t>------</a:t>
            </a:r>
            <a:r>
              <a:rPr lang="en-US" altLang="zh-TW" sz="2400" dirty="0" err="1">
                <a:solidFill>
                  <a:schemeClr val="tx1"/>
                </a:solidFill>
              </a:rPr>
              <a:t>x.wait</a:t>
            </a:r>
            <a:r>
              <a:rPr lang="en-US" altLang="zh-TW" sz="2400" dirty="0">
                <a:solidFill>
                  <a:schemeClr val="tx1"/>
                </a:solidFill>
              </a:rPr>
              <a:t>() and </a:t>
            </a:r>
            <a:r>
              <a:rPr lang="en-US" altLang="zh-TW" sz="2400" dirty="0" err="1">
                <a:solidFill>
                  <a:schemeClr val="tx1"/>
                </a:solidFill>
              </a:rPr>
              <a:t>x.signal</a:t>
            </a:r>
            <a:r>
              <a:rPr lang="en-US" altLang="zh-TW" sz="2400" dirty="0">
                <a:solidFill>
                  <a:schemeClr val="tx1"/>
                </a:solidFill>
              </a:rPr>
              <a:t>() are implemented in library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 err="1">
                <a:solidFill>
                  <a:srgbClr val="0000FF"/>
                </a:solidFill>
              </a:rPr>
              <a:t>x.wait</a:t>
            </a:r>
            <a:r>
              <a:rPr lang="en-US" altLang="zh-TW" sz="1800" b="1" dirty="0">
                <a:solidFill>
                  <a:srgbClr val="0000FF"/>
                </a:solidFill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	       x-count++;                       </a:t>
            </a:r>
            <a:r>
              <a:rPr lang="en-US" altLang="zh-TW" sz="1800" dirty="0">
                <a:solidFill>
                  <a:srgbClr val="0000FF"/>
                </a:solidFill>
              </a:rPr>
              <a:t>//</a:t>
            </a:r>
            <a:r>
              <a:rPr lang="en-US" altLang="zh-TW" sz="1800" b="1" dirty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a new process is to be blocked on x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	       </a:t>
            </a:r>
            <a:r>
              <a:rPr lang="en-US" altLang="zh-TW" sz="1800" b="1" dirty="0">
                <a:solidFill>
                  <a:srgbClr val="FF0000"/>
                </a:solidFill>
              </a:rPr>
              <a:t>if (next-count &gt; 0)	</a:t>
            </a:r>
            <a:r>
              <a:rPr lang="en-US" altLang="zh-TW" sz="1800" dirty="0" smtClean="0">
                <a:solidFill>
                  <a:srgbClr val="0000FF"/>
                </a:solidFill>
              </a:rPr>
              <a:t>// </a:t>
            </a:r>
            <a:r>
              <a:rPr lang="en-US" altLang="zh-TW" sz="1800" dirty="0">
                <a:solidFill>
                  <a:srgbClr val="0000FF"/>
                </a:solidFill>
              </a:rPr>
              <a:t>wait up processes that are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FF0000"/>
                </a:solidFill>
              </a:rPr>
              <a:t>	               signal(next);	 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	</a:t>
            </a:r>
            <a:r>
              <a:rPr lang="en-US" altLang="zh-TW" sz="1800" dirty="0" smtClean="0">
                <a:solidFill>
                  <a:srgbClr val="0000FF"/>
                </a:solidFill>
              </a:rPr>
              <a:t>// </a:t>
            </a:r>
            <a:r>
              <a:rPr lang="en-US" altLang="zh-TW" sz="1800" b="1" dirty="0">
                <a:solidFill>
                  <a:srgbClr val="0000FF"/>
                </a:solidFill>
              </a:rPr>
              <a:t>suspended</a:t>
            </a:r>
            <a:r>
              <a:rPr lang="en-US" altLang="zh-TW" sz="1800" dirty="0">
                <a:solidFill>
                  <a:srgbClr val="0000FF"/>
                </a:solidFill>
              </a:rPr>
              <a:t> in monitor due to signaling operations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FF0000"/>
                </a:solidFill>
              </a:rPr>
              <a:t>	      else                                    </a:t>
            </a:r>
            <a:r>
              <a:rPr lang="en-US" altLang="zh-TW" sz="1800" dirty="0">
                <a:solidFill>
                  <a:srgbClr val="0000FF"/>
                </a:solidFill>
              </a:rPr>
              <a:t>//</a:t>
            </a:r>
            <a:r>
              <a:rPr lang="en-US" altLang="zh-TW" sz="1800" b="1" dirty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no process suspended within the monitor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FF0000"/>
                </a:solidFill>
              </a:rPr>
              <a:t>	               signal(mutex);        </a:t>
            </a:r>
            <a:r>
              <a:rPr lang="en-US" altLang="zh-TW" sz="1800" dirty="0">
                <a:solidFill>
                  <a:srgbClr val="0000FF"/>
                </a:solidFill>
              </a:rPr>
              <a:t>//</a:t>
            </a:r>
            <a:r>
              <a:rPr lang="en-US" altLang="zh-TW" sz="1800" b="1" dirty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allow other processes to enter the monitor</a:t>
            </a:r>
            <a:endParaRPr lang="en-US" altLang="zh-TW" sz="1600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	      wait(x-</a:t>
            </a:r>
            <a:r>
              <a:rPr lang="en-US" altLang="zh-TW" sz="1800" b="1" dirty="0" err="1">
                <a:solidFill>
                  <a:srgbClr val="0000FF"/>
                </a:solidFill>
              </a:rPr>
              <a:t>sem</a:t>
            </a:r>
            <a:r>
              <a:rPr lang="en-US" altLang="zh-TW" sz="1800" b="1" dirty="0">
                <a:solidFill>
                  <a:srgbClr val="0000FF"/>
                </a:solidFill>
              </a:rPr>
              <a:t>);	             </a:t>
            </a:r>
            <a:r>
              <a:rPr lang="en-US" altLang="zh-TW" sz="18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1800" dirty="0" smtClean="0">
                <a:solidFill>
                  <a:srgbClr val="0000FF"/>
                </a:solidFill>
              </a:rPr>
              <a:t>//</a:t>
            </a:r>
            <a:r>
              <a:rPr lang="en-US" altLang="zh-TW" sz="1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blocked itself on x</a:t>
            </a:r>
            <a:endParaRPr lang="en-US" altLang="zh-TW" sz="1600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	      x-count--;                         </a:t>
            </a:r>
            <a:r>
              <a:rPr lang="en-US" altLang="zh-TW" sz="1800" dirty="0">
                <a:solidFill>
                  <a:srgbClr val="0000FF"/>
                </a:solidFill>
              </a:rPr>
              <a:t>// wakeup by </a:t>
            </a:r>
            <a:r>
              <a:rPr lang="en-US" altLang="zh-TW" sz="1800" b="1" dirty="0">
                <a:solidFill>
                  <a:srgbClr val="0000FF"/>
                </a:solidFill>
              </a:rPr>
              <a:t>another</a:t>
            </a:r>
            <a:r>
              <a:rPr lang="en-US" altLang="zh-TW" sz="1800" dirty="0">
                <a:solidFill>
                  <a:srgbClr val="0000FF"/>
                </a:solidFill>
              </a:rPr>
              <a:t> process, x-count--;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endParaRPr lang="en-US" altLang="zh-TW" sz="18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 err="1">
                <a:solidFill>
                  <a:srgbClr val="0000FF"/>
                </a:solidFill>
              </a:rPr>
              <a:t>x.signal</a:t>
            </a:r>
            <a:r>
              <a:rPr lang="en-US" altLang="zh-TW" sz="1800" b="1" dirty="0">
                <a:solidFill>
                  <a:srgbClr val="0000FF"/>
                </a:solidFill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     if (x-count &gt; 0</a:t>
            </a:r>
            <a:r>
              <a:rPr lang="en-US" altLang="zh-TW" sz="1800" dirty="0">
                <a:solidFill>
                  <a:srgbClr val="0000FF"/>
                </a:solidFill>
              </a:rPr>
              <a:t>)             </a:t>
            </a:r>
            <a:r>
              <a:rPr lang="en-US" altLang="zh-TW" sz="1800" dirty="0" smtClean="0">
                <a:solidFill>
                  <a:srgbClr val="0000FF"/>
                </a:solidFill>
              </a:rPr>
              <a:t>  // </a:t>
            </a:r>
            <a:r>
              <a:rPr lang="en-US" altLang="zh-TW" sz="1800" dirty="0">
                <a:solidFill>
                  <a:srgbClr val="0000FF"/>
                </a:solidFill>
              </a:rPr>
              <a:t>there are processes blocked within the monitor, wake up one 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     {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	     next-count++;        </a:t>
            </a:r>
            <a:r>
              <a:rPr lang="en-US" altLang="zh-TW" sz="1800" dirty="0">
                <a:solidFill>
                  <a:srgbClr val="0000FF"/>
                </a:solidFill>
              </a:rPr>
              <a:t>//</a:t>
            </a:r>
            <a:r>
              <a:rPr lang="en-US" altLang="zh-TW" sz="1800" b="1" dirty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the signaling process is blocked in next, assume signal and wait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	     signal(x-</a:t>
            </a:r>
            <a:r>
              <a:rPr lang="en-US" altLang="zh-TW" sz="1800" b="1" dirty="0" err="1">
                <a:solidFill>
                  <a:srgbClr val="0000FF"/>
                </a:solidFill>
              </a:rPr>
              <a:t>sem</a:t>
            </a:r>
            <a:r>
              <a:rPr lang="en-US" altLang="zh-TW" sz="1800" b="1" dirty="0">
                <a:solidFill>
                  <a:srgbClr val="0000FF"/>
                </a:solidFill>
              </a:rPr>
              <a:t>);	  </a:t>
            </a:r>
            <a:r>
              <a:rPr lang="en-US" altLang="zh-TW" sz="18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1800" dirty="0" smtClean="0">
                <a:solidFill>
                  <a:srgbClr val="0000FF"/>
                </a:solidFill>
              </a:rPr>
              <a:t>// </a:t>
            </a:r>
            <a:r>
              <a:rPr lang="en-US" altLang="zh-TW" sz="1800" dirty="0">
                <a:solidFill>
                  <a:srgbClr val="0000FF"/>
                </a:solidFill>
              </a:rPr>
              <a:t>wait up processes blocked on x</a:t>
            </a:r>
            <a:r>
              <a:rPr lang="en-US" altLang="zh-TW" sz="1800" b="1" dirty="0">
                <a:solidFill>
                  <a:srgbClr val="0000FF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	     </a:t>
            </a:r>
            <a:r>
              <a:rPr lang="en-US" altLang="zh-TW" sz="1800" b="1" dirty="0">
                <a:solidFill>
                  <a:srgbClr val="FF3300"/>
                </a:solidFill>
              </a:rPr>
              <a:t>wait(next);             </a:t>
            </a:r>
            <a:r>
              <a:rPr lang="en-US" altLang="zh-TW" sz="1800" dirty="0">
                <a:solidFill>
                  <a:srgbClr val="FF3300"/>
                </a:solidFill>
              </a:rPr>
              <a:t>//</a:t>
            </a:r>
            <a:r>
              <a:rPr lang="en-US" altLang="zh-TW" sz="1800" b="1" dirty="0">
                <a:solidFill>
                  <a:srgbClr val="FF3300"/>
                </a:solidFill>
              </a:rPr>
              <a:t> the signaling process is blocked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	     next-count--;         </a:t>
            </a:r>
            <a:r>
              <a:rPr lang="en-US" altLang="zh-TW" sz="1800" dirty="0">
                <a:solidFill>
                  <a:srgbClr val="0000FF"/>
                </a:solidFill>
              </a:rPr>
              <a:t>//</a:t>
            </a:r>
            <a:r>
              <a:rPr lang="en-US" altLang="zh-TW" sz="1800" b="1" dirty="0">
                <a:solidFill>
                  <a:srgbClr val="0000FF"/>
                </a:solidFill>
              </a:rPr>
              <a:t> </a:t>
            </a:r>
            <a:r>
              <a:rPr lang="en-US" altLang="zh-TW" sz="1800" dirty="0">
                <a:solidFill>
                  <a:srgbClr val="0000FF"/>
                </a:solidFill>
              </a:rPr>
              <a:t>wakeup by another process, next-count--;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None/>
              <a:tabLst>
                <a:tab pos="1833563" algn="l"/>
                <a:tab pos="2222500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6"/>
          <p:cNvSpPr txBox="1">
            <a:spLocks noChangeArrowheads="1"/>
          </p:cNvSpPr>
          <p:nvPr/>
        </p:nvSpPr>
        <p:spPr bwMode="auto">
          <a:xfrm>
            <a:off x="2711625" y="1591966"/>
            <a:ext cx="1235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process A</a:t>
            </a:r>
          </a:p>
        </p:txBody>
      </p:sp>
      <p:sp>
        <p:nvSpPr>
          <p:cNvPr id="77827" name="Text Box 15"/>
          <p:cNvSpPr txBox="1">
            <a:spLocks noChangeArrowheads="1"/>
          </p:cNvSpPr>
          <p:nvPr/>
        </p:nvSpPr>
        <p:spPr bwMode="auto">
          <a:xfrm>
            <a:off x="1991545" y="727870"/>
            <a:ext cx="32400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monitor entry queue:</a:t>
            </a:r>
          </a:p>
          <a:p>
            <a:r>
              <a:rPr lang="en-US" altLang="zh-TW" sz="2000" b="1">
                <a:latin typeface="Calibri" panose="020F0502020204030204" pitchFamily="34" charset="0"/>
              </a:rPr>
              <a:t>x.queue:</a:t>
            </a: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4993679" y="3027725"/>
            <a:ext cx="252095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monitor  Demo{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</a:t>
            </a:r>
            <a:r>
              <a:rPr lang="en-US" altLang="zh-TW" sz="2000" dirty="0" err="1">
                <a:latin typeface="Calibri" panose="020F0502020204030204" pitchFamily="34" charset="0"/>
              </a:rPr>
              <a:t>int</a:t>
            </a:r>
            <a:r>
              <a:rPr lang="en-US" altLang="zh-TW" sz="2000" dirty="0">
                <a:latin typeface="Calibri" panose="020F0502020204030204" pitchFamily="34" charset="0"/>
              </a:rPr>
              <a:t>   a;     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condition x;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a = 0;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void func1() {     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    if (</a:t>
            </a:r>
            <a:r>
              <a:rPr lang="en-US" altLang="zh-TW" sz="2000" dirty="0" err="1">
                <a:latin typeface="Calibri" panose="020F0502020204030204" pitchFamily="34" charset="0"/>
              </a:rPr>
              <a:t>this.a</a:t>
            </a:r>
            <a:r>
              <a:rPr lang="en-US" altLang="zh-TW" sz="2000" dirty="0">
                <a:latin typeface="Calibri" panose="020F0502020204030204" pitchFamily="34" charset="0"/>
              </a:rPr>
              <a:t> == 0)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          </a:t>
            </a:r>
            <a:r>
              <a:rPr lang="en-US" altLang="zh-TW" sz="2000" dirty="0" err="1">
                <a:latin typeface="Calibri" panose="020F0502020204030204" pitchFamily="34" charset="0"/>
              </a:rPr>
              <a:t>x.wait</a:t>
            </a:r>
            <a:r>
              <a:rPr lang="en-US" altLang="zh-TW" sz="2000" dirty="0">
                <a:latin typeface="Calibri" panose="020F0502020204030204" pitchFamily="34" charset="0"/>
              </a:rPr>
              <a:t>();          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}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void func2()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     </a:t>
            </a:r>
            <a:r>
              <a:rPr lang="en-US" altLang="zh-TW" sz="2000" dirty="0" err="1">
                <a:latin typeface="Calibri" panose="020F0502020204030204" pitchFamily="34" charset="0"/>
              </a:rPr>
              <a:t>x.signal</a:t>
            </a:r>
            <a:r>
              <a:rPr lang="en-US" altLang="zh-TW" sz="2000" dirty="0">
                <a:latin typeface="Calibri" panose="020F0502020204030204" pitchFamily="34" charset="0"/>
              </a:rPr>
              <a:t>();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4995266" y="3084416"/>
            <a:ext cx="2376488" cy="336892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68" name="Rectangle 16"/>
          <p:cNvSpPr>
            <a:spLocks noChangeArrowheads="1"/>
          </p:cNvSpPr>
          <p:nvPr/>
        </p:nvSpPr>
        <p:spPr bwMode="auto">
          <a:xfrm>
            <a:off x="2303632" y="2300450"/>
            <a:ext cx="1512168" cy="28733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77831" name="Text Box 17"/>
          <p:cNvSpPr txBox="1">
            <a:spLocks noChangeArrowheads="1"/>
          </p:cNvSpPr>
          <p:nvPr/>
        </p:nvSpPr>
        <p:spPr bwMode="auto">
          <a:xfrm>
            <a:off x="5447929" y="1628801"/>
            <a:ext cx="1220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process B</a:t>
            </a:r>
          </a:p>
        </p:txBody>
      </p:sp>
      <p:sp>
        <p:nvSpPr>
          <p:cNvPr id="77832" name="Text Box 18"/>
          <p:cNvSpPr txBox="1">
            <a:spLocks noChangeArrowheads="1"/>
          </p:cNvSpPr>
          <p:nvPr/>
        </p:nvSpPr>
        <p:spPr bwMode="auto">
          <a:xfrm>
            <a:off x="8616950" y="1628800"/>
            <a:ext cx="11850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process C</a:t>
            </a:r>
          </a:p>
        </p:txBody>
      </p:sp>
      <p:sp>
        <p:nvSpPr>
          <p:cNvPr id="612380" name="AutoShape 28"/>
          <p:cNvSpPr>
            <a:spLocks noChangeArrowheads="1"/>
          </p:cNvSpPr>
          <p:nvPr/>
        </p:nvSpPr>
        <p:spPr bwMode="auto">
          <a:xfrm>
            <a:off x="4223793" y="1340768"/>
            <a:ext cx="1286421" cy="590426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82" name="Rectangle 30"/>
          <p:cNvSpPr>
            <a:spLocks noChangeArrowheads="1"/>
          </p:cNvSpPr>
          <p:nvPr/>
        </p:nvSpPr>
        <p:spPr bwMode="auto">
          <a:xfrm>
            <a:off x="4510906" y="727869"/>
            <a:ext cx="4318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612383" name="Text Box 31"/>
          <p:cNvSpPr txBox="1">
            <a:spLocks noChangeArrowheads="1"/>
          </p:cNvSpPr>
          <p:nvPr/>
        </p:nvSpPr>
        <p:spPr bwMode="auto">
          <a:xfrm>
            <a:off x="5303913" y="1375942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blocked</a:t>
            </a:r>
          </a:p>
        </p:txBody>
      </p:sp>
      <p:sp>
        <p:nvSpPr>
          <p:cNvPr id="612385" name="Rectangle 33"/>
          <p:cNvSpPr>
            <a:spLocks noChangeArrowheads="1"/>
          </p:cNvSpPr>
          <p:nvPr/>
        </p:nvSpPr>
        <p:spPr bwMode="auto">
          <a:xfrm>
            <a:off x="5639791" y="4579912"/>
            <a:ext cx="1512888" cy="6492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86" name="Text Box 34"/>
          <p:cNvSpPr txBox="1">
            <a:spLocks noChangeArrowheads="1"/>
          </p:cNvSpPr>
          <p:nvPr/>
        </p:nvSpPr>
        <p:spPr bwMode="auto">
          <a:xfrm>
            <a:off x="6793905" y="5048350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blocked</a:t>
            </a:r>
          </a:p>
        </p:txBody>
      </p:sp>
      <p:sp>
        <p:nvSpPr>
          <p:cNvPr id="612387" name="Rectangle 35"/>
          <p:cNvSpPr>
            <a:spLocks noChangeArrowheads="1"/>
          </p:cNvSpPr>
          <p:nvPr/>
        </p:nvSpPr>
        <p:spPr bwMode="auto">
          <a:xfrm>
            <a:off x="3071044" y="1088232"/>
            <a:ext cx="4318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612390" name="AutoShape 38"/>
          <p:cNvSpPr>
            <a:spLocks noChangeArrowheads="1"/>
          </p:cNvSpPr>
          <p:nvPr/>
        </p:nvSpPr>
        <p:spPr bwMode="auto">
          <a:xfrm>
            <a:off x="7032104" y="1412776"/>
            <a:ext cx="1872184" cy="504130"/>
          </a:xfrm>
          <a:prstGeom prst="curvedDownArrow">
            <a:avLst>
              <a:gd name="adj1" fmla="val 52705"/>
              <a:gd name="adj2" fmla="val 10541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91" name="Rectangle 39"/>
          <p:cNvSpPr>
            <a:spLocks noChangeArrowheads="1"/>
          </p:cNvSpPr>
          <p:nvPr/>
        </p:nvSpPr>
        <p:spPr bwMode="auto">
          <a:xfrm>
            <a:off x="5087169" y="727869"/>
            <a:ext cx="431800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C</a:t>
            </a:r>
          </a:p>
        </p:txBody>
      </p:sp>
      <p:sp>
        <p:nvSpPr>
          <p:cNvPr id="612392" name="Text Box 40"/>
          <p:cNvSpPr txBox="1">
            <a:spLocks noChangeArrowheads="1"/>
          </p:cNvSpPr>
          <p:nvPr/>
        </p:nvSpPr>
        <p:spPr bwMode="auto">
          <a:xfrm>
            <a:off x="8544273" y="1340769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blocked</a:t>
            </a:r>
          </a:p>
        </p:txBody>
      </p:sp>
      <p:sp>
        <p:nvSpPr>
          <p:cNvPr id="612393" name="AutoShape 41"/>
          <p:cNvSpPr>
            <a:spLocks noChangeArrowheads="1"/>
          </p:cNvSpPr>
          <p:nvPr/>
        </p:nvSpPr>
        <p:spPr bwMode="auto">
          <a:xfrm flipH="1" flipV="1">
            <a:off x="3215680" y="2708920"/>
            <a:ext cx="5329238" cy="404813"/>
          </a:xfrm>
          <a:prstGeom prst="curvedDownArrow">
            <a:avLst>
              <a:gd name="adj1" fmla="val 263294"/>
              <a:gd name="adj2" fmla="val 52658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12394" name="Rectangle 42"/>
          <p:cNvSpPr>
            <a:spLocks noChangeArrowheads="1"/>
          </p:cNvSpPr>
          <p:nvPr/>
        </p:nvSpPr>
        <p:spPr bwMode="auto">
          <a:xfrm>
            <a:off x="5612448" y="5845293"/>
            <a:ext cx="1540231" cy="248003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2135560" y="1988841"/>
            <a:ext cx="2376488" cy="9361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279241" y="1946017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x = x + 1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demo.func1()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y = y – 1;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5353074" y="4293096"/>
            <a:ext cx="1512168" cy="28733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015880" y="1988841"/>
            <a:ext cx="2376488" cy="9361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8039992" y="1988841"/>
            <a:ext cx="2376488" cy="93610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087888" y="1936289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x1 = x1 - 1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demo.func2()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y1 = y1 + 1;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184232" y="1946017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x2 = x2 - 1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demo.func2()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y2 = y2 + 1;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5159896" y="2276872"/>
            <a:ext cx="1512168" cy="36004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8256240" y="2276872"/>
            <a:ext cx="1512168" cy="36004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2641104" y="-27384"/>
            <a:ext cx="7199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TW" altLang="en-US" sz="2000" b="1" dirty="0">
                <a:latin typeface="Calibri" panose="020F0502020204030204" pitchFamily="34" charset="0"/>
                <a:ea typeface="標楷體" pitchFamily="65" charset="-120"/>
              </a:rPr>
              <a:t>在黑板寫下列變數的值</a:t>
            </a:r>
          </a:p>
          <a:p>
            <a:pPr algn="ctr"/>
            <a:r>
              <a:rPr lang="en-US" altLang="zh-TW" sz="2000" b="1" dirty="0" err="1">
                <a:latin typeface="Calibri" panose="020F0502020204030204" pitchFamily="34" charset="0"/>
              </a:rPr>
              <a:t>mutex</a:t>
            </a:r>
            <a:r>
              <a:rPr lang="en-US" altLang="zh-TW" sz="2000" b="1" dirty="0">
                <a:latin typeface="Calibri" panose="020F0502020204030204" pitchFamily="34" charset="0"/>
              </a:rPr>
              <a:t> = 1  , next = 0,  </a:t>
            </a:r>
            <a:r>
              <a:rPr lang="en-US" altLang="zh-TW" sz="2000" b="1" dirty="0" err="1">
                <a:latin typeface="Calibri" panose="020F0502020204030204" pitchFamily="34" charset="0"/>
              </a:rPr>
              <a:t>next_count</a:t>
            </a:r>
            <a:r>
              <a:rPr lang="en-US" altLang="zh-TW" sz="2000" b="1" dirty="0">
                <a:latin typeface="Calibri" panose="020F0502020204030204" pitchFamily="34" charset="0"/>
              </a:rPr>
              <a:t> = 0, </a:t>
            </a:r>
            <a:r>
              <a:rPr lang="en-US" altLang="zh-TW" sz="2000" b="1" dirty="0" err="1">
                <a:latin typeface="Calibri" panose="020F0502020204030204" pitchFamily="34" charset="0"/>
              </a:rPr>
              <a:t>x_sem</a:t>
            </a:r>
            <a:r>
              <a:rPr lang="en-US" altLang="zh-TW" sz="2000" b="1" dirty="0">
                <a:latin typeface="Calibri" panose="020F0502020204030204" pitchFamily="34" charset="0"/>
              </a:rPr>
              <a:t> = 0, </a:t>
            </a:r>
            <a:r>
              <a:rPr lang="en-US" altLang="zh-TW" sz="2000" b="1" dirty="0" err="1">
                <a:latin typeface="Calibri" panose="020F0502020204030204" pitchFamily="34" charset="0"/>
              </a:rPr>
              <a:t>x_count</a:t>
            </a:r>
            <a:r>
              <a:rPr lang="en-US" altLang="zh-TW" sz="2000" b="1" dirty="0">
                <a:latin typeface="Calibri" panose="020F0502020204030204" pitchFamily="34" charset="0"/>
              </a:rPr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12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612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612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68" grpId="0" animBg="1"/>
      <p:bldP spid="612380" grpId="0" animBg="1"/>
      <p:bldP spid="612380" grpId="1" animBg="1"/>
      <p:bldP spid="612382" grpId="0" animBg="1"/>
      <p:bldP spid="612382" grpId="1" animBg="1"/>
      <p:bldP spid="612383" grpId="0"/>
      <p:bldP spid="612383" grpId="1"/>
      <p:bldP spid="612385" grpId="0" animBg="1"/>
      <p:bldP spid="612386" grpId="0"/>
      <p:bldP spid="612386" grpId="1"/>
      <p:bldP spid="612387" grpId="0" animBg="1"/>
      <p:bldP spid="612387" grpId="1" animBg="1"/>
      <p:bldP spid="612390" grpId="0" animBg="1"/>
      <p:bldP spid="612391" grpId="0" animBg="1"/>
      <p:bldP spid="612392" grpId="0"/>
      <p:bldP spid="612393" grpId="0" animBg="1"/>
      <p:bldP spid="612394" grpId="0" animBg="1"/>
      <p:bldP spid="612394" grpId="1" animBg="1"/>
      <p:bldP spid="27" grpId="0" animBg="1"/>
      <p:bldP spid="27" grpId="1" animBg="1"/>
      <p:bldP spid="32" grpId="0" animBg="1"/>
      <p:bldP spid="32" grpId="1" animBg="1"/>
      <p:bldP spid="3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Mutex</a:t>
            </a:r>
            <a:r>
              <a:rPr lang="en-US" altLang="zh-TW" sz="2800" dirty="0"/>
              <a:t>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Monitors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Monitor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Implementing a Monitor Using 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Resuming Processes within a Monitor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766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600">
                <a:solidFill>
                  <a:schemeClr val="tx1"/>
                </a:solidFill>
              </a:rPr>
              <a:t>Resuming Processes Within a Monitor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 dirty="0"/>
              <a:t>If several processes are suspended on </a:t>
            </a:r>
            <a:r>
              <a:rPr lang="en-US" altLang="zh-TW" sz="2800" dirty="0">
                <a:solidFill>
                  <a:srgbClr val="0000FF"/>
                </a:solidFill>
              </a:rPr>
              <a:t>condition </a:t>
            </a:r>
            <a:r>
              <a:rPr lang="en-US" altLang="zh-TW" sz="2800" b="1" i="1" dirty="0">
                <a:solidFill>
                  <a:srgbClr val="0000FF"/>
                </a:solidFill>
              </a:rPr>
              <a:t>x</a:t>
            </a:r>
          </a:p>
          <a:p>
            <a:pPr lvl="1" eaLnBrk="1" hangingPunct="1"/>
            <a:r>
              <a:rPr lang="en-US" altLang="zh-TW" sz="2400" b="1" dirty="0" err="1"/>
              <a:t>x.signal</a:t>
            </a:r>
            <a:r>
              <a:rPr lang="en-US" altLang="zh-TW" sz="2400" b="1" dirty="0"/>
              <a:t>()</a:t>
            </a:r>
            <a:r>
              <a:rPr lang="en-US" altLang="zh-TW" sz="2400" dirty="0"/>
              <a:t> should resume which process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Solutions:</a:t>
            </a:r>
          </a:p>
          <a:p>
            <a:pPr lvl="1" eaLnBrk="1" hangingPunct="1"/>
            <a:r>
              <a:rPr lang="en-US" altLang="zh-TW" sz="2400" dirty="0"/>
              <a:t>FCFS</a:t>
            </a:r>
          </a:p>
          <a:p>
            <a:pPr lvl="1" eaLnBrk="1" hangingPunct="1"/>
            <a:r>
              <a:rPr lang="en-US" altLang="zh-TW" sz="2400" dirty="0"/>
              <a:t>Priority</a:t>
            </a:r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24" t="4802" r="1059" b="4802"/>
          <a:stretch>
            <a:fillRect/>
          </a:stretch>
        </p:blipFill>
        <p:spPr bwMode="auto">
          <a:xfrm>
            <a:off x="3935760" y="2708921"/>
            <a:ext cx="7848872" cy="376854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Mutex</a:t>
            </a:r>
            <a:r>
              <a:rPr lang="en-US" altLang="zh-TW" sz="2800" dirty="0"/>
              <a:t>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75587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Liveness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set of properties that a system must satisfy to ensure </a:t>
            </a:r>
            <a:r>
              <a:rPr lang="en-US" altLang="zh-TW" b="1" dirty="0">
                <a:solidFill>
                  <a:srgbClr val="FF0000"/>
                </a:solidFill>
              </a:rPr>
              <a:t>processes make progress.</a:t>
            </a:r>
          </a:p>
          <a:p>
            <a:r>
              <a:rPr lang="en-US" altLang="zh-TW" b="1" dirty="0" smtClean="0"/>
              <a:t>Liveness failure (</a:t>
            </a:r>
            <a:r>
              <a:rPr lang="en-US" altLang="zh-TW" dirty="0" smtClean="0"/>
              <a:t>or</a:t>
            </a:r>
            <a:r>
              <a:rPr lang="en-US" altLang="zh-TW" b="1" dirty="0" smtClean="0"/>
              <a:t> liveness hazards </a:t>
            </a:r>
            <a:r>
              <a:rPr lang="en-US" altLang="zh-TW" dirty="0" smtClean="0"/>
              <a:t>(</a:t>
            </a:r>
            <a:r>
              <a:rPr lang="zh-TW" altLang="en-US" dirty="0" smtClean="0"/>
              <a:t>危險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Fail to satisfy the liveness property</a:t>
            </a:r>
          </a:p>
          <a:p>
            <a:pPr lvl="1"/>
            <a:r>
              <a:rPr lang="en-US" altLang="zh-TW" dirty="0" smtClean="0"/>
              <a:t>Result in poor performance and responsiveness</a:t>
            </a:r>
          </a:p>
          <a:p>
            <a:pPr lvl="1"/>
            <a:r>
              <a:rPr lang="en-US" altLang="zh-TW" b="1" dirty="0" smtClean="0"/>
              <a:t>Example</a:t>
            </a:r>
          </a:p>
          <a:p>
            <a:pPr lvl="2"/>
            <a:r>
              <a:rPr lang="en-US" altLang="zh-TW" b="1" dirty="0" smtClean="0"/>
              <a:t>Indefinite </a:t>
            </a:r>
            <a:r>
              <a:rPr lang="en-US" altLang="zh-TW" b="1" dirty="0"/>
              <a:t>waiting </a:t>
            </a:r>
            <a:r>
              <a:rPr lang="en-US" altLang="zh-TW" b="1" dirty="0" smtClean="0"/>
              <a:t>(e.g., starvation) </a:t>
            </a:r>
            <a:r>
              <a:rPr lang="en-US" altLang="zh-TW" dirty="0" smtClean="0"/>
              <a:t>is </a:t>
            </a:r>
            <a:r>
              <a:rPr lang="en-US" altLang="zh-TW" dirty="0"/>
              <a:t>an example of a liveness </a:t>
            </a:r>
            <a:r>
              <a:rPr lang="en-US" altLang="zh-TW" dirty="0" smtClean="0"/>
              <a:t>failure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Deadlock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Priority Inversion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Critical Section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000" i="1" dirty="0"/>
              <a:t>n</a:t>
            </a:r>
            <a:r>
              <a:rPr lang="en-US" altLang="zh-TW" sz="3000" dirty="0"/>
              <a:t> processes all competing to use some shared data</a:t>
            </a:r>
          </a:p>
          <a:p>
            <a:pPr eaLnBrk="1" hangingPunct="1"/>
            <a:r>
              <a:rPr lang="en-US" altLang="zh-TW" sz="3000" dirty="0"/>
              <a:t>Each process has a </a:t>
            </a:r>
            <a:r>
              <a:rPr lang="en-US" altLang="zh-TW" sz="3000" b="1" dirty="0"/>
              <a:t>code segment </a:t>
            </a:r>
            <a:r>
              <a:rPr lang="en-US" altLang="zh-TW" sz="3000" dirty="0"/>
              <a:t>in which </a:t>
            </a:r>
            <a:r>
              <a:rPr lang="en-US" altLang="zh-TW" sz="3000" i="1" dirty="0">
                <a:solidFill>
                  <a:srgbClr val="FF0000"/>
                </a:solidFill>
              </a:rPr>
              <a:t>the shared data is accessed</a:t>
            </a:r>
            <a:r>
              <a:rPr lang="en-US" altLang="zh-TW" sz="3000" dirty="0"/>
              <a:t>.</a:t>
            </a:r>
          </a:p>
          <a:p>
            <a:pPr lvl="1" eaLnBrk="1" hangingPunct="1"/>
            <a:r>
              <a:rPr lang="en-US" altLang="zh-TW" sz="2600" dirty="0"/>
              <a:t>This segment is called a </a:t>
            </a:r>
            <a:r>
              <a:rPr lang="en-US" altLang="zh-TW" sz="2600" b="1" dirty="0">
                <a:solidFill>
                  <a:srgbClr val="FF3300"/>
                </a:solidFill>
              </a:rPr>
              <a:t>critical section (CS)</a:t>
            </a:r>
          </a:p>
          <a:p>
            <a:pPr lvl="1" eaLnBrk="1" hangingPunct="1"/>
            <a:r>
              <a:rPr lang="en-US" altLang="zh-TW" sz="1800" dirty="0" smtClean="0"/>
              <a:t>See the following slide</a:t>
            </a:r>
            <a:endParaRPr lang="en-US" altLang="zh-TW" sz="1800" dirty="0"/>
          </a:p>
          <a:p>
            <a:pPr eaLnBrk="1" hangingPunct="1"/>
            <a:endParaRPr lang="en-US" altLang="zh-TW" sz="3000" b="1" dirty="0" smtClean="0"/>
          </a:p>
          <a:p>
            <a:pPr eaLnBrk="1" hangingPunct="1"/>
            <a:r>
              <a:rPr lang="en-US" altLang="zh-TW" sz="3000" b="1" dirty="0" smtClean="0"/>
              <a:t>Goal</a:t>
            </a:r>
            <a:endParaRPr lang="en-US" altLang="zh-TW" sz="3000" b="1" dirty="0"/>
          </a:p>
          <a:p>
            <a:pPr lvl="1" eaLnBrk="1" hangingPunct="1"/>
            <a:r>
              <a:rPr lang="en-US" altLang="zh-TW" sz="2600" dirty="0"/>
              <a:t>When one process is executing in its critical section</a:t>
            </a:r>
          </a:p>
          <a:p>
            <a:pPr lvl="1" eaLnBrk="1" hangingPunct="1"/>
            <a:r>
              <a:rPr lang="en-US" altLang="zh-TW" sz="2600" dirty="0"/>
              <a:t>No other processes are executing in their critical sections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Deadlock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Deadlock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>
                <a:latin typeface="Helvetica" pitchFamily="34" charset="0"/>
              </a:rPr>
              <a:t>–</a:t>
            </a:r>
            <a:r>
              <a:rPr lang="en-US" altLang="zh-TW" sz="2400" dirty="0"/>
              <a:t> two or more processes are waiting indefinitely for an event that can be caused by only one of the waiting processes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/>
              <a:t>Example: Let </a:t>
            </a:r>
            <a:r>
              <a:rPr lang="en-US" altLang="zh-TW" sz="2000" b="1" i="1" dirty="0">
                <a:solidFill>
                  <a:srgbClr val="0000FF"/>
                </a:solidFill>
              </a:rPr>
              <a:t>S</a:t>
            </a:r>
            <a:r>
              <a:rPr lang="en-US" altLang="zh-TW" sz="2400" b="1" i="1" dirty="0"/>
              <a:t> </a:t>
            </a:r>
            <a:r>
              <a:rPr lang="en-US" altLang="zh-TW" sz="2400" dirty="0"/>
              <a:t>and </a:t>
            </a:r>
            <a:r>
              <a:rPr lang="en-US" altLang="zh-TW" sz="2000" b="1" i="1" dirty="0">
                <a:solidFill>
                  <a:srgbClr val="0000FF"/>
                </a:solidFill>
              </a:rPr>
              <a:t>Q</a:t>
            </a:r>
            <a:r>
              <a:rPr lang="en-US" altLang="zh-TW" sz="2400" dirty="0"/>
              <a:t> be two semaphores initialized to 1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400" i="1" dirty="0"/>
              <a:t>		          </a:t>
            </a:r>
            <a:r>
              <a:rPr lang="en-US" altLang="zh-TW" sz="2400" i="1" dirty="0" smtClean="0"/>
              <a:t>			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baseline="-25000" dirty="0" smtClean="0">
                <a:solidFill>
                  <a:srgbClr val="0000FF"/>
                </a:solidFill>
              </a:rPr>
              <a:t>0</a:t>
            </a:r>
            <a:r>
              <a:rPr lang="en-US" altLang="zh-TW" sz="2400" dirty="0">
                <a:solidFill>
                  <a:srgbClr val="0000FF"/>
                </a:solidFill>
              </a:rPr>
              <a:t>	</a:t>
            </a:r>
            <a:r>
              <a:rPr lang="en-US" altLang="zh-TW" sz="2400" dirty="0" smtClean="0">
                <a:solidFill>
                  <a:srgbClr val="0000FF"/>
                </a:solidFill>
              </a:rPr>
              <a:t>  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            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baseline="-25000" dirty="0" smtClean="0">
                <a:solidFill>
                  <a:srgbClr val="0000FF"/>
                </a:solidFill>
              </a:rPr>
              <a:t>1</a:t>
            </a:r>
            <a:endParaRPr lang="en-US" altLang="zh-TW" sz="2400" b="1" baseline="-25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		  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		         </a:t>
            </a:r>
            <a:r>
              <a:rPr lang="en-US" altLang="zh-TW" sz="2000" b="1" dirty="0" smtClean="0"/>
              <a:t>wait </a:t>
            </a:r>
            <a:r>
              <a:rPr lang="en-US" altLang="zh-TW" sz="2000" b="1" dirty="0"/>
              <a:t>(S); 	      </a:t>
            </a:r>
            <a:r>
              <a:rPr lang="en-US" altLang="zh-TW" sz="2000" b="1" dirty="0" smtClean="0"/>
              <a:t> </a:t>
            </a:r>
            <a:r>
              <a:rPr lang="en-US" altLang="zh-TW" sz="2000" b="1" dirty="0"/>
              <a:t>	wait (Q);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 b="1" dirty="0"/>
              <a:t>		      </a:t>
            </a:r>
            <a:r>
              <a:rPr lang="en-US" altLang="zh-TW" sz="2000" b="1" dirty="0" smtClean="0"/>
              <a:t>		           wait </a:t>
            </a:r>
            <a:r>
              <a:rPr lang="en-US" altLang="zh-TW" sz="2000" b="1" dirty="0"/>
              <a:t>(Q); 	      </a:t>
            </a:r>
            <a:r>
              <a:rPr lang="en-US" altLang="zh-TW" sz="2000" b="1" dirty="0" smtClean="0"/>
              <a:t>  </a:t>
            </a:r>
            <a:r>
              <a:rPr lang="en-US" altLang="zh-TW" sz="2000" b="1" dirty="0"/>
              <a:t>	wait (S);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 b="1" dirty="0"/>
              <a:t>		        </a:t>
            </a:r>
            <a:r>
              <a:rPr lang="en-US" altLang="zh-TW" sz="2000" b="1" dirty="0" smtClean="0"/>
              <a:t>		                </a:t>
            </a:r>
            <a:r>
              <a:rPr lang="en-US" altLang="zh-TW" sz="2000" b="1" dirty="0"/>
              <a:t>. 	</a:t>
            </a:r>
            <a:r>
              <a:rPr lang="en-US" altLang="zh-TW" sz="2000" b="1" dirty="0" smtClean="0"/>
              <a:t>                      </a:t>
            </a:r>
            <a:r>
              <a:rPr lang="en-US" altLang="zh-TW" sz="2000" b="1" dirty="0"/>
              <a:t>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 b="1" dirty="0"/>
              <a:t>		          </a:t>
            </a:r>
            <a:r>
              <a:rPr lang="en-US" altLang="zh-TW" sz="2000" b="1" dirty="0" smtClean="0"/>
              <a:t>		                </a:t>
            </a:r>
            <a:r>
              <a:rPr lang="en-US" altLang="zh-TW" sz="2000" b="1" dirty="0"/>
              <a:t>. 	</a:t>
            </a:r>
            <a:r>
              <a:rPr lang="en-US" altLang="zh-TW" sz="2000" b="1" dirty="0" smtClean="0"/>
              <a:t>                      </a:t>
            </a:r>
            <a:r>
              <a:rPr lang="en-US" altLang="zh-TW" sz="2000" b="1" dirty="0"/>
              <a:t>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 b="1" dirty="0"/>
              <a:t>		      </a:t>
            </a:r>
            <a:r>
              <a:rPr lang="en-US" altLang="zh-TW" sz="2000" b="1" dirty="0" smtClean="0"/>
              <a:t>		          signal </a:t>
            </a:r>
            <a:r>
              <a:rPr lang="en-US" altLang="zh-TW" sz="2000" b="1" dirty="0"/>
              <a:t>(S); 	</a:t>
            </a:r>
            <a:r>
              <a:rPr lang="en-US" altLang="zh-TW" sz="2000" b="1" dirty="0" smtClean="0"/>
              <a:t>               </a:t>
            </a:r>
            <a:r>
              <a:rPr lang="en-US" altLang="zh-TW" sz="2000" b="1" dirty="0"/>
              <a:t>	signal (Q);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TW" sz="2000" b="1" dirty="0" smtClean="0"/>
              <a:t>    </a:t>
            </a:r>
            <a:r>
              <a:rPr lang="en-US" altLang="zh-TW" sz="2000" b="1" dirty="0"/>
              <a:t>		       </a:t>
            </a:r>
            <a:r>
              <a:rPr lang="en-US" altLang="zh-TW" sz="2000" b="1" dirty="0" smtClean="0"/>
              <a:t>		          </a:t>
            </a:r>
            <a:r>
              <a:rPr lang="en-US" altLang="zh-TW" sz="2000" b="1" dirty="0"/>
              <a:t>signal (Q); 	</a:t>
            </a:r>
            <a:r>
              <a:rPr lang="en-US" altLang="zh-TW" sz="2000" b="1" dirty="0" smtClean="0"/>
              <a:t>                signal </a:t>
            </a:r>
            <a:r>
              <a:rPr lang="en-US" altLang="zh-TW" sz="2000" b="1" dirty="0"/>
              <a:t>(S);</a:t>
            </a:r>
          </a:p>
          <a:p>
            <a:pPr>
              <a:lnSpc>
                <a:spcPct val="110000"/>
              </a:lnSpc>
              <a:spcBef>
                <a:spcPts val="2400"/>
              </a:spcBef>
              <a:tabLst>
                <a:tab pos="1882775" algn="ctr"/>
                <a:tab pos="4568825" algn="ctr"/>
              </a:tabLst>
            </a:pPr>
            <a:r>
              <a:rPr lang="en-US" altLang="en-US" sz="2400" smtClean="0">
                <a:sym typeface="MT Extra" panose="05050102010205020202" pitchFamily="18" charset="2"/>
              </a:rPr>
              <a:t>Now, </a:t>
            </a:r>
            <a:r>
              <a:rPr lang="en-US" altLang="en-US" sz="2400" i="1" dirty="0">
                <a:solidFill>
                  <a:srgbClr val="000000"/>
                </a:solidFill>
              </a:rPr>
              <a:t>P</a:t>
            </a:r>
            <a:r>
              <a:rPr lang="en-US" altLang="en-US" sz="2400" baseline="-25000" dirty="0">
                <a:solidFill>
                  <a:srgbClr val="000000"/>
                </a:solidFill>
              </a:rPr>
              <a:t>0 </a:t>
            </a:r>
            <a:r>
              <a:rPr lang="en-US" altLang="en-US" sz="2400" dirty="0">
                <a:sym typeface="MT Extra" panose="05050102010205020202" pitchFamily="18" charset="2"/>
              </a:rPr>
              <a:t>and </a:t>
            </a:r>
            <a:r>
              <a:rPr lang="en-US" altLang="en-US" sz="2400" i="1" dirty="0">
                <a:solidFill>
                  <a:srgbClr val="000000"/>
                </a:solidFill>
              </a:rPr>
              <a:t>P</a:t>
            </a:r>
            <a:r>
              <a:rPr lang="en-US" altLang="en-US" sz="2400" baseline="-25000" dirty="0">
                <a:solidFill>
                  <a:srgbClr val="000000"/>
                </a:solidFill>
              </a:rPr>
              <a:t>1 </a:t>
            </a:r>
            <a:r>
              <a:rPr lang="en-US" altLang="en-US" sz="2400" dirty="0">
                <a:sym typeface="MT Extra" panose="05050102010205020202" pitchFamily="18" charset="2"/>
              </a:rPr>
              <a:t>are </a:t>
            </a:r>
            <a:r>
              <a:rPr lang="en-US" altLang="en-US" sz="2400" b="1" dirty="0">
                <a:sym typeface="MT Extra" panose="05050102010205020202" pitchFamily="18" charset="2"/>
              </a:rPr>
              <a:t>deadlocked</a:t>
            </a:r>
            <a:r>
              <a:rPr lang="en-US" altLang="en-US" sz="2400" dirty="0">
                <a:sym typeface="MT Extra" panose="05050102010205020202" pitchFamily="18" charset="2"/>
              </a:rPr>
              <a:t>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TW" sz="2000" b="1" dirty="0"/>
          </a:p>
        </p:txBody>
      </p:sp>
      <p:sp>
        <p:nvSpPr>
          <p:cNvPr id="2" name="圓角矩形 1"/>
          <p:cNvSpPr/>
          <p:nvPr/>
        </p:nvSpPr>
        <p:spPr>
          <a:xfrm>
            <a:off x="3719736" y="3140968"/>
            <a:ext cx="3960440" cy="230425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9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Priority Inversion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464" y="1196976"/>
            <a:ext cx="936104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69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Solution: Priority Inheritance Protocol (PIP)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851" y="1628800"/>
            <a:ext cx="8424863" cy="46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9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Mutex</a:t>
            </a:r>
            <a:r>
              <a:rPr lang="en-US" altLang="zh-TW" sz="2800" dirty="0"/>
              <a:t>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1155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Previously, we use </a:t>
            </a:r>
            <a:r>
              <a:rPr lang="en-US" altLang="zh-TW" b="1" dirty="0" smtClean="0"/>
              <a:t>compare-and-swap</a:t>
            </a:r>
            <a:r>
              <a:rPr lang="en-US" altLang="zh-TW" dirty="0" smtClean="0"/>
              <a:t> or </a:t>
            </a:r>
            <a:r>
              <a:rPr lang="en-US" altLang="zh-TW" b="1" dirty="0" smtClean="0"/>
              <a:t>test-and-set</a:t>
            </a:r>
            <a:r>
              <a:rPr lang="en-US" altLang="zh-TW" dirty="0" smtClean="0"/>
              <a:t> to implement lock-based (mutex, semaphore..) synchronization tools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Recently, a focus on using CAS to construct </a:t>
            </a:r>
            <a:r>
              <a:rPr lang="en-US" altLang="zh-TW" b="1" dirty="0" smtClean="0">
                <a:solidFill>
                  <a:srgbClr val="FF0000"/>
                </a:solidFill>
              </a:rPr>
              <a:t>lock-free </a:t>
            </a:r>
            <a:r>
              <a:rPr lang="en-US" altLang="zh-TW" b="1" dirty="0">
                <a:solidFill>
                  <a:srgbClr val="FF0000"/>
                </a:solidFill>
              </a:rPr>
              <a:t>programming </a:t>
            </a:r>
          </a:p>
          <a:p>
            <a:pPr>
              <a:lnSpc>
                <a:spcPct val="110000"/>
              </a:lnSpc>
            </a:pPr>
            <a:r>
              <a:rPr lang="en-US" altLang="zh-TW" dirty="0" smtClean="0"/>
              <a:t>Comparisons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Lock-based scheme: an </a:t>
            </a:r>
            <a:r>
              <a:rPr lang="en-US" altLang="zh-TW" b="1" dirty="0" smtClean="0"/>
              <a:t>pessimistic</a:t>
            </a:r>
            <a:r>
              <a:rPr lang="en-US" altLang="zh-TW" dirty="0" smtClean="0"/>
              <a:t> scheme</a:t>
            </a:r>
          </a:p>
          <a:p>
            <a:pPr lvl="2">
              <a:lnSpc>
                <a:spcPct val="110000"/>
              </a:lnSpc>
            </a:pPr>
            <a:r>
              <a:rPr lang="zh-TW" altLang="en-US" dirty="0" smtClean="0"/>
              <a:t>先取得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，不管會不會發生</a:t>
            </a:r>
            <a:r>
              <a:rPr lang="en-US" altLang="zh-TW" dirty="0" smtClean="0"/>
              <a:t>race condition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lock-free programming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 an </a:t>
            </a:r>
            <a:r>
              <a:rPr lang="en-US" altLang="zh-TW" b="1" dirty="0" smtClean="0"/>
              <a:t>optimistic</a:t>
            </a:r>
            <a:r>
              <a:rPr lang="en-US" altLang="zh-TW" dirty="0" smtClean="0"/>
              <a:t> scheme</a:t>
            </a:r>
          </a:p>
          <a:p>
            <a:pPr lvl="2">
              <a:lnSpc>
                <a:spcPct val="110000"/>
              </a:lnSpc>
            </a:pPr>
            <a:r>
              <a:rPr lang="zh-TW" altLang="en-US" dirty="0" smtClean="0"/>
              <a:t>先執行，如果之後有問題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發生</a:t>
            </a:r>
            <a:r>
              <a:rPr lang="en-US" altLang="zh-TW" dirty="0" smtClean="0"/>
              <a:t>conflict)</a:t>
            </a:r>
            <a:r>
              <a:rPr lang="zh-TW" altLang="en-US" dirty="0" smtClean="0"/>
              <a:t>，則重新執行！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4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Lock-Free Programming Example (Skip!)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/>
              <a:t>For (;;)   </a:t>
            </a:r>
          </a:p>
          <a:p>
            <a:pPr marL="0" indent="0">
              <a:buNone/>
            </a:pPr>
            <a:r>
              <a:rPr lang="en-US" altLang="zh-TW" sz="1800" dirty="0"/>
              <a:t> {</a:t>
            </a:r>
          </a:p>
          <a:p>
            <a:pPr marL="0" indent="0">
              <a:buNone/>
            </a:pPr>
            <a:r>
              <a:rPr lang="en-US" altLang="zh-TW" sz="1800" dirty="0"/>
              <a:t>        // Copy a </a:t>
            </a:r>
            <a:r>
              <a:rPr lang="en-US" altLang="zh-TW" sz="1800" b="1" dirty="0"/>
              <a:t>shared</a:t>
            </a:r>
            <a:r>
              <a:rPr lang="en-US" altLang="zh-TW" sz="1800" dirty="0"/>
              <a:t> variable 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m_Head</a:t>
            </a:r>
            <a:r>
              <a:rPr lang="en-US" altLang="zh-TW" sz="1800" dirty="0"/>
              <a:t>) to a local variable 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altLang="zh-TW" sz="1800" dirty="0"/>
              <a:t>).</a:t>
            </a:r>
          </a:p>
          <a:p>
            <a:pPr marL="0" indent="0">
              <a:buNone/>
            </a:pPr>
            <a:r>
              <a:rPr lang="en-US" altLang="zh-TW" sz="1800" dirty="0"/>
              <a:t>   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m_Head</a:t>
            </a:r>
            <a:r>
              <a:rPr lang="en-US" altLang="zh-TW" sz="1800" dirty="0"/>
              <a:t>;</a:t>
            </a:r>
          </a:p>
          <a:p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// Do the modification </a:t>
            </a:r>
            <a:r>
              <a:rPr lang="en-US" altLang="zh-TW" sz="1800" b="1" dirty="0"/>
              <a:t>locally </a:t>
            </a:r>
            <a:r>
              <a:rPr lang="en-US" altLang="zh-TW" sz="1800" dirty="0"/>
              <a:t>via</a:t>
            </a:r>
            <a:r>
              <a:rPr lang="en-US" altLang="zh-TW" sz="1800" b="1" dirty="0"/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altLang="zh-TW" sz="1800" dirty="0"/>
              <a:t>, thus, </a:t>
            </a:r>
            <a:r>
              <a:rPr lang="en-US" altLang="zh-TW" sz="1800" b="1" dirty="0"/>
              <a:t>not yet visible to other threads </a:t>
            </a:r>
          </a:p>
          <a:p>
            <a:pPr marL="0" indent="0">
              <a:buNone/>
            </a:pPr>
            <a:r>
              <a:rPr lang="en-US" altLang="zh-TW" sz="1800" b="1" dirty="0"/>
              <a:t>        </a:t>
            </a:r>
            <a:r>
              <a:rPr lang="en-US" altLang="zh-TW" sz="1800" b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m_Head</a:t>
            </a:r>
            <a:r>
              <a:rPr lang="en-US" altLang="zh-TW" sz="1800" dirty="0"/>
              <a:t>;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altLang="zh-TW" sz="1800" dirty="0"/>
              <a:t>;</a:t>
            </a:r>
          </a:p>
          <a:p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// Next, attempt to publish our changes to the shared variable.</a:t>
            </a:r>
          </a:p>
          <a:p>
            <a:pPr marL="0" indent="0">
              <a:buNone/>
            </a:pPr>
            <a:r>
              <a:rPr lang="en-US" altLang="zh-TW" sz="1800" dirty="0"/>
              <a:t>        // If the shared variable </a:t>
            </a:r>
            <a:r>
              <a:rPr lang="en-US" altLang="zh-TW" sz="1800" b="1" dirty="0"/>
              <a:t>hasn't changed</a:t>
            </a:r>
            <a:r>
              <a:rPr lang="en-US" altLang="zh-TW" sz="1800" dirty="0"/>
              <a:t>, the CAS succeeds and we return.</a:t>
            </a:r>
          </a:p>
          <a:p>
            <a:pPr marL="0" indent="0">
              <a:buNone/>
            </a:pPr>
            <a:r>
              <a:rPr lang="en-US" altLang="zh-TW" sz="1800" dirty="0"/>
              <a:t>        // Otherwise, </a:t>
            </a:r>
            <a:r>
              <a:rPr lang="en-US" altLang="zh-TW" sz="1800" b="1" dirty="0"/>
              <a:t>repeat</a:t>
            </a:r>
            <a:r>
              <a:rPr lang="en-US" altLang="zh-TW" sz="1800" dirty="0"/>
              <a:t>.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)==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oldHead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return;</a:t>
            </a:r>
          </a:p>
          <a:p>
            <a:pPr marL="0" indent="0">
              <a:buNone/>
            </a:pPr>
            <a:r>
              <a:rPr lang="en-US" altLang="zh-TW" sz="1800" dirty="0"/>
              <a:t>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</a:t>
            </a:r>
            <a:r>
              <a:rPr lang="en-US" altLang="zh-TW" dirty="0"/>
              <a:t>Comparisons </a:t>
            </a:r>
            <a:r>
              <a:rPr lang="en-US" altLang="zh-TW" dirty="0" smtClean="0"/>
              <a:t>(</a:t>
            </a:r>
            <a:r>
              <a:rPr lang="en-US" altLang="zh-TW" dirty="0"/>
              <a:t>Skip!)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Thus, depend on contention loads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 smtClean="0"/>
              <a:t>Uncontended</a:t>
            </a:r>
            <a:r>
              <a:rPr lang="en-US" altLang="zh-TW" dirty="0" smtClean="0"/>
              <a:t>: lock-free programming is better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 smtClean="0"/>
              <a:t>Moderate contention</a:t>
            </a:r>
            <a:r>
              <a:rPr lang="en-US" altLang="zh-TW" dirty="0" smtClean="0"/>
              <a:t>: </a:t>
            </a:r>
            <a:r>
              <a:rPr lang="en-US" altLang="zh-TW" dirty="0"/>
              <a:t>lock-free programming is </a:t>
            </a:r>
            <a:r>
              <a:rPr lang="en-US" altLang="zh-TW" dirty="0" smtClean="0"/>
              <a:t>better</a:t>
            </a:r>
          </a:p>
          <a:p>
            <a:pPr lvl="2">
              <a:lnSpc>
                <a:spcPct val="110000"/>
              </a:lnSpc>
            </a:pPr>
            <a:r>
              <a:rPr lang="en-US" altLang="zh-TW" dirty="0" smtClean="0"/>
              <a:t>In traditional synchronization scheme, any attempt to acquire a contended lock result in a more complicated </a:t>
            </a:r>
            <a:r>
              <a:rPr lang="en-US" altLang="zh-TW" dirty="0"/>
              <a:t>and time-consuming code path</a:t>
            </a:r>
          </a:p>
          <a:p>
            <a:pPr lvl="3">
              <a:lnSpc>
                <a:spcPct val="110000"/>
              </a:lnSpc>
            </a:pPr>
            <a:r>
              <a:rPr lang="en-US" altLang="zh-TW" dirty="0" smtClean="0"/>
              <a:t>Suspend a thread, place it on a wait queue, and context switch to another thread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 smtClean="0"/>
              <a:t>High contention</a:t>
            </a:r>
            <a:r>
              <a:rPr lang="en-US" altLang="zh-TW" dirty="0" smtClean="0"/>
              <a:t>: traditional synchronization methods will be faster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Besides: when to use </a:t>
            </a:r>
            <a:r>
              <a:rPr lang="en-US" altLang="zh-TW" b="1" dirty="0" smtClean="0">
                <a:solidFill>
                  <a:srgbClr val="FF0000"/>
                </a:solidFill>
              </a:rPr>
              <a:t>which</a:t>
            </a:r>
            <a:r>
              <a:rPr lang="en-US" altLang="zh-TW" dirty="0"/>
              <a:t> </a:t>
            </a:r>
            <a:r>
              <a:rPr lang="en-US" altLang="zh-TW" dirty="0" smtClean="0"/>
              <a:t>synchronization tool?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 smtClean="0"/>
              <a:t>Atomic variables </a:t>
            </a:r>
            <a:r>
              <a:rPr lang="en-US" altLang="zh-TW" dirty="0" smtClean="0"/>
              <a:t>are much lighter than mutex or semaphores for single updates to shared simple variables, e.g., integers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 smtClean="0"/>
              <a:t>Spinlock</a:t>
            </a:r>
            <a:r>
              <a:rPr lang="en-US" altLang="zh-TW" dirty="0" smtClean="0"/>
              <a:t> are used on MP if CS is short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 smtClean="0"/>
              <a:t>Mutex locks </a:t>
            </a:r>
            <a:r>
              <a:rPr lang="en-US" altLang="zh-TW" dirty="0" smtClean="0"/>
              <a:t>are simpler and less overhead than (binary) semaphores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Nevertheless, if controlling access to a number of resources, </a:t>
            </a:r>
            <a:r>
              <a:rPr lang="en-US" altLang="zh-TW" b="1" dirty="0" smtClean="0"/>
              <a:t>counter semaphore </a:t>
            </a:r>
            <a:r>
              <a:rPr lang="en-US" altLang="zh-TW" dirty="0" smtClean="0"/>
              <a:t>is more appropriate than a mutex lock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 smtClean="0"/>
              <a:t>Read-writer locks </a:t>
            </a:r>
            <a:r>
              <a:rPr lang="en-US" altLang="zh-TW" dirty="0" smtClean="0"/>
              <a:t>are preferred over a mutex lock since it allows a higher degree of concurrency </a:t>
            </a:r>
            <a:r>
              <a:rPr lang="en-US" altLang="zh-TW" sz="2300" dirty="0"/>
              <a:t>(introduced in Chapter 7)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 smtClean="0"/>
              <a:t>Monitor and condition variables </a:t>
            </a:r>
            <a:r>
              <a:rPr lang="en-US" altLang="zh-TW" dirty="0" smtClean="0"/>
              <a:t>may have significant overhead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cannot scale well in highly contended (</a:t>
            </a:r>
            <a:r>
              <a:rPr lang="zh-TW" altLang="en-US" dirty="0" smtClean="0"/>
              <a:t>競爭</a:t>
            </a:r>
            <a:r>
              <a:rPr lang="en-US" altLang="zh-TW" dirty="0" smtClean="0"/>
              <a:t>) situations</a:t>
            </a:r>
          </a:p>
        </p:txBody>
      </p:sp>
    </p:spTree>
    <p:extLst>
      <p:ext uri="{BB962C8B-B14F-4D97-AF65-F5344CB8AC3E}">
        <p14:creationId xmlns:p14="http://schemas.microsoft.com/office/powerpoint/2010/main" val="17250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Critical </a:t>
            </a:r>
            <a:r>
              <a:rPr lang="en-US" altLang="zh-TW" dirty="0" smtClean="0"/>
              <a:t>Section Example</a:t>
            </a:r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6" y="1520826"/>
            <a:ext cx="81772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圓角矩形 3"/>
          <p:cNvSpPr/>
          <p:nvPr/>
        </p:nvSpPr>
        <p:spPr>
          <a:xfrm>
            <a:off x="3503712" y="5085184"/>
            <a:ext cx="1800200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5746062" y="5305808"/>
            <a:ext cx="2222145" cy="499455"/>
          </a:xfrm>
          <a:prstGeom prst="wedgeRoundRectCallout">
            <a:avLst>
              <a:gd name="adj1" fmla="val -73115"/>
              <a:gd name="adj2" fmla="val -49112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Critical Section</a:t>
            </a:r>
            <a:endParaRPr lang="zh-TW" alt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Critical Section Problem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accomplish the goal, we need to </a:t>
            </a:r>
            <a:r>
              <a:rPr lang="en-US" altLang="zh-TW" b="1" dirty="0"/>
              <a:t>modify</a:t>
            </a:r>
            <a:r>
              <a:rPr lang="en-US" altLang="zh-TW" dirty="0"/>
              <a:t> the original code.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Before the </a:t>
            </a:r>
            <a:r>
              <a:rPr lang="en-US" altLang="zh-TW" dirty="0"/>
              <a:t>CS, each process </a:t>
            </a:r>
            <a:r>
              <a:rPr lang="en-US" altLang="zh-TW" dirty="0" smtClean="0"/>
              <a:t>requests to </a:t>
            </a:r>
            <a:r>
              <a:rPr lang="en-US" altLang="zh-TW" dirty="0"/>
              <a:t>use </a:t>
            </a:r>
            <a:r>
              <a:rPr lang="en-US" altLang="zh-TW" dirty="0" smtClean="0"/>
              <a:t>the </a:t>
            </a:r>
            <a:r>
              <a:rPr lang="en-US" altLang="zh-TW" dirty="0"/>
              <a:t>critical sections </a:t>
            </a:r>
            <a:r>
              <a:rPr lang="en-US" altLang="zh-TW" dirty="0" smtClean="0"/>
              <a:t>exclusively: </a:t>
            </a:r>
            <a:r>
              <a:rPr lang="en-US" altLang="zh-TW" b="1" dirty="0">
                <a:solidFill>
                  <a:srgbClr val="FF0000"/>
                </a:solidFill>
              </a:rPr>
              <a:t>entry section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After the CS, each process releases the request: </a:t>
            </a:r>
            <a:r>
              <a:rPr lang="en-US" altLang="zh-TW" b="1" dirty="0">
                <a:solidFill>
                  <a:srgbClr val="FF0000"/>
                </a:solidFill>
              </a:rPr>
              <a:t>exit section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remaining code is the </a:t>
            </a:r>
            <a:r>
              <a:rPr lang="en-US" altLang="zh-TW" b="1" dirty="0">
                <a:solidFill>
                  <a:srgbClr val="FF0000"/>
                </a:solidFill>
              </a:rPr>
              <a:t>remainder section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7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General Structure of a Typical Process</a:t>
            </a:r>
            <a:endParaRPr lang="zh-TW" alt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04770" y="5949281"/>
            <a:ext cx="5342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latin typeface="Calibri" panose="020F0502020204030204" pitchFamily="34" charset="0"/>
              </a:rPr>
              <a:t>General structure of process </a:t>
            </a:r>
            <a:r>
              <a:rPr lang="en-US" altLang="en-US" sz="3200" b="1" i="1" dirty="0">
                <a:latin typeface="Calibri" panose="020F0502020204030204" pitchFamily="34" charset="0"/>
              </a:rPr>
              <a:t>P</a:t>
            </a:r>
            <a:r>
              <a:rPr lang="en-US" altLang="en-US" sz="3200" b="1" i="1" baseline="-25000" dirty="0">
                <a:latin typeface="Calibri" panose="020F0502020204030204" pitchFamily="34" charset="0"/>
              </a:rPr>
              <a:t>i </a:t>
            </a:r>
            <a:endParaRPr lang="zh-TW" altLang="en-US" sz="3200" dirty="0">
              <a:latin typeface="Calibri" panose="020F0502020204030204" pitchFamily="3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648967"/>
            <a:ext cx="7416824" cy="391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968208" y="2276872"/>
            <a:ext cx="2222145" cy="499455"/>
          </a:xfrm>
          <a:prstGeom prst="wedgeRoundRectCallout">
            <a:avLst>
              <a:gd name="adj1" fmla="val -95681"/>
              <a:gd name="adj2" fmla="val 9946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New Code</a:t>
            </a:r>
            <a:endParaRPr lang="zh-TW" alt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7752184" y="3625276"/>
            <a:ext cx="2222145" cy="499455"/>
          </a:xfrm>
          <a:prstGeom prst="wedgeRoundRectCallout">
            <a:avLst>
              <a:gd name="adj1" fmla="val -95681"/>
              <a:gd name="adj2" fmla="val 9946"/>
              <a:gd name="adj3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New Code</a:t>
            </a:r>
            <a:endParaRPr lang="zh-TW" alt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 bwMode="auto">
          <a:xfrm>
            <a:off x="914400" y="2130426"/>
            <a:ext cx="1036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kern="0" dirty="0" smtClean="0"/>
              <a:t>問題：如何撰寫這兩段程式碼？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819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Solution to Critical-Section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A solution should satisfy the following 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/>
              <a:t>1. Mutual Exclusion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At any time, at most </a:t>
            </a:r>
            <a:r>
              <a:rPr lang="en-US" altLang="zh-TW" sz="2000" b="1" dirty="0">
                <a:solidFill>
                  <a:srgbClr val="0000FF"/>
                </a:solidFill>
              </a:rPr>
              <a:t>one</a:t>
            </a:r>
            <a:r>
              <a:rPr lang="en-US" altLang="zh-TW" sz="2000" dirty="0"/>
              <a:t> process can be in its critical section (CS)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/>
              <a:t>2. Progress: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If </a:t>
            </a:r>
            <a:r>
              <a:rPr lang="en-US" altLang="zh-TW" sz="2000" b="1" dirty="0"/>
              <a:t>no process </a:t>
            </a:r>
            <a:r>
              <a:rPr lang="en-US" altLang="zh-TW" sz="2000" dirty="0"/>
              <a:t>is executing in its CS and there exist some processes that wish to enter their CS…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Only those processes that are </a:t>
            </a:r>
            <a:r>
              <a:rPr lang="en-US" altLang="zh-TW" sz="2000" b="1" dirty="0"/>
              <a:t>not</a:t>
            </a:r>
            <a:r>
              <a:rPr lang="en-US" altLang="zh-TW" sz="2000" dirty="0"/>
              <a:t> executing in their </a:t>
            </a:r>
            <a:r>
              <a:rPr lang="en-US" altLang="zh-TW" sz="2000" b="1" dirty="0"/>
              <a:t>remainder</a:t>
            </a:r>
            <a:r>
              <a:rPr lang="en-US" altLang="zh-TW" sz="2000" dirty="0"/>
              <a:t> sections (i.e., in </a:t>
            </a:r>
            <a:r>
              <a:rPr lang="en-US" altLang="zh-TW" sz="2000" dirty="0">
                <a:solidFill>
                  <a:srgbClr val="FF0000"/>
                </a:solidFill>
              </a:rPr>
              <a:t>entry- or exit-sections</a:t>
            </a:r>
            <a:r>
              <a:rPr lang="en-US" altLang="zh-TW" sz="2000" dirty="0"/>
              <a:t>) can participate in deciding which process will enter its critical section next (</a:t>
            </a:r>
            <a:r>
              <a:rPr lang="zh-TW" altLang="en-US" sz="2000" dirty="0">
                <a:latin typeface="標楷體" pitchFamily="65" charset="-120"/>
              </a:rPr>
              <a:t>不相干者不參與決策</a:t>
            </a:r>
            <a:r>
              <a:rPr lang="en-US" altLang="zh-TW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And the selection of the processes that will enter the critical section next </a:t>
            </a:r>
            <a:r>
              <a:rPr lang="en-US" altLang="zh-TW" sz="2000" b="1" dirty="0">
                <a:solidFill>
                  <a:srgbClr val="0000FF"/>
                </a:solidFill>
              </a:rPr>
              <a:t>cannot be postponed indefinitely</a:t>
            </a:r>
            <a:r>
              <a:rPr lang="en-US" altLang="zh-TW" sz="2000"/>
              <a:t>. 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/>
              <a:t>3. Bounded Waiting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After a process has made a request to enter its CS and before that request is granted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 </a:t>
            </a:r>
            <a:r>
              <a:rPr lang="en-US" altLang="zh-TW" sz="2000" b="1" dirty="0"/>
              <a:t>bound</a:t>
            </a:r>
            <a:r>
              <a:rPr lang="en-US" altLang="zh-TW" sz="2000" dirty="0"/>
              <a:t> must exist on the number of times that </a:t>
            </a:r>
            <a:r>
              <a:rPr lang="en-US" altLang="zh-TW" sz="2000" b="1" dirty="0"/>
              <a:t>other</a:t>
            </a:r>
            <a:r>
              <a:rPr lang="en-US" altLang="zh-TW" sz="2000" dirty="0"/>
              <a:t> processes are allowed to enter its critical sections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FF"/>
                </a:solidFill>
              </a:rPr>
              <a:t>Guarantee 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the process will </a:t>
            </a:r>
            <a:r>
              <a:rPr lang="en-US" altLang="zh-TW" sz="2000" b="1" dirty="0">
                <a:solidFill>
                  <a:srgbClr val="0000FF"/>
                </a:solidFill>
              </a:rPr>
              <a:t>be selected to enter its CS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Otherwise the process will </a:t>
            </a:r>
            <a:r>
              <a:rPr lang="en-US" altLang="zh-TW" sz="1800" dirty="0" smtClean="0"/>
              <a:t>suffer from </a:t>
            </a:r>
            <a:r>
              <a:rPr lang="en-US" altLang="zh-TW" sz="1800" b="1" dirty="0" smtClean="0">
                <a:solidFill>
                  <a:srgbClr val="0000FF"/>
                </a:solidFill>
              </a:rPr>
              <a:t>starvation</a:t>
            </a:r>
            <a:endParaRPr lang="en-US" altLang="zh-TW" sz="1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Solutions to Race Conditions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Software solutions</a:t>
            </a:r>
          </a:p>
          <a:p>
            <a:pPr lvl="1" eaLnBrk="1" hangingPunct="1"/>
            <a:r>
              <a:rPr lang="en-US" altLang="zh-TW" dirty="0" smtClean="0"/>
              <a:t>Peterson’s solutions</a:t>
            </a:r>
          </a:p>
          <a:p>
            <a:pPr eaLnBrk="1" hangingPunct="1"/>
            <a:r>
              <a:rPr lang="en-US" altLang="zh-TW" b="1" dirty="0" smtClean="0"/>
              <a:t>Hardware solutions</a:t>
            </a:r>
          </a:p>
          <a:p>
            <a:pPr lvl="1" eaLnBrk="1" hangingPunct="1"/>
            <a:r>
              <a:rPr lang="en-US" altLang="zh-TW" dirty="0" smtClean="0"/>
              <a:t>Rely on some special machine instructions</a:t>
            </a:r>
          </a:p>
          <a:p>
            <a:pPr eaLnBrk="1" hangingPunct="1"/>
            <a:r>
              <a:rPr lang="en-US" altLang="zh-TW" b="1" dirty="0" smtClean="0"/>
              <a:t>Operation System solutions</a:t>
            </a:r>
          </a:p>
          <a:p>
            <a:pPr lvl="1" eaLnBrk="1" hangingPunct="1"/>
            <a:r>
              <a:rPr lang="en-US" altLang="zh-TW" dirty="0" smtClean="0"/>
              <a:t>Provide some functions and data structures to the programmer</a:t>
            </a:r>
          </a:p>
          <a:p>
            <a:pPr lvl="1" eaLnBrk="1" hangingPunct="1"/>
            <a:r>
              <a:rPr lang="en-US" altLang="zh-TW" dirty="0" smtClean="0"/>
              <a:t>Built upon the hardware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Peterson</a:t>
            </a:r>
            <a:r>
              <a:rPr lang="en-US" altLang="zh-TW" sz="2800" b="1" dirty="0">
                <a:solidFill>
                  <a:srgbClr val="FF0000"/>
                </a:solidFill>
                <a:latin typeface="Helvetica" pitchFamily="34" charset="0"/>
              </a:rPr>
              <a:t>’</a:t>
            </a:r>
            <a:r>
              <a:rPr lang="en-US" altLang="zh-TW" sz="2800" b="1" dirty="0">
                <a:solidFill>
                  <a:srgbClr val="FF0000"/>
                </a:solidFill>
              </a:rPr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Mutex</a:t>
            </a:r>
            <a:r>
              <a:rPr lang="en-US" altLang="zh-TW" sz="2800" dirty="0"/>
              <a:t>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8297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3300"/>
                </a:solidFill>
              </a:rPr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Mutex</a:t>
            </a:r>
            <a:r>
              <a:rPr lang="en-US" altLang="zh-TW" sz="2800" dirty="0"/>
              <a:t>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Peterson</a:t>
            </a:r>
            <a:r>
              <a:rPr lang="en-US" altLang="zh-TW" dirty="0" smtClean="0">
                <a:latin typeface="Helvetica"/>
              </a:rPr>
              <a:t>’</a:t>
            </a:r>
            <a:r>
              <a:rPr lang="en-US" altLang="zh-TW" dirty="0" smtClean="0"/>
              <a:t>s Solution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Not guaranteed to work on modern architectures!</a:t>
            </a:r>
          </a:p>
          <a:p>
            <a:pPr lvl="1" eaLnBrk="1" hangingPunct="1"/>
            <a:r>
              <a:rPr lang="en-US" altLang="en-US" sz="2400" dirty="0"/>
              <a:t>Discussed later</a:t>
            </a:r>
          </a:p>
          <a:p>
            <a:pPr eaLnBrk="1" hangingPunct="1"/>
            <a:r>
              <a:rPr lang="en-US" altLang="zh-TW" sz="2800" b="1" dirty="0">
                <a:solidFill>
                  <a:srgbClr val="FF3300"/>
                </a:solidFill>
              </a:rPr>
              <a:t>Two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processes </a:t>
            </a:r>
            <a:r>
              <a:rPr lang="en-US" altLang="zh-TW" sz="2800" dirty="0"/>
              <a:t>solution</a:t>
            </a:r>
          </a:p>
          <a:p>
            <a:pPr eaLnBrk="1" hangingPunct="1"/>
            <a:r>
              <a:rPr lang="en-US" altLang="zh-TW" sz="2800" dirty="0" smtClean="0"/>
              <a:t>The </a:t>
            </a:r>
            <a:r>
              <a:rPr lang="en-US" altLang="zh-TW" sz="2800" dirty="0"/>
              <a:t>two processes share two variables:</a:t>
            </a:r>
          </a:p>
          <a:p>
            <a:pPr lvl="1" eaLnBrk="1" hangingPunct="1"/>
            <a:r>
              <a:rPr lang="en-US" altLang="zh-TW" sz="2400" dirty="0" err="1"/>
              <a:t>int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turn</a:t>
            </a:r>
            <a:r>
              <a:rPr lang="en-US" altLang="zh-TW" sz="2400" dirty="0"/>
              <a:t>; </a:t>
            </a:r>
          </a:p>
          <a:p>
            <a:pPr lvl="2" eaLnBrk="1" hangingPunct="1"/>
            <a:r>
              <a:rPr lang="en-US" altLang="zh-TW" sz="2000" dirty="0"/>
              <a:t>Indicate whose turn it is to enter the critical section</a:t>
            </a:r>
          </a:p>
          <a:p>
            <a:pPr lvl="1" eaLnBrk="1" hangingPunct="1"/>
            <a:r>
              <a:rPr lang="en-US" altLang="zh-TW" sz="2400" dirty="0"/>
              <a:t>Boolean </a:t>
            </a:r>
            <a:r>
              <a:rPr lang="en-US" altLang="zh-TW" sz="2400" dirty="0">
                <a:solidFill>
                  <a:srgbClr val="FF0000"/>
                </a:solidFill>
              </a:rPr>
              <a:t>flag[2]</a:t>
            </a:r>
          </a:p>
          <a:p>
            <a:pPr lvl="2" eaLnBrk="1" hangingPunct="1"/>
            <a:r>
              <a:rPr lang="en-US" altLang="zh-TW" sz="2000" dirty="0"/>
              <a:t>Indicate if a process is ready to enter the critical section. </a:t>
            </a:r>
          </a:p>
          <a:p>
            <a:pPr lvl="2" eaLnBrk="1" hangingPunct="1"/>
            <a:r>
              <a:rPr lang="en-US" altLang="zh-TW" sz="2000" dirty="0">
                <a:solidFill>
                  <a:srgbClr val="FF0000"/>
                </a:solidFill>
              </a:rPr>
              <a:t>flag[</a:t>
            </a:r>
            <a:r>
              <a:rPr lang="en-US" altLang="zh-TW" sz="2000" dirty="0" err="1">
                <a:solidFill>
                  <a:srgbClr val="FF0000"/>
                </a:solidFill>
              </a:rPr>
              <a:t>i</a:t>
            </a:r>
            <a:r>
              <a:rPr lang="en-US" altLang="zh-TW" sz="2000" dirty="0">
                <a:solidFill>
                  <a:srgbClr val="FF0000"/>
                </a:solidFill>
              </a:rPr>
              <a:t>] </a:t>
            </a:r>
            <a:r>
              <a:rPr lang="en-US" altLang="zh-TW" sz="2000" dirty="0"/>
              <a:t>= 1, implies that process </a:t>
            </a:r>
            <a:r>
              <a:rPr lang="en-US" altLang="zh-TW" sz="2000" i="1" dirty="0">
                <a:solidFill>
                  <a:srgbClr val="0000FF"/>
                </a:solidFill>
              </a:rPr>
              <a:t>P</a:t>
            </a:r>
            <a:r>
              <a:rPr lang="en-US" altLang="zh-TW" sz="2000" i="1" baseline="-25000" dirty="0">
                <a:solidFill>
                  <a:srgbClr val="0000FF"/>
                </a:solidFill>
              </a:rPr>
              <a:t>i</a:t>
            </a:r>
            <a:r>
              <a:rPr lang="en-US" altLang="zh-TW" sz="2000" dirty="0"/>
              <a:t> is ready to enter 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Peterson</a:t>
            </a:r>
            <a:r>
              <a:rPr lang="en-US" altLang="zh-TW" smtClean="0">
                <a:latin typeface="Helvetica"/>
              </a:rPr>
              <a:t>’</a:t>
            </a:r>
            <a:r>
              <a:rPr lang="en-US" altLang="zh-TW" smtClean="0"/>
              <a:t>s Solution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351088" y="1198564"/>
            <a:ext cx="7345312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Calibri" panose="020F0502020204030204" pitchFamily="34" charset="0"/>
              </a:rPr>
              <a:t>do {</a:t>
            </a:r>
          </a:p>
          <a:p>
            <a:r>
              <a:rPr lang="en-US" altLang="zh-TW" sz="2800" dirty="0">
                <a:solidFill>
                  <a:srgbClr val="0000FF"/>
                </a:solidFill>
                <a:latin typeface="Calibri" panose="020F0502020204030204" pitchFamily="34" charset="0"/>
              </a:rPr>
              <a:t>	flag[i] = TRUE;</a:t>
            </a:r>
          </a:p>
          <a:p>
            <a:r>
              <a:rPr lang="en-US" altLang="zh-TW" sz="2800" dirty="0">
                <a:solidFill>
                  <a:srgbClr val="0000FF"/>
                </a:solidFill>
                <a:latin typeface="Calibri" panose="020F0502020204030204" pitchFamily="34" charset="0"/>
              </a:rPr>
              <a:t>	turn = j;		</a:t>
            </a:r>
            <a:r>
              <a:rPr lang="en-US" altLang="zh-TW" sz="2800" dirty="0">
                <a:solidFill>
                  <a:srgbClr val="FF3300"/>
                </a:solidFill>
                <a:latin typeface="Calibri" panose="020F0502020204030204" pitchFamily="34" charset="0"/>
              </a:rPr>
              <a:t>// you first</a:t>
            </a:r>
          </a:p>
          <a:p>
            <a:r>
              <a:rPr lang="en-US" altLang="zh-TW" sz="2800" dirty="0">
                <a:solidFill>
                  <a:srgbClr val="0000FF"/>
                </a:solidFill>
                <a:latin typeface="Calibri" panose="020F0502020204030204" pitchFamily="34" charset="0"/>
              </a:rPr>
              <a:t>	while ( flag[j] &amp;&amp; turn == j); </a:t>
            </a:r>
          </a:p>
          <a:p>
            <a:endParaRPr lang="en-US" altLang="zh-TW" sz="2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TW" sz="2800" dirty="0">
                <a:solidFill>
                  <a:srgbClr val="0000FF"/>
                </a:solidFill>
                <a:latin typeface="Calibri" panose="020F0502020204030204" pitchFamily="34" charset="0"/>
              </a:rPr>
              <a:t>		</a:t>
            </a:r>
            <a:r>
              <a:rPr lang="en-US" altLang="zh-TW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CRITICAL SECTION</a:t>
            </a:r>
          </a:p>
          <a:p>
            <a:endParaRPr lang="en-US" altLang="zh-TW" sz="2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TW" sz="2800" dirty="0">
                <a:solidFill>
                  <a:srgbClr val="0000FF"/>
                </a:solidFill>
                <a:latin typeface="Calibri" panose="020F0502020204030204" pitchFamily="34" charset="0"/>
              </a:rPr>
              <a:t>	flag[i] = FALSE; 	</a:t>
            </a:r>
            <a:r>
              <a:rPr lang="en-US" altLang="zh-TW" sz="2800" dirty="0">
                <a:solidFill>
                  <a:srgbClr val="FF3300"/>
                </a:solidFill>
                <a:latin typeface="Calibri" panose="020F0502020204030204" pitchFamily="34" charset="0"/>
              </a:rPr>
              <a:t>// exit</a:t>
            </a:r>
          </a:p>
          <a:p>
            <a:endParaRPr lang="en-US" altLang="zh-TW" sz="2800" dirty="0">
              <a:solidFill>
                <a:srgbClr val="FF3300"/>
              </a:solidFill>
              <a:latin typeface="Calibri" panose="020F0502020204030204" pitchFamily="34" charset="0"/>
            </a:endParaRPr>
          </a:p>
          <a:p>
            <a:r>
              <a:rPr lang="en-US" altLang="zh-TW" sz="2800" dirty="0">
                <a:solidFill>
                  <a:srgbClr val="0000FF"/>
                </a:solidFill>
                <a:latin typeface="Calibri" panose="020F0502020204030204" pitchFamily="34" charset="0"/>
              </a:rPr>
              <a:t>		REMAINDER SECTION</a:t>
            </a:r>
          </a:p>
          <a:p>
            <a:endParaRPr lang="en-US" altLang="zh-TW" sz="2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TW" sz="2800" dirty="0">
                <a:solidFill>
                  <a:srgbClr val="0000FF"/>
                </a:solidFill>
                <a:latin typeface="Calibri" panose="020F0502020204030204" pitchFamily="34" charset="0"/>
              </a:rPr>
              <a:t>} while (TRUE);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3287713" y="1700214"/>
            <a:ext cx="4608512" cy="129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3289301" y="4149725"/>
            <a:ext cx="39592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112225" y="2002520"/>
            <a:ext cx="215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Entry Section</a:t>
            </a:r>
            <a:endParaRPr lang="zh-TW" alt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12225" y="4273932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Exit Section</a:t>
            </a:r>
            <a:endParaRPr lang="zh-TW" alt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05000" y="1814514"/>
            <a:ext cx="4191000" cy="4067175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Process P0:</a:t>
            </a: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Do {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flag[0]:=true;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 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kumimoji="0" lang="en-US" altLang="zh-TW" sz="1600" b="1" dirty="0" smtClean="0">
                <a:solidFill>
                  <a:schemeClr val="hlink"/>
                </a:solidFill>
                <a:latin typeface="Courier New" pitchFamily="49" charset="0"/>
              </a:rPr>
              <a:t>P0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wants in 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turn:= 1; 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kumimoji="0" lang="en-US" altLang="zh-TW" sz="1600" b="1" dirty="0" smtClean="0">
                <a:solidFill>
                  <a:srgbClr val="FF3300"/>
                </a:solidFill>
                <a:latin typeface="Courier New" pitchFamily="49" charset="0"/>
              </a:rPr>
              <a:t>P0 </a:t>
            </a:r>
            <a:r>
              <a:rPr kumimoji="0" lang="en-US" altLang="zh-TW" sz="1600" b="1" dirty="0">
                <a:solidFill>
                  <a:srgbClr val="FF3300"/>
                </a:solidFill>
                <a:latin typeface="Courier New" pitchFamily="49" charset="0"/>
              </a:rPr>
              <a:t>gives a chance to </a:t>
            </a:r>
            <a:r>
              <a:rPr kumimoji="0" lang="en-US" altLang="zh-TW" sz="1600" b="1" dirty="0" smtClean="0">
                <a:solidFill>
                  <a:srgbClr val="FF3300"/>
                </a:solidFill>
                <a:latin typeface="Courier New" pitchFamily="49" charset="0"/>
              </a:rPr>
              <a:t>P1</a:t>
            </a:r>
            <a:endParaRPr kumimoji="0" lang="en-US" altLang="zh-TW" sz="1800" b="1" dirty="0">
              <a:solidFill>
                <a:srgbClr val="FF3300"/>
              </a:solidFill>
              <a:latin typeface="Courier New" pitchFamily="49" charset="0"/>
            </a:endParaRP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while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 (flag[1]&amp;&amp;turn=1){};</a:t>
            </a:r>
            <a:endParaRPr kumimoji="0" lang="en-US" altLang="zh-TW" sz="2000" b="1" dirty="0">
              <a:latin typeface="Courier New" pitchFamily="49" charset="0"/>
            </a:endParaRP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     CS</a:t>
            </a: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  </a:t>
            </a:r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flag[0]:=false;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kumimoji="0" lang="en-US" altLang="zh-TW" sz="1600" b="1" dirty="0" smtClean="0">
                <a:solidFill>
                  <a:schemeClr val="hlink"/>
                </a:solidFill>
                <a:latin typeface="Courier New" pitchFamily="49" charset="0"/>
              </a:rPr>
              <a:t>P0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no longer wants in</a:t>
            </a:r>
            <a:endParaRPr kumimoji="0" lang="en-US" altLang="zh-TW" sz="2000" b="1" dirty="0">
              <a:latin typeface="Courier New" pitchFamily="49" charset="0"/>
            </a:endParaRP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     RS</a:t>
            </a: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While (1);</a:t>
            </a:r>
            <a:endParaRPr kumimoji="0" lang="en-US" altLang="zh-TW" sz="2400" dirty="0">
              <a:latin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400800" y="1814514"/>
            <a:ext cx="3886200" cy="4067175"/>
          </a:xfrm>
          <a:prstGeom prst="rect">
            <a:avLst/>
          </a:prstGeom>
          <a:noFill/>
          <a:ln w="12700" cap="sq">
            <a:solidFill>
              <a:srgbClr val="00FF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Process P1:</a:t>
            </a: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Do {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flag[1]:=true;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 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kumimoji="0" lang="en-US" altLang="zh-TW" sz="1600" b="1" dirty="0" smtClean="0">
                <a:solidFill>
                  <a:schemeClr val="hlink"/>
                </a:solidFill>
                <a:latin typeface="Courier New" pitchFamily="49" charset="0"/>
              </a:rPr>
              <a:t>P1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wants in 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turn:=0; 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kumimoji="0" lang="en-US" altLang="zh-TW" sz="1600" b="1" dirty="0" smtClean="0">
                <a:solidFill>
                  <a:srgbClr val="FF3300"/>
                </a:solidFill>
                <a:latin typeface="Courier New" pitchFamily="49" charset="0"/>
              </a:rPr>
              <a:t>P1 </a:t>
            </a:r>
            <a:r>
              <a:rPr kumimoji="0" lang="en-US" altLang="zh-TW" sz="1600" b="1" dirty="0">
                <a:solidFill>
                  <a:srgbClr val="FF3300"/>
                </a:solidFill>
                <a:latin typeface="Courier New" pitchFamily="49" charset="0"/>
              </a:rPr>
              <a:t>gives a chance to </a:t>
            </a:r>
            <a:r>
              <a:rPr kumimoji="0" lang="en-US" altLang="zh-TW" sz="1600" b="1" dirty="0" smtClean="0">
                <a:solidFill>
                  <a:srgbClr val="FF3300"/>
                </a:solidFill>
                <a:latin typeface="Courier New" pitchFamily="49" charset="0"/>
              </a:rPr>
              <a:t>P0</a:t>
            </a:r>
            <a:endParaRPr kumimoji="0" lang="en-US" altLang="zh-TW" sz="1800" b="1" dirty="0">
              <a:solidFill>
                <a:srgbClr val="FF3300"/>
              </a:solidFill>
              <a:latin typeface="Courier New" pitchFamily="49" charset="0"/>
            </a:endParaRP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while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 (flag[0]&amp;&amp;turn=0){};</a:t>
            </a:r>
            <a:endParaRPr kumimoji="0" lang="en-US" altLang="zh-TW" sz="2000" b="1" dirty="0">
              <a:latin typeface="Courier New" pitchFamily="49" charset="0"/>
            </a:endParaRP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     CS</a:t>
            </a: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  </a:t>
            </a:r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flag[1]:=false;</a:t>
            </a:r>
          </a:p>
          <a:p>
            <a:pPr eaLnBrk="0" hangingPunct="0"/>
            <a:r>
              <a:rPr kumimoji="0" lang="en-US" altLang="zh-TW" sz="2000" b="1" dirty="0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// </a:t>
            </a:r>
            <a:r>
              <a:rPr kumimoji="0" lang="en-US" altLang="zh-TW" sz="1600" b="1" dirty="0" smtClean="0">
                <a:solidFill>
                  <a:schemeClr val="hlink"/>
                </a:solidFill>
                <a:latin typeface="Courier New" pitchFamily="49" charset="0"/>
              </a:rPr>
              <a:t>P1 </a:t>
            </a:r>
            <a:r>
              <a:rPr kumimoji="0" lang="en-US" altLang="zh-TW" sz="1600" b="1" dirty="0">
                <a:solidFill>
                  <a:schemeClr val="hlink"/>
                </a:solidFill>
                <a:latin typeface="Courier New" pitchFamily="49" charset="0"/>
              </a:rPr>
              <a:t>no longer wants in</a:t>
            </a:r>
            <a:endParaRPr kumimoji="0" lang="en-US" altLang="zh-TW" sz="2000" b="1" dirty="0">
              <a:latin typeface="Courier New" pitchFamily="49" charset="0"/>
            </a:endParaRP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     RS</a:t>
            </a:r>
          </a:p>
          <a:p>
            <a:pPr eaLnBrk="0" hangingPunct="0"/>
            <a:r>
              <a:rPr kumimoji="0" lang="en-US" altLang="zh-TW" sz="2000" b="1" dirty="0">
                <a:latin typeface="Courier New" pitchFamily="49" charset="0"/>
              </a:rPr>
              <a:t>While (1);</a:t>
            </a:r>
            <a:endParaRPr kumimoji="0" lang="en-US" altLang="zh-TW" sz="2400" dirty="0">
              <a:latin typeface="Times New Roman" pitchFamily="18" charset="0"/>
            </a:endParaRPr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Peterson’s Algorithm Global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8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46104"/>
              </p:ext>
            </p:extLst>
          </p:nvPr>
        </p:nvGraphicFramePr>
        <p:xfrm>
          <a:off x="1919537" y="332657"/>
          <a:ext cx="8352157" cy="5931001"/>
        </p:xfrm>
        <a:graphic>
          <a:graphicData uri="http://schemas.openxmlformats.org/drawingml/2006/table">
            <a:tbl>
              <a:tblPr/>
              <a:tblGrid>
                <a:gridCol w="387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P0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P1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turn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flag[0]:=true;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turn:= 1;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flag[1]:=true;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turn:= 0;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while(flag[1]&amp;&amp;turn=1){};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while(flag[0]&amp;&amp;turn=0){};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flag[0]:=false;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……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while(flag[0]&amp;&amp;turn=0){};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5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Peterson’s Algorithm Global 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Question 1: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In P0(P1), why set turn to 1 (0)?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Hint: cannot guarantee some of the requirements of solutions to critical sections</a:t>
            </a:r>
            <a:endParaRPr lang="en-US" altLang="zh-TW" b="1" dirty="0" smtClean="0"/>
          </a:p>
          <a:p>
            <a:pPr lvl="1">
              <a:lnSpc>
                <a:spcPct val="110000"/>
              </a:lnSpc>
            </a:pPr>
            <a:r>
              <a:rPr lang="en-US" altLang="zh-TW" sz="2000" dirty="0"/>
              <a:t>(see the following slide</a:t>
            </a:r>
            <a:r>
              <a:rPr lang="en-US" altLang="zh-TW" sz="2000" dirty="0" smtClean="0"/>
              <a:t>!)</a:t>
            </a:r>
          </a:p>
          <a:p>
            <a:pPr lvl="1">
              <a:lnSpc>
                <a:spcPct val="110000"/>
              </a:lnSpc>
            </a:pPr>
            <a:endParaRPr lang="en-US" altLang="zh-TW" sz="2000" dirty="0" smtClean="0"/>
          </a:p>
          <a:p>
            <a:pPr>
              <a:lnSpc>
                <a:spcPct val="110000"/>
              </a:lnSpc>
            </a:pPr>
            <a:r>
              <a:rPr lang="en-US" altLang="zh-TW" dirty="0" smtClean="0"/>
              <a:t>Question 2: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Is it possible to change the first two statements?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No! </a:t>
            </a:r>
            <a:r>
              <a:rPr lang="en-US" altLang="zh-TW" sz="2400" dirty="0" smtClean="0"/>
              <a:t>(see the following slide!)</a:t>
            </a:r>
            <a:endParaRPr lang="en-US" altLang="zh-TW" sz="2400" dirty="0"/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31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51706"/>
              </p:ext>
            </p:extLst>
          </p:nvPr>
        </p:nvGraphicFramePr>
        <p:xfrm>
          <a:off x="1343472" y="908720"/>
          <a:ext cx="9476416" cy="5847697"/>
        </p:xfrm>
        <a:graphic>
          <a:graphicData uri="http://schemas.openxmlformats.org/drawingml/2006/table">
            <a:tbl>
              <a:tblPr/>
              <a:tblGrid>
                <a:gridCol w="439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P0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P1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turn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flag[0]:=true;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1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turn:= 0;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flag[1]:=true;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turn:= 1;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while(flag[1]&amp;&amp;turn=1){};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while(flag[0]&amp;&amp;turn=0){};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CS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flag[1]:=false;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RS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1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// P1 wants to enter again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flag[1]:=true;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turn:= 1;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while(flag[0]&amp;&amp;turn=0){};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690071"/>
                  </a:ext>
                </a:extLst>
              </a:tr>
              <a:tr h="4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CS (violate bounded waiting)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標題 1"/>
          <p:cNvSpPr txBox="1">
            <a:spLocks/>
          </p:cNvSpPr>
          <p:nvPr/>
        </p:nvSpPr>
        <p:spPr bwMode="auto">
          <a:xfrm>
            <a:off x="624417" y="11588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3600" dirty="0"/>
              <a:t>Question </a:t>
            </a:r>
            <a:r>
              <a:rPr lang="en-US" altLang="zh-TW" sz="3600" dirty="0" smtClean="0"/>
              <a:t>1 : In </a:t>
            </a:r>
            <a:r>
              <a:rPr lang="en-US" altLang="zh-TW" sz="3600" dirty="0"/>
              <a:t>P0(P1), </a:t>
            </a:r>
            <a:r>
              <a:rPr lang="en-US" altLang="zh-TW" sz="3600" dirty="0" smtClean="0"/>
              <a:t>Why </a:t>
            </a:r>
            <a:r>
              <a:rPr lang="en-US" altLang="zh-TW" sz="3600" dirty="0"/>
              <a:t>set turn to 1 (0</a:t>
            </a:r>
            <a:r>
              <a:rPr lang="en-US" altLang="zh-TW" sz="3600" dirty="0" smtClean="0"/>
              <a:t>)?</a:t>
            </a:r>
          </a:p>
          <a:p>
            <a:pPr>
              <a:lnSpc>
                <a:spcPct val="110000"/>
              </a:lnSpc>
            </a:pP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784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8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37500"/>
              </p:ext>
            </p:extLst>
          </p:nvPr>
        </p:nvGraphicFramePr>
        <p:xfrm>
          <a:off x="1775520" y="1340768"/>
          <a:ext cx="8640959" cy="4270751"/>
        </p:xfrm>
        <a:graphic>
          <a:graphicData uri="http://schemas.openxmlformats.org/drawingml/2006/table">
            <a:tbl>
              <a:tblPr/>
              <a:tblGrid>
                <a:gridCol w="440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P0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P1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turn:= 1;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turn:= 0;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flag[1]:=true;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while(flag[0]&amp;&amp;turn=0){};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flag[0]:=true;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while(flag[1]&amp;&amp;turn=1){};</a:t>
                      </a:r>
                      <a:endParaRPr kumimoji="1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標題 1"/>
          <p:cNvSpPr txBox="1">
            <a:spLocks/>
          </p:cNvSpPr>
          <p:nvPr/>
        </p:nvSpPr>
        <p:spPr bwMode="auto">
          <a:xfrm>
            <a:off x="624417" y="11588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3600" dirty="0"/>
              <a:t>Question 2 : Is it possible to change the first two statements?</a:t>
            </a:r>
          </a:p>
          <a:p>
            <a:pPr>
              <a:lnSpc>
                <a:spcPct val="110000"/>
              </a:lnSpc>
            </a:pP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934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Proof of Correctness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Mutual exclusion is preserved since: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FF3300"/>
                </a:solidFill>
              </a:rPr>
              <a:t>turn</a:t>
            </a:r>
            <a:r>
              <a:rPr lang="en-US" altLang="zh-TW" sz="2400" dirty="0"/>
              <a:t> can only be 1 or 0 but cannot both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Progress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Suppose </a:t>
            </a:r>
            <a:r>
              <a:rPr lang="en-US" altLang="zh-TW" sz="2400" i="1" dirty="0" smtClean="0"/>
              <a:t>P0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wishes to enter CS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If </a:t>
            </a:r>
            <a:r>
              <a:rPr lang="en-US" altLang="zh-TW" sz="2000" dirty="0" smtClean="0"/>
              <a:t>flag[1]=</a:t>
            </a:r>
            <a:r>
              <a:rPr lang="en-US" altLang="zh-TW" sz="2000" dirty="0"/>
              <a:t>false, </a:t>
            </a:r>
            <a:r>
              <a:rPr lang="en-US" altLang="zh-TW" sz="2000" i="1" dirty="0" smtClean="0"/>
              <a:t>P0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can enter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Otherwise, turn allows either </a:t>
            </a:r>
            <a:r>
              <a:rPr lang="en-US" altLang="zh-TW" sz="2000" i="1" dirty="0" smtClean="0"/>
              <a:t>P0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or </a:t>
            </a:r>
            <a:r>
              <a:rPr lang="en-US" altLang="zh-TW" sz="2000" i="1" dirty="0" smtClean="0"/>
              <a:t>P1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to enter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dirty="0"/>
              <a:t>If turn == </a:t>
            </a:r>
            <a:r>
              <a:rPr lang="en-US" altLang="zh-TW" sz="1800" i="1" dirty="0"/>
              <a:t>0</a:t>
            </a:r>
            <a:r>
              <a:rPr lang="en-US" altLang="zh-TW" sz="1800" dirty="0" smtClean="0"/>
              <a:t>; </a:t>
            </a:r>
            <a:r>
              <a:rPr lang="en-US" altLang="zh-TW" sz="1800" i="1" dirty="0" smtClean="0"/>
              <a:t>P0 </a:t>
            </a:r>
            <a:r>
              <a:rPr lang="en-US" altLang="zh-TW" sz="1800" dirty="0"/>
              <a:t>can enter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dirty="0"/>
              <a:t>If turn == </a:t>
            </a:r>
            <a:r>
              <a:rPr lang="en-US" altLang="zh-TW" sz="1800" dirty="0" smtClean="0"/>
              <a:t>1</a:t>
            </a:r>
            <a:endParaRPr lang="en-US" altLang="zh-TW" sz="1800" i="1" dirty="0"/>
          </a:p>
          <a:p>
            <a:pPr lvl="4" eaLnBrk="1" hangingPunct="1">
              <a:lnSpc>
                <a:spcPct val="90000"/>
              </a:lnSpc>
            </a:pPr>
            <a:r>
              <a:rPr lang="en-US" altLang="zh-TW" sz="1800" dirty="0"/>
              <a:t>Once </a:t>
            </a:r>
            <a:r>
              <a:rPr lang="en-US" altLang="zh-TW" sz="1800" i="1" dirty="0" smtClean="0"/>
              <a:t>P1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exits, it sets </a:t>
            </a:r>
            <a:r>
              <a:rPr lang="en-US" altLang="zh-TW" sz="1800" dirty="0" smtClean="0"/>
              <a:t>flag[1] </a:t>
            </a:r>
            <a:r>
              <a:rPr lang="en-US" altLang="zh-TW" sz="1800" dirty="0"/>
              <a:t>to false, allows </a:t>
            </a:r>
            <a:r>
              <a:rPr lang="en-US" altLang="zh-TW" sz="1800" i="1" dirty="0" smtClean="0"/>
              <a:t>P0 </a:t>
            </a:r>
            <a:r>
              <a:rPr lang="en-US" altLang="zh-TW" sz="1800" dirty="0"/>
              <a:t>to enter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z="1800" b="1" dirty="0">
                <a:solidFill>
                  <a:srgbClr val="FF0000"/>
                </a:solidFill>
              </a:rPr>
              <a:t>If 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P1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continues execution and resets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flag[1] </a:t>
            </a:r>
            <a:r>
              <a:rPr lang="en-US" altLang="zh-TW" sz="1800" b="1" dirty="0">
                <a:solidFill>
                  <a:srgbClr val="FF0000"/>
                </a:solidFill>
              </a:rPr>
              <a:t>to true, it must also set turn to 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0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, </a:t>
            </a:r>
            <a:r>
              <a:rPr lang="en-US" altLang="zh-TW" sz="1800" b="1" dirty="0">
                <a:solidFill>
                  <a:srgbClr val="FF0000"/>
                </a:solidFill>
              </a:rPr>
              <a:t>allow </a:t>
            </a:r>
            <a:r>
              <a:rPr lang="en-US" altLang="zh-TW" sz="1800" b="1" i="1" dirty="0" smtClean="0">
                <a:solidFill>
                  <a:srgbClr val="FF0000"/>
                </a:solidFill>
              </a:rPr>
              <a:t>P0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to enter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/>
              <a:t>Pi</a:t>
            </a:r>
            <a:r>
              <a:rPr lang="en-US" altLang="zh-TW" sz="2400" dirty="0"/>
              <a:t> will enter critical section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Bounded waiting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dirty="0"/>
              <a:t>Pi</a:t>
            </a:r>
            <a:r>
              <a:rPr lang="en-US" altLang="zh-TW" sz="2400" dirty="0"/>
              <a:t> wants at most one entry of </a:t>
            </a:r>
            <a:r>
              <a:rPr lang="en-US" altLang="zh-TW" sz="2400" i="1" dirty="0" err="1"/>
              <a:t>Pj</a:t>
            </a:r>
            <a:endParaRPr lang="en-US" altLang="zh-TW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Drawbacks of Software Solutions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Prone to error if not careful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Not guarantee work </a:t>
            </a:r>
            <a:r>
              <a:rPr lang="en-US" altLang="zh-TW" sz="2800" b="1" dirty="0"/>
              <a:t>on modern </a:t>
            </a:r>
            <a:r>
              <a:rPr lang="en-US" altLang="zh-TW" sz="2800" dirty="0"/>
              <a:t>computer architecture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As shown later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A </a:t>
            </a:r>
            <a:r>
              <a:rPr lang="en-US" altLang="zh-TW" sz="2800" b="1" dirty="0">
                <a:solidFill>
                  <a:srgbClr val="FF0000"/>
                </a:solidFill>
              </a:rPr>
              <a:t>two processes </a:t>
            </a:r>
            <a:r>
              <a:rPr lang="en-US" altLang="zh-TW" sz="2800" dirty="0"/>
              <a:t>solution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Processes that are requesting to enter in their critical sections are </a:t>
            </a:r>
            <a:r>
              <a:rPr lang="en-US" altLang="zh-TW" sz="2800" b="1" dirty="0">
                <a:solidFill>
                  <a:srgbClr val="FF0000"/>
                </a:solidFill>
              </a:rPr>
              <a:t>busy waiting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Consuming processor </a:t>
            </a:r>
            <a:r>
              <a:rPr lang="en-US" altLang="zh-TW" sz="2400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215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Not Guaranteed to Work on Modern Computer Architecture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Peterson’s </a:t>
            </a:r>
            <a:r>
              <a:rPr lang="en-US" altLang="zh-TW" dirty="0"/>
              <a:t>Solution is not guaranteed to work on modern architectures.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 current computers, </a:t>
            </a:r>
            <a:r>
              <a:rPr lang="en-US" altLang="zh-TW" dirty="0"/>
              <a:t>processors and/or compilers may </a:t>
            </a:r>
            <a:r>
              <a:rPr lang="en-US" altLang="zh-TW" b="1" dirty="0">
                <a:solidFill>
                  <a:srgbClr val="FF0000"/>
                </a:solidFill>
              </a:rPr>
              <a:t>reorder operations </a:t>
            </a:r>
            <a:r>
              <a:rPr lang="en-US" altLang="zh-TW" dirty="0"/>
              <a:t>that have </a:t>
            </a:r>
            <a:r>
              <a:rPr lang="en-US" altLang="zh-TW" b="1" dirty="0">
                <a:solidFill>
                  <a:srgbClr val="0000FF"/>
                </a:solidFill>
              </a:rPr>
              <a:t>no </a:t>
            </a:r>
            <a:r>
              <a:rPr lang="en-US" altLang="zh-TW" b="1" dirty="0" smtClean="0">
                <a:solidFill>
                  <a:srgbClr val="0000FF"/>
                </a:solidFill>
              </a:rPr>
              <a:t>dependencies</a:t>
            </a:r>
            <a:r>
              <a:rPr lang="en-US" altLang="zh-TW" dirty="0" smtClean="0"/>
              <a:t> </a:t>
            </a:r>
            <a:r>
              <a:rPr lang="en-US" altLang="zh-TW" dirty="0"/>
              <a:t>to improve performance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Thus, the </a:t>
            </a:r>
            <a:r>
              <a:rPr lang="en-US" altLang="zh-TW" dirty="0" smtClean="0"/>
              <a:t>statements </a:t>
            </a:r>
            <a:r>
              <a:rPr lang="en-US" altLang="zh-TW" dirty="0"/>
              <a:t>in the </a:t>
            </a:r>
            <a:r>
              <a:rPr lang="en-US" altLang="zh-TW" dirty="0" smtClean="0"/>
              <a:t>Peterson’s solution may be </a:t>
            </a:r>
            <a:r>
              <a:rPr lang="en-US" altLang="zh-TW" dirty="0"/>
              <a:t>reordered </a:t>
            </a:r>
          </a:p>
        </p:txBody>
      </p:sp>
    </p:spTree>
    <p:extLst>
      <p:ext uri="{BB962C8B-B14F-4D97-AF65-F5344CB8AC3E}">
        <p14:creationId xmlns:p14="http://schemas.microsoft.com/office/powerpoint/2010/main" val="15656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Background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/>
              <a:t>Example: </a:t>
            </a:r>
            <a:r>
              <a:rPr lang="en-US" altLang="zh-TW" sz="2800" b="1" dirty="0" smtClean="0"/>
              <a:t>the producer-consumer problem</a:t>
            </a:r>
            <a:endParaRPr lang="en-US" altLang="zh-TW" sz="2400" b="1" dirty="0" smtClean="0"/>
          </a:p>
          <a:p>
            <a:pPr lvl="1" eaLnBrk="1" hangingPunct="1"/>
            <a:r>
              <a:rPr lang="en-US" altLang="zh-TW" sz="2400" dirty="0" smtClean="0"/>
              <a:t>Producer produces items </a:t>
            </a:r>
          </a:p>
          <a:p>
            <a:pPr lvl="1" eaLnBrk="1" hangingPunct="1"/>
            <a:r>
              <a:rPr lang="en-US" altLang="zh-TW" sz="2400" dirty="0" smtClean="0"/>
              <a:t>Consumer consumes items</a:t>
            </a:r>
          </a:p>
          <a:p>
            <a:pPr lvl="1" eaLnBrk="1" hangingPunct="1"/>
            <a:r>
              <a:rPr lang="en-US" altLang="zh-TW" sz="2400" dirty="0" smtClean="0"/>
              <a:t>The </a:t>
            </a:r>
            <a:r>
              <a:rPr lang="en-US" altLang="zh-TW" sz="2400" b="1" dirty="0" smtClean="0"/>
              <a:t>buffer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/>
              <a:t>in</a:t>
            </a:r>
            <a:r>
              <a:rPr lang="en-US" altLang="zh-TW" sz="2400" dirty="0" smtClean="0"/>
              <a:t>, </a:t>
            </a:r>
            <a:r>
              <a:rPr lang="en-US" altLang="zh-TW" sz="2400" b="1" dirty="0" smtClean="0"/>
              <a:t>out</a:t>
            </a:r>
            <a:r>
              <a:rPr lang="en-US" altLang="zh-TW" sz="2400" dirty="0" smtClean="0"/>
              <a:t> and </a:t>
            </a:r>
            <a:r>
              <a:rPr lang="en-US" altLang="zh-TW" sz="2400" b="1" dirty="0" smtClean="0"/>
              <a:t>counter</a:t>
            </a:r>
            <a:r>
              <a:rPr lang="en-US" altLang="zh-TW" sz="2400" dirty="0" smtClean="0"/>
              <a:t> are </a:t>
            </a:r>
            <a:r>
              <a:rPr lang="en-US" altLang="zh-TW" sz="2400" b="1" dirty="0" smtClean="0"/>
              <a:t>shared</a:t>
            </a:r>
            <a:r>
              <a:rPr lang="en-US" altLang="zh-TW" sz="2400" dirty="0" smtClean="0"/>
              <a:t> between producer/consumer</a:t>
            </a:r>
          </a:p>
          <a:p>
            <a:pPr lvl="1" eaLnBrk="1" hangingPunct="1"/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Producer and consumer may be processes </a:t>
            </a:r>
          </a:p>
          <a:p>
            <a:pPr lvl="2" eaLnBrk="1" hangingPunct="1"/>
            <a:r>
              <a:rPr lang="en-US" altLang="zh-TW" sz="2000" dirty="0" smtClean="0"/>
              <a:t>Buffer, in, out, and counter are in their </a:t>
            </a:r>
            <a:r>
              <a:rPr lang="en-US" altLang="zh-TW" sz="2000" b="1" dirty="0" smtClean="0"/>
              <a:t>shared memory </a:t>
            </a:r>
            <a:r>
              <a:rPr lang="en-US" altLang="zh-TW" sz="2000" dirty="0" smtClean="0"/>
              <a:t>(IPC)</a:t>
            </a:r>
          </a:p>
          <a:p>
            <a:pPr lvl="1" eaLnBrk="1" hangingPunct="1"/>
            <a:r>
              <a:rPr lang="en-US" altLang="zh-TW" sz="2400" dirty="0" smtClean="0"/>
              <a:t>Or Producer and consumer may be threads in the same process</a:t>
            </a:r>
          </a:p>
          <a:p>
            <a:pPr lvl="2" eaLnBrk="1" hangingPunct="1"/>
            <a:r>
              <a:rPr lang="en-US" altLang="zh-TW" sz="2000" dirty="0"/>
              <a:t>Buffer, in, out, and counter </a:t>
            </a:r>
            <a:r>
              <a:rPr lang="en-US" altLang="zh-TW" sz="2000" dirty="0" smtClean="0"/>
              <a:t>are </a:t>
            </a:r>
            <a:r>
              <a:rPr lang="en-US" altLang="zh-TW" sz="2000" b="1" dirty="0" smtClean="0"/>
              <a:t>global variables</a:t>
            </a:r>
            <a:endParaRPr lang="en-US" altLang="zh-TW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Peterson</a:t>
            </a:r>
            <a:r>
              <a:rPr lang="en-US" altLang="zh-TW" dirty="0">
                <a:latin typeface="Helvetica"/>
              </a:rPr>
              <a:t>’</a:t>
            </a:r>
            <a:r>
              <a:rPr lang="en-US" altLang="zh-TW" dirty="0"/>
              <a:t>s </a:t>
            </a:r>
            <a:r>
              <a:rPr lang="en-US" altLang="zh-TW" dirty="0" smtClean="0"/>
              <a:t>Solution in Current Computer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6847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Example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Assume the first two statements in the </a:t>
            </a:r>
            <a:r>
              <a:rPr lang="en-US" altLang="zh-TW" b="1" dirty="0" smtClean="0"/>
              <a:t>entry section </a:t>
            </a:r>
            <a:r>
              <a:rPr lang="en-US" altLang="zh-TW" dirty="0" smtClean="0"/>
              <a:t>are reordered 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Assume that P0 and P1 run on two different processors</a:t>
            </a: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61" y="3721459"/>
            <a:ext cx="8208912" cy="159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2567608" y="5661248"/>
            <a:ext cx="7560840" cy="914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TW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It is possible that both processes are in their critical section at the same time!</a:t>
            </a:r>
            <a:endParaRPr lang="zh-TW" altLang="en-US" sz="24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7528" y="3721459"/>
            <a:ext cx="1080120" cy="2836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54995" y="4346244"/>
            <a:ext cx="1080120" cy="2836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0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err="1"/>
              <a:t>Mutex</a:t>
            </a:r>
            <a:r>
              <a:rPr lang="en-US" altLang="zh-TW" sz="2800" dirty="0"/>
              <a:t>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926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effectLst/>
              </a:rPr>
              <a:t>複習： </a:t>
            </a:r>
            <a:r>
              <a:rPr lang="en-US" altLang="zh-TW" dirty="0" smtClean="0"/>
              <a:t>Solutions to Race Conditions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Software solutions</a:t>
            </a:r>
          </a:p>
          <a:p>
            <a:pPr lvl="1" eaLnBrk="1" hangingPunct="1"/>
            <a:r>
              <a:rPr lang="en-US" altLang="zh-TW" dirty="0" smtClean="0"/>
              <a:t>Peterson’s solutions</a:t>
            </a:r>
          </a:p>
          <a:p>
            <a:pPr eaLnBrk="1" hangingPunct="1"/>
            <a:r>
              <a:rPr lang="en-US" altLang="zh-TW" b="1" dirty="0" smtClean="0"/>
              <a:t>Hardware solutions</a:t>
            </a:r>
          </a:p>
          <a:p>
            <a:pPr lvl="1" eaLnBrk="1" hangingPunct="1"/>
            <a:r>
              <a:rPr lang="en-US" altLang="zh-TW" dirty="0" smtClean="0"/>
              <a:t>Rely on some special machine instructions</a:t>
            </a:r>
          </a:p>
          <a:p>
            <a:pPr eaLnBrk="1" hangingPunct="1"/>
            <a:r>
              <a:rPr lang="en-US" altLang="zh-TW" b="1" dirty="0" smtClean="0"/>
              <a:t>Operation System solutions</a:t>
            </a:r>
          </a:p>
          <a:p>
            <a:pPr lvl="1" eaLnBrk="1" hangingPunct="1"/>
            <a:r>
              <a:rPr lang="en-US" altLang="zh-TW" dirty="0" smtClean="0"/>
              <a:t>Provide some functions and data structures to the programmer</a:t>
            </a:r>
          </a:p>
          <a:p>
            <a:pPr lvl="1" eaLnBrk="1" hangingPunct="1"/>
            <a:r>
              <a:rPr lang="en-US" altLang="zh-TW" dirty="0" smtClean="0"/>
              <a:t>Built upon the hardware solutions</a:t>
            </a:r>
          </a:p>
        </p:txBody>
      </p:sp>
    </p:spTree>
    <p:extLst>
      <p:ext uri="{BB962C8B-B14F-4D97-AF65-F5344CB8AC3E}">
        <p14:creationId xmlns:p14="http://schemas.microsoft.com/office/powerpoint/2010/main" val="42127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/>
              <a:t>Race </a:t>
            </a:r>
            <a:r>
              <a:rPr lang="en-US" altLang="zh-TW" dirty="0" smtClean="0"/>
              <a:t>Conditions </a:t>
            </a:r>
            <a:r>
              <a:rPr lang="en-US" altLang="zh-TW" dirty="0" smtClean="0">
                <a:effectLst/>
                <a:latin typeface="Calibri" panose="020F0502020204030204" pitchFamily="34" charset="0"/>
              </a:rPr>
              <a:t>(Cont.)</a:t>
            </a:r>
          </a:p>
        </p:txBody>
      </p:sp>
      <p:graphicFrame>
        <p:nvGraphicFramePr>
          <p:cNvPr id="568324" name="Group 4"/>
          <p:cNvGraphicFramePr>
            <a:graphicFrameLocks noGrp="1"/>
          </p:cNvGraphicFramePr>
          <p:nvPr>
            <p:extLst/>
          </p:nvPr>
        </p:nvGraphicFramePr>
        <p:xfrm>
          <a:off x="624417" y="2060848"/>
          <a:ext cx="11160215" cy="4059558"/>
        </p:xfrm>
        <a:graphic>
          <a:graphicData uri="http://schemas.openxmlformats.org/drawingml/2006/table">
            <a:tbl>
              <a:tblPr/>
              <a:tblGrid>
                <a:gridCol w="25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6695550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32198030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1314049782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Producer Thread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Consumer Thread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(in CPU)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ebx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(in CPU)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counter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eax_P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(in P’s PCB)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ebx_C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(in C’s PCB)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counter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inc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ebx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counter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dec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ebx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ebx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4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431704" y="1412776"/>
            <a:ext cx="490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Assume that initially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counter = 5</a:t>
            </a:r>
            <a:endParaRPr kumimoji="1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6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Hardware Support for Synchronization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Now, many systems provide </a:t>
            </a:r>
            <a:r>
              <a:rPr lang="en-US" altLang="en-US" b="1" dirty="0" smtClean="0"/>
              <a:t>special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hardware support </a:t>
            </a:r>
            <a:r>
              <a:rPr lang="en-US" altLang="en-US" dirty="0" smtClean="0"/>
              <a:t>for  multi-processor systems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Three common forms </a:t>
            </a:r>
            <a:r>
              <a:rPr lang="en-US" altLang="en-US" dirty="0"/>
              <a:t>of hardware support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/>
              <a:t>Memory </a:t>
            </a:r>
            <a:r>
              <a:rPr lang="en-US" altLang="en-US" dirty="0" smtClean="0"/>
              <a:t>barriers</a:t>
            </a:r>
          </a:p>
          <a:p>
            <a:pPr lvl="1"/>
            <a:r>
              <a:rPr lang="en-US" altLang="en-US" dirty="0" smtClean="0"/>
              <a:t>Hardware instructions</a:t>
            </a:r>
          </a:p>
          <a:p>
            <a:pPr lvl="1"/>
            <a:r>
              <a:rPr lang="en-US" altLang="en-US" dirty="0"/>
              <a:t>Atomic variables</a:t>
            </a:r>
            <a:br>
              <a:rPr lang="en-US" altLang="en-US" dirty="0"/>
            </a:br>
            <a:endParaRPr lang="en-US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1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Hardware Support for Synchronization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Memory barriers</a:t>
            </a:r>
          </a:p>
          <a:p>
            <a:pPr lvl="1"/>
            <a:r>
              <a:rPr lang="en-US" altLang="en-US" sz="2400" dirty="0"/>
              <a:t>Hardware instructions</a:t>
            </a:r>
          </a:p>
          <a:p>
            <a:pPr lvl="1"/>
            <a:r>
              <a:rPr lang="en-US" altLang="en-US" sz="2400" dirty="0"/>
              <a:t>Atomic variables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Mutex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5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Memory </a:t>
            </a:r>
            <a:r>
              <a:rPr lang="en-US" altLang="zh-TW" smtClean="0"/>
              <a:t>Barriers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3300"/>
                </a:solidFill>
              </a:rPr>
              <a:t>Memory Barrier </a:t>
            </a:r>
            <a:r>
              <a:rPr lang="en-US" altLang="zh-TW" dirty="0"/>
              <a:t>(</a:t>
            </a:r>
            <a:r>
              <a:rPr lang="zh-TW" altLang="en-US" dirty="0"/>
              <a:t>屏障</a:t>
            </a:r>
            <a:r>
              <a:rPr lang="en-US" altLang="zh-TW" dirty="0"/>
              <a:t>), or </a:t>
            </a:r>
            <a:r>
              <a:rPr lang="en-US" altLang="zh-TW" b="1" dirty="0">
                <a:solidFill>
                  <a:srgbClr val="FF3300"/>
                </a:solidFill>
              </a:rPr>
              <a:t>memory fences </a:t>
            </a:r>
            <a:r>
              <a:rPr lang="en-US" altLang="zh-TW" dirty="0"/>
              <a:t>(</a:t>
            </a:r>
            <a:r>
              <a:rPr lang="zh-TW" altLang="en-US" dirty="0"/>
              <a:t>籬笆</a:t>
            </a:r>
            <a:r>
              <a:rPr lang="en-US" altLang="zh-TW" dirty="0"/>
              <a:t>) : </a:t>
            </a:r>
          </a:p>
          <a:p>
            <a:pPr lvl="1"/>
            <a:r>
              <a:rPr lang="en-US" altLang="zh-TW" dirty="0"/>
              <a:t>An </a:t>
            </a:r>
            <a:r>
              <a:rPr lang="en-US" altLang="zh-TW" b="1" dirty="0"/>
              <a:t>instruction</a:t>
            </a:r>
            <a:r>
              <a:rPr lang="en-US" altLang="zh-TW" dirty="0"/>
              <a:t> (</a:t>
            </a:r>
            <a:r>
              <a:rPr lang="en-US" altLang="zh-TW" i="1" dirty="0" err="1"/>
              <a:t>mfence</a:t>
            </a:r>
            <a:r>
              <a:rPr lang="en-US" altLang="zh-TW" i="1" dirty="0"/>
              <a:t> </a:t>
            </a:r>
            <a:r>
              <a:rPr lang="en-US" altLang="zh-TW" dirty="0"/>
              <a:t>for x86) that </a:t>
            </a:r>
            <a:r>
              <a:rPr lang="en-US" altLang="zh-TW" dirty="0" smtClean="0"/>
              <a:t>enforce </a:t>
            </a:r>
            <a:r>
              <a:rPr lang="en-US" altLang="zh-TW" dirty="0"/>
              <a:t>an </a:t>
            </a:r>
            <a:r>
              <a:rPr lang="en-US" altLang="zh-TW" b="1" dirty="0"/>
              <a:t>ordering constraint </a:t>
            </a:r>
            <a:r>
              <a:rPr lang="en-US" altLang="zh-TW" dirty="0"/>
              <a:t>on memory operations issued </a:t>
            </a:r>
            <a:r>
              <a:rPr lang="en-US" altLang="zh-TW" b="1" dirty="0"/>
              <a:t>before</a:t>
            </a:r>
            <a:r>
              <a:rPr lang="en-US" altLang="zh-TW" dirty="0"/>
              <a:t> and </a:t>
            </a:r>
            <a:r>
              <a:rPr lang="en-US" altLang="zh-TW" b="1" dirty="0"/>
              <a:t>after</a:t>
            </a:r>
            <a:r>
              <a:rPr lang="en-US" altLang="zh-TW" dirty="0"/>
              <a:t> the barrier </a:t>
            </a:r>
            <a:r>
              <a:rPr lang="en-US" altLang="zh-TW" dirty="0" smtClean="0"/>
              <a:t>instruction</a:t>
            </a:r>
          </a:p>
          <a:p>
            <a:pPr lvl="2"/>
            <a:r>
              <a:rPr lang="en-US" altLang="zh-TW" dirty="0" smtClean="0"/>
              <a:t>Operations </a:t>
            </a:r>
            <a:r>
              <a:rPr lang="en-US" altLang="zh-TW" dirty="0"/>
              <a:t>issued prior to the barrier are guaranteed to be performed before operations issued after the barrier</a:t>
            </a:r>
            <a:r>
              <a:rPr lang="en-US" altLang="zh-TW" dirty="0" smtClean="0"/>
              <a:t>.</a:t>
            </a:r>
          </a:p>
          <a:p>
            <a:pPr lvl="3"/>
            <a:r>
              <a:rPr lang="en-US" altLang="zh-TW" dirty="0" smtClean="0"/>
              <a:t>In fact</a:t>
            </a:r>
            <a:r>
              <a:rPr lang="en-US" altLang="zh-TW" dirty="0"/>
              <a:t>, </a:t>
            </a:r>
            <a:r>
              <a:rPr lang="en-US" altLang="zh-TW" dirty="0" smtClean="0"/>
              <a:t>it </a:t>
            </a:r>
            <a:r>
              <a:rPr lang="en-US" altLang="zh-TW" dirty="0"/>
              <a:t>is </a:t>
            </a:r>
            <a:r>
              <a:rPr lang="en-US" altLang="zh-TW" dirty="0" smtClean="0"/>
              <a:t>when </a:t>
            </a:r>
            <a:r>
              <a:rPr lang="en-US" altLang="zh-TW" dirty="0"/>
              <a:t>a memory barrier instruction is </a:t>
            </a:r>
            <a:r>
              <a:rPr lang="en-US" altLang="zh-TW" dirty="0" smtClean="0"/>
              <a:t>performed, all </a:t>
            </a:r>
            <a:r>
              <a:rPr lang="en-US" altLang="zh-TW" b="1" dirty="0"/>
              <a:t>loads and stores </a:t>
            </a:r>
            <a:r>
              <a:rPr lang="en-US" altLang="zh-TW" dirty="0"/>
              <a:t>are completed before any subsequent </a:t>
            </a:r>
            <a:r>
              <a:rPr lang="en-US" altLang="zh-TW" b="1" dirty="0"/>
              <a:t>load or store </a:t>
            </a:r>
            <a:r>
              <a:rPr lang="en-US" altLang="zh-TW" dirty="0"/>
              <a:t>operations are </a:t>
            </a:r>
            <a:r>
              <a:rPr lang="en-US" altLang="zh-TW" dirty="0" smtClean="0"/>
              <a:t>performed </a:t>
            </a:r>
            <a:r>
              <a:rPr lang="en-US" altLang="zh-TW" b="1" dirty="0" smtClean="0"/>
              <a:t>(SKIP!)</a:t>
            </a:r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Disable </a:t>
            </a:r>
            <a:r>
              <a:rPr lang="en-US" altLang="zh-TW" b="1" dirty="0"/>
              <a:t>out-of-order </a:t>
            </a:r>
            <a:r>
              <a:rPr lang="en-US" altLang="zh-TW" b="1" dirty="0" smtClean="0"/>
              <a:t>execution</a:t>
            </a:r>
            <a:r>
              <a:rPr lang="en-US" altLang="zh-TW" b="1" dirty="0"/>
              <a:t> </a:t>
            </a:r>
            <a:r>
              <a:rPr lang="en-US" altLang="zh-TW" dirty="0" smtClean="0"/>
              <a:t>(reordering) of CPUs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複習： </a:t>
            </a:r>
            <a:r>
              <a:rPr lang="en-US" altLang="zh-TW" dirty="0" smtClean="0"/>
              <a:t>Peterson</a:t>
            </a:r>
            <a:r>
              <a:rPr lang="en-US" altLang="zh-TW" dirty="0" smtClean="0">
                <a:latin typeface="Helvetica"/>
              </a:rPr>
              <a:t>’</a:t>
            </a:r>
            <a:r>
              <a:rPr lang="en-US" altLang="zh-TW" dirty="0" smtClean="0"/>
              <a:t>s Solution in Current Computer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6847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Example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Assume the first two statements in the </a:t>
            </a:r>
            <a:r>
              <a:rPr lang="en-US" altLang="zh-TW" b="1" dirty="0" smtClean="0"/>
              <a:t>entry section </a:t>
            </a:r>
            <a:r>
              <a:rPr lang="en-US" altLang="zh-TW" dirty="0" smtClean="0"/>
              <a:t>are reordered 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Assume that P0 and P1 run on two different processors</a:t>
            </a: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61" y="3721459"/>
            <a:ext cx="8208912" cy="159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2567608" y="5661248"/>
            <a:ext cx="7560840" cy="91440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TW" sz="2400" b="1" dirty="0">
                <a:solidFill>
                  <a:srgbClr val="0000FF"/>
                </a:solidFill>
                <a:latin typeface="Calibri" panose="020F0502020204030204" pitchFamily="34" charset="0"/>
              </a:rPr>
              <a:t>It is possible that both processes are in their critical section at the same time!</a:t>
            </a:r>
            <a:endParaRPr lang="zh-TW" altLang="en-US" sz="24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Using Memory Barriers for Peterson’s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Place a memory barrier between the first two statements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TW" dirty="0" smtClean="0"/>
              <a:t>			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flag[</a:t>
            </a:r>
            <a:r>
              <a:rPr lang="en-US" altLang="zh-TW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600" b="1" dirty="0"/>
              <a:t>	</a:t>
            </a:r>
            <a:r>
              <a:rPr lang="en-US" altLang="zh-TW" sz="2600" b="1" dirty="0" smtClean="0"/>
              <a:t>		</a:t>
            </a:r>
            <a:r>
              <a:rPr lang="en-US" altLang="zh-TW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memory_barrier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zh-TW" sz="2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600" b="1" dirty="0"/>
              <a:t>	</a:t>
            </a:r>
            <a:r>
              <a:rPr lang="en-US" altLang="zh-TW" sz="2600" b="1" dirty="0" smtClean="0"/>
              <a:t>		</a:t>
            </a:r>
            <a:r>
              <a:rPr lang="en-US" altLang="zh-TW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 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j;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TW" dirty="0" smtClean="0"/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15680" y="2996952"/>
            <a:ext cx="3600400" cy="144016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4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Barriers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But, there are still other problems with Peterson’s solution.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 smtClean="0"/>
              <a:t>See the following slide</a:t>
            </a:r>
            <a:endParaRPr lang="en-US" altLang="zh-TW" sz="2000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Using memory barriers is not enough</a:t>
            </a:r>
          </a:p>
          <a:p>
            <a:pPr>
              <a:lnSpc>
                <a:spcPct val="110000"/>
              </a:lnSpc>
            </a:pP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en-US" altLang="zh-TW" dirty="0" smtClean="0"/>
              <a:t>Besides, memory barriers is </a:t>
            </a:r>
            <a:r>
              <a:rPr lang="en-US" altLang="zh-TW" b="1" dirty="0" smtClean="0"/>
              <a:t>low-level</a:t>
            </a:r>
            <a:r>
              <a:rPr lang="en-US" altLang="zh-TW" dirty="0" smtClean="0"/>
              <a:t> </a:t>
            </a:r>
            <a:r>
              <a:rPr lang="en-US" altLang="zh-TW" dirty="0"/>
              <a:t>operations</a:t>
            </a:r>
          </a:p>
          <a:p>
            <a:pPr lvl="1">
              <a:lnSpc>
                <a:spcPct val="110000"/>
              </a:lnSpc>
            </a:pPr>
            <a:r>
              <a:rPr lang="en-US" altLang="zh-TW" dirty="0"/>
              <a:t>Only adopted by </a:t>
            </a:r>
            <a:r>
              <a:rPr lang="en-US" altLang="zh-TW" b="1" dirty="0"/>
              <a:t>kernel developers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Not friendly to user application programmers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5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Bounded </a:t>
            </a:r>
            <a:r>
              <a:rPr lang="en-US" altLang="zh-TW" dirty="0" smtClean="0"/>
              <a:t>Buffer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244844"/>
            <a:ext cx="8064895" cy="3672408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79576" y="5229200"/>
            <a:ext cx="7704856" cy="1181522"/>
            <a:chOff x="3302505" y="5415607"/>
            <a:chExt cx="5616624" cy="1181522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25417" y="6111354"/>
              <a:ext cx="561456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986873" y="6111354"/>
              <a:ext cx="561456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548329" y="6111354"/>
              <a:ext cx="561456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111849" y="6111354"/>
              <a:ext cx="561456" cy="4857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863961" y="6111354"/>
              <a:ext cx="561456" cy="485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302505" y="6111354"/>
              <a:ext cx="561456" cy="485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673305" y="6111354"/>
              <a:ext cx="561456" cy="485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7234761" y="6111354"/>
              <a:ext cx="561456" cy="485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796217" y="6111354"/>
              <a:ext cx="561456" cy="485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357673" y="6111354"/>
              <a:ext cx="561456" cy="485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6951969" y="5841082"/>
              <a:ext cx="0" cy="216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6819456" y="5445224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400" b="1" dirty="0"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708209" y="5841082"/>
              <a:ext cx="0" cy="216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TW" altLang="en-US" sz="2700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439816" y="5415607"/>
              <a:ext cx="6126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400" b="1" dirty="0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24" name="圓角矩形圖說文字 23"/>
            <p:cNvSpPr/>
            <p:nvPr/>
          </p:nvSpPr>
          <p:spPr>
            <a:xfrm>
              <a:off x="5236637" y="5517232"/>
              <a:ext cx="1436667" cy="422846"/>
            </a:xfrm>
            <a:prstGeom prst="wedgeRoundRectCallout">
              <a:avLst>
                <a:gd name="adj1" fmla="val -11252"/>
                <a:gd name="adj2" fmla="val 71801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counter = 4</a:t>
              </a:r>
              <a:endParaRPr lang="zh-TW" altLang="en-US" sz="18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複習：</a:t>
            </a:r>
            <a:r>
              <a:rPr lang="en-US" altLang="zh-TW" dirty="0" smtClean="0"/>
              <a:t>Drawbacks </a:t>
            </a:r>
            <a:r>
              <a:rPr lang="en-US" altLang="zh-TW" dirty="0" smtClean="0"/>
              <a:t>of Software Solutions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Prone to error if not careful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Not guarantee work </a:t>
            </a:r>
            <a:r>
              <a:rPr lang="en-US" altLang="zh-TW" sz="2800" b="1" dirty="0"/>
              <a:t>on modern </a:t>
            </a:r>
            <a:r>
              <a:rPr lang="en-US" altLang="zh-TW" sz="2800" dirty="0"/>
              <a:t>computer architecture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As shown later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A </a:t>
            </a:r>
            <a:r>
              <a:rPr lang="en-US" altLang="zh-TW" sz="2800" b="1" dirty="0">
                <a:solidFill>
                  <a:srgbClr val="FF0000"/>
                </a:solidFill>
              </a:rPr>
              <a:t>two processes </a:t>
            </a:r>
            <a:r>
              <a:rPr lang="en-US" altLang="zh-TW" sz="2800" dirty="0"/>
              <a:t>solution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Processes that are requesting to enter in their critical sections are </a:t>
            </a:r>
            <a:r>
              <a:rPr lang="en-US" altLang="zh-TW" sz="2800" b="1" dirty="0">
                <a:solidFill>
                  <a:srgbClr val="FF0000"/>
                </a:solidFill>
              </a:rPr>
              <a:t>busy waiting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Consuming processor </a:t>
            </a:r>
            <a:r>
              <a:rPr lang="en-US" altLang="zh-TW" sz="2400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8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Hardware Support for Synchronization</a:t>
            </a:r>
          </a:p>
          <a:p>
            <a:pPr lvl="1"/>
            <a:r>
              <a:rPr lang="en-US" altLang="en-US" sz="2400" dirty="0"/>
              <a:t>Memory barriers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Hardware instructions</a:t>
            </a:r>
          </a:p>
          <a:p>
            <a:pPr lvl="1"/>
            <a:r>
              <a:rPr lang="en-US" altLang="en-US" sz="2400" dirty="0"/>
              <a:t>Atomic variables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Mutex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4486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270892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How to Provide Synchronization Tools by Hardware?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7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Best mainstream solution: </a:t>
            </a:r>
            <a:r>
              <a:rPr lang="en-US" altLang="zh-TW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Locks</a:t>
            </a:r>
            <a:endParaRPr lang="en-US" altLang="zh-TW" dirty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marL="827088" lvl="1" indent="-317500" defTabSz="1019175">
              <a:buFontTx/>
              <a:buChar char="—"/>
            </a:pPr>
            <a:r>
              <a:rPr kumimoji="0" lang="en-US" altLang="zh-TW" kern="1200" dirty="0">
                <a:solidFill>
                  <a:srgbClr val="000000"/>
                </a:solidFill>
                <a:latin typeface="Trebuchet MS"/>
                <a:ea typeface="新細明體" panose="02020500000000000000" pitchFamily="18" charset="-120"/>
              </a:rPr>
              <a:t>Implement “mutual exclusion”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924944"/>
            <a:ext cx="16976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47846" y="3340724"/>
            <a:ext cx="8140370" cy="47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471" b="1" dirty="0">
                <a:solidFill>
                  <a:srgbClr val="3333FF"/>
                </a:solidFill>
                <a:latin typeface="Trebuchet MS" panose="020B0603020202020204" pitchFamily="34" charset="0"/>
              </a:rPr>
              <a:t>when lock = 0, </a:t>
            </a:r>
            <a:r>
              <a:rPr kumimoji="0" lang="en-US" altLang="zh-TW" sz="2471" b="1" dirty="0">
                <a:solidFill>
                  <a:srgbClr val="FF3300"/>
                </a:solidFill>
                <a:latin typeface="Trebuchet MS" panose="020B0603020202020204" pitchFamily="34" charset="0"/>
              </a:rPr>
              <a:t>set lock = 1</a:t>
            </a:r>
            <a:r>
              <a:rPr kumimoji="0" lang="en-US" altLang="zh-TW" sz="2471" b="1" dirty="0">
                <a:solidFill>
                  <a:srgbClr val="3333FF"/>
                </a:solidFill>
                <a:latin typeface="Trebuchet MS" panose="020B0603020202020204" pitchFamily="34" charset="0"/>
              </a:rPr>
              <a:t>, </a:t>
            </a:r>
            <a:r>
              <a:rPr kumimoji="0" lang="en-US" altLang="zh-TW" sz="2471" b="1" dirty="0" smtClean="0">
                <a:solidFill>
                  <a:srgbClr val="3333FF"/>
                </a:solidFill>
                <a:latin typeface="Trebuchet MS" panose="020B0603020202020204" pitchFamily="34" charset="0"/>
              </a:rPr>
              <a:t>and enter critical section</a:t>
            </a:r>
            <a:endParaRPr kumimoji="0" lang="en-US" altLang="zh-TW" sz="2471" b="1" dirty="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96872" y="5253305"/>
            <a:ext cx="1356462" cy="47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471" b="1">
                <a:solidFill>
                  <a:srgbClr val="3333FF"/>
                </a:solidFill>
                <a:latin typeface="Trebuchet MS" panose="020B0603020202020204" pitchFamily="34" charset="0"/>
              </a:rPr>
              <a:t>lock = 0</a:t>
            </a:r>
          </a:p>
        </p:txBody>
      </p:sp>
    </p:spTree>
    <p:extLst>
      <p:ext uri="{BB962C8B-B14F-4D97-AF65-F5344CB8AC3E}">
        <p14:creationId xmlns:p14="http://schemas.microsoft.com/office/powerpoint/2010/main" val="3363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</a:t>
            </a:r>
            <a:r>
              <a:rPr lang="en-US" altLang="zh-TW" dirty="0" smtClean="0"/>
              <a:t>Idea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But, you cannot update the lock by yourself</a:t>
            </a:r>
          </a:p>
          <a:p>
            <a:pPr lvl="1"/>
            <a:r>
              <a:rPr lang="en-US" altLang="zh-TW" dirty="0" smtClean="0"/>
              <a:t>i.e., you cannot implement the following code </a:t>
            </a:r>
            <a:r>
              <a:rPr lang="en-US" altLang="zh-TW" dirty="0"/>
              <a:t>by yourself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Why?</a:t>
            </a:r>
            <a:r>
              <a:rPr lang="en-US" altLang="zh-TW" sz="1800" dirty="0"/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Lock is also a shared variable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1200" dirty="0"/>
          </a:p>
          <a:p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3359696" y="4869160"/>
            <a:ext cx="5080493" cy="1159575"/>
            <a:chOff x="971600" y="3140969"/>
            <a:chExt cx="5080493" cy="1159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75656" y="3592658"/>
              <a:ext cx="3671887" cy="7078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000" b="1" dirty="0" err="1">
                  <a:latin typeface="Courier New" pitchFamily="49" charset="0"/>
                </a:rPr>
                <a:t>mov</a:t>
              </a:r>
              <a:r>
                <a:rPr lang="en-US" altLang="zh-TW" sz="2000" b="1" dirty="0">
                  <a:latin typeface="Courier New" pitchFamily="49" charset="0"/>
                </a:rPr>
                <a:t> </a:t>
              </a:r>
              <a:r>
                <a:rPr lang="en-US" altLang="zh-TW" sz="2000" b="1" dirty="0" err="1">
                  <a:latin typeface="Courier New" pitchFamily="49" charset="0"/>
                </a:rPr>
                <a:t>eax</a:t>
              </a:r>
              <a:r>
                <a:rPr lang="en-US" altLang="zh-TW" sz="2000" b="1" dirty="0">
                  <a:latin typeface="Courier New" pitchFamily="49" charset="0"/>
                </a:rPr>
                <a:t>, 1 </a:t>
              </a:r>
            </a:p>
            <a:p>
              <a:r>
                <a:rPr lang="en-US" altLang="zh-TW" sz="2000" b="1" dirty="0" err="1">
                  <a:latin typeface="Courier New" pitchFamily="49" charset="0"/>
                </a:rPr>
                <a:t>mov</a:t>
              </a:r>
              <a:r>
                <a:rPr lang="en-US" altLang="zh-TW" sz="2000" b="1" dirty="0">
                  <a:latin typeface="Courier New" pitchFamily="49" charset="0"/>
                </a:rPr>
                <a:t> lock, </a:t>
              </a:r>
              <a:r>
                <a:rPr lang="en-US" altLang="zh-TW" sz="2000" b="1" dirty="0" err="1">
                  <a:latin typeface="Courier New" pitchFamily="49" charset="0"/>
                </a:rPr>
                <a:t>eax</a:t>
              </a:r>
              <a:endParaRPr lang="en-US" altLang="zh-TW" sz="2000" b="1" baseline="-25000" dirty="0">
                <a:latin typeface="Courier New" pitchFamily="49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971600" y="3140969"/>
              <a:ext cx="50804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200" dirty="0">
                  <a:latin typeface="Calibri" panose="020F0502020204030204" pitchFamily="34" charset="0"/>
                </a:rPr>
                <a:t>Assume that </a:t>
              </a:r>
              <a:r>
                <a:rPr lang="en-US" altLang="zh-TW" sz="2200" dirty="0"/>
                <a:t>“</a:t>
              </a:r>
              <a:r>
                <a:rPr lang="en-US" altLang="zh-TW" sz="2200" b="1" dirty="0">
                  <a:latin typeface="Courier New" pitchFamily="49" charset="0"/>
                </a:rPr>
                <a:t>lock = 1</a:t>
              </a:r>
              <a:r>
                <a:rPr lang="en-US" altLang="zh-TW" sz="2200" dirty="0"/>
                <a:t>”</a:t>
              </a:r>
              <a:r>
                <a:rPr lang="en-US" altLang="zh-TW" sz="2200" dirty="0">
                  <a:latin typeface="Times New Roman" pitchFamily="18" charset="0"/>
                </a:rPr>
                <a:t> </a:t>
              </a:r>
              <a:r>
                <a:rPr lang="en-US" altLang="zh-TW" sz="2200" dirty="0">
                  <a:latin typeface="Calibri" panose="020F0502020204030204" pitchFamily="34" charset="0"/>
                </a:rPr>
                <a:t>is </a:t>
              </a:r>
              <a:r>
                <a:rPr lang="en-US" altLang="zh-TW" sz="2200" b="1" dirty="0">
                  <a:latin typeface="Calibri" panose="020F0502020204030204" pitchFamily="34" charset="0"/>
                </a:rPr>
                <a:t>compiled</a:t>
              </a:r>
              <a:r>
                <a:rPr lang="en-US" altLang="zh-TW" sz="2200" dirty="0">
                  <a:latin typeface="Calibri" panose="020F0502020204030204" pitchFamily="34" charset="0"/>
                </a:rPr>
                <a:t> as</a:t>
              </a:r>
              <a:endParaRPr lang="zh-TW" altLang="en-US" sz="2200" dirty="0"/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935761" y="2703506"/>
            <a:ext cx="3671887" cy="132343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</a:rPr>
              <a:t>while (lock != 0) ;</a:t>
            </a:r>
          </a:p>
          <a:p>
            <a:r>
              <a:rPr lang="en-US" altLang="zh-TW" sz="2000" b="1" dirty="0">
                <a:latin typeface="Courier New" pitchFamily="49" charset="0"/>
              </a:rPr>
              <a:t>lock = 1;</a:t>
            </a:r>
          </a:p>
          <a:p>
            <a:r>
              <a:rPr lang="en-US" altLang="zh-TW" sz="2000" b="1" dirty="0">
                <a:latin typeface="Courier New" pitchFamily="49" charset="0"/>
              </a:rPr>
              <a:t>  CS</a:t>
            </a:r>
          </a:p>
          <a:p>
            <a:r>
              <a:rPr lang="en-US" altLang="zh-TW" sz="2000" b="1" dirty="0">
                <a:latin typeface="Courier New" pitchFamily="49" charset="0"/>
              </a:rPr>
              <a:t>lock = 0;</a:t>
            </a:r>
          </a:p>
        </p:txBody>
      </p:sp>
    </p:spTree>
    <p:extLst>
      <p:ext uri="{BB962C8B-B14F-4D97-AF65-F5344CB8AC3E}">
        <p14:creationId xmlns:p14="http://schemas.microsoft.com/office/powerpoint/2010/main" val="31516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ffectLst/>
                <a:latin typeface="Calibri" panose="020F0502020204030204" pitchFamily="34" charset="0"/>
              </a:rPr>
              <a:t>Race Condition (Skip!)</a:t>
            </a:r>
          </a:p>
        </p:txBody>
      </p:sp>
      <p:graphicFrame>
        <p:nvGraphicFramePr>
          <p:cNvPr id="568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2105"/>
              </p:ext>
            </p:extLst>
          </p:nvPr>
        </p:nvGraphicFramePr>
        <p:xfrm>
          <a:off x="1828518" y="1854117"/>
          <a:ext cx="8280400" cy="4727925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Thread 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Thread 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lock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 (lock != 0);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while (lock != 0);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lock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lock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CS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791745" y="1330896"/>
            <a:ext cx="4353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Calibri" pitchFamily="34" charset="0"/>
              </a:rPr>
              <a:t>Assume that initially </a:t>
            </a:r>
            <a:r>
              <a:rPr lang="en-US" altLang="zh-TW" sz="2800" b="1" dirty="0">
                <a:latin typeface="Calibri" pitchFamily="34" charset="0"/>
              </a:rPr>
              <a:t>lock = 0</a:t>
            </a:r>
            <a:endParaRPr lang="zh-TW" alt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Idea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Thus, </a:t>
            </a:r>
            <a:r>
              <a:rPr lang="en-US" altLang="zh-TW" b="1" dirty="0" smtClean="0"/>
              <a:t>accessing lock </a:t>
            </a:r>
            <a:r>
              <a:rPr lang="en-US" altLang="zh-TW" dirty="0" smtClean="0"/>
              <a:t>must be </a:t>
            </a:r>
            <a:r>
              <a:rPr lang="en-US" altLang="zh-TW" b="1" dirty="0" smtClean="0"/>
              <a:t>synchronized and protected</a:t>
            </a:r>
          </a:p>
          <a:p>
            <a:pPr lvl="1">
              <a:lnSpc>
                <a:spcPct val="110000"/>
              </a:lnSpc>
            </a:pPr>
            <a:r>
              <a:rPr lang="zh-TW" altLang="en-US" dirty="0" smtClean="0"/>
              <a:t>存取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本身也是一個</a:t>
            </a:r>
            <a:r>
              <a:rPr lang="en-US" altLang="zh-TW" dirty="0" smtClean="0"/>
              <a:t>critical section</a:t>
            </a:r>
          </a:p>
          <a:p>
            <a:pPr>
              <a:lnSpc>
                <a:spcPct val="110000"/>
              </a:lnSpc>
            </a:pPr>
            <a:endParaRPr lang="en-US" altLang="zh-TW" b="1" dirty="0" smtClean="0"/>
          </a:p>
          <a:p>
            <a:pPr>
              <a:lnSpc>
                <a:spcPct val="110000"/>
              </a:lnSpc>
            </a:pPr>
            <a:r>
              <a:rPr lang="en-US" altLang="zh-TW" b="1" dirty="0" smtClean="0"/>
              <a:t>Sol.: </a:t>
            </a:r>
            <a:r>
              <a:rPr lang="en-US" altLang="zh-TW" b="1" dirty="0" smtClean="0">
                <a:solidFill>
                  <a:srgbClr val="0000FF"/>
                </a:solidFill>
              </a:rPr>
              <a:t>atomic</a:t>
            </a:r>
            <a:r>
              <a:rPr lang="en-US" altLang="zh-TW" dirty="0" smtClean="0"/>
              <a:t> </a:t>
            </a:r>
            <a:r>
              <a:rPr lang="en-US" altLang="zh-TW" dirty="0"/>
              <a:t>hardware </a:t>
            </a:r>
            <a:r>
              <a:rPr lang="en-US" altLang="zh-TW" dirty="0" smtClean="0"/>
              <a:t>instructions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 err="1">
                <a:solidFill>
                  <a:srgbClr val="FF0000"/>
                </a:solidFill>
              </a:rPr>
              <a:t>test_and_set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r>
              <a:rPr lang="en-US" altLang="zh-TW" b="1" dirty="0" err="1">
                <a:solidFill>
                  <a:srgbClr val="FF0000"/>
                </a:solidFill>
              </a:rPr>
              <a:t>compare_and_swap</a:t>
            </a:r>
            <a:endParaRPr lang="en-US" altLang="zh-TW" dirty="0"/>
          </a:p>
          <a:p>
            <a:pPr>
              <a:lnSpc>
                <a:spcPct val="110000"/>
              </a:lnSpc>
            </a:pPr>
            <a:endParaRPr lang="zh-TW" altLang="en-US" dirty="0"/>
          </a:p>
          <a:p>
            <a:pPr lvl="1">
              <a:lnSpc>
                <a:spcPct val="11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1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Atomic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Modern </a:t>
            </a:r>
            <a:r>
              <a:rPr lang="en-US" altLang="zh-TW" dirty="0" smtClean="0"/>
              <a:t>CPUs </a:t>
            </a:r>
            <a:r>
              <a:rPr lang="en-US" altLang="zh-TW" dirty="0"/>
              <a:t>provide special </a:t>
            </a:r>
            <a:r>
              <a:rPr lang="en-US" altLang="zh-TW" b="1" dirty="0">
                <a:solidFill>
                  <a:srgbClr val="FF0000"/>
                </a:solidFill>
              </a:rPr>
              <a:t>atomic </a:t>
            </a:r>
            <a:r>
              <a:rPr lang="en-US" altLang="zh-TW" dirty="0" smtClean="0"/>
              <a:t>instructions </a:t>
            </a:r>
            <a:r>
              <a:rPr lang="en-US" altLang="zh-TW" dirty="0"/>
              <a:t>even in </a:t>
            </a:r>
            <a:r>
              <a:rPr lang="en-US" altLang="zh-TW" b="1" dirty="0"/>
              <a:t>MP</a:t>
            </a:r>
            <a:r>
              <a:rPr lang="en-US" altLang="zh-TW" dirty="0"/>
              <a:t> systems</a:t>
            </a:r>
          </a:p>
          <a:p>
            <a:pPr lvl="1">
              <a:lnSpc>
                <a:spcPct val="110000"/>
              </a:lnSpc>
            </a:pPr>
            <a:r>
              <a:rPr lang="en-US" altLang="zh-TW" b="1" dirty="0" smtClean="0">
                <a:solidFill>
                  <a:srgbClr val="FF3300"/>
                </a:solidFill>
              </a:rPr>
              <a:t>Atomic</a:t>
            </a:r>
            <a:r>
              <a:rPr lang="en-US" altLang="zh-TW" dirty="0" smtClean="0"/>
              <a:t>: non-interrupted</a:t>
            </a:r>
          </a:p>
          <a:p>
            <a:pPr lvl="1">
              <a:lnSpc>
                <a:spcPct val="110000"/>
              </a:lnSpc>
            </a:pP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If two atomic instructions are executed simultaneously (each on a different core) </a:t>
            </a:r>
          </a:p>
          <a:p>
            <a:pPr lvl="2">
              <a:lnSpc>
                <a:spcPct val="110000"/>
              </a:lnSpc>
            </a:pPr>
            <a:r>
              <a:rPr lang="en-US" altLang="zh-TW" dirty="0" smtClean="0"/>
              <a:t>They will be executed </a:t>
            </a:r>
            <a:r>
              <a:rPr lang="en-US" altLang="zh-TW" b="1" dirty="0" smtClean="0"/>
              <a:t>sequentially</a:t>
            </a:r>
            <a:r>
              <a:rPr lang="en-US" altLang="zh-TW" dirty="0" smtClean="0"/>
              <a:t> in some arbitrary order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0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altLang="zh-TW" dirty="0" smtClean="0"/>
              <a:t> Instruction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Definition:</a:t>
            </a:r>
            <a:endParaRPr lang="en-US" altLang="zh-TW" i="1" dirty="0" smtClean="0"/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TW" dirty="0" smtClean="0"/>
              <a:t>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boolean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test_and_set</a:t>
            </a:r>
            <a:r>
              <a:rPr lang="en-US" altLang="zh-TW" dirty="0" smtClean="0">
                <a:solidFill>
                  <a:srgbClr val="0000FF"/>
                </a:solidFill>
              </a:rPr>
              <a:t> (</a:t>
            </a:r>
            <a:r>
              <a:rPr lang="en-US" altLang="zh-TW" dirty="0" err="1" smtClean="0">
                <a:solidFill>
                  <a:srgbClr val="0000FF"/>
                </a:solidFill>
              </a:rPr>
              <a:t>boolean</a:t>
            </a:r>
            <a:r>
              <a:rPr lang="en-US" altLang="zh-TW" dirty="0" smtClean="0">
                <a:solidFill>
                  <a:srgbClr val="0000FF"/>
                </a:solidFill>
              </a:rPr>
              <a:t> *target)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          </a:t>
            </a:r>
            <a:r>
              <a:rPr lang="en-US" altLang="zh-TW" dirty="0" err="1" smtClean="0">
                <a:solidFill>
                  <a:srgbClr val="0000FF"/>
                </a:solidFill>
              </a:rPr>
              <a:t>boolean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rv</a:t>
            </a:r>
            <a:r>
              <a:rPr lang="en-US" altLang="zh-TW" dirty="0" smtClean="0">
                <a:solidFill>
                  <a:srgbClr val="0000FF"/>
                </a:solidFill>
              </a:rPr>
              <a:t> = *target;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          *target = TRUE;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          return </a:t>
            </a:r>
            <a:r>
              <a:rPr lang="en-US" altLang="zh-TW" dirty="0" err="1" smtClean="0">
                <a:solidFill>
                  <a:srgbClr val="0000FF"/>
                </a:solidFill>
              </a:rPr>
              <a:t>rv</a:t>
            </a:r>
            <a:r>
              <a:rPr lang="en-US" altLang="zh-TW" dirty="0" smtClean="0">
                <a:solidFill>
                  <a:srgbClr val="0000FF"/>
                </a:solidFill>
              </a:rPr>
              <a:t>: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       }</a:t>
            </a:r>
            <a:endParaRPr lang="en-US" altLang="zh-TW" dirty="0" smtClean="0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911424" y="4022849"/>
            <a:ext cx="6477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911424" y="4022850"/>
            <a:ext cx="0" cy="116951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911424" y="5192365"/>
            <a:ext cx="37433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727848" y="4981929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Done by a single instruction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402682" y="5378804"/>
            <a:ext cx="7408863" cy="126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400" kern="0" dirty="0"/>
              <a:t>Executed atomically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400" kern="0" dirty="0"/>
              <a:t>Returns the original value of passed parameter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400" kern="0" dirty="0"/>
              <a:t>Set the new value of passed parameter to </a:t>
            </a:r>
            <a:r>
              <a:rPr lang="en-US" altLang="en-US" sz="2400" b="1" kern="0" dirty="0">
                <a:solidFill>
                  <a:srgbClr val="000000"/>
                </a:solidFill>
              </a:rPr>
              <a:t>true</a:t>
            </a:r>
            <a:endParaRPr lang="en-US" altLang="en-US" sz="240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smtClean="0"/>
              <a:t>Mutual-Exclusion using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shared Boolean variable </a:t>
            </a:r>
            <a:r>
              <a:rPr lang="en-US" altLang="zh-TW" b="1" dirty="0" smtClean="0">
                <a:solidFill>
                  <a:srgbClr val="FF3300"/>
                </a:solidFill>
              </a:rPr>
              <a:t>lock</a:t>
            </a:r>
            <a:r>
              <a:rPr lang="en-US" altLang="zh-TW" dirty="0" smtClean="0"/>
              <a:t>, initialized to </a:t>
            </a:r>
            <a:r>
              <a:rPr lang="en-US" altLang="zh-TW" b="1" dirty="0" smtClean="0">
                <a:solidFill>
                  <a:srgbClr val="FF3300"/>
                </a:solidFill>
              </a:rPr>
              <a:t>false</a:t>
            </a:r>
            <a:r>
              <a:rPr lang="en-US" altLang="zh-TW" sz="2800" dirty="0"/>
              <a:t>: </a:t>
            </a:r>
            <a:br>
              <a:rPr lang="en-US" altLang="zh-TW" sz="2800" dirty="0"/>
            </a:br>
            <a:r>
              <a:rPr lang="en-US" altLang="zh-TW" sz="2800" dirty="0"/>
              <a:t>	</a:t>
            </a:r>
            <a:endParaRPr lang="en-US" altLang="zh-TW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Process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b="1" dirty="0"/>
              <a:t>do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/>
              <a:t>			while (</a:t>
            </a:r>
            <a:r>
              <a:rPr lang="en-US" altLang="zh-TW" sz="2800" b="1" dirty="0" err="1">
                <a:solidFill>
                  <a:srgbClr val="0070C0"/>
                </a:solidFill>
              </a:rPr>
              <a:t>test_and_set</a:t>
            </a:r>
            <a:r>
              <a:rPr lang="en-US" altLang="zh-TW" sz="2800" b="1" dirty="0"/>
              <a:t>(lock))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/>
              <a:t>				</a:t>
            </a:r>
            <a:r>
              <a:rPr lang="en-US" altLang="zh-TW" sz="2800" b="1" dirty="0">
                <a:solidFill>
                  <a:srgbClr val="CC0000"/>
                </a:solidFill>
              </a:rPr>
              <a:t>critical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/>
              <a:t>			lock =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/>
              <a:t>				</a:t>
            </a:r>
            <a:r>
              <a:rPr lang="en-US" altLang="zh-TW" sz="2800" b="1" dirty="0">
                <a:solidFill>
                  <a:srgbClr val="CC0000"/>
                </a:solidFill>
              </a:rPr>
              <a:t>remainder section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1" dirty="0"/>
              <a:t>		}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Producer Process/Thread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601" y="1498601"/>
            <a:ext cx="8334375" cy="488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628" name="Group 1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334511"/>
              </p:ext>
            </p:extLst>
          </p:nvPr>
        </p:nvGraphicFramePr>
        <p:xfrm>
          <a:off x="1415481" y="646855"/>
          <a:ext cx="9505056" cy="5685569"/>
        </p:xfrm>
        <a:graphic>
          <a:graphicData uri="http://schemas.openxmlformats.org/drawingml/2006/table">
            <a:tbl>
              <a:tblPr/>
              <a:tblGrid>
                <a:gridCol w="475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5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Thread//Process 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Thread//Process 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rv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 = FALSE,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*target(=LOCK)=TRUE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return FALSE   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Enter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CS,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 but soon context switch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---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rv = TRUE,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*target (=LOCK)= TRUE,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return TRUE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---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rv = TRUE,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*target (=LOCK)= TRUE,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return TRUE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rv = TRUE,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*target (=LOCK)= TRUE,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return TRUE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Exit CRITICAL SECTION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LOCK=FALSE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rv = FALSE, *target(=LOCK)=TRUE, 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return FALSE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Enter CRITICAL SECTION</a:t>
                      </a:r>
                    </a:p>
                  </a:txBody>
                  <a:tcPr marL="116119" marR="11611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826" name="Text Box 56"/>
          <p:cNvSpPr txBox="1">
            <a:spLocks noChangeArrowheads="1"/>
          </p:cNvSpPr>
          <p:nvPr/>
        </p:nvSpPr>
        <p:spPr bwMode="auto">
          <a:xfrm>
            <a:off x="5303913" y="55563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lock = false</a:t>
            </a:r>
          </a:p>
        </p:txBody>
      </p:sp>
      <p:sp>
        <p:nvSpPr>
          <p:cNvPr id="33827" name="Text Box 102"/>
          <p:cNvSpPr txBox="1">
            <a:spLocks noChangeArrowheads="1"/>
          </p:cNvSpPr>
          <p:nvPr/>
        </p:nvSpPr>
        <p:spPr bwMode="auto">
          <a:xfrm>
            <a:off x="10488488" y="332656"/>
            <a:ext cx="1428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FF3300"/>
                </a:solidFill>
              </a:rPr>
              <a:t>busy waiting</a:t>
            </a:r>
          </a:p>
        </p:txBody>
      </p:sp>
      <p:sp>
        <p:nvSpPr>
          <p:cNvPr id="33828" name="Line 103"/>
          <p:cNvSpPr>
            <a:spLocks noChangeShapeType="1"/>
          </p:cNvSpPr>
          <p:nvPr/>
        </p:nvSpPr>
        <p:spPr bwMode="auto">
          <a:xfrm>
            <a:off x="11207873" y="836613"/>
            <a:ext cx="0" cy="2592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3829" name="Line 106"/>
          <p:cNvSpPr>
            <a:spLocks noChangeShapeType="1"/>
          </p:cNvSpPr>
          <p:nvPr/>
        </p:nvSpPr>
        <p:spPr bwMode="auto">
          <a:xfrm flipH="1">
            <a:off x="10920536" y="3426952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altLang="zh-TW" dirty="0" smtClean="0"/>
              <a:t>  Instruction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Definition.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		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void </a:t>
            </a:r>
            <a:r>
              <a:rPr lang="en-US" altLang="zh-TW" sz="2000" b="1" dirty="0" err="1">
                <a:solidFill>
                  <a:srgbClr val="0000FF"/>
                </a:solidFill>
              </a:rPr>
              <a:t>compare_and_swap</a:t>
            </a:r>
            <a:r>
              <a:rPr lang="en-US" altLang="zh-TW" sz="2000" b="1" dirty="0">
                <a:solidFill>
                  <a:srgbClr val="0000FF"/>
                </a:solidFill>
              </a:rPr>
              <a:t>(</a:t>
            </a:r>
            <a:r>
              <a:rPr lang="en-US" altLang="zh-TW" sz="2000" b="1" dirty="0" err="1">
                <a:solidFill>
                  <a:srgbClr val="0000FF"/>
                </a:solidFill>
              </a:rPr>
              <a:t>int</a:t>
            </a:r>
            <a:r>
              <a:rPr lang="en-US" altLang="zh-TW" sz="2000" b="1" dirty="0">
                <a:solidFill>
                  <a:srgbClr val="0000FF"/>
                </a:solidFill>
              </a:rPr>
              <a:t> *value, </a:t>
            </a:r>
            <a:r>
              <a:rPr lang="en-US" altLang="zh-TW" sz="2000" b="1" dirty="0" err="1">
                <a:solidFill>
                  <a:srgbClr val="0000FF"/>
                </a:solidFill>
              </a:rPr>
              <a:t>int</a:t>
            </a:r>
            <a:r>
              <a:rPr lang="en-US" altLang="zh-TW" sz="2000" b="1" dirty="0">
                <a:solidFill>
                  <a:srgbClr val="0000FF"/>
                </a:solidFill>
              </a:rPr>
              <a:t> expected, </a:t>
            </a:r>
            <a:r>
              <a:rPr lang="en-US" altLang="zh-TW" sz="2000" b="1" dirty="0" err="1">
                <a:solidFill>
                  <a:srgbClr val="0000FF"/>
                </a:solidFill>
              </a:rPr>
              <a:t>int</a:t>
            </a:r>
            <a:r>
              <a:rPr lang="en-US" altLang="zh-TW" sz="2000" b="1" dirty="0">
                <a:solidFill>
                  <a:srgbClr val="0000FF"/>
                </a:solidFill>
              </a:rPr>
              <a:t> </a:t>
            </a:r>
            <a:r>
              <a:rPr lang="en-US" altLang="zh-TW" sz="2000" b="1" dirty="0" err="1">
                <a:solidFill>
                  <a:srgbClr val="0000FF"/>
                </a:solidFill>
              </a:rPr>
              <a:t>new_value</a:t>
            </a:r>
            <a:r>
              <a:rPr lang="en-US" altLang="zh-TW" sz="2000" b="1" dirty="0">
                <a:solidFill>
                  <a:srgbClr val="0000FF"/>
                </a:solidFill>
              </a:rPr>
              <a:t>)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</a:rPr>
              <a:t>	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	{</a:t>
            </a:r>
            <a:endParaRPr lang="en-US" altLang="zh-TW" sz="2000" b="1" dirty="0">
              <a:solidFill>
                <a:srgbClr val="0000FF"/>
              </a:solidFill>
            </a:endParaRPr>
          </a:p>
          <a:p>
            <a:pPr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000" b="1" dirty="0">
                <a:solidFill>
                  <a:srgbClr val="0000FF"/>
                </a:solidFill>
              </a:rPr>
              <a:t>		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000" b="1" dirty="0" err="1" smtClean="0">
                <a:solidFill>
                  <a:srgbClr val="0000FF"/>
                </a:solidFill>
                <a:cs typeface="Courier New" pitchFamily="49" charset="0"/>
              </a:rPr>
              <a:t>int</a:t>
            </a:r>
            <a:r>
              <a:rPr lang="en-US" altLang="zh-TW" sz="2000" b="1" dirty="0" smtClean="0">
                <a:solidFill>
                  <a:srgbClr val="0000FF"/>
                </a:solidFill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cs typeface="Courier New" pitchFamily="49" charset="0"/>
              </a:rPr>
              <a:t>temp = *value; </a:t>
            </a:r>
          </a:p>
          <a:p>
            <a:pPr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000" b="1" dirty="0">
                <a:solidFill>
                  <a:srgbClr val="0000FF"/>
                </a:solidFill>
                <a:cs typeface="Courier New" pitchFamily="49" charset="0"/>
              </a:rPr>
              <a:t>   		</a:t>
            </a:r>
            <a:r>
              <a:rPr lang="en-US" altLang="zh-TW" sz="2000" b="1" dirty="0" smtClean="0">
                <a:solidFill>
                  <a:srgbClr val="0000FF"/>
                </a:solidFill>
                <a:cs typeface="Courier New" pitchFamily="49" charset="0"/>
              </a:rPr>
              <a:t>	if </a:t>
            </a:r>
            <a:r>
              <a:rPr lang="en-US" altLang="zh-TW" sz="2000" b="1" dirty="0">
                <a:solidFill>
                  <a:srgbClr val="0000FF"/>
                </a:solidFill>
                <a:cs typeface="Courier New" pitchFamily="49" charset="0"/>
              </a:rPr>
              <a:t>(*value == expected) </a:t>
            </a:r>
          </a:p>
          <a:p>
            <a:pPr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000" b="1" dirty="0">
                <a:solidFill>
                  <a:srgbClr val="0000FF"/>
                </a:solidFill>
                <a:cs typeface="Courier New" pitchFamily="49" charset="0"/>
              </a:rPr>
              <a:t>		    </a:t>
            </a:r>
            <a:r>
              <a:rPr lang="en-US" altLang="zh-TW" sz="2000" b="1" dirty="0" smtClean="0">
                <a:solidFill>
                  <a:srgbClr val="0000FF"/>
                </a:solidFill>
                <a:cs typeface="Courier New" pitchFamily="49" charset="0"/>
              </a:rPr>
              <a:t>		  </a:t>
            </a:r>
            <a:r>
              <a:rPr lang="en-US" altLang="zh-TW" sz="2000" b="1" dirty="0">
                <a:solidFill>
                  <a:srgbClr val="0000FF"/>
                </a:solidFill>
                <a:cs typeface="Courier New" pitchFamily="49" charset="0"/>
              </a:rPr>
              <a:t>*value = </a:t>
            </a:r>
            <a:r>
              <a:rPr lang="en-US" altLang="zh-TW" sz="2000" b="1" dirty="0" err="1">
                <a:solidFill>
                  <a:srgbClr val="0000FF"/>
                </a:solidFill>
                <a:cs typeface="Courier New" pitchFamily="49" charset="0"/>
              </a:rPr>
              <a:t>new_value</a:t>
            </a:r>
            <a:r>
              <a:rPr lang="en-US" altLang="zh-TW" sz="2000" b="1" dirty="0">
                <a:solidFill>
                  <a:srgbClr val="0000FF"/>
                </a:solidFill>
                <a:cs typeface="Courier New" pitchFamily="49" charset="0"/>
              </a:rPr>
              <a:t>; </a:t>
            </a:r>
          </a:p>
          <a:p>
            <a:pPr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000" b="1" dirty="0">
                <a:solidFill>
                  <a:srgbClr val="0000FF"/>
                </a:solidFill>
                <a:cs typeface="Courier New" pitchFamily="49" charset="0"/>
              </a:rPr>
              <a:t>		</a:t>
            </a:r>
            <a:r>
              <a:rPr lang="en-US" altLang="zh-TW" sz="2000" b="1" dirty="0" smtClean="0">
                <a:solidFill>
                  <a:srgbClr val="0000FF"/>
                </a:solidFill>
                <a:cs typeface="Courier New" pitchFamily="49" charset="0"/>
              </a:rPr>
              <a:t>	return </a:t>
            </a:r>
            <a:r>
              <a:rPr lang="en-US" altLang="zh-TW" sz="2000" b="1" dirty="0">
                <a:solidFill>
                  <a:srgbClr val="0000FF"/>
                </a:solidFill>
                <a:cs typeface="Courier New" pitchFamily="49" charset="0"/>
              </a:rPr>
              <a:t>temp; </a:t>
            </a:r>
          </a:p>
          <a:p>
            <a:pPr eaLnBrk="1" hangingPunct="1">
              <a:buFontTx/>
              <a:buNone/>
            </a:pPr>
            <a:r>
              <a:rPr lang="en-US" altLang="zh-TW" sz="2000" b="1" dirty="0">
                <a:solidFill>
                  <a:srgbClr val="0000FF"/>
                </a:solidFill>
              </a:rPr>
              <a:t>	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	}</a:t>
            </a:r>
            <a:endParaRPr lang="en-US" altLang="zh-TW" sz="2000" b="1" dirty="0">
              <a:solidFill>
                <a:srgbClr val="0000FF"/>
              </a:solidFill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1229072" y="3861049"/>
            <a:ext cx="360040" cy="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229073" y="3861048"/>
            <a:ext cx="0" cy="124152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232338" y="5102521"/>
            <a:ext cx="3959994" cy="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343872" y="4904084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Done by a single instruction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618044" y="5797032"/>
            <a:ext cx="11160215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If the value matches “expected”, write “</a:t>
            </a:r>
            <a:r>
              <a:rPr lang="en-US" altLang="zh-TW" sz="2400" dirty="0" err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new_value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” into </a:t>
            </a:r>
            <a:r>
              <a:rPr lang="en-US" altLang="zh-TW" sz="24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value! Finally, return value</a:t>
            </a:r>
            <a:endParaRPr lang="en-US" altLang="zh-TW" sz="2400" b="1" dirty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dirty="0" smtClean="0"/>
              <a:t>Mutual-Exclusion using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/>
              <a:t>Shared Boolean variable</a:t>
            </a:r>
            <a:r>
              <a:rPr lang="en-US" altLang="zh-TW" sz="2400" b="1" dirty="0">
                <a:solidFill>
                  <a:srgbClr val="FF3300"/>
                </a:solidFill>
              </a:rPr>
              <a:t> lock</a:t>
            </a:r>
            <a:r>
              <a:rPr lang="en-US" altLang="zh-TW" sz="2400" b="1" dirty="0"/>
              <a:t> initialized to </a:t>
            </a:r>
            <a:r>
              <a:rPr lang="en-US" altLang="zh-TW" sz="2400" b="1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Process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endParaRPr lang="en-US" altLang="zh-TW" sz="2400" dirty="0"/>
          </a:p>
          <a:p>
            <a:pPr marL="487363" indent="-487363">
              <a:spcBef>
                <a:spcPct val="35000"/>
              </a:spcBef>
              <a:buClr>
                <a:srgbClr val="993300"/>
              </a:buClr>
              <a:buSzPct val="90000"/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400" dirty="0"/>
              <a:t>	</a:t>
            </a: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do {</a:t>
            </a:r>
            <a:b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</a:b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while (</a:t>
            </a:r>
            <a:r>
              <a:rPr lang="en-US" altLang="zh-TW" sz="2000" b="1" dirty="0" err="1" smtClean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compare_and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_</a:t>
            </a:r>
            <a:r>
              <a:rPr lang="en-US" altLang="zh-TW" sz="2000" b="1" dirty="0" err="1" smtClean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swap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(&amp;lock, 0, 1) != 0) </a:t>
            </a:r>
          </a:p>
          <a:p>
            <a:pPr marL="487363" indent="-487363">
              <a:spcBef>
                <a:spcPct val="35000"/>
              </a:spcBef>
              <a:buClr>
                <a:srgbClr val="993300"/>
              </a:buClr>
              <a:buSzPct val="90000"/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		; /* do nothing */ </a:t>
            </a:r>
          </a:p>
          <a:p>
            <a:pPr marL="487363" indent="-487363">
              <a:spcBef>
                <a:spcPct val="35000"/>
              </a:spcBef>
              <a:buClr>
                <a:srgbClr val="993300"/>
              </a:buClr>
              <a:buSzPct val="90000"/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/* critical section */ </a:t>
            </a:r>
          </a:p>
          <a:p>
            <a:pPr marL="487363" indent="-487363">
              <a:spcBef>
                <a:spcPct val="35000"/>
              </a:spcBef>
              <a:buClr>
                <a:srgbClr val="993300"/>
              </a:buClr>
              <a:buSzPct val="90000"/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		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lock = 0; </a:t>
            </a:r>
          </a:p>
          <a:p>
            <a:pPr marL="487363" indent="-487363">
              <a:spcBef>
                <a:spcPct val="35000"/>
              </a:spcBef>
              <a:buClr>
                <a:srgbClr val="993300"/>
              </a:buClr>
              <a:buSzPct val="90000"/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      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/* remainder section */ </a:t>
            </a:r>
          </a:p>
          <a:p>
            <a:pPr marL="487363" indent="-487363">
              <a:spcBef>
                <a:spcPct val="35000"/>
              </a:spcBef>
              <a:buClr>
                <a:srgbClr val="993300"/>
              </a:buClr>
              <a:buSzPct val="90000"/>
              <a:buNone/>
              <a:tabLst>
                <a:tab pos="1060450" algn="l"/>
                <a:tab pos="1462088" algn="l"/>
                <a:tab pos="1798638" algn="l"/>
              </a:tabLst>
            </a:pP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	} while (true);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644" name="Group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442646"/>
              </p:ext>
            </p:extLst>
          </p:nvPr>
        </p:nvGraphicFramePr>
        <p:xfrm>
          <a:off x="551383" y="1071346"/>
          <a:ext cx="10297144" cy="4949942"/>
        </p:xfrm>
        <a:graphic>
          <a:graphicData uri="http://schemas.openxmlformats.org/drawingml/2006/table">
            <a:tbl>
              <a:tblPr/>
              <a:tblGrid>
                <a:gridCol w="394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317">
                  <a:extLst>
                    <a:ext uri="{9D8B030D-6E8A-4147-A177-3AD203B41FA5}">
                      <a16:colId xmlns:a16="http://schemas.microsoft.com/office/drawing/2014/main" val="136887384"/>
                    </a:ext>
                  </a:extLst>
                </a:gridCol>
                <a:gridCol w="394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Thread/Process 0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Thread/Process 1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Thread/Process 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compare_and_swap</a:t>
                      </a:r>
                      <a:r>
                        <a:rPr lang="en-US" altLang="zh-TW" sz="20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()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return 0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while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()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不成立 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CRITICAL SECTION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Remainder Section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937297"/>
                  </a:ext>
                </a:extLst>
              </a:tr>
              <a:tr h="59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compare_and_swap</a:t>
                      </a:r>
                      <a:r>
                        <a:rPr lang="en-US" altLang="zh-TW" sz="20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()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return 1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itchFamily="65" charset="-120"/>
                          <a:cs typeface="Courier New" pitchFamily="49" charset="0"/>
                        </a:rPr>
                        <a:t>while ()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itchFamily="65" charset="-120"/>
                          <a:cs typeface="Courier New" pitchFamily="49" charset="0"/>
                        </a:rPr>
                        <a:t>成立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compare_and_swap</a:t>
                      </a:r>
                      <a:r>
                        <a:rPr lang="en-US" altLang="zh-TW" sz="2000" b="1" dirty="0" smtClean="0">
                          <a:solidFill>
                            <a:srgbClr val="0000FF"/>
                          </a:solidFill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()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return 1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itchFamily="65" charset="-120"/>
                          <a:cs typeface="Courier New" pitchFamily="49" charset="0"/>
                        </a:rPr>
                        <a:t>while ()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itchFamily="65" charset="-120"/>
                          <a:cs typeface="Courier New" pitchFamily="49" charset="0"/>
                        </a:rPr>
                        <a:t>成立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itchFamily="65" charset="-120"/>
                          <a:cs typeface="Courier New" pitchFamily="49" charset="0"/>
                        </a:rPr>
                        <a:t>……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CRITICAL SECTION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zh-TW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itchFamily="65" charset="-120"/>
                          <a:cs typeface="Times New Roman" pitchFamily="18" charset="0"/>
                        </a:rPr>
                        <a:t>……</a:t>
                      </a:r>
                      <a:endParaRPr kumimoji="1" lang="zh-TW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904" name="Text Box 32"/>
          <p:cNvSpPr txBox="1">
            <a:spLocks noChangeArrowheads="1"/>
          </p:cNvSpPr>
          <p:nvPr/>
        </p:nvSpPr>
        <p:spPr bwMode="auto">
          <a:xfrm>
            <a:off x="5232401" y="451520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lock = 0</a:t>
            </a:r>
          </a:p>
        </p:txBody>
      </p:sp>
      <p:sp>
        <p:nvSpPr>
          <p:cNvPr id="36905" name="Line 56"/>
          <p:cNvSpPr>
            <a:spLocks noChangeShapeType="1"/>
          </p:cNvSpPr>
          <p:nvPr/>
        </p:nvSpPr>
        <p:spPr bwMode="auto">
          <a:xfrm>
            <a:off x="11279532" y="1791400"/>
            <a:ext cx="1" cy="23762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6906" name="Line 57"/>
          <p:cNvSpPr>
            <a:spLocks noChangeShapeType="1"/>
          </p:cNvSpPr>
          <p:nvPr/>
        </p:nvSpPr>
        <p:spPr bwMode="auto">
          <a:xfrm flipH="1">
            <a:off x="10992196" y="4167664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6907" name="Text Box 58"/>
          <p:cNvSpPr txBox="1">
            <a:spLocks noChangeArrowheads="1"/>
          </p:cNvSpPr>
          <p:nvPr/>
        </p:nvSpPr>
        <p:spPr bwMode="auto">
          <a:xfrm>
            <a:off x="10516470" y="1443263"/>
            <a:ext cx="15261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busy waiting</a:t>
            </a:r>
          </a:p>
        </p:txBody>
      </p:sp>
      <p:sp>
        <p:nvSpPr>
          <p:cNvPr id="2" name="右大括弧 1"/>
          <p:cNvSpPr/>
          <p:nvPr/>
        </p:nvSpPr>
        <p:spPr>
          <a:xfrm>
            <a:off x="10836748" y="3231560"/>
            <a:ext cx="155796" cy="1944216"/>
          </a:xfrm>
          <a:prstGeom prst="righ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Bounded-Waiting with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Previous two versions only guarantees </a:t>
            </a:r>
            <a:r>
              <a:rPr lang="en-US" altLang="zh-TW" b="1" dirty="0" smtClean="0"/>
              <a:t>mutual exclusion</a:t>
            </a:r>
          </a:p>
          <a:p>
            <a:pPr lvl="1"/>
            <a:r>
              <a:rPr lang="en-US" altLang="zh-TW" dirty="0" smtClean="0"/>
              <a:t>But do not satisfy </a:t>
            </a:r>
            <a:r>
              <a:rPr lang="en-US" altLang="zh-TW" b="1" dirty="0" smtClean="0"/>
              <a:t>bounded-waiting</a:t>
            </a:r>
            <a:endParaRPr lang="en-US" altLang="zh-TW" dirty="0" smtClean="0"/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</a:rPr>
              <a:t>Pi </a:t>
            </a:r>
            <a:r>
              <a:rPr lang="en-US" altLang="zh-TW" b="1" dirty="0" smtClean="0">
                <a:solidFill>
                  <a:srgbClr val="FF0000"/>
                </a:solidFill>
              </a:rPr>
              <a:t>can enter CS repeatedly </a:t>
            </a:r>
          </a:p>
          <a:p>
            <a:pPr lvl="2"/>
            <a:r>
              <a:rPr lang="en-US" altLang="zh-TW" dirty="0" smtClean="0"/>
              <a:t>As shown in the next page</a:t>
            </a:r>
          </a:p>
          <a:p>
            <a:pPr marL="342900" lvl="1" indent="-342900">
              <a:buFontTx/>
              <a:buChar char="•"/>
            </a:pPr>
            <a:endParaRPr lang="en-US" altLang="zh-TW" dirty="0" smtClean="0"/>
          </a:p>
          <a:p>
            <a:pPr marL="342900" lvl="1" indent="-342900">
              <a:buFontTx/>
              <a:buChar char="•"/>
            </a:pPr>
            <a:r>
              <a:rPr lang="en-US" altLang="zh-TW" dirty="0" smtClean="0"/>
              <a:t>Solution: in addition to </a:t>
            </a:r>
            <a:r>
              <a:rPr lang="en-US" altLang="zh-TW" i="1" dirty="0" smtClean="0"/>
              <a:t>lock</a:t>
            </a:r>
            <a:r>
              <a:rPr lang="en-US" altLang="zh-TW" b="1" dirty="0" smtClean="0"/>
              <a:t>, </a:t>
            </a:r>
            <a:r>
              <a:rPr lang="en-US" altLang="zh-TW" dirty="0" smtClean="0"/>
              <a:t>add another DS </a:t>
            </a:r>
            <a:r>
              <a:rPr lang="en-US" altLang="zh-TW" i="1" dirty="0" smtClean="0">
                <a:solidFill>
                  <a:srgbClr val="FF0000"/>
                </a:solidFill>
              </a:rPr>
              <a:t>waiting[n]</a:t>
            </a:r>
          </a:p>
          <a:p>
            <a:pPr lvl="1"/>
            <a:r>
              <a:rPr lang="en-US" altLang="zh-TW" dirty="0" err="1" smtClean="0">
                <a:solidFill>
                  <a:srgbClr val="0000FF"/>
                </a:solidFill>
              </a:rPr>
              <a:t>boolean</a:t>
            </a:r>
            <a:r>
              <a:rPr lang="en-US" altLang="zh-TW" dirty="0" smtClean="0">
                <a:solidFill>
                  <a:srgbClr val="0000FF"/>
                </a:solidFill>
              </a:rPr>
              <a:t>  waiting[n];     </a:t>
            </a:r>
          </a:p>
          <a:p>
            <a:pPr lvl="2"/>
            <a:r>
              <a:rPr lang="en-US" altLang="zh-TW" dirty="0" smtClean="0"/>
              <a:t>waiting[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]=1;  </a:t>
            </a:r>
            <a:r>
              <a:rPr lang="en-US" altLang="zh-TW" i="1" dirty="0" smtClean="0"/>
              <a:t>Pi</a:t>
            </a:r>
            <a:r>
              <a:rPr lang="en-US" altLang="zh-TW" dirty="0" smtClean="0"/>
              <a:t> wait to enter CS</a:t>
            </a:r>
          </a:p>
          <a:p>
            <a:pPr lvl="2"/>
            <a:r>
              <a:rPr lang="en-US" altLang="zh-TW" dirty="0" smtClean="0"/>
              <a:t>Initialized to </a:t>
            </a:r>
            <a:r>
              <a:rPr lang="en-US" altLang="zh-TW" b="1" dirty="0" smtClean="0"/>
              <a:t>false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boolean</a:t>
            </a:r>
            <a:r>
              <a:rPr lang="en-US" altLang="zh-TW" dirty="0" smtClean="0"/>
              <a:t>   lock;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644" name="Group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63831"/>
              </p:ext>
            </p:extLst>
          </p:nvPr>
        </p:nvGraphicFramePr>
        <p:xfrm>
          <a:off x="1876972" y="980728"/>
          <a:ext cx="8784975" cy="5237572"/>
        </p:xfrm>
        <a:graphic>
          <a:graphicData uri="http://schemas.openxmlformats.org/drawingml/2006/table">
            <a:tbl>
              <a:tblPr/>
              <a:tblGrid>
                <a:gridCol w="295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154">
                  <a:extLst>
                    <a:ext uri="{9D8B030D-6E8A-4147-A177-3AD203B41FA5}">
                      <a16:colId xmlns:a16="http://schemas.microsoft.com/office/drawing/2014/main" val="2358898395"/>
                    </a:ext>
                  </a:extLst>
                </a:gridCol>
                <a:gridCol w="287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Thread/Process 0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Thread/Process 1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Thread/Process 2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lock = TRUE, 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while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()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不成立 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CRITICAL SECTION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03583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Remainder Section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662"/>
                  </a:ext>
                </a:extLst>
              </a:tr>
              <a:tr h="3698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lock = TRUE, 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while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()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成立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lock = TRUE, </a:t>
                      </a:r>
                      <a:r>
                        <a:rPr kumimoji="1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while </a:t>
                      </a: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()</a:t>
                      </a:r>
                      <a:r>
                        <a:rPr kumimoji="1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成立 </a:t>
                      </a:r>
                      <a:endParaRPr kumimoji="1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lock = TRUE, </a:t>
                      </a:r>
                      <a:r>
                        <a:rPr kumimoji="1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while </a:t>
                      </a: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()</a:t>
                      </a:r>
                      <a:r>
                        <a:rPr kumimoji="1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成立 </a:t>
                      </a:r>
                      <a:endParaRPr kumimoji="1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CRITICAL SECTION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LOCK = FALSE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Remainder Section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lock = TRUE, 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while 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()</a:t>
                      </a:r>
                      <a:r>
                        <a:rPr kumimoji="1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不成立 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Enter CRITICAL SECTION Again</a:t>
                      </a: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934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lock = TRUE, </a:t>
                      </a:r>
                      <a:r>
                        <a:rPr kumimoji="1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while </a:t>
                      </a: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()</a:t>
                      </a:r>
                      <a:r>
                        <a:rPr kumimoji="1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成立 </a:t>
                      </a:r>
                      <a:endParaRPr kumimoji="1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lock = TRUE, </a:t>
                      </a:r>
                      <a:r>
                        <a:rPr kumimoji="1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while </a:t>
                      </a: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()</a:t>
                      </a:r>
                      <a:r>
                        <a:rPr kumimoji="1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成立 </a:t>
                      </a:r>
                      <a:endParaRPr kumimoji="1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itchFamily="18" charset="0"/>
                        </a:rPr>
                        <a:t>lock = TRUE, </a:t>
                      </a:r>
                      <a:r>
                        <a:rPr kumimoji="1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while </a:t>
                      </a:r>
                      <a:r>
                        <a:rPr kumimoji="1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()</a:t>
                      </a:r>
                      <a:r>
                        <a:rPr kumimoji="1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成立 </a:t>
                      </a:r>
                      <a:endParaRPr kumimoji="1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標楷體" panose="03000509000000000000" pitchFamily="65" charset="-120"/>
                        <a:cs typeface="Courier New" pitchFamily="49" charset="0"/>
                      </a:endParaRPr>
                    </a:p>
                  </a:txBody>
                  <a:tcPr marL="130236" marR="13023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6904" name="Text Box 32"/>
          <p:cNvSpPr txBox="1">
            <a:spLocks noChangeArrowheads="1"/>
          </p:cNvSpPr>
          <p:nvPr/>
        </p:nvSpPr>
        <p:spPr bwMode="auto">
          <a:xfrm>
            <a:off x="5447929" y="307504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dirty="0">
                <a:latin typeface="Calibri" pitchFamily="34" charset="0"/>
                <a:ea typeface="標楷體" panose="03000509000000000000" pitchFamily="65" charset="-120"/>
                <a:cs typeface="Calibri" pitchFamily="34" charset="0"/>
              </a:rPr>
              <a:t>lock = </a:t>
            </a:r>
            <a:r>
              <a:rPr lang="en-US" altLang="zh-TW" sz="2400" b="1" dirty="0" smtClean="0">
                <a:latin typeface="Calibri" pitchFamily="34" charset="0"/>
                <a:ea typeface="標楷體" panose="03000509000000000000" pitchFamily="65" charset="-120"/>
                <a:cs typeface="Calibri" pitchFamily="34" charset="0"/>
              </a:rPr>
              <a:t>0</a:t>
            </a:r>
            <a:endParaRPr lang="en-US" altLang="zh-TW" sz="2400" b="1" dirty="0">
              <a:latin typeface="Calibri" pitchFamily="34" charset="0"/>
              <a:ea typeface="標楷體" panose="03000509000000000000" pitchFamily="65" charset="-12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8640"/>
            <a:ext cx="10972800" cy="666936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/>
              <a:t>Shared Boolean variable</a:t>
            </a:r>
            <a:r>
              <a:rPr lang="en-US" altLang="zh-TW" sz="2000" b="1" dirty="0">
                <a:solidFill>
                  <a:srgbClr val="FF3300"/>
                </a:solidFill>
              </a:rPr>
              <a:t> lock</a:t>
            </a:r>
            <a:r>
              <a:rPr lang="en-US" altLang="zh-TW" sz="2000" b="1" dirty="0"/>
              <a:t> and </a:t>
            </a:r>
            <a:r>
              <a:rPr lang="en-US" altLang="zh-TW" sz="2000" b="1" dirty="0">
                <a:solidFill>
                  <a:srgbClr val="FF3300"/>
                </a:solidFill>
              </a:rPr>
              <a:t>wait[i</a:t>
            </a:r>
            <a:r>
              <a:rPr lang="en-US" altLang="zh-TW" sz="2000" b="1" dirty="0"/>
              <a:t>] are initialized to </a:t>
            </a:r>
            <a:r>
              <a:rPr lang="en-US" altLang="zh-TW" sz="2000" b="1" dirty="0" smtClean="0">
                <a:solidFill>
                  <a:srgbClr val="FF3300"/>
                </a:solidFill>
              </a:rPr>
              <a:t>FALSE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Do </a:t>
            </a:r>
            <a:r>
              <a:rPr lang="en-US" altLang="zh-TW" sz="2000" dirty="0" smtClean="0"/>
              <a:t>{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waiting[i] = TRUE; </a:t>
            </a:r>
            <a:r>
              <a:rPr lang="en-US" altLang="zh-TW" sz="1800" dirty="0"/>
              <a:t>			      // </a:t>
            </a:r>
            <a:r>
              <a:rPr lang="en-US" altLang="zh-TW" sz="1800" i="1" dirty="0"/>
              <a:t>P</a:t>
            </a:r>
            <a:r>
              <a:rPr lang="en-US" altLang="zh-TW" sz="1800" i="1" baseline="-25000" dirty="0"/>
              <a:t>i</a:t>
            </a:r>
            <a:r>
              <a:rPr lang="en-US" altLang="zh-TW" sz="1800" dirty="0"/>
              <a:t> wish to enter 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  while (</a:t>
            </a:r>
            <a:r>
              <a:rPr lang="en-US" altLang="zh-TW" sz="2000" dirty="0">
                <a:solidFill>
                  <a:srgbClr val="0000FF"/>
                </a:solidFill>
              </a:rPr>
              <a:t>waiting[i]</a:t>
            </a:r>
            <a:r>
              <a:rPr lang="en-US" altLang="zh-TW" sz="2000" dirty="0"/>
              <a:t> &amp;&amp; </a:t>
            </a:r>
            <a:r>
              <a:rPr lang="en-US" altLang="zh-TW" sz="2000" b="1" dirty="0" err="1"/>
              <a:t>TestandSet</a:t>
            </a:r>
            <a:r>
              <a:rPr lang="en-US" altLang="zh-TW" sz="2000" b="1" dirty="0"/>
              <a:t>(&amp;lock)</a:t>
            </a:r>
            <a:r>
              <a:rPr lang="en-US" altLang="zh-TW" sz="2000" dirty="0"/>
              <a:t>)     // if waiting[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]=false || lock=false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		 ; 		   	     // =&gt; escape the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  </a:t>
            </a:r>
            <a:r>
              <a:rPr lang="en-US" altLang="zh-TW" sz="2000" dirty="0">
                <a:solidFill>
                  <a:srgbClr val="0000FF"/>
                </a:solidFill>
              </a:rPr>
              <a:t>waiting[i] = FALSE;	</a:t>
            </a:r>
            <a:r>
              <a:rPr lang="en-US" altLang="zh-TW" sz="2000" dirty="0"/>
              <a:t>		     //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i</a:t>
            </a:r>
            <a:r>
              <a:rPr lang="en-US" altLang="zh-TW" sz="2000" dirty="0"/>
              <a:t> enters 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	</a:t>
            </a:r>
            <a:r>
              <a:rPr lang="en-US" altLang="zh-TW" sz="2000" b="1" dirty="0"/>
              <a:t>// critical section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  j = (i+1)%n;				   // scan from i+1, i+2, …,n-1, 0, …i-1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  while ( (j!= i) &amp;&amp; </a:t>
            </a:r>
            <a:r>
              <a:rPr lang="en-US" altLang="zh-TW" sz="2000" dirty="0">
                <a:solidFill>
                  <a:srgbClr val="0000FF"/>
                </a:solidFill>
              </a:rPr>
              <a:t>waiting[j] == FALSE</a:t>
            </a:r>
            <a:r>
              <a:rPr lang="en-US" altLang="zh-TW" sz="2000" dirty="0"/>
              <a:t>) 	   // scan wait[j]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	j = (j+1)%n; 			   // select wait[j] = true to enter 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  if ( j == i ) </a:t>
            </a:r>
            <a:r>
              <a:rPr lang="en-US" altLang="zh-TW" sz="2000" b="1" dirty="0"/>
              <a:t>lock = FALSE</a:t>
            </a:r>
            <a:r>
              <a:rPr lang="en-US" altLang="zh-TW" sz="2000" dirty="0"/>
              <a:t>;		// nobody wants to enter CS (as usual)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  </a:t>
            </a:r>
            <a:r>
              <a:rPr lang="en-US" altLang="zh-TW" sz="2000" dirty="0">
                <a:solidFill>
                  <a:srgbClr val="0000FF"/>
                </a:solidFill>
              </a:rPr>
              <a:t>else waiting[j] = FALSE;</a:t>
            </a:r>
            <a:r>
              <a:rPr lang="en-US" altLang="zh-TW" sz="2000" dirty="0"/>
              <a:t>		// </a:t>
            </a:r>
            <a:r>
              <a:rPr lang="en-US" altLang="zh-TW" sz="2000" b="1" dirty="0">
                <a:solidFill>
                  <a:srgbClr val="0066FF"/>
                </a:solidFill>
              </a:rPr>
              <a:t>select wait[j] = false to enter 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	</a:t>
            </a:r>
            <a:r>
              <a:rPr lang="en-US" altLang="zh-TW" sz="2000" b="1" dirty="0"/>
              <a:t>// remainder section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} while (TRUE);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644" name="Group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069240"/>
              </p:ext>
            </p:extLst>
          </p:nvPr>
        </p:nvGraphicFramePr>
        <p:xfrm>
          <a:off x="335360" y="290656"/>
          <a:ext cx="11593288" cy="6522720"/>
        </p:xfrm>
        <a:graphic>
          <a:graphicData uri="http://schemas.openxmlformats.org/drawingml/2006/table">
            <a:tbl>
              <a:tblPr/>
              <a:tblGrid>
                <a:gridCol w="524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907783764"/>
                    </a:ext>
                  </a:extLst>
                </a:gridCol>
              </a:tblGrid>
              <a:tr h="173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Thread 0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Thread 1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 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Thread 2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 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waiting[0]=True 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---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TetAndSet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)return False, Lock=True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---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waiting[0]=False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---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CRITICAL SECTION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233990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Remainder Section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849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waiting[2]=True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TetAndSet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)return True, Lock=True…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CRITICAL SECTION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j=1; while()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成立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 j=j+1(=2)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j=2; while()</a:t>
                      </a:r>
                      <a:r>
                        <a:rPr kumimoji="1" lang="zh-TW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不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成立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 (waiting[2]=True)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跳開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while()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迴圈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526527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if </a:t>
                      </a:r>
                      <a:r>
                        <a:rPr kumimoji="1" lang="zh-TW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不成立</a:t>
                      </a:r>
                      <a:r>
                        <a:rPr kumimoji="1" lang="en-US" altLang="zh-TW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; </a:t>
                      </a:r>
                      <a:r>
                        <a:rPr kumimoji="1" lang="zh-TW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執行</a:t>
                      </a:r>
                      <a:r>
                        <a:rPr kumimoji="1" lang="en-US" altLang="zh-TW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else </a:t>
                      </a:r>
                      <a:r>
                        <a:rPr kumimoji="1" lang="en-US" altLang="zh-TW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waiting[2]=False</a:t>
                      </a:r>
                      <a:endParaRPr kumimoji="1" lang="zh-TW" altLang="zh-TW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REMAINDER SECTION</a:t>
                      </a:r>
                      <a:endParaRPr kumimoji="1" lang="zh-TW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waiting[0]=True 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2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(</a:t>
                      </a:r>
                      <a:r>
                        <a:rPr kumimoji="1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TetAndSet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)return </a:t>
                      </a:r>
                      <a:r>
                        <a:rPr kumimoji="1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True,Lock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=True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(Cannot Enter Critical Section Again)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while()</a:t>
                      </a:r>
                      <a:r>
                        <a:rPr kumimoji="1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不成立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(waiting[2]=False)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waiting[2]=False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Enter CRITICAL SECTION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6904" name="Text Box 32"/>
          <p:cNvSpPr txBox="1">
            <a:spLocks noChangeArrowheads="1"/>
          </p:cNvSpPr>
          <p:nvPr/>
        </p:nvSpPr>
        <p:spPr bwMode="auto">
          <a:xfrm>
            <a:off x="2351584" y="-27384"/>
            <a:ext cx="77048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Calibri" pitchFamily="34" charset="0"/>
                <a:cs typeface="Calibri" pitchFamily="34" charset="0"/>
              </a:rPr>
              <a:t>lock = false, waiting[0]=false, waiting[1]=false, </a:t>
            </a:r>
            <a:r>
              <a:rPr lang="en-US" altLang="zh-TW" sz="2000" b="1" dirty="0" smtClean="0">
                <a:latin typeface="Calibri" pitchFamily="34" charset="0"/>
                <a:cs typeface="Calibri" pitchFamily="34" charset="0"/>
              </a:rPr>
              <a:t>waiting[2]=</a:t>
            </a:r>
            <a:r>
              <a:rPr lang="en-US" altLang="zh-TW" sz="2000" b="1" dirty="0">
                <a:latin typeface="Calibri" pitchFamily="34" charset="0"/>
                <a:cs typeface="Calibri" pitchFamily="34" charset="0"/>
              </a:rPr>
              <a:t>false</a:t>
            </a:r>
          </a:p>
          <a:p>
            <a:pPr algn="ctr"/>
            <a:endParaRPr lang="en-US" altLang="zh-TW" sz="20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Proof: </a:t>
            </a:r>
            <a:r>
              <a:rPr lang="en-US" altLang="zh-TW" sz="3600" dirty="0" smtClean="0"/>
              <a:t>Bounded-Waiting with </a:t>
            </a:r>
            <a:r>
              <a:rPr lang="en-US" altLang="zh-TW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</a:t>
            </a:r>
            <a:r>
              <a:rPr lang="en-US" altLang="zh-TW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3600" dirty="0"/>
              <a:t> (Cont</a:t>
            </a:r>
            <a:r>
              <a:rPr lang="en-US" altLang="zh-TW" sz="3600" dirty="0" smtClean="0"/>
              <a:t>.) (Skip!)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Mutual Exclusion</a:t>
            </a:r>
            <a:r>
              <a:rPr lang="en-US" altLang="zh-TW" dirty="0" smtClean="0"/>
              <a:t>: </a:t>
            </a:r>
            <a:r>
              <a:rPr lang="en-US" altLang="zh-TW" i="1" dirty="0" smtClean="0"/>
              <a:t>Pi</a:t>
            </a:r>
            <a:r>
              <a:rPr lang="en-US" altLang="zh-TW" dirty="0" smtClean="0"/>
              <a:t> can enter </a:t>
            </a:r>
            <a:r>
              <a:rPr lang="en-US" altLang="zh-TW" i="1" dirty="0" smtClean="0"/>
              <a:t>CS</a:t>
            </a:r>
            <a:r>
              <a:rPr lang="en-US" altLang="zh-TW" dirty="0" smtClean="0"/>
              <a:t> only if either waiting[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]==false or </a:t>
            </a:r>
            <a:r>
              <a:rPr lang="en-US" altLang="zh-TW" dirty="0" err="1" smtClean="0"/>
              <a:t>test_and_set</a:t>
            </a:r>
            <a:r>
              <a:rPr lang="en-US" altLang="zh-TW" dirty="0" smtClean="0"/>
              <a:t>()==false</a:t>
            </a:r>
          </a:p>
          <a:p>
            <a:pPr lvl="1"/>
            <a:r>
              <a:rPr lang="en-US" altLang="zh-TW" dirty="0" smtClean="0"/>
              <a:t>waiting[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becomes </a:t>
            </a:r>
            <a:r>
              <a:rPr lang="en-US" altLang="zh-TW" b="1" dirty="0" smtClean="0"/>
              <a:t>false</a:t>
            </a:r>
            <a:r>
              <a:rPr lang="en-US" altLang="zh-TW" dirty="0" smtClean="0"/>
              <a:t> only if one process leaves CS</a:t>
            </a:r>
          </a:p>
          <a:p>
            <a:pPr lvl="2"/>
            <a:r>
              <a:rPr lang="en-US" altLang="zh-TW" b="1" dirty="0" smtClean="0"/>
              <a:t>Only </a:t>
            </a:r>
            <a:r>
              <a:rPr lang="en-US" altLang="zh-TW" b="1" dirty="0" smtClean="0">
                <a:solidFill>
                  <a:srgbClr val="FF0000"/>
                </a:solidFill>
              </a:rPr>
              <a:t>one</a:t>
            </a:r>
            <a:r>
              <a:rPr lang="en-US" altLang="zh-TW" b="1" dirty="0" smtClean="0"/>
              <a:t> waiting[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] is set to false</a:t>
            </a:r>
          </a:p>
          <a:p>
            <a:r>
              <a:rPr lang="en-US" altLang="zh-TW" b="1" dirty="0" smtClean="0"/>
              <a:t>Progress</a:t>
            </a:r>
            <a:r>
              <a:rPr lang="en-US" altLang="zh-TW" dirty="0" smtClean="0"/>
              <a:t>: similar to mutual exclusion</a:t>
            </a:r>
          </a:p>
          <a:p>
            <a:pPr lvl="1"/>
            <a:r>
              <a:rPr lang="en-US" altLang="zh-TW" dirty="0" smtClean="0"/>
              <a:t>A process exiting CS either set </a:t>
            </a:r>
            <a:r>
              <a:rPr lang="en-US" altLang="zh-TW" b="1" dirty="0" smtClean="0"/>
              <a:t>lock</a:t>
            </a:r>
            <a:r>
              <a:rPr lang="en-US" altLang="zh-TW" dirty="0" smtClean="0"/>
              <a:t> to 0 or set </a:t>
            </a:r>
            <a:r>
              <a:rPr lang="en-US" altLang="zh-TW" b="1" dirty="0" smtClean="0"/>
              <a:t>waiting[j]</a:t>
            </a:r>
            <a:r>
              <a:rPr lang="en-US" altLang="zh-TW" dirty="0" smtClean="0"/>
              <a:t> for false. Both allows a process to enter its CS</a:t>
            </a:r>
          </a:p>
          <a:p>
            <a:r>
              <a:rPr lang="en-US" altLang="zh-TW" b="1" dirty="0" smtClean="0"/>
              <a:t>Bounded waiting</a:t>
            </a:r>
            <a:r>
              <a:rPr lang="en-US" altLang="zh-TW" dirty="0" smtClean="0"/>
              <a:t>: waiting in the </a:t>
            </a:r>
            <a:r>
              <a:rPr lang="en-US" altLang="zh-TW" b="1" dirty="0" smtClean="0">
                <a:solidFill>
                  <a:srgbClr val="FF0000"/>
                </a:solidFill>
              </a:rPr>
              <a:t>cyclic order</a:t>
            </a:r>
          </a:p>
          <a:p>
            <a:pPr lvl="1"/>
            <a:r>
              <a:rPr lang="en-US" altLang="zh-TW" dirty="0" smtClean="0"/>
              <a:t>Guarantee bound-waiting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270892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However, Using test-and-set and compare-and-swap is </a:t>
            </a:r>
            <a:r>
              <a:rPr lang="en-US" altLang="zh-TW" dirty="0" smtClean="0">
                <a:solidFill>
                  <a:srgbClr val="FF0000"/>
                </a:solidFill>
              </a:rPr>
              <a:t>Still Not Easy </a:t>
            </a:r>
            <a:r>
              <a:rPr lang="en-US" altLang="zh-TW" dirty="0" smtClean="0"/>
              <a:t>for Programmers!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5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Consumer Process/Thread</a:t>
            </a:r>
            <a:endParaRPr lang="en-US" altLang="zh-TW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504" y="1412776"/>
            <a:ext cx="8856984" cy="493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Hardware Support for Synchronization</a:t>
            </a:r>
          </a:p>
          <a:p>
            <a:pPr lvl="1"/>
            <a:r>
              <a:rPr lang="en-US" altLang="en-US" sz="2400" dirty="0"/>
              <a:t>Memory barriers</a:t>
            </a:r>
          </a:p>
          <a:p>
            <a:pPr lvl="1"/>
            <a:r>
              <a:rPr lang="en-US" altLang="en-US" sz="2400" dirty="0"/>
              <a:t>Hardware instructions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Atomic variables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Mutex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973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Atomic </a:t>
            </a:r>
            <a:r>
              <a:rPr lang="en-US" altLang="zh-TW" dirty="0" smtClean="0"/>
              <a:t>Variables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Instructions such as </a:t>
            </a:r>
            <a:r>
              <a:rPr lang="en-US" altLang="zh-TW" b="1" dirty="0" smtClean="0"/>
              <a:t>compare-and-swap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test-and-set </a:t>
            </a:r>
            <a:r>
              <a:rPr lang="en-US" altLang="zh-TW" dirty="0" smtClean="0"/>
              <a:t>are used as </a:t>
            </a:r>
            <a:r>
              <a:rPr lang="en-US" altLang="zh-TW" b="1" dirty="0" smtClean="0"/>
              <a:t>building blocks </a:t>
            </a:r>
            <a:r>
              <a:rPr lang="en-US" altLang="zh-TW" dirty="0" smtClean="0"/>
              <a:t>for other synchronization tools.</a:t>
            </a:r>
          </a:p>
          <a:p>
            <a:pPr>
              <a:lnSpc>
                <a:spcPct val="120000"/>
              </a:lnSpc>
            </a:pP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 smtClean="0"/>
              <a:t>One </a:t>
            </a:r>
            <a:r>
              <a:rPr lang="en-US" altLang="zh-TW" dirty="0"/>
              <a:t>tool is an </a:t>
            </a:r>
            <a:r>
              <a:rPr lang="en-US" altLang="zh-TW" b="1" dirty="0"/>
              <a:t>atomic variable </a:t>
            </a:r>
            <a:endParaRPr lang="en-US" altLang="zh-TW" b="1" dirty="0" smtClean="0"/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Provides </a:t>
            </a:r>
            <a:r>
              <a:rPr lang="en-US" altLang="zh-TW" b="1" i="1" dirty="0">
                <a:solidFill>
                  <a:srgbClr val="FF0000"/>
                </a:solidFill>
              </a:rPr>
              <a:t>atomic</a:t>
            </a:r>
            <a:r>
              <a:rPr lang="en-US" altLang="zh-TW" dirty="0"/>
              <a:t> (</a:t>
            </a:r>
            <a:r>
              <a:rPr lang="en-US" altLang="zh-TW" dirty="0" smtClean="0"/>
              <a:t>uninterruptable</a:t>
            </a:r>
            <a:r>
              <a:rPr lang="en-US" altLang="zh-TW" dirty="0"/>
              <a:t>) </a:t>
            </a:r>
            <a:r>
              <a:rPr lang="en-US" altLang="zh-TW" b="1" dirty="0"/>
              <a:t>updates</a:t>
            </a:r>
            <a:r>
              <a:rPr lang="en-US" altLang="zh-TW" dirty="0"/>
              <a:t> on </a:t>
            </a:r>
            <a:r>
              <a:rPr lang="en-US" altLang="zh-TW" b="1" dirty="0">
                <a:solidFill>
                  <a:srgbClr val="FF0000"/>
                </a:solidFill>
              </a:rPr>
              <a:t>basic data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types</a:t>
            </a:r>
            <a:r>
              <a:rPr lang="en-US" altLang="zh-TW" dirty="0" smtClean="0"/>
              <a:t> (e.g., integers </a:t>
            </a:r>
            <a:r>
              <a:rPr lang="en-US" altLang="zh-TW" dirty="0"/>
              <a:t>and </a:t>
            </a:r>
            <a:r>
              <a:rPr lang="en-US" altLang="zh-TW" dirty="0" smtClean="0"/>
              <a:t>booleans).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83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Atomic </a:t>
            </a:r>
            <a:r>
              <a:rPr lang="en-US" altLang="zh-TW" dirty="0" smtClean="0"/>
              <a:t>Variables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6915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Ex 1: </a:t>
            </a:r>
            <a:r>
              <a:rPr lang="en-US" altLang="zh-TW" dirty="0"/>
              <a:t>x86 provides a “lock” prefix 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Tells </a:t>
            </a:r>
            <a:r>
              <a:rPr lang="en-US" altLang="zh-TW" dirty="0"/>
              <a:t>the hardware: “</a:t>
            </a:r>
            <a:r>
              <a:rPr lang="en-US" altLang="zh-TW" dirty="0">
                <a:solidFill>
                  <a:srgbClr val="FF0000"/>
                </a:solidFill>
              </a:rPr>
              <a:t>don’t let anyone read/write the value until I’m done with it</a:t>
            </a:r>
            <a:r>
              <a:rPr lang="en-US" altLang="zh-TW" dirty="0" smtClean="0"/>
              <a:t>”</a:t>
            </a:r>
          </a:p>
          <a:p>
            <a:pPr lvl="1">
              <a:lnSpc>
                <a:spcPct val="110000"/>
              </a:lnSpc>
            </a:pPr>
            <a:r>
              <a:rPr lang="en-US" altLang="zh-TW" sz="2100" dirty="0" smtClean="0"/>
              <a:t>See the following slide</a:t>
            </a:r>
            <a:endParaRPr lang="en-US" altLang="zh-TW" sz="2100" dirty="0"/>
          </a:p>
          <a:p>
            <a:pPr>
              <a:lnSpc>
                <a:spcPct val="110000"/>
              </a:lnSpc>
            </a:pPr>
            <a:r>
              <a:rPr lang="en-US" altLang="zh-TW" dirty="0" smtClean="0"/>
              <a:t>Ex 2: Some high level language, e.g., C++ and Java, also support </a:t>
            </a:r>
            <a:r>
              <a:rPr lang="en-US" altLang="zh-TW" b="1" dirty="0" smtClean="0">
                <a:solidFill>
                  <a:srgbClr val="FF0000"/>
                </a:solidFill>
              </a:rPr>
              <a:t>atomic variables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Provides special </a:t>
            </a:r>
            <a:r>
              <a:rPr lang="en-US" altLang="zh-TW" b="1" dirty="0">
                <a:solidFill>
                  <a:srgbClr val="0000FF"/>
                </a:solidFill>
              </a:rPr>
              <a:t>atomic data types </a:t>
            </a:r>
            <a:r>
              <a:rPr lang="en-US" altLang="zh-TW" dirty="0"/>
              <a:t>+ </a:t>
            </a:r>
            <a:r>
              <a:rPr lang="en-US" altLang="zh-TW" b="1" dirty="0" smtClean="0">
                <a:solidFill>
                  <a:srgbClr val="0000FF"/>
                </a:solidFill>
              </a:rPr>
              <a:t>special functions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/>
              <a:t>for accessing </a:t>
            </a:r>
            <a:r>
              <a:rPr lang="en-US" altLang="zh-TW" dirty="0" smtClean="0"/>
              <a:t>atomic </a:t>
            </a:r>
            <a:r>
              <a:rPr lang="en-US" altLang="zh-TW" dirty="0"/>
              <a:t>variables</a:t>
            </a:r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These </a:t>
            </a:r>
            <a:r>
              <a:rPr lang="en-US" altLang="zh-TW" dirty="0"/>
              <a:t>functions are implemented using </a:t>
            </a:r>
            <a:r>
              <a:rPr lang="en-US" altLang="zh-TW" b="1" dirty="0" smtClean="0"/>
              <a:t>compare-and-swap </a:t>
            </a:r>
            <a:r>
              <a:rPr lang="en-US" altLang="zh-TW" dirty="0" smtClean="0"/>
              <a:t>or</a:t>
            </a:r>
            <a:r>
              <a:rPr lang="en-US" altLang="zh-TW" b="1" dirty="0" smtClean="0"/>
              <a:t> test-and-set </a:t>
            </a:r>
            <a:r>
              <a:rPr lang="en-US" altLang="zh-TW" sz="2000" dirty="0" smtClean="0"/>
              <a:t>(see the following slide)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For </a:t>
            </a:r>
            <a:r>
              <a:rPr lang="en-US" altLang="zh-TW" dirty="0"/>
              <a:t>example, the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increment()</a:t>
            </a:r>
            <a:r>
              <a:rPr lang="en-US" altLang="zh-TW" dirty="0">
                <a:solidFill>
                  <a:srgbClr val="0000FF"/>
                </a:solidFill>
              </a:rPr>
              <a:t> operation </a:t>
            </a:r>
            <a:r>
              <a:rPr lang="en-US" altLang="zh-TW" dirty="0"/>
              <a:t>on </a:t>
            </a:r>
            <a:r>
              <a:rPr lang="en-US" altLang="zh-TW" dirty="0" smtClean="0"/>
              <a:t>an </a:t>
            </a:r>
            <a:r>
              <a:rPr lang="en-US" altLang="zh-TW" b="1" dirty="0">
                <a:solidFill>
                  <a:srgbClr val="0000FF"/>
                </a:solidFill>
              </a:rPr>
              <a:t>atomic variable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zh-TW" dirty="0" smtClean="0"/>
              <a:t> </a:t>
            </a:r>
          </a:p>
          <a:p>
            <a:pPr lvl="2">
              <a:lnSpc>
                <a:spcPct val="110000"/>
              </a:lnSpc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altLang="zh-TW" dirty="0" smtClean="0"/>
              <a:t> </a:t>
            </a:r>
            <a:r>
              <a:rPr lang="en-US" altLang="zh-TW" dirty="0"/>
              <a:t>is incremented </a:t>
            </a:r>
            <a:r>
              <a:rPr lang="en-US" altLang="zh-TW" b="1" dirty="0">
                <a:solidFill>
                  <a:srgbClr val="FF0000"/>
                </a:solidFill>
              </a:rPr>
              <a:t>without </a:t>
            </a:r>
            <a:r>
              <a:rPr lang="en-US" altLang="zh-TW" b="1" dirty="0" smtClean="0">
                <a:solidFill>
                  <a:srgbClr val="FF0000"/>
                </a:solidFill>
              </a:rPr>
              <a:t>race condition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9144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(&amp;counter);</a:t>
            </a:r>
            <a:r>
              <a:rPr lang="en-US" altLang="zh-TW" sz="2800" dirty="0"/>
              <a:t> </a:t>
            </a:r>
          </a:p>
          <a:p>
            <a:pPr>
              <a:lnSpc>
                <a:spcPct val="110000"/>
              </a:lnSpc>
            </a:pPr>
            <a:endParaRPr lang="zh-TW" altLang="en-US" b="1" dirty="0"/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4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Intel Lock Prefix</a:t>
            </a:r>
            <a:endParaRPr lang="zh-TW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30000"/>
              </a:spcBef>
              <a:buNone/>
            </a:pPr>
            <a:r>
              <a:rPr kumimoji="0" lang="zh-TW" altLang="zh-TW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fetch_and_add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20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TW" altLang="zh-TW" sz="2000" dirty="0">
                <a:solidFill>
                  <a:srgbClr val="666666"/>
                </a:solidFill>
                <a:latin typeface="Arial" panose="020B0604020202020204" pitchFamily="34" charset="0"/>
              </a:rPr>
              <a:t>*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dirty="0">
                <a:latin typeface="Arial" panose="020B0604020202020204" pitchFamily="34" charset="0"/>
              </a:rPr>
              <a:t>variable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zh-TW" altLang="zh-TW" sz="20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dirty="0">
                <a:latin typeface="Arial" panose="020B0604020202020204" pitchFamily="34" charset="0"/>
              </a:rPr>
              <a:t>value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kumimoji="0"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kumimoji="0"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2000" dirty="0">
                <a:latin typeface="Arial" panose="020B0604020202020204" pitchFamily="34" charset="0"/>
              </a:rPr>
              <a:t>__asm__</a:t>
            </a:r>
            <a:r>
              <a:rPr kumimoji="0" lang="zh-TW" altLang="zh-TW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zh-TW" altLang="zh-TW" sz="2000" b="1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zh-TW" altLang="zh-TW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xaddl %0, %1"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kumimoji="0"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zh-TW" altLang="zh-TW" sz="2000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"+r"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2000" dirty="0">
                <a:latin typeface="Arial" panose="020B0604020202020204" pitchFamily="34" charset="0"/>
              </a:rPr>
              <a:t>value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zh-TW" altLang="zh-TW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"+m"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zh-TW" altLang="zh-TW" sz="2000" dirty="0">
                <a:solidFill>
                  <a:srgbClr val="666666"/>
                </a:solidFill>
                <a:latin typeface="Arial" panose="020B0604020202020204" pitchFamily="34" charset="0"/>
              </a:rPr>
              <a:t>*</a:t>
            </a:r>
            <a:r>
              <a:rPr kumimoji="0" lang="zh-TW" altLang="zh-TW" sz="2000" dirty="0">
                <a:latin typeface="Arial" panose="020B0604020202020204" pitchFamily="34" charset="0"/>
              </a:rPr>
              <a:t>variable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zh-TW" altLang="zh-TW" sz="20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input+output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kumimoji="0"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zh-TW" altLang="zh-TW" sz="2000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kumimoji="0" lang="en-US" altLang="zh-TW" sz="200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kumimoji="0" lang="zh-TW" altLang="zh-TW" sz="20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input-only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kumimoji="0"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kumimoji="0" lang="zh-TW" altLang="zh-TW" sz="2000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kumimoji="0" lang="en-US" altLang="zh-TW" sz="2000" dirty="0">
                <a:solidFill>
                  <a:srgbClr val="666666"/>
                </a:solidFill>
                <a:latin typeface="Arial" panose="020B0604020202020204" pitchFamily="34" charset="0"/>
              </a:rPr>
              <a:t> </a:t>
            </a:r>
            <a:r>
              <a:rPr kumimoji="0" lang="zh-TW" altLang="zh-TW" sz="200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"memory"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kumimoji="0"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kumimoji="0"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zh-TW" altLang="zh-TW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TW" altLang="zh-TW" sz="2000" dirty="0">
                <a:latin typeface="Arial" panose="020B0604020202020204" pitchFamily="34" charset="0"/>
              </a:rPr>
              <a:t>value</a:t>
            </a: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kumimoji="0" lang="zh-TW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zh-TW" altLang="zh-TW" sz="2000" dirty="0"/>
              <a:t> </a:t>
            </a:r>
            <a:endParaRPr kumimoji="0" lang="zh-TW" altLang="zh-TW" sz="2000" dirty="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44962" y="5750772"/>
            <a:ext cx="89243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>
                <a:latin typeface="Calibri" panose="020F0502020204030204" pitchFamily="34" charset="0"/>
              </a:rPr>
              <a:t>Adding </a:t>
            </a:r>
            <a:r>
              <a:rPr lang="en-US" altLang="zh-TW" sz="2600" b="1" dirty="0">
                <a:latin typeface="Calibri" panose="020F0502020204030204" pitchFamily="34" charset="0"/>
              </a:rPr>
              <a:t>lock</a:t>
            </a:r>
            <a:r>
              <a:rPr lang="en-US" altLang="zh-TW" sz="2600" dirty="0">
                <a:latin typeface="Calibri" panose="020F0502020204030204" pitchFamily="34" charset="0"/>
              </a:rPr>
              <a:t> prefix makes “</a:t>
            </a:r>
            <a:r>
              <a:rPr lang="en-US" altLang="zh-TW" sz="2600" dirty="0" err="1">
                <a:latin typeface="Calibri" panose="020F0502020204030204" pitchFamily="34" charset="0"/>
              </a:rPr>
              <a:t>xaddl</a:t>
            </a:r>
            <a:r>
              <a:rPr lang="en-US" altLang="zh-TW" sz="2600" dirty="0">
                <a:latin typeface="Calibri" panose="020F0502020204030204" pitchFamily="34" charset="0"/>
              </a:rPr>
              <a:t>” instruction executed atomically</a:t>
            </a:r>
            <a:endParaRPr lang="zh-TW" altLang="en-US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Atomic Variables (Cont.)</a:t>
            </a:r>
            <a:endParaRPr lang="zh-TW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135560" y="2132856"/>
            <a:ext cx="82296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increment(</a:t>
            </a:r>
            <a:r>
              <a:rPr lang="en-US" altLang="zh-TW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atomic_int</a:t>
            </a: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*v)</a:t>
            </a:r>
            <a:b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  <a:b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  <a:b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temp = *v;</a:t>
            </a:r>
            <a:b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while (temp != (</a:t>
            </a:r>
            <a:r>
              <a:rPr lang="en-US" altLang="zh-TW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(v,temp,temp+1));</a:t>
            </a:r>
            <a:b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TW" sz="1800" kern="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11624" y="5455096"/>
            <a:ext cx="6348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Calibri" panose="020F0502020204030204" pitchFamily="34" charset="0"/>
              </a:rPr>
              <a:t>Implementation of increment() operation</a:t>
            </a:r>
            <a:endParaRPr lang="zh-TW" alt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dirty="0">
                <a:effectLst/>
                <a:latin typeface="Calibri" panose="020F0502020204030204" pitchFamily="34" charset="0"/>
              </a:rPr>
              <a:t>Example: </a:t>
            </a:r>
            <a:r>
              <a:rPr lang="en-US" altLang="zh-TW" sz="3600" dirty="0">
                <a:solidFill>
                  <a:srgbClr val="FF330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en-US" altLang="zh-TW" sz="3600" dirty="0">
                <a:effectLst/>
                <a:latin typeface="Calibri" panose="020F0502020204030204" pitchFamily="34" charset="0"/>
              </a:rPr>
              <a:t> Atomic </a:t>
            </a:r>
            <a:r>
              <a:rPr lang="en-US" altLang="zh-TW" sz="3600" dirty="0" smtClean="0">
                <a:effectLst/>
                <a:latin typeface="Calibri" panose="020F0502020204030204" pitchFamily="34" charset="0"/>
              </a:rPr>
              <a:t>Variables </a:t>
            </a:r>
            <a:r>
              <a:rPr lang="en-US" altLang="zh-TW" sz="3600" dirty="0"/>
              <a:t>(Skip!)</a:t>
            </a:r>
            <a:r>
              <a:rPr lang="en-US" altLang="zh-TW" sz="3600" dirty="0" smtClean="0">
                <a:effectLst/>
                <a:latin typeface="Calibri" panose="020F0502020204030204" pitchFamily="34" charset="0"/>
              </a:rPr>
              <a:t> </a:t>
            </a:r>
            <a:endParaRPr lang="en-US" altLang="zh-TW" sz="3600" dirty="0"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568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77817"/>
              </p:ext>
            </p:extLst>
          </p:nvPr>
        </p:nvGraphicFramePr>
        <p:xfrm>
          <a:off x="2063552" y="2204864"/>
          <a:ext cx="8280400" cy="3989391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Thread 1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Thread 2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counter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counter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inc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counter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inc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90133" y="1268760"/>
            <a:ext cx="79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alibri" panose="020F0502020204030204" pitchFamily="34" charset="0"/>
              </a:rPr>
              <a:t>Assume two threads executes “counter++”</a:t>
            </a:r>
          </a:p>
          <a:p>
            <a:pPr algn="ctr"/>
            <a:r>
              <a:rPr lang="en-US" altLang="zh-TW" sz="2400" dirty="0">
                <a:latin typeface="Calibri" panose="020F0502020204030204" pitchFamily="34" charset="0"/>
              </a:rPr>
              <a:t>Assume initially counter = 5; (The result should be </a:t>
            </a:r>
            <a:r>
              <a:rPr lang="en-US" altLang="zh-TW" sz="2400" b="1" dirty="0">
                <a:latin typeface="Calibri" pitchFamily="34" charset="0"/>
              </a:rPr>
              <a:t>7, but 6</a:t>
            </a:r>
            <a:r>
              <a:rPr lang="en-US" altLang="zh-TW" sz="2400" dirty="0">
                <a:latin typeface="Calibri" pitchFamily="34" charset="0"/>
              </a:rPr>
              <a:t>)</a:t>
            </a:r>
            <a:endParaRPr lang="zh-TW" alt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3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644" name="Group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239955"/>
              </p:ext>
            </p:extLst>
          </p:nvPr>
        </p:nvGraphicFramePr>
        <p:xfrm>
          <a:off x="551384" y="896526"/>
          <a:ext cx="10972800" cy="5895568"/>
        </p:xfrm>
        <a:graphic>
          <a:graphicData uri="http://schemas.openxmlformats.org/drawingml/2006/table">
            <a:tbl>
              <a:tblPr/>
              <a:tblGrid>
                <a:gridCol w="582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Thread 1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Thread 2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temp = *v (=counter) = 5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temp = *v (=counter) = 5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---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compare_and_swap</a:t>
                      </a: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(v, temp, temp+1);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// *v (=</a:t>
                      </a: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counter</a:t>
                      </a: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) = temp+1 = </a:t>
                      </a: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; return 5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compare_and_swap</a:t>
                      </a: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(v(=6), temp(=5), temp+1);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// *v != temp, v = 6, return 6;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temp != 6; while()</a:t>
                      </a: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ourier New" pitchFamily="49" charset="0"/>
                        </a:rPr>
                        <a:t>成立 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Courier New" pitchFamily="49" charset="0"/>
                        </a:rPr>
                        <a:t>(busy waiting)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temp = *v (=counter) = 6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temp == 5; while ()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itchFamily="18" charset="0"/>
                        </a:rPr>
                        <a:t>不成立</a:t>
                      </a:r>
                      <a:endParaRPr kumimoji="1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increment() </a:t>
                      </a:r>
                      <a:r>
                        <a:rPr kumimoji="1" lang="zh-TW" altLang="en-US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itchFamily="18" charset="0"/>
                        </a:rPr>
                        <a:t>完成</a:t>
                      </a:r>
                      <a:endParaRPr kumimoji="1" lang="en-US" altLang="zh-TW" sz="18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Continue to the following instruction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compare_and_swap</a:t>
                      </a: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(v, temp, temp+1);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// *v (=</a:t>
                      </a: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counter</a:t>
                      </a: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) = temp+1=</a:t>
                      </a:r>
                      <a:r>
                        <a:rPr kumimoji="1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, return 6;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temp == 6; 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Times New Roman" pitchFamily="18" charset="0"/>
                        </a:rPr>
                        <a:t>while ()</a:t>
                      </a: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itchFamily="18" charset="0"/>
                        </a:rPr>
                        <a:t>不成立</a:t>
                      </a:r>
                      <a:endParaRPr kumimoji="1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increment() </a:t>
                      </a:r>
                      <a:r>
                        <a:rPr kumimoji="1" lang="zh-TW" altLang="en-US" sz="1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itchFamily="18" charset="0"/>
                        </a:rPr>
                        <a:t>完成</a:t>
                      </a:r>
                      <a:endParaRPr kumimoji="1" lang="en-US" altLang="zh-TW" sz="1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新細明體" pitchFamily="18" charset="-120"/>
                          <a:cs typeface="Courier New" pitchFamily="49" charset="0"/>
                        </a:rPr>
                        <a:t>Continue to the following instruction</a:t>
                      </a: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09728" marR="109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-99392"/>
            <a:ext cx="10972800" cy="93610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dirty="0">
                <a:effectLst/>
              </a:rPr>
              <a:t>Example: </a:t>
            </a:r>
            <a:r>
              <a:rPr lang="en-US" altLang="zh-TW" sz="2800" dirty="0" smtClean="0">
                <a:solidFill>
                  <a:srgbClr val="FF3300"/>
                </a:solidFill>
                <a:effectLst/>
              </a:rPr>
              <a:t>with</a:t>
            </a:r>
            <a:r>
              <a:rPr lang="en-US" altLang="zh-TW" sz="2800" dirty="0" smtClean="0">
                <a:effectLst/>
              </a:rPr>
              <a:t> </a:t>
            </a:r>
            <a:r>
              <a:rPr lang="en-US" altLang="zh-TW" sz="2800" dirty="0">
                <a:effectLst/>
              </a:rPr>
              <a:t>Atomic </a:t>
            </a:r>
            <a:r>
              <a:rPr lang="en-US" altLang="zh-TW" sz="2800" dirty="0" smtClean="0">
                <a:effectLst/>
              </a:rPr>
              <a:t>Variables </a:t>
            </a:r>
            <a:r>
              <a:rPr lang="en-US" altLang="zh-TW" sz="2800" dirty="0"/>
              <a:t>(Skip</a:t>
            </a:r>
            <a:r>
              <a:rPr lang="en-US" altLang="zh-TW" sz="2800" dirty="0" smtClean="0"/>
              <a:t>!)</a:t>
            </a:r>
            <a:br>
              <a:rPr lang="en-US" altLang="zh-TW" sz="2800" dirty="0" smtClean="0"/>
            </a:br>
            <a:r>
              <a:rPr lang="en-US" altLang="zh-TW" sz="1800" dirty="0" smtClean="0">
                <a:cs typeface="Calibri" pitchFamily="34" charset="0"/>
              </a:rPr>
              <a:t>*</a:t>
            </a:r>
            <a:r>
              <a:rPr lang="en-US" altLang="zh-TW" sz="1800" i="1" dirty="0">
                <a:cs typeface="Calibri" pitchFamily="34" charset="0"/>
              </a:rPr>
              <a:t>counter</a:t>
            </a:r>
            <a:r>
              <a:rPr lang="en-US" altLang="zh-TW" sz="1800" dirty="0">
                <a:cs typeface="Calibri" pitchFamily="34" charset="0"/>
              </a:rPr>
              <a:t> = 5, c</a:t>
            </a:r>
            <a:r>
              <a:rPr lang="en-US" altLang="zh-TW" sz="1800" dirty="0"/>
              <a:t>alling increment(), the result is 7 </a:t>
            </a:r>
            <a:r>
              <a:rPr lang="en-US" altLang="zh-TW" sz="1800" dirty="0" smtClean="0">
                <a:effectLst/>
              </a:rPr>
              <a:t> </a:t>
            </a:r>
            <a:endParaRPr lang="en-US" altLang="zh-TW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05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Atomic Variables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But, atomic variables do not </a:t>
            </a:r>
            <a:r>
              <a:rPr lang="en-US" altLang="zh-TW" b="1" dirty="0" smtClean="0"/>
              <a:t>entirely</a:t>
            </a:r>
            <a:r>
              <a:rPr lang="en-US" altLang="zh-TW" dirty="0" smtClean="0"/>
              <a:t> solve CS problems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Only do </a:t>
            </a:r>
            <a:r>
              <a:rPr lang="en-US" altLang="zh-TW" b="1" dirty="0" smtClean="0"/>
              <a:t>a limited </a:t>
            </a:r>
            <a:r>
              <a:rPr lang="en-US" altLang="zh-TW" dirty="0" smtClean="0"/>
              <a:t>set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of </a:t>
            </a:r>
            <a:r>
              <a:rPr lang="en-US" altLang="zh-TW" b="1" dirty="0" smtClean="0">
                <a:solidFill>
                  <a:srgbClr val="0000FF"/>
                </a:solidFill>
              </a:rPr>
              <a:t>operations</a:t>
            </a:r>
            <a:r>
              <a:rPr lang="en-US" altLang="zh-TW" dirty="0" smtClean="0"/>
              <a:t> to </a:t>
            </a:r>
            <a:r>
              <a:rPr lang="en-US" altLang="zh-TW" b="1" dirty="0" smtClean="0">
                <a:solidFill>
                  <a:srgbClr val="0000FF"/>
                </a:solidFill>
              </a:rPr>
              <a:t>basic data type </a:t>
            </a:r>
          </a:p>
          <a:p>
            <a:pPr lvl="1">
              <a:lnSpc>
                <a:spcPct val="120000"/>
              </a:lnSpc>
            </a:pPr>
            <a:r>
              <a:rPr lang="en-US" altLang="zh-TW" dirty="0" smtClean="0"/>
              <a:t>Not enough to synthesize more </a:t>
            </a:r>
            <a:r>
              <a:rPr lang="en-US" altLang="zh-TW" b="1" dirty="0" smtClean="0">
                <a:solidFill>
                  <a:srgbClr val="FF0000"/>
                </a:solidFill>
              </a:rPr>
              <a:t>complicated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operations</a:t>
            </a:r>
          </a:p>
          <a:p>
            <a:pPr>
              <a:lnSpc>
                <a:spcPct val="120000"/>
              </a:lnSpc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Example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lnSpc>
                <a:spcPct val="12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Consider </a:t>
            </a:r>
            <a:r>
              <a:rPr lang="en-US" altLang="zh-TW" dirty="0">
                <a:ea typeface="新細明體" panose="02020500000000000000" pitchFamily="18" charset="-120"/>
              </a:rPr>
              <a:t>a </a:t>
            </a:r>
            <a:r>
              <a:rPr lang="en-US" altLang="zh-TW" b="1" dirty="0">
                <a:ea typeface="新細明體" panose="02020500000000000000" pitchFamily="18" charset="-120"/>
              </a:rPr>
              <a:t>red-black tree </a:t>
            </a:r>
            <a:r>
              <a:rPr lang="en-US" altLang="zh-TW" dirty="0" smtClean="0">
                <a:ea typeface="新細明體" panose="02020500000000000000" pitchFamily="18" charset="-120"/>
              </a:rPr>
              <a:t>shared by </a:t>
            </a:r>
            <a:r>
              <a:rPr lang="en-US" altLang="zh-TW" dirty="0">
                <a:ea typeface="新細明體" panose="02020500000000000000" pitchFamily="18" charset="-120"/>
              </a:rPr>
              <a:t>multiple </a:t>
            </a:r>
            <a:r>
              <a:rPr lang="en-US" altLang="zh-TW" dirty="0" smtClean="0">
                <a:ea typeface="新細明體" panose="02020500000000000000" pitchFamily="18" charset="-120"/>
              </a:rPr>
              <a:t>processes/threads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751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</a:rPr>
              <a:t>OS Solution: Mutex </a:t>
            </a:r>
            <a:r>
              <a:rPr lang="en-US" altLang="zh-TW" sz="2800" b="1" dirty="0">
                <a:solidFill>
                  <a:srgbClr val="FF0000"/>
                </a:solidFill>
              </a:rPr>
              <a:t>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Spin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Semaphores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466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mtClean="0"/>
              <a:t>Problems in Previous Approaches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Previous </a:t>
            </a:r>
            <a:r>
              <a:rPr lang="en-US" altLang="zh-TW" dirty="0" smtClean="0"/>
              <a:t>hardware-based solutions </a:t>
            </a:r>
            <a:r>
              <a:rPr lang="en-US" altLang="zh-TW" dirty="0"/>
              <a:t>are </a:t>
            </a:r>
            <a:r>
              <a:rPr lang="en-US" altLang="zh-TW" b="1" dirty="0"/>
              <a:t>complicated</a:t>
            </a:r>
            <a:r>
              <a:rPr lang="en-US" altLang="zh-TW" dirty="0"/>
              <a:t> </a:t>
            </a:r>
            <a:r>
              <a:rPr lang="en-US" altLang="zh-TW" dirty="0" smtClean="0"/>
              <a:t>or </a:t>
            </a:r>
            <a:r>
              <a:rPr lang="en-US" altLang="zh-TW" b="1" dirty="0" smtClean="0"/>
              <a:t>not enough </a:t>
            </a:r>
            <a:r>
              <a:rPr lang="en-US" altLang="zh-TW" dirty="0" smtClean="0"/>
              <a:t>to </a:t>
            </a:r>
            <a:r>
              <a:rPr lang="en-US" altLang="zh-TW" dirty="0"/>
              <a:t>application </a:t>
            </a:r>
            <a:r>
              <a:rPr lang="en-US" altLang="zh-TW" dirty="0" smtClean="0"/>
              <a:t>programmers</a:t>
            </a:r>
          </a:p>
          <a:p>
            <a:pPr lvl="1"/>
            <a:r>
              <a:rPr lang="en-US" altLang="zh-TW" dirty="0"/>
              <a:t>Memory barriers</a:t>
            </a:r>
          </a:p>
          <a:p>
            <a:pPr lvl="1"/>
            <a:r>
              <a:rPr lang="en-US" altLang="zh-TW" dirty="0"/>
              <a:t>Hardware instructions</a:t>
            </a:r>
          </a:p>
          <a:p>
            <a:pPr lvl="1"/>
            <a:r>
              <a:rPr lang="en-US" altLang="zh-TW" dirty="0"/>
              <a:t>Atomic variables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Solution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002060"/>
                </a:solidFill>
              </a:rPr>
              <a:t>OS</a:t>
            </a:r>
            <a:r>
              <a:rPr lang="en-US" altLang="zh-TW" dirty="0"/>
              <a:t> build a more </a:t>
            </a:r>
            <a:r>
              <a:rPr lang="en-US" altLang="zh-TW" b="1" dirty="0"/>
              <a:t>convenient</a:t>
            </a:r>
            <a:r>
              <a:rPr lang="en-US" altLang="zh-TW" dirty="0"/>
              <a:t> approach to solve critical section </a:t>
            </a:r>
            <a:r>
              <a:rPr lang="en-US" altLang="zh-TW" dirty="0" smtClean="0"/>
              <a:t>problem</a:t>
            </a:r>
          </a:p>
          <a:p>
            <a:pPr lvl="1"/>
            <a:r>
              <a:rPr lang="en-US" altLang="zh-TW" b="1" dirty="0">
                <a:solidFill>
                  <a:srgbClr val="FF3300"/>
                </a:solidFill>
              </a:rPr>
              <a:t>mutex locks, </a:t>
            </a:r>
            <a:r>
              <a:rPr lang="en-US" altLang="zh-TW" b="1" dirty="0" smtClean="0">
                <a:solidFill>
                  <a:srgbClr val="FF3300"/>
                </a:solidFill>
              </a:rPr>
              <a:t>spin lock, semaphores</a:t>
            </a:r>
            <a:endParaRPr lang="en-US" altLang="zh-TW" dirty="0"/>
          </a:p>
          <a:p>
            <a:pPr eaLnBrk="1" hangingPunct="1"/>
            <a:endParaRPr lang="en-US" altLang="zh-TW" sz="2800" dirty="0"/>
          </a:p>
          <a:p>
            <a:pPr eaLnBrk="1" hangingPunct="1"/>
            <a:endParaRPr lang="en-US" altLang="zh-TW" sz="2800" dirty="0"/>
          </a:p>
          <a:p>
            <a:pPr lvl="1" eaLnBrk="1" hangingPunct="1"/>
            <a:endParaRPr lang="en-US" altLang="zh-TW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Race </a:t>
            </a:r>
            <a:r>
              <a:rPr lang="en-US" altLang="zh-TW" dirty="0" smtClean="0"/>
              <a:t>Conditions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The </a:t>
            </a:r>
            <a:r>
              <a:rPr lang="en-US" altLang="zh-TW" sz="2800" dirty="0"/>
              <a:t>“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  <a:r>
              <a:rPr lang="en-US" altLang="zh-TW" sz="2800" dirty="0"/>
              <a:t>” </a:t>
            </a:r>
            <a:r>
              <a:rPr lang="en-US" altLang="zh-TW" dirty="0"/>
              <a:t>and </a:t>
            </a:r>
            <a:r>
              <a:rPr lang="en-US" altLang="zh-TW" sz="2800" dirty="0"/>
              <a:t>“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counter--</a:t>
            </a:r>
            <a:r>
              <a:rPr lang="en-US" altLang="zh-TW" sz="2800" dirty="0"/>
              <a:t>” </a:t>
            </a:r>
            <a:r>
              <a:rPr lang="en-US" altLang="zh-TW" dirty="0"/>
              <a:t>is </a:t>
            </a:r>
            <a:r>
              <a:rPr lang="en-US" altLang="zh-TW" b="1" dirty="0"/>
              <a:t>compiled</a:t>
            </a:r>
            <a:r>
              <a:rPr lang="en-US" altLang="zh-TW" dirty="0"/>
              <a:t> to a sequential of </a:t>
            </a:r>
            <a:r>
              <a:rPr lang="en-US" altLang="zh-TW" dirty="0" smtClean="0"/>
              <a:t>CPU instructions</a:t>
            </a:r>
          </a:p>
          <a:p>
            <a:pPr>
              <a:lnSpc>
                <a:spcPct val="110000"/>
              </a:lnSpc>
            </a:pPr>
            <a:endParaRPr lang="en-US" altLang="zh-TW" dirty="0"/>
          </a:p>
          <a:p>
            <a:pPr>
              <a:lnSpc>
                <a:spcPct val="110000"/>
              </a:lnSpc>
            </a:pPr>
            <a:endParaRPr lang="en-US" altLang="zh-TW" dirty="0" smtClean="0"/>
          </a:p>
          <a:p>
            <a:pPr>
              <a:lnSpc>
                <a:spcPct val="110000"/>
              </a:lnSpc>
            </a:pPr>
            <a:endParaRPr lang="en-US" altLang="zh-TW" dirty="0"/>
          </a:p>
          <a:p>
            <a:pPr>
              <a:lnSpc>
                <a:spcPct val="110000"/>
              </a:lnSpc>
            </a:pPr>
            <a:endParaRPr lang="en-US" altLang="zh-TW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Then, these CPU instructions are executed in some arbitrary order.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As shown in the following slide</a:t>
            </a:r>
          </a:p>
          <a:p>
            <a:pPr>
              <a:lnSpc>
                <a:spcPct val="110000"/>
              </a:lnSpc>
            </a:pPr>
            <a:endParaRPr lang="en-US" altLang="zh-TW" dirty="0"/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495601" y="2882198"/>
            <a:ext cx="7620247" cy="1554914"/>
            <a:chOff x="971600" y="3140968"/>
            <a:chExt cx="7620247" cy="155491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71600" y="3680219"/>
              <a:ext cx="3671887" cy="1015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mov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eax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, counter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inc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eax</a:t>
              </a:r>
              <a:endPara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mov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 counter, </a:t>
              </a:r>
              <a:r>
                <a:rPr kumimoji="1" lang="en-US" altLang="zh-TW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eax</a:t>
              </a:r>
              <a:endParaRPr kumimoji="1" lang="en-US" altLang="zh-TW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064422" y="3680219"/>
              <a:ext cx="3527425" cy="1015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mov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ebx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, counter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dec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ebx</a:t>
              </a:r>
              <a:endPara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mov</a:t>
              </a: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 counter, </a:t>
              </a:r>
              <a:r>
                <a:rPr kumimoji="1" lang="en-US" altLang="zh-TW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ebx</a:t>
              </a:r>
              <a:endParaRPr kumimoji="1" lang="en-US" altLang="zh-TW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971600" y="3140969"/>
              <a:ext cx="35800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rPr>
                <a:t>“</a:t>
              </a:r>
              <a:r>
                <a:rPr kumimoji="1" lang="en-US" altLang="zh-TW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counter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 pitchFamily="18" charset="-120"/>
                  <a:cs typeface="+mn-cs"/>
                </a:rPr>
                <a:t>++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rPr>
                <a:t>”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is </a:t>
              </a:r>
              <a:r>
                <a:rPr kumimoji="1" lang="en-US" altLang="zh-TW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compiled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 as</a:t>
              </a:r>
              <a:endParaRPr kumimoji="1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992414" y="3140968"/>
              <a:ext cx="34518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rPr>
                <a:t>“</a:t>
              </a:r>
              <a:r>
                <a:rPr kumimoji="1" lang="en-US" altLang="zh-TW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新細明體" pitchFamily="18" charset="-120"/>
                  <a:cs typeface="+mn-cs"/>
                </a:rPr>
                <a:t>counter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 pitchFamily="18" charset="-120"/>
                  <a:cs typeface="+mn-cs"/>
                </a:rPr>
                <a:t>--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rPr>
                <a:t>”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is </a:t>
              </a:r>
              <a:r>
                <a:rPr kumimoji="1" lang="en-US" altLang="zh-TW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compiled</a:t>
              </a:r>
              <a:r>
                <a:rPr kumimoji="1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 as</a:t>
              </a:r>
              <a:endParaRPr kumimoji="1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2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Mutex</a:t>
            </a:r>
            <a:r>
              <a:rPr lang="en-US" altLang="zh-TW" dirty="0" smtClean="0"/>
              <a:t> 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783357"/>
            <a:ext cx="109728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Mutex (</a:t>
            </a:r>
            <a:r>
              <a:rPr lang="en-US" altLang="zh-TW" b="1" i="1" dirty="0" smtClean="0">
                <a:solidFill>
                  <a:srgbClr val="002060"/>
                </a:solidFill>
              </a:rPr>
              <a:t>mut</a:t>
            </a:r>
            <a:r>
              <a:rPr lang="en-US" altLang="zh-TW" dirty="0" smtClean="0"/>
              <a:t>ual </a:t>
            </a:r>
            <a:r>
              <a:rPr lang="en-US" altLang="zh-TW" b="1" dirty="0" smtClean="0">
                <a:solidFill>
                  <a:srgbClr val="002060"/>
                </a:solidFill>
              </a:rPr>
              <a:t>ex</a:t>
            </a:r>
            <a:r>
              <a:rPr lang="en-US" altLang="zh-TW" dirty="0" smtClean="0"/>
              <a:t>clusion) lock : a synchronization tool provided by </a:t>
            </a:r>
            <a:r>
              <a:rPr lang="en-US" altLang="zh-TW" b="1" dirty="0" smtClean="0"/>
              <a:t>OS</a:t>
            </a:r>
          </a:p>
          <a:p>
            <a:pPr>
              <a:spcBef>
                <a:spcPts val="0"/>
              </a:spcBef>
            </a:pPr>
            <a:endParaRPr lang="en-US" altLang="zh-TW" b="1" i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1" i="1" dirty="0" smtClean="0">
                <a:solidFill>
                  <a:srgbClr val="FF0000"/>
                </a:solidFill>
              </a:rPr>
              <a:t>mutex</a:t>
            </a:r>
            <a:r>
              <a:rPr lang="en-US" altLang="zh-TW" dirty="0" smtClean="0"/>
              <a:t> </a:t>
            </a:r>
            <a:r>
              <a:rPr lang="en-US" altLang="zh-TW" dirty="0"/>
              <a:t>: a 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smtClean="0"/>
              <a:t>variable</a:t>
            </a:r>
          </a:p>
          <a:p>
            <a:pPr>
              <a:spcBef>
                <a:spcPts val="0"/>
              </a:spcBef>
            </a:pPr>
            <a:endParaRPr lang="en-US" altLang="zh-TW" dirty="0" smtClean="0"/>
          </a:p>
          <a:p>
            <a:pPr>
              <a:spcBef>
                <a:spcPts val="0"/>
              </a:spcBef>
            </a:pP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en-US" altLang="zh-TW" dirty="0" smtClean="0"/>
              <a:t>Can only be accessed via two </a:t>
            </a:r>
            <a:r>
              <a:rPr lang="en-US" altLang="zh-TW" b="1" dirty="0" smtClean="0">
                <a:solidFill>
                  <a:srgbClr val="0000FF"/>
                </a:solidFill>
              </a:rPr>
              <a:t>atomic </a:t>
            </a:r>
            <a:r>
              <a:rPr lang="en-US" altLang="zh-TW" dirty="0" smtClean="0">
                <a:solidFill>
                  <a:srgbClr val="002060"/>
                </a:solidFill>
              </a:rPr>
              <a:t>(</a:t>
            </a:r>
            <a:r>
              <a:rPr lang="en-US" altLang="zh-TW" dirty="0" smtClean="0"/>
              <a:t>indivisible) system calls: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acquire() and release()</a:t>
            </a:r>
          </a:p>
          <a:p>
            <a:pPr>
              <a:spcBef>
                <a:spcPts val="0"/>
              </a:spcBef>
            </a:pPr>
            <a:endParaRPr lang="en-US" altLang="zh-TW" dirty="0" smtClean="0"/>
          </a:p>
          <a:p>
            <a:pPr>
              <a:spcBef>
                <a:spcPts val="0"/>
              </a:spcBef>
            </a:pPr>
            <a:endParaRPr lang="en-US" altLang="zh-TW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複習：</a:t>
            </a:r>
            <a:r>
              <a:rPr lang="en-US" altLang="zh-TW" dirty="0" smtClean="0"/>
              <a:t>General 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Best mainstream solution: </a:t>
            </a:r>
            <a:r>
              <a:rPr lang="en-US" altLang="zh-TW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Locks</a:t>
            </a:r>
            <a:endParaRPr lang="en-US" altLang="zh-TW" dirty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marL="827088" lvl="1" indent="-317500" defTabSz="1019175">
              <a:buFontTx/>
              <a:buChar char="—"/>
            </a:pPr>
            <a:r>
              <a:rPr kumimoji="0" lang="en-US" altLang="zh-TW" kern="1200" dirty="0">
                <a:solidFill>
                  <a:srgbClr val="000000"/>
                </a:solidFill>
                <a:latin typeface="Trebuchet MS"/>
                <a:ea typeface="新細明體" panose="02020500000000000000" pitchFamily="18" charset="-120"/>
              </a:rPr>
              <a:t>Implement “mutual exclusion”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2924944"/>
            <a:ext cx="16976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47846" y="3340724"/>
            <a:ext cx="8140370" cy="47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471" b="1" dirty="0">
                <a:solidFill>
                  <a:srgbClr val="3333FF"/>
                </a:solidFill>
                <a:latin typeface="Trebuchet MS" panose="020B0603020202020204" pitchFamily="34" charset="0"/>
              </a:rPr>
              <a:t>when lock = </a:t>
            </a:r>
            <a:r>
              <a:rPr kumimoji="0" lang="en-US" altLang="zh-TW" sz="2471" b="1" dirty="0" smtClean="0">
                <a:solidFill>
                  <a:srgbClr val="3333FF"/>
                </a:solidFill>
                <a:latin typeface="Trebuchet MS" panose="020B0603020202020204" pitchFamily="34" charset="0"/>
              </a:rPr>
              <a:t>1, </a:t>
            </a:r>
            <a:r>
              <a:rPr kumimoji="0" lang="en-US" altLang="zh-TW" sz="2471" b="1" dirty="0">
                <a:solidFill>
                  <a:srgbClr val="FF3300"/>
                </a:solidFill>
                <a:latin typeface="Trebuchet MS" panose="020B0603020202020204" pitchFamily="34" charset="0"/>
              </a:rPr>
              <a:t>set lock = </a:t>
            </a:r>
            <a:r>
              <a:rPr kumimoji="0" lang="en-US" altLang="zh-TW" sz="2471" b="1" dirty="0" smtClean="0">
                <a:solidFill>
                  <a:srgbClr val="FF3300"/>
                </a:solidFill>
                <a:latin typeface="Trebuchet MS" panose="020B0603020202020204" pitchFamily="34" charset="0"/>
              </a:rPr>
              <a:t>0</a:t>
            </a:r>
            <a:r>
              <a:rPr kumimoji="0" lang="en-US" altLang="zh-TW" sz="2471" b="1" dirty="0" smtClean="0">
                <a:solidFill>
                  <a:srgbClr val="3333FF"/>
                </a:solidFill>
                <a:latin typeface="Trebuchet MS" panose="020B0603020202020204" pitchFamily="34" charset="0"/>
              </a:rPr>
              <a:t>, and enter critical section</a:t>
            </a:r>
            <a:endParaRPr kumimoji="0" lang="en-US" altLang="zh-TW" sz="2471" b="1" dirty="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96872" y="5253305"/>
            <a:ext cx="1356462" cy="47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471" b="1" dirty="0">
                <a:solidFill>
                  <a:srgbClr val="3333FF"/>
                </a:solidFill>
                <a:latin typeface="Trebuchet MS" panose="020B0603020202020204" pitchFamily="34" charset="0"/>
              </a:rPr>
              <a:t>lock = </a:t>
            </a:r>
            <a:r>
              <a:rPr kumimoji="0" lang="en-US" altLang="zh-TW" sz="2471" b="1" dirty="0" smtClean="0">
                <a:solidFill>
                  <a:srgbClr val="3333FF"/>
                </a:solidFill>
                <a:latin typeface="Trebuchet MS" panose="020B0603020202020204" pitchFamily="34" charset="0"/>
              </a:rPr>
              <a:t>1</a:t>
            </a:r>
            <a:endParaRPr kumimoji="0" lang="en-US" altLang="zh-TW" sz="2471" b="1" dirty="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3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Mutex</a:t>
            </a:r>
            <a:r>
              <a:rPr lang="en-US" altLang="zh-TW" dirty="0" smtClean="0"/>
              <a:t> Locks</a:t>
            </a:r>
            <a:endParaRPr lang="zh-TW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287688" y="1556792"/>
            <a:ext cx="590465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TW" sz="2400" b="1" kern="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acquire() </a:t>
            </a: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b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   while ( </a:t>
            </a:r>
            <a:r>
              <a:rPr lang="en-US" altLang="zh-TW" sz="2400" b="1" kern="0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==false )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      ; /* busy wait */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altLang="zh-TW" sz="2400" b="1" kern="0" dirty="0" err="1">
                <a:latin typeface="Courier New" pitchFamily="49" charset="0"/>
                <a:ea typeface="+mn-ea"/>
                <a:cs typeface="Courier New" pitchFamily="49" charset="0"/>
              </a:rPr>
              <a:t>mutex</a:t>
            </a: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 = false;;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altLang="zh-TW" sz="2400" b="1" kern="0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TW" sz="2400" b="1" kern="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release</a:t>
            </a:r>
            <a:r>
              <a:rPr lang="en-US" altLang="zh-TW" sz="2400" b="1" kern="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{ </a:t>
            </a:r>
          </a:p>
          <a:p>
            <a:pPr lvl="0" eaLnBrk="0" hangingPunct="0">
              <a:spcBef>
                <a:spcPct val="20000"/>
              </a:spcBef>
            </a:pP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lang="en-US" altLang="zh-TW" sz="2400" b="1" kern="0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 = true;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TW" sz="2400" b="1" kern="0" dirty="0">
                <a:latin typeface="Courier New" pitchFamily="49" charset="0"/>
                <a:ea typeface="+mn-ea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457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Idea: Using </a:t>
            </a:r>
            <a:r>
              <a:rPr lang="en-US" altLang="zh-TW" dirty="0" smtClean="0"/>
              <a:t>Mutex Lock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916832"/>
            <a:ext cx="16976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43989" y="2332612"/>
            <a:ext cx="3166251" cy="47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471" b="1" dirty="0" smtClean="0">
                <a:solidFill>
                  <a:srgbClr val="3333FF"/>
                </a:solidFill>
                <a:latin typeface="Trebuchet MS" panose="020B0603020202020204" pitchFamily="34" charset="0"/>
              </a:rPr>
              <a:t>Acquire mutex lock</a:t>
            </a:r>
            <a:endParaRPr kumimoji="0" lang="en-US" altLang="zh-TW" sz="2471" b="1" dirty="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75919" y="4396595"/>
            <a:ext cx="3066865" cy="47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471" b="1" dirty="0" smtClean="0">
                <a:solidFill>
                  <a:srgbClr val="3333FF"/>
                </a:solidFill>
                <a:latin typeface="Trebuchet MS" panose="020B0603020202020204" pitchFamily="34" charset="0"/>
              </a:rPr>
              <a:t>Release mutex lock</a:t>
            </a:r>
            <a:endParaRPr kumimoji="0" lang="en-US" altLang="zh-TW" sz="2471" b="1" dirty="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latin typeface="Calibri" panose="020F0502020204030204" pitchFamily="34" charset="0"/>
              </a:rPr>
              <a:t>Race Condition Problem Solved by </a:t>
            </a:r>
            <a:r>
              <a:rPr lang="en-US" altLang="zh-TW" sz="4000" dirty="0">
                <a:solidFill>
                  <a:srgbClr val="FF0000"/>
                </a:solidFill>
                <a:latin typeface="Calibri" panose="020F0502020204030204" pitchFamily="34" charset="0"/>
              </a:rPr>
              <a:t>mutex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10972800" cy="1142984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latin typeface="Calibri" panose="020F0502020204030204" pitchFamily="34" charset="0"/>
              </a:rPr>
              <a:t>For </a:t>
            </a:r>
            <a:r>
              <a:rPr lang="en-US" altLang="zh-TW" sz="2800" i="1" dirty="0">
                <a:latin typeface="Calibri" panose="020F0502020204030204" pitchFamily="34" charset="0"/>
              </a:rPr>
              <a:t>n</a:t>
            </a:r>
            <a:r>
              <a:rPr lang="en-US" altLang="zh-TW" sz="2800" dirty="0">
                <a:latin typeface="Calibri" panose="020F0502020204030204" pitchFamily="34" charset="0"/>
              </a:rPr>
              <a:t> processes, initialize </a:t>
            </a:r>
            <a:r>
              <a:rPr lang="en-US" altLang="zh-TW" sz="2800" i="1" dirty="0" err="1">
                <a:latin typeface="Calibri" panose="020F0502020204030204" pitchFamily="34" charset="0"/>
              </a:rPr>
              <a:t>mutex</a:t>
            </a:r>
            <a:r>
              <a:rPr lang="en-US" altLang="zh-TW" sz="2800" dirty="0">
                <a:latin typeface="Calibri" panose="020F0502020204030204" pitchFamily="34" charset="0"/>
              </a:rPr>
              <a:t> value to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latin typeface="Calibri" panose="020F0502020204030204" pitchFamily="34" charset="0"/>
              </a:rPr>
              <a:t>Then only </a:t>
            </a:r>
            <a:r>
              <a:rPr lang="en-US" altLang="zh-TW" sz="2800" b="1" dirty="0">
                <a:solidFill>
                  <a:srgbClr val="FF3300"/>
                </a:solidFill>
                <a:latin typeface="Calibri" panose="020F0502020204030204" pitchFamily="34" charset="0"/>
              </a:rPr>
              <a:t>1</a:t>
            </a:r>
            <a:r>
              <a:rPr lang="en-US" altLang="zh-TW" sz="2800" dirty="0">
                <a:latin typeface="Calibri" panose="020F0502020204030204" pitchFamily="34" charset="0"/>
              </a:rPr>
              <a:t> process is allowed into </a:t>
            </a:r>
            <a:r>
              <a:rPr lang="en-US" altLang="zh-TW" sz="2800" dirty="0" smtClean="0">
                <a:latin typeface="Calibri" panose="020F0502020204030204" pitchFamily="34" charset="0"/>
              </a:rPr>
              <a:t>CS</a:t>
            </a:r>
            <a:endParaRPr lang="en-US" altLang="zh-TW" sz="2800" dirty="0">
              <a:latin typeface="Calibri" panose="020F0502020204030204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3158489" y="3284984"/>
            <a:ext cx="5904656" cy="2520280"/>
            <a:chOff x="2193280" y="3356992"/>
            <a:chExt cx="5829013" cy="2659891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193280" y="3356992"/>
              <a:ext cx="5829013" cy="26598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534081" y="3583366"/>
              <a:ext cx="5217980" cy="1904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Courier New" pitchFamily="49" charset="0"/>
                </a:rPr>
                <a:t>acquire(</a:t>
              </a:r>
              <a:r>
                <a:rPr lang="en-US" altLang="zh-TW" sz="3200" b="1" dirty="0" err="1">
                  <a:solidFill>
                    <a:srgbClr val="FF0000"/>
                  </a:solidFill>
                  <a:latin typeface="Courier New" pitchFamily="49" charset="0"/>
                </a:rPr>
                <a:t>mutex</a:t>
              </a:r>
              <a:r>
                <a:rPr lang="en-US" altLang="zh-TW" sz="3200" b="1" dirty="0">
                  <a:solidFill>
                    <a:srgbClr val="FF0000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altLang="zh-TW" sz="3200" b="1" dirty="0">
                  <a:latin typeface="Courier New" pitchFamily="49" charset="0"/>
                </a:rPr>
                <a:t>// CS</a:t>
              </a:r>
            </a:p>
            <a:p>
              <a:r>
                <a:rPr lang="en-US" altLang="zh-TW" sz="3200" b="1" dirty="0">
                  <a:solidFill>
                    <a:srgbClr val="FF0000"/>
                  </a:solidFill>
                  <a:latin typeface="Courier New" pitchFamily="49" charset="0"/>
                </a:rPr>
                <a:t>release(</a:t>
              </a:r>
              <a:r>
                <a:rPr lang="en-US" altLang="zh-TW" sz="3200" b="1" dirty="0" err="1">
                  <a:solidFill>
                    <a:srgbClr val="FF0000"/>
                  </a:solidFill>
                  <a:latin typeface="Courier New" pitchFamily="49" charset="0"/>
                </a:rPr>
                <a:t>mutex</a:t>
              </a:r>
              <a:r>
                <a:rPr lang="en-US" altLang="zh-TW" sz="3200" b="1" dirty="0">
                  <a:solidFill>
                    <a:srgbClr val="FF0000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altLang="zh-TW" sz="3200" b="1" dirty="0">
                  <a:latin typeface="Courier New" pitchFamily="49" charset="0"/>
                </a:rPr>
                <a:t>Remainder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9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644" name="Group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045488"/>
              </p:ext>
            </p:extLst>
          </p:nvPr>
        </p:nvGraphicFramePr>
        <p:xfrm>
          <a:off x="623392" y="692696"/>
          <a:ext cx="10972322" cy="5376094"/>
        </p:xfrm>
        <a:graphic>
          <a:graphicData uri="http://schemas.openxmlformats.org/drawingml/2006/table">
            <a:tbl>
              <a:tblPr/>
              <a:tblGrid>
                <a:gridCol w="572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Thread 0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Thread 1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 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---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acquire() set  </a:t>
                      </a:r>
                      <a:r>
                        <a:rPr kumimoji="1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Courier New" pitchFamily="49" charset="0"/>
                        </a:rPr>
                        <a:t>mutex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Courier New" pitchFamily="49" charset="0"/>
                        </a:rPr>
                        <a:t>=false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CRITICAL SECTION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acquire()’s while() busy waiting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CRITICAL SECTION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release() set </a:t>
                      </a:r>
                      <a:r>
                        <a:rPr kumimoji="1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Courier New" pitchFamily="49" charset="0"/>
                        </a:rPr>
                        <a:t>mutex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Courier New" pitchFamily="49" charset="0"/>
                        </a:rPr>
                        <a:t>=true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REMAINDER SECTION</a:t>
                      </a:r>
                      <a:endParaRPr kumimoji="1" lang="zh-TW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acquire()’s while() break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CRITICAL SECTION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release() set </a:t>
                      </a:r>
                      <a:r>
                        <a:rPr kumimoji="1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Courier New" pitchFamily="49" charset="0"/>
                        </a:rPr>
                        <a:t>mutex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Courier New" pitchFamily="49" charset="0"/>
                        </a:rPr>
                        <a:t>=true</a:t>
                      </a: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REMAINDER SECTION</a:t>
                      </a:r>
                      <a:endParaRPr kumimoji="1" lang="zh-TW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117087" marR="11708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04" name="Text Box 32"/>
          <p:cNvSpPr txBox="1">
            <a:spLocks noChangeArrowheads="1"/>
          </p:cNvSpPr>
          <p:nvPr/>
        </p:nvSpPr>
        <p:spPr bwMode="auto">
          <a:xfrm>
            <a:off x="2351584" y="91480"/>
            <a:ext cx="7704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000" b="1" kern="0" dirty="0">
                <a:latin typeface="Calibri" panose="020F0502020204030204" pitchFamily="34" charset="0"/>
                <a:cs typeface="Courier New" pitchFamily="49" charset="0"/>
              </a:rPr>
              <a:t>mutex</a:t>
            </a:r>
            <a:r>
              <a:rPr lang="en-US" altLang="zh-TW" sz="2000" b="1" dirty="0">
                <a:latin typeface="Calibri" pitchFamily="34" charset="0"/>
                <a:cs typeface="Calibri" pitchFamily="34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6925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ts val="600"/>
              </a:spcBef>
              <a:defRPr/>
            </a:pPr>
            <a:r>
              <a:rPr lang="en-US" altLang="zh-TW" sz="2800" b="0" dirty="0" smtClean="0"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</a:rPr>
              <a:t>Since </a:t>
            </a:r>
            <a:r>
              <a:rPr lang="en-US" altLang="zh-TW" sz="2800" i="1" dirty="0"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</a:rPr>
              <a:t>mutex</a:t>
            </a:r>
            <a:r>
              <a:rPr lang="en-US" altLang="zh-TW" sz="2800" b="0" dirty="0"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</a:rPr>
              <a:t> is a shared </a:t>
            </a:r>
            <a:r>
              <a:rPr lang="en-US" altLang="zh-TW" sz="2800" b="0" dirty="0" smtClean="0"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</a:rPr>
              <a:t>variable, </a:t>
            </a:r>
            <a:r>
              <a:rPr lang="en-US" altLang="zh-TW" sz="2800" dirty="0" smtClean="0"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</a:rPr>
              <a:t>acquire() </a:t>
            </a:r>
            <a:r>
              <a:rPr lang="en-US" altLang="zh-TW" sz="2800" b="0" dirty="0" smtClean="0"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</a:rPr>
              <a:t>and </a:t>
            </a:r>
            <a:r>
              <a:rPr lang="en-US" altLang="zh-TW" sz="2800" dirty="0" smtClean="0"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</a:rPr>
              <a:t>release() </a:t>
            </a:r>
            <a:r>
              <a:rPr lang="en-US" altLang="zh-TW" sz="2800" b="0" dirty="0"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</a:rPr>
              <a:t>must be </a:t>
            </a:r>
            <a:r>
              <a:rPr lang="en-US" altLang="zh-TW" sz="2800" dirty="0" smtClean="0">
                <a:solidFill>
                  <a:srgbClr val="FF0000"/>
                </a:solidFill>
                <a:effectLst/>
                <a:latin typeface="Arial" pitchFamily="34" charset="0"/>
                <a:ea typeface="新細明體" pitchFamily="18" charset="-120"/>
              </a:rPr>
              <a:t>atomically</a:t>
            </a:r>
            <a:r>
              <a:rPr lang="en-US" altLang="zh-TW" sz="2800" b="0" dirty="0" smtClean="0">
                <a:solidFill>
                  <a:srgbClr val="000000"/>
                </a:solidFill>
                <a:effectLst/>
                <a:latin typeface="Arial" pitchFamily="34" charset="0"/>
                <a:ea typeface="新細明體" pitchFamily="18" charset="-120"/>
              </a:rPr>
              <a:t>.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OS uses test-and-set </a:t>
            </a:r>
            <a:r>
              <a:rPr lang="en-US" altLang="zh-TW" dirty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or compare-and-swap </a:t>
            </a:r>
            <a:r>
              <a:rPr lang="en-US" altLang="zh-TW" dirty="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to </a:t>
            </a:r>
            <a:r>
              <a:rPr lang="en-US" altLang="zh-TW" dirty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rPr>
              <a:t>implement these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50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</a:t>
            </a:r>
            <a:r>
              <a:rPr lang="en-US" altLang="zh-TW" sz="2800" dirty="0" smtClean="0"/>
              <a:t>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OS Solution: Mutex 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</a:rPr>
              <a:t>OS Solution: Spin Locks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Semaphores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8829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Spin 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Above mutex needs busy waiting</a:t>
            </a:r>
          </a:p>
          <a:p>
            <a:r>
              <a:rPr lang="en-US" altLang="zh-TW" dirty="0" smtClean="0"/>
              <a:t>Another implementation scheme is to let the process/thread wait</a:t>
            </a:r>
          </a:p>
          <a:p>
            <a:pPr lvl="1"/>
            <a:r>
              <a:rPr lang="en-US" altLang="zh-TW" dirty="0" smtClean="0"/>
              <a:t>Introduced later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But, busy waiting may be good in some cases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1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Spin 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Spinlock </a:t>
            </a:r>
          </a:p>
          <a:p>
            <a:pPr lvl="1"/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“spin”(</a:t>
            </a:r>
            <a:r>
              <a:rPr lang="zh-TW" altLang="en-US" dirty="0" smtClean="0"/>
              <a:t>旋轉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while waiting the lock, i.e., </a:t>
            </a:r>
            <a:r>
              <a:rPr lang="en-US" altLang="zh-TW" b="1" dirty="0" smtClean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busy waiting</a:t>
            </a:r>
          </a:p>
          <a:p>
            <a:pPr lvl="1"/>
            <a:r>
              <a:rPr lang="en-US" altLang="zh-TW" dirty="0" smtClean="0"/>
              <a:t>Has one advantage: no context switch is required</a:t>
            </a:r>
          </a:p>
          <a:p>
            <a:pPr lvl="2"/>
            <a:r>
              <a:rPr lang="en-US" altLang="zh-TW" b="1" dirty="0" smtClean="0">
                <a:solidFill>
                  <a:srgbClr val="0000FF"/>
                </a:solidFill>
                <a:latin typeface="Calibri" pitchFamily="34" charset="0"/>
                <a:ea typeface="標楷體" pitchFamily="65" charset="-120"/>
              </a:rPr>
              <a:t>Preferable choice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 in </a:t>
            </a:r>
            <a:r>
              <a:rPr lang="en-US" altLang="zh-TW" b="1" dirty="0" smtClean="0">
                <a:solidFill>
                  <a:srgbClr val="0000FF"/>
                </a:solidFill>
                <a:latin typeface="Calibri" pitchFamily="34" charset="0"/>
                <a:ea typeface="標楷體" pitchFamily="65" charset="-120"/>
              </a:rPr>
              <a:t>MP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 if critical section is </a:t>
            </a:r>
            <a:r>
              <a:rPr lang="en-US" altLang="zh-TW" b="1" dirty="0" smtClean="0">
                <a:solidFill>
                  <a:srgbClr val="0000FF"/>
                </a:solidFill>
                <a:latin typeface="Calibri" pitchFamily="34" charset="0"/>
                <a:ea typeface="標楷體" pitchFamily="65" charset="-120"/>
              </a:rPr>
              <a:t>short </a:t>
            </a:r>
          </a:p>
          <a:p>
            <a:pPr lvl="2"/>
            <a:endParaRPr lang="en-US" altLang="zh-TW" dirty="0" smtClean="0">
              <a:latin typeface="Calibri" pitchFamily="34" charset="0"/>
              <a:ea typeface="標楷體" pitchFamily="65" charset="-120"/>
            </a:endParaRPr>
          </a:p>
          <a:p>
            <a:pPr lvl="2"/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No context switch overhead and can quickly obtain the lock</a:t>
            </a:r>
          </a:p>
          <a:p>
            <a:pPr lvl="2"/>
            <a:endParaRPr lang="en-US" altLang="zh-TW" dirty="0" smtClean="0">
              <a:latin typeface="Calibri" pitchFamily="34" charset="0"/>
              <a:ea typeface="標楷體" pitchFamily="65" charset="-120"/>
            </a:endParaRPr>
          </a:p>
          <a:p>
            <a:pPr lvl="2"/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See the next slide </a:t>
            </a:r>
          </a:p>
          <a:p>
            <a:pPr lvl="1"/>
            <a:endParaRPr lang="en-US" altLang="zh-TW" dirty="0" smtClean="0">
              <a:latin typeface="Calibri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6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/>
              <a:t>Race </a:t>
            </a:r>
            <a:r>
              <a:rPr lang="en-US" altLang="zh-TW" dirty="0" smtClean="0"/>
              <a:t>Conditions </a:t>
            </a:r>
            <a:r>
              <a:rPr lang="en-US" altLang="zh-TW" dirty="0" smtClean="0">
                <a:effectLst/>
                <a:latin typeface="Calibri" panose="020F0502020204030204" pitchFamily="34" charset="0"/>
              </a:rPr>
              <a:t>(Cont.)</a:t>
            </a:r>
          </a:p>
        </p:txBody>
      </p:sp>
      <p:graphicFrame>
        <p:nvGraphicFramePr>
          <p:cNvPr id="568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97649"/>
              </p:ext>
            </p:extLst>
          </p:nvPr>
        </p:nvGraphicFramePr>
        <p:xfrm>
          <a:off x="624417" y="2060848"/>
          <a:ext cx="11160215" cy="4059558"/>
        </p:xfrm>
        <a:graphic>
          <a:graphicData uri="http://schemas.openxmlformats.org/drawingml/2006/table">
            <a:tbl>
              <a:tblPr/>
              <a:tblGrid>
                <a:gridCol w="259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6695550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32198030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1314049782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Producer Thread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Consumer Thread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(in CPU)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ebx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(in CPU)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Courier New" panose="02070309020205020404" pitchFamily="49" charset="0"/>
                        </a:rPr>
                        <a:t>counter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eax_P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(in P’s PCB)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ebx_C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(in C’s PCB)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counter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inc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ebx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counter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dec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ebx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eax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mov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dirty="0" smtClean="0">
                          <a:latin typeface="Courier New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, </a:t>
                      </a:r>
                      <a:r>
                        <a:rPr kumimoji="1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  <a:cs typeface="Courier New" pitchFamily="49" charset="0"/>
                        </a:rPr>
                        <a:t>ebx</a:t>
                      </a: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  <a:cs typeface="Times New Roman" pitchFamily="18" charset="0"/>
                        </a:rPr>
                        <a:t>4</a:t>
                      </a: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431704" y="1412776"/>
            <a:ext cx="490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Assume that initially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新細明體" pitchFamily="18" charset="-120"/>
                <a:cs typeface="+mn-cs"/>
              </a:rPr>
              <a:t>counter = 5</a:t>
            </a:r>
            <a:endParaRPr kumimoji="1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4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800"/>
              <a:t>Spinlock Is Only Useful in MP Systems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351089" y="3357563"/>
            <a:ext cx="2808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5159375" y="1341439"/>
            <a:ext cx="125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mutex:1</a:t>
            </a:r>
          </a:p>
        </p:txBody>
      </p:sp>
      <p:sp>
        <p:nvSpPr>
          <p:cNvPr id="607247" name="Rectangle 15"/>
          <p:cNvSpPr>
            <a:spLocks noChangeArrowheads="1"/>
          </p:cNvSpPr>
          <p:nvPr/>
        </p:nvSpPr>
        <p:spPr bwMode="auto">
          <a:xfrm>
            <a:off x="6135689" y="1403350"/>
            <a:ext cx="358775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 dirty="0">
                <a:solidFill>
                  <a:srgbClr val="FF33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607248" name="Rectangle 16"/>
          <p:cNvSpPr>
            <a:spLocks noChangeArrowheads="1"/>
          </p:cNvSpPr>
          <p:nvPr/>
        </p:nvSpPr>
        <p:spPr bwMode="auto">
          <a:xfrm>
            <a:off x="6743700" y="1628776"/>
            <a:ext cx="2808288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release(M)</a:t>
            </a:r>
            <a:r>
              <a:rPr lang="en-US" altLang="zh-TW" sz="2000" b="1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TW" sz="2000" b="1" i="1" dirty="0">
                <a:latin typeface="Courier New" pitchFamily="49" charset="0"/>
              </a:rPr>
              <a:t>   M=1;</a:t>
            </a:r>
            <a:r>
              <a:rPr lang="en-US" altLang="zh-TW" sz="2000" b="1" dirty="0">
                <a:latin typeface="Courier New" pitchFamily="49" charset="0"/>
                <a:sym typeface="Symbol" pitchFamily="18" charset="2"/>
              </a:rPr>
              <a:t/>
            </a:r>
            <a:br>
              <a:rPr lang="en-US" altLang="zh-TW" sz="2000" b="1" dirty="0">
                <a:latin typeface="Courier New" pitchFamily="49" charset="0"/>
                <a:sym typeface="Symbol" pitchFamily="18" charset="2"/>
              </a:rPr>
            </a:br>
            <a:r>
              <a:rPr lang="en-US" altLang="zh-TW" sz="2000" b="1" dirty="0">
                <a:latin typeface="Courier New" pitchFamily="49" charset="0"/>
                <a:sym typeface="Symbol" pitchFamily="18" charset="2"/>
              </a:rPr>
              <a:t>}</a:t>
            </a:r>
          </a:p>
          <a:p>
            <a:pPr>
              <a:defRPr/>
            </a:pPr>
            <a:endParaRPr lang="en-US" altLang="zh-TW" sz="2000" b="1" dirty="0">
              <a:latin typeface="Courier New" pitchFamily="49" charset="0"/>
            </a:endParaRPr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2986088" y="4868864"/>
            <a:ext cx="249299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</a:rPr>
              <a:t>acquire(</a:t>
            </a:r>
            <a:r>
              <a:rPr lang="en-US" altLang="zh-TW" sz="2000" b="1" dirty="0" err="1">
                <a:latin typeface="Courier New" pitchFamily="49" charset="0"/>
              </a:rPr>
              <a:t>mutex</a:t>
            </a:r>
            <a:r>
              <a:rPr lang="en-US" altLang="zh-TW" sz="2000" b="1" dirty="0">
                <a:latin typeface="Courier New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itchFamily="49" charset="0"/>
              </a:rPr>
              <a:t>// CS</a:t>
            </a:r>
          </a:p>
          <a:p>
            <a:r>
              <a:rPr lang="en-US" altLang="zh-TW" sz="2000" b="1" dirty="0">
                <a:latin typeface="Courier New" pitchFamily="49" charset="0"/>
              </a:rPr>
              <a:t>release(</a:t>
            </a:r>
            <a:r>
              <a:rPr lang="en-US" altLang="zh-TW" sz="2000" b="1" dirty="0" err="1">
                <a:latin typeface="Courier New" pitchFamily="49" charset="0"/>
              </a:rPr>
              <a:t>mutex</a:t>
            </a:r>
            <a:r>
              <a:rPr lang="en-US" altLang="zh-TW" sz="2000" b="1" dirty="0">
                <a:latin typeface="Courier New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itchFamily="49" charset="0"/>
              </a:rPr>
              <a:t>B=B+1;</a:t>
            </a: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2986088" y="4652964"/>
            <a:ext cx="2389832" cy="1800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1" name="Text Box 10"/>
          <p:cNvSpPr txBox="1">
            <a:spLocks noChangeArrowheads="1"/>
          </p:cNvSpPr>
          <p:nvPr/>
        </p:nvSpPr>
        <p:spPr bwMode="auto">
          <a:xfrm>
            <a:off x="2853531" y="4092125"/>
            <a:ext cx="259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process A on processor 1</a:t>
            </a:r>
          </a:p>
        </p:txBody>
      </p:sp>
      <p:sp>
        <p:nvSpPr>
          <p:cNvPr id="607246" name="Rectangle 14"/>
          <p:cNvSpPr>
            <a:spLocks noChangeArrowheads="1"/>
          </p:cNvSpPr>
          <p:nvPr/>
        </p:nvSpPr>
        <p:spPr bwMode="auto">
          <a:xfrm>
            <a:off x="3059113" y="4868863"/>
            <a:ext cx="2100783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7259" name="Rectangle 27"/>
          <p:cNvSpPr>
            <a:spLocks noChangeArrowheads="1"/>
          </p:cNvSpPr>
          <p:nvPr/>
        </p:nvSpPr>
        <p:spPr bwMode="auto">
          <a:xfrm>
            <a:off x="2783632" y="1916113"/>
            <a:ext cx="2709118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Acquire(M)</a:t>
            </a:r>
            <a:r>
              <a:rPr lang="en-US" altLang="zh-TW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{</a:t>
            </a:r>
            <a:r>
              <a:rPr lang="en-US" altLang="zh-TW" sz="2000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000" b="1" i="1" dirty="0">
                <a:latin typeface="Courier New" pitchFamily="49" charset="0"/>
                <a:sym typeface="Symbol" pitchFamily="18" charset="2"/>
              </a:rPr>
              <a:t>  while(M==False)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000" b="1" i="1" dirty="0">
                <a:latin typeface="Courier New" pitchFamily="49" charset="0"/>
                <a:sym typeface="Symbol" pitchFamily="18" charset="2"/>
              </a:rPr>
              <a:t>	;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000" b="1" i="1" dirty="0">
                <a:latin typeface="Courier New" pitchFamily="49" charset="0"/>
                <a:sym typeface="Symbol" pitchFamily="18" charset="2"/>
              </a:rPr>
              <a:t>  M=0; </a:t>
            </a:r>
            <a:endParaRPr lang="en-US" altLang="zh-TW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49164" name="Text Box 5"/>
          <p:cNvSpPr txBox="1">
            <a:spLocks noChangeArrowheads="1"/>
          </p:cNvSpPr>
          <p:nvPr/>
        </p:nvSpPr>
        <p:spPr bwMode="auto">
          <a:xfrm>
            <a:off x="6814939" y="4797426"/>
            <a:ext cx="249299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</a:rPr>
              <a:t>A=A+1;</a:t>
            </a:r>
          </a:p>
          <a:p>
            <a:r>
              <a:rPr lang="en-US" altLang="zh-TW" sz="2000" b="1" dirty="0">
                <a:latin typeface="Courier New" pitchFamily="49" charset="0"/>
              </a:rPr>
              <a:t>acquire(</a:t>
            </a:r>
            <a:r>
              <a:rPr lang="en-US" altLang="zh-TW" sz="2000" b="1" dirty="0" err="1">
                <a:latin typeface="Courier New" pitchFamily="49" charset="0"/>
              </a:rPr>
              <a:t>mutex</a:t>
            </a:r>
            <a:r>
              <a:rPr lang="en-US" altLang="zh-TW" sz="2000" b="1" dirty="0">
                <a:latin typeface="Courier New" pitchFamily="49" charset="0"/>
              </a:rPr>
              <a:t>);</a:t>
            </a:r>
          </a:p>
          <a:p>
            <a:r>
              <a:rPr lang="en-US" altLang="zh-TW" sz="2000" b="1" dirty="0">
                <a:latin typeface="Courier New" pitchFamily="49" charset="0"/>
              </a:rPr>
              <a:t>// CS</a:t>
            </a:r>
          </a:p>
          <a:p>
            <a:r>
              <a:rPr lang="en-US" altLang="zh-TW" sz="2000" b="1" dirty="0">
                <a:latin typeface="Courier New" pitchFamily="49" charset="0"/>
              </a:rPr>
              <a:t>release(</a:t>
            </a:r>
            <a:r>
              <a:rPr lang="en-US" altLang="zh-TW" sz="2000" b="1" dirty="0" err="1">
                <a:latin typeface="Courier New" pitchFamily="49" charset="0"/>
              </a:rPr>
              <a:t>mutex</a:t>
            </a:r>
            <a:r>
              <a:rPr lang="en-US" altLang="zh-TW" sz="2000" b="1" dirty="0">
                <a:latin typeface="Courier New" pitchFamily="49" charset="0"/>
              </a:rPr>
              <a:t>);</a:t>
            </a:r>
          </a:p>
        </p:txBody>
      </p:sp>
      <p:sp>
        <p:nvSpPr>
          <p:cNvPr id="49165" name="Rectangle 8"/>
          <p:cNvSpPr>
            <a:spLocks noChangeArrowheads="1"/>
          </p:cNvSpPr>
          <p:nvPr/>
        </p:nvSpPr>
        <p:spPr bwMode="auto">
          <a:xfrm>
            <a:off x="6814939" y="4652964"/>
            <a:ext cx="2520776" cy="1800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6" name="Text Box 11"/>
          <p:cNvSpPr txBox="1">
            <a:spLocks noChangeArrowheads="1"/>
          </p:cNvSpPr>
          <p:nvPr/>
        </p:nvSpPr>
        <p:spPr bwMode="auto">
          <a:xfrm>
            <a:off x="6960096" y="4090988"/>
            <a:ext cx="258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process B on processor 2</a:t>
            </a:r>
          </a:p>
        </p:txBody>
      </p:sp>
      <p:sp>
        <p:nvSpPr>
          <p:cNvPr id="607277" name="Rectangle 45"/>
          <p:cNvSpPr>
            <a:spLocks noChangeArrowheads="1"/>
          </p:cNvSpPr>
          <p:nvPr/>
        </p:nvSpPr>
        <p:spPr bwMode="auto">
          <a:xfrm>
            <a:off x="6887965" y="4797426"/>
            <a:ext cx="1871663" cy="360363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7279" name="Rectangle 47"/>
          <p:cNvSpPr>
            <a:spLocks noChangeArrowheads="1"/>
          </p:cNvSpPr>
          <p:nvPr/>
        </p:nvSpPr>
        <p:spPr bwMode="auto">
          <a:xfrm>
            <a:off x="3071813" y="5157789"/>
            <a:ext cx="1871662" cy="3587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7280" name="Rectangle 48"/>
          <p:cNvSpPr>
            <a:spLocks noChangeArrowheads="1"/>
          </p:cNvSpPr>
          <p:nvPr/>
        </p:nvSpPr>
        <p:spPr bwMode="auto">
          <a:xfrm>
            <a:off x="6887965" y="5110164"/>
            <a:ext cx="2087711" cy="3587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9120337" y="5085185"/>
            <a:ext cx="155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busy waiting</a:t>
            </a:r>
          </a:p>
        </p:txBody>
      </p:sp>
      <p:sp>
        <p:nvSpPr>
          <p:cNvPr id="607282" name="Rectangle 50"/>
          <p:cNvSpPr>
            <a:spLocks noChangeArrowheads="1"/>
          </p:cNvSpPr>
          <p:nvPr/>
        </p:nvSpPr>
        <p:spPr bwMode="auto">
          <a:xfrm>
            <a:off x="3071814" y="5489576"/>
            <a:ext cx="2160587" cy="3587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3062289" y="5788026"/>
            <a:ext cx="1304925" cy="3587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7284" name="Rectangle 52"/>
          <p:cNvSpPr>
            <a:spLocks noChangeArrowheads="1"/>
          </p:cNvSpPr>
          <p:nvPr/>
        </p:nvSpPr>
        <p:spPr bwMode="auto">
          <a:xfrm>
            <a:off x="6887965" y="5373689"/>
            <a:ext cx="1871663" cy="3587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24" name="直線單箭頭接點 23"/>
          <p:cNvCxnSpPr>
            <a:stCxn id="607282" idx="3"/>
          </p:cNvCxnSpPr>
          <p:nvPr/>
        </p:nvCxnSpPr>
        <p:spPr>
          <a:xfrm flipV="1">
            <a:off x="5232400" y="1700809"/>
            <a:ext cx="647576" cy="3968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6023992" y="1700808"/>
            <a:ext cx="792088" cy="352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607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607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60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60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607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07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0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607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5" grpId="0"/>
      <p:bldP spid="607247" grpId="0" animBg="1"/>
      <p:bldP spid="607247" grpId="1" animBg="1"/>
      <p:bldP spid="607247" grpId="2" animBg="1"/>
      <p:bldP spid="607246" grpId="0" animBg="1"/>
      <p:bldP spid="607246" grpId="1" animBg="1"/>
      <p:bldP spid="607277" grpId="0" animBg="1"/>
      <p:bldP spid="607277" grpId="1" animBg="1"/>
      <p:bldP spid="607279" grpId="0" animBg="1"/>
      <p:bldP spid="607279" grpId="1" animBg="1"/>
      <p:bldP spid="607280" grpId="0" animBg="1"/>
      <p:bldP spid="607280" grpId="1" animBg="1"/>
      <p:bldP spid="607281" grpId="0"/>
      <p:bldP spid="607281" grpId="1"/>
      <p:bldP spid="607282" grpId="0" animBg="1"/>
      <p:bldP spid="607282" grpId="1" animBg="1"/>
      <p:bldP spid="607283" grpId="0" animBg="1"/>
      <p:bldP spid="60728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Spin 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Spinlock </a:t>
            </a:r>
          </a:p>
          <a:p>
            <a:pPr lvl="1"/>
            <a:r>
              <a:rPr lang="zh-TW" altLang="en-US" dirty="0" smtClean="0"/>
              <a:t>例子：</a:t>
            </a:r>
            <a:r>
              <a:rPr lang="zh-TW" altLang="en-US" dirty="0"/>
              <a:t>看漫畫，如果漫畫在他人手</a:t>
            </a:r>
            <a:r>
              <a:rPr lang="zh-TW" altLang="en-US" dirty="0" smtClean="0"/>
              <a:t>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漫畫是</a:t>
            </a:r>
            <a:r>
              <a:rPr lang="en-US" altLang="zh-TW" dirty="0" smtClean="0"/>
              <a:t>shared variable)</a:t>
            </a:r>
            <a:endParaRPr lang="en-US" altLang="zh-TW" dirty="0"/>
          </a:p>
          <a:p>
            <a:pPr lvl="2"/>
            <a:r>
              <a:rPr lang="en-US" altLang="zh-TW" dirty="0"/>
              <a:t>1. </a:t>
            </a:r>
            <a:r>
              <a:rPr lang="en-US" altLang="zh-TW" b="1" dirty="0">
                <a:solidFill>
                  <a:srgbClr val="0000FF"/>
                </a:solidFill>
              </a:rPr>
              <a:t>Short:</a:t>
            </a:r>
            <a:r>
              <a:rPr lang="zh-TW" altLang="en-US" dirty="0"/>
              <a:t>如果剩下兩頁：</a:t>
            </a:r>
            <a:r>
              <a:rPr lang="en-US" altLang="zh-TW" dirty="0"/>
              <a:t>busy waiting, </a:t>
            </a:r>
            <a:r>
              <a:rPr lang="zh-TW" altLang="en-US" dirty="0"/>
              <a:t>否則</a:t>
            </a:r>
            <a:r>
              <a:rPr lang="en-US" altLang="zh-TW" dirty="0"/>
              <a:t>: </a:t>
            </a:r>
            <a:r>
              <a:rPr lang="en-US" altLang="zh-TW" dirty="0" smtClean="0"/>
              <a:t>sleep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r>
              <a:rPr lang="en-US" altLang="zh-TW" dirty="0" smtClean="0"/>
              <a:t>2. </a:t>
            </a:r>
            <a:r>
              <a:rPr lang="en-US" altLang="zh-TW" b="1" dirty="0">
                <a:solidFill>
                  <a:srgbClr val="0000FF"/>
                </a:solidFill>
              </a:rPr>
              <a:t>MP</a:t>
            </a:r>
            <a:r>
              <a:rPr lang="en-US" altLang="zh-TW" dirty="0"/>
              <a:t>: </a:t>
            </a:r>
            <a:r>
              <a:rPr lang="zh-TW" altLang="en-US" dirty="0"/>
              <a:t>你和他都是</a:t>
            </a:r>
            <a:r>
              <a:rPr lang="en-US" altLang="zh-TW" dirty="0" smtClean="0"/>
              <a:t>processes/threads, </a:t>
            </a:r>
            <a:r>
              <a:rPr lang="en-US" altLang="zh-TW" dirty="0"/>
              <a:t>running on two processors</a:t>
            </a:r>
          </a:p>
          <a:p>
            <a:pPr lvl="3"/>
            <a:r>
              <a:rPr lang="en-US" altLang="zh-TW" dirty="0"/>
              <a:t>(if single processor</a:t>
            </a:r>
            <a:r>
              <a:rPr lang="zh-TW" altLang="en-US" dirty="0"/>
              <a:t> ，只要你等他就不看，因此，即使剩兩頁，但如果他不看，則</a:t>
            </a:r>
            <a:r>
              <a:rPr lang="en-US" altLang="zh-TW" dirty="0"/>
              <a:t>busy waiting</a:t>
            </a:r>
            <a:r>
              <a:rPr lang="zh-TW" altLang="en-US" dirty="0"/>
              <a:t>也沒有意義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2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Mutex </a:t>
            </a:r>
            <a:r>
              <a:rPr lang="en-US" altLang="zh-TW" sz="2800" dirty="0" smtClean="0"/>
              <a:t>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Spin Locks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OS Solution: Semaphores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Semaphore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Semaphore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Semaphore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3956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Semaphore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sz="2400" dirty="0"/>
              <a:t>Semaphore: a more powerful synchronization tool (than mutex) provided by </a:t>
            </a:r>
            <a:r>
              <a:rPr lang="en-US" altLang="zh-TW" sz="2400" b="1" dirty="0"/>
              <a:t>OS</a:t>
            </a:r>
            <a:r>
              <a:rPr lang="en-US" altLang="zh-TW" sz="2400" dirty="0"/>
              <a:t> </a:t>
            </a:r>
          </a:p>
          <a:p>
            <a:pPr eaLnBrk="1" hangingPunct="1">
              <a:defRPr/>
            </a:pPr>
            <a:r>
              <a:rPr lang="en-US" altLang="zh-TW" sz="2400" b="1" dirty="0">
                <a:solidFill>
                  <a:srgbClr val="800000"/>
                </a:solidFill>
              </a:rPr>
              <a:t>Semaphore </a:t>
            </a:r>
            <a:r>
              <a:rPr lang="en-US" altLang="zh-TW" sz="2400" b="1" i="1" dirty="0">
                <a:solidFill>
                  <a:srgbClr val="800000"/>
                </a:solidFill>
              </a:rPr>
              <a:t>S</a:t>
            </a:r>
            <a:r>
              <a:rPr lang="en-US" altLang="zh-TW" sz="2400" b="1" dirty="0">
                <a:solidFill>
                  <a:srgbClr val="800000"/>
                </a:solidFill>
              </a:rPr>
              <a:t> – integer variable</a:t>
            </a:r>
          </a:p>
          <a:p>
            <a:pPr eaLnBrk="1" hangingPunct="1">
              <a:defRPr/>
            </a:pPr>
            <a:r>
              <a:rPr lang="en-US" altLang="zh-TW" sz="2400" dirty="0"/>
              <a:t>Can </a:t>
            </a:r>
            <a:r>
              <a:rPr lang="en-US" altLang="zh-TW" sz="2400" b="1" dirty="0">
                <a:solidFill>
                  <a:srgbClr val="0000FF"/>
                </a:solidFill>
              </a:rPr>
              <a:t>only</a:t>
            </a:r>
            <a:r>
              <a:rPr lang="en-US" altLang="zh-TW" sz="2400" dirty="0"/>
              <a:t> be accessed via two </a:t>
            </a:r>
            <a:r>
              <a:rPr lang="en-US" altLang="zh-TW" sz="2400" dirty="0" smtClean="0"/>
              <a:t>operations(system calls):</a:t>
            </a:r>
            <a:endParaRPr lang="en-US" altLang="zh-TW" sz="2400" dirty="0"/>
          </a:p>
          <a:p>
            <a:pPr eaLnBrk="1" hangingPunct="1">
              <a:buFontTx/>
              <a:buNone/>
              <a:defRPr/>
            </a:pPr>
            <a:r>
              <a:rPr lang="en-US" altLang="zh-TW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TW" sz="24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wait </a:t>
            </a:r>
            <a:r>
              <a:rPr lang="en-US" altLang="zh-TW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(S):</a:t>
            </a:r>
            <a:r>
              <a:rPr lang="en-US" altLang="zh-TW" sz="2400" dirty="0"/>
              <a:t>  {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dirty="0"/>
              <a:t>		       </a:t>
            </a:r>
            <a:r>
              <a:rPr lang="en-US" altLang="zh-TW" sz="2400" b="1" dirty="0" smtClean="0"/>
              <a:t>while </a:t>
            </a:r>
            <a:r>
              <a:rPr lang="en-US" altLang="zh-TW" sz="2400" b="1" i="1" dirty="0"/>
              <a:t>S </a:t>
            </a:r>
            <a:r>
              <a:rPr lang="en-US" altLang="zh-TW" sz="2400" b="1" dirty="0">
                <a:sym typeface="Symbol" pitchFamily="18" charset="2"/>
              </a:rPr>
              <a:t>  0 		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b="1" dirty="0">
                <a:sym typeface="Symbol" pitchFamily="18" charset="2"/>
              </a:rPr>
              <a:t>			;	// no-op</a:t>
            </a:r>
            <a:br>
              <a:rPr lang="en-US" altLang="zh-TW" sz="2400" b="1" dirty="0">
                <a:sym typeface="Symbol" pitchFamily="18" charset="2"/>
              </a:rPr>
            </a:br>
            <a:r>
              <a:rPr lang="en-US" altLang="zh-TW" sz="2400" b="1" dirty="0">
                <a:sym typeface="Symbol" pitchFamily="18" charset="2"/>
              </a:rPr>
              <a:t>  	       </a:t>
            </a:r>
            <a:r>
              <a:rPr lang="en-US" altLang="zh-TW" sz="2400" b="1" i="1" dirty="0"/>
              <a:t>S</a:t>
            </a:r>
            <a:r>
              <a:rPr lang="en-US" altLang="zh-TW" sz="2400" b="1" dirty="0"/>
              <a:t>--;</a:t>
            </a:r>
            <a:r>
              <a:rPr lang="en-US" altLang="zh-TW" sz="2400" b="1" dirty="0">
                <a:sym typeface="Symbol" pitchFamily="18" charset="2"/>
              </a:rPr>
              <a:t/>
            </a:r>
            <a:br>
              <a:rPr lang="en-US" altLang="zh-TW" sz="2400" b="1" dirty="0">
                <a:sym typeface="Symbol" pitchFamily="18" charset="2"/>
              </a:rPr>
            </a:br>
            <a:r>
              <a:rPr lang="en-US" altLang="zh-TW" sz="2400" b="1" dirty="0">
                <a:sym typeface="Symbol" pitchFamily="18" charset="2"/>
              </a:rPr>
              <a:t>	}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b="1" dirty="0">
                <a:sym typeface="Symbol" pitchFamily="18" charset="2"/>
              </a:rPr>
              <a:t>		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dirty="0">
                <a:sym typeface="Symbol" pitchFamily="18" charset="2"/>
              </a:rPr>
              <a:t>		</a:t>
            </a:r>
            <a:r>
              <a:rPr lang="en-US" altLang="zh-TW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signal (S):</a:t>
            </a:r>
            <a:r>
              <a:rPr lang="en-US" altLang="zh-TW" sz="2400" dirty="0">
                <a:sym typeface="Symbol" pitchFamily="18" charset="2"/>
              </a:rPr>
              <a:t> {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dirty="0">
                <a:sym typeface="Symbol" pitchFamily="18" charset="2"/>
              </a:rPr>
              <a:t>			</a:t>
            </a:r>
            <a:r>
              <a:rPr lang="en-US" altLang="zh-TW" sz="2400" b="1" i="1" dirty="0">
                <a:sym typeface="Symbol" pitchFamily="18" charset="2"/>
              </a:rPr>
              <a:t>S++;</a:t>
            </a:r>
            <a:endParaRPr lang="en-US" altLang="zh-TW" sz="2400" b="1" dirty="0">
              <a:sym typeface="Symbol" pitchFamily="18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TW" sz="2400" dirty="0"/>
              <a:t>		</a:t>
            </a:r>
            <a:r>
              <a:rPr lang="en-US" altLang="zh-TW" sz="2400" dirty="0" smtClean="0"/>
              <a:t>}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Mutex </a:t>
            </a:r>
            <a:r>
              <a:rPr lang="en-US" altLang="zh-TW" sz="2800" dirty="0" smtClean="0"/>
              <a:t>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Spin Locks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Semaphores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Semaphore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Semaphore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Semaphore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434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Semaphore Types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chemeClr val="tx2"/>
                </a:solidFill>
              </a:rPr>
              <a:t>Semaphore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FF3300"/>
                </a:solidFill>
              </a:rPr>
              <a:t>Counting semaphore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Helvetica" pitchFamily="34" charset="0"/>
              </a:rPr>
              <a:t>–</a:t>
            </a:r>
            <a:r>
              <a:rPr lang="en-US" altLang="zh-TW" dirty="0" smtClean="0"/>
              <a:t> unrestricted integer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Control access to a given resource with </a:t>
            </a:r>
            <a:r>
              <a:rPr lang="en-US" altLang="zh-TW" i="1" dirty="0" smtClean="0">
                <a:solidFill>
                  <a:srgbClr val="FF3300"/>
                </a:solidFill>
              </a:rPr>
              <a:t>N</a:t>
            </a:r>
            <a:r>
              <a:rPr lang="en-US" altLang="zh-TW" dirty="0" smtClean="0"/>
              <a:t> instances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Semaphore value is initialized to </a:t>
            </a:r>
            <a:r>
              <a:rPr lang="en-US" altLang="zh-TW" i="1" dirty="0" smtClean="0">
                <a:solidFill>
                  <a:srgbClr val="FF3300"/>
                </a:solidFill>
              </a:rPr>
              <a:t>N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b="1" dirty="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FF3300"/>
                </a:solidFill>
              </a:rPr>
              <a:t>Binary semaphore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Helvetica" pitchFamily="34" charset="0"/>
              </a:rPr>
              <a:t>–</a:t>
            </a:r>
            <a:r>
              <a:rPr lang="en-US" altLang="zh-TW" dirty="0" smtClean="0"/>
              <a:t> integer value can range only between 0 and 1;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sym typeface="MT Extra" pitchFamily="18" charset="2"/>
              </a:rPr>
              <a:t>Similar to </a:t>
            </a:r>
            <a:r>
              <a:rPr lang="en-US" altLang="zh-TW" b="1" dirty="0" smtClean="0">
                <a:solidFill>
                  <a:schemeClr val="tx2"/>
                </a:solidFill>
                <a:sym typeface="MT Extra" pitchFamily="18" charset="2"/>
              </a:rPr>
              <a:t>mutex locks</a:t>
            </a:r>
            <a:endParaRPr lang="en-US" altLang="zh-TW" dirty="0" smtClean="0">
              <a:solidFill>
                <a:schemeClr val="tx2"/>
              </a:solidFill>
              <a:sym typeface="MT Extra" pitchFamily="1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chemeClr val="tx2"/>
                </a:solidFill>
              </a:rPr>
              <a:t>Binary semaphore is initialized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General Idea: Mutual-Exclusion with </a:t>
            </a:r>
            <a:r>
              <a:rPr lang="en-US" altLang="zh-TW" dirty="0">
                <a:solidFill>
                  <a:srgbClr val="FF0000"/>
                </a:solidFill>
              </a:rPr>
              <a:t>Binary Semaphores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916832"/>
            <a:ext cx="16976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43989" y="2332612"/>
            <a:ext cx="3055645" cy="47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471" b="1" dirty="0" smtClean="0">
                <a:solidFill>
                  <a:srgbClr val="3333FF"/>
                </a:solidFill>
                <a:latin typeface="Trebuchet MS" panose="020B0603020202020204" pitchFamily="34" charset="0"/>
              </a:rPr>
              <a:t>Acquire semaphore</a:t>
            </a:r>
            <a:endParaRPr kumimoji="0" lang="en-US" altLang="zh-TW" sz="2471" b="1" dirty="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75919" y="4396595"/>
            <a:ext cx="3049233" cy="472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471" b="1" dirty="0" smtClean="0">
                <a:solidFill>
                  <a:srgbClr val="3333FF"/>
                </a:solidFill>
                <a:latin typeface="Trebuchet MS" panose="020B0603020202020204" pitchFamily="34" charset="0"/>
              </a:rPr>
              <a:t>Release semaphore</a:t>
            </a:r>
            <a:endParaRPr kumimoji="0" lang="en-US" altLang="zh-TW" sz="2471" b="1" dirty="0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 dirty="0">
                <a:latin typeface="Calibri" panose="020F0502020204030204" pitchFamily="34" charset="0"/>
              </a:rPr>
              <a:t>Mutual-Exclusion </a:t>
            </a:r>
            <a:r>
              <a:rPr lang="en-US" altLang="zh-TW" sz="4000" dirty="0" smtClean="0">
                <a:latin typeface="Calibri" panose="020F0502020204030204" pitchFamily="34" charset="0"/>
              </a:rPr>
              <a:t>with </a:t>
            </a:r>
            <a:r>
              <a:rPr lang="en-US" altLang="zh-TW" sz="4000" dirty="0">
                <a:solidFill>
                  <a:srgbClr val="FF0000"/>
                </a:solidFill>
                <a:latin typeface="Calibri" panose="020F0502020204030204" pitchFamily="34" charset="0"/>
              </a:rPr>
              <a:t>Binary Semaphores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00FF00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latin typeface="Calibri" panose="020F0502020204030204" pitchFamily="34" charset="0"/>
              </a:rPr>
              <a:t>For </a:t>
            </a:r>
            <a:r>
              <a:rPr lang="en-US" altLang="zh-TW" sz="2400" i="1" dirty="0">
                <a:latin typeface="Calibri" panose="020F0502020204030204" pitchFamily="34" charset="0"/>
              </a:rPr>
              <a:t>n</a:t>
            </a:r>
            <a:r>
              <a:rPr lang="en-US" altLang="zh-TW" sz="2400" dirty="0">
                <a:latin typeface="Calibri" panose="020F0502020204030204" pitchFamily="34" charset="0"/>
              </a:rPr>
              <a:t> processes, initialize S value to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latin typeface="Calibri" panose="020F0502020204030204" pitchFamily="34" charset="0"/>
              </a:rPr>
              <a:t>Then only </a:t>
            </a:r>
            <a:r>
              <a:rPr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1</a:t>
            </a:r>
            <a:r>
              <a:rPr lang="en-US" altLang="zh-TW" sz="2400" dirty="0">
                <a:latin typeface="Calibri" panose="020F0502020204030204" pitchFamily="34" charset="0"/>
              </a:rPr>
              <a:t> process is allowed into CS (mutual exclusion)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6232" y="2636912"/>
            <a:ext cx="6481762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3600" dirty="0"/>
              <a:t>Mutual-Exclusion Implementation with Semaphores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2351089" y="3357563"/>
            <a:ext cx="2808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1919289" y="4437064"/>
            <a:ext cx="17051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wait(mutex);</a:t>
            </a:r>
          </a:p>
          <a:p>
            <a:r>
              <a:rPr lang="en-US" altLang="zh-TW" sz="2000" b="1" dirty="0">
                <a:latin typeface="Calibri" panose="020F0502020204030204" pitchFamily="34" charset="0"/>
              </a:rPr>
              <a:t>// CS</a:t>
            </a:r>
          </a:p>
          <a:p>
            <a:r>
              <a:rPr lang="en-US" altLang="zh-TW" sz="2000" b="1" dirty="0">
                <a:latin typeface="Calibri" panose="020F0502020204030204" pitchFamily="34" charset="0"/>
              </a:rPr>
              <a:t>signal(mutex);</a:t>
            </a:r>
          </a:p>
        </p:txBody>
      </p:sp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4727576" y="4437064"/>
            <a:ext cx="17051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wait(mutex);</a:t>
            </a:r>
          </a:p>
          <a:p>
            <a:r>
              <a:rPr lang="en-US" altLang="zh-TW" sz="2000" b="1">
                <a:latin typeface="Calibri" panose="020F0502020204030204" pitchFamily="34" charset="0"/>
              </a:rPr>
              <a:t>// CS</a:t>
            </a:r>
          </a:p>
          <a:p>
            <a:r>
              <a:rPr lang="en-US" altLang="zh-TW" sz="2000" b="1">
                <a:latin typeface="Calibri" panose="020F0502020204030204" pitchFamily="34" charset="0"/>
              </a:rPr>
              <a:t>signal(mutex);</a:t>
            </a:r>
          </a:p>
        </p:txBody>
      </p:sp>
      <p:sp>
        <p:nvSpPr>
          <p:cNvPr id="45062" name="Text Box 9"/>
          <p:cNvSpPr txBox="1">
            <a:spLocks noChangeArrowheads="1"/>
          </p:cNvSpPr>
          <p:nvPr/>
        </p:nvSpPr>
        <p:spPr bwMode="auto">
          <a:xfrm>
            <a:off x="7535864" y="4438651"/>
            <a:ext cx="17051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wait(mutex);</a:t>
            </a:r>
          </a:p>
          <a:p>
            <a:r>
              <a:rPr lang="en-US" altLang="zh-TW" sz="2000" b="1">
                <a:latin typeface="Calibri" panose="020F0502020204030204" pitchFamily="34" charset="0"/>
              </a:rPr>
              <a:t>// CS</a:t>
            </a:r>
          </a:p>
          <a:p>
            <a:r>
              <a:rPr lang="en-US" altLang="zh-TW" sz="2000" b="1">
                <a:latin typeface="Calibri" panose="020F0502020204030204" pitchFamily="34" charset="0"/>
              </a:rPr>
              <a:t>signal(mutex);</a:t>
            </a:r>
          </a:p>
        </p:txBody>
      </p:sp>
      <p:sp>
        <p:nvSpPr>
          <p:cNvPr id="45063" name="Rectangle 10"/>
          <p:cNvSpPr>
            <a:spLocks noChangeArrowheads="1"/>
          </p:cNvSpPr>
          <p:nvPr/>
        </p:nvSpPr>
        <p:spPr bwMode="auto">
          <a:xfrm>
            <a:off x="1919288" y="4292601"/>
            <a:ext cx="2305050" cy="1368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5064" name="Rectangle 11"/>
          <p:cNvSpPr>
            <a:spLocks noChangeArrowheads="1"/>
          </p:cNvSpPr>
          <p:nvPr/>
        </p:nvSpPr>
        <p:spPr bwMode="auto">
          <a:xfrm>
            <a:off x="4727575" y="4292601"/>
            <a:ext cx="2305050" cy="1368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7535863" y="4292601"/>
            <a:ext cx="2305050" cy="1368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5066" name="Text Box 13"/>
          <p:cNvSpPr txBox="1">
            <a:spLocks noChangeArrowheads="1"/>
          </p:cNvSpPr>
          <p:nvPr/>
        </p:nvSpPr>
        <p:spPr bwMode="auto">
          <a:xfrm>
            <a:off x="2424113" y="3860801"/>
            <a:ext cx="113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process A</a:t>
            </a:r>
          </a:p>
        </p:txBody>
      </p:sp>
      <p:sp>
        <p:nvSpPr>
          <p:cNvPr id="45067" name="Text Box 14"/>
          <p:cNvSpPr txBox="1">
            <a:spLocks noChangeArrowheads="1"/>
          </p:cNvSpPr>
          <p:nvPr/>
        </p:nvSpPr>
        <p:spPr bwMode="auto">
          <a:xfrm>
            <a:off x="5375275" y="3860801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process B</a:t>
            </a:r>
          </a:p>
        </p:txBody>
      </p:sp>
      <p:sp>
        <p:nvSpPr>
          <p:cNvPr id="45068" name="Text Box 15"/>
          <p:cNvSpPr txBox="1">
            <a:spLocks noChangeArrowheads="1"/>
          </p:cNvSpPr>
          <p:nvPr/>
        </p:nvSpPr>
        <p:spPr bwMode="auto">
          <a:xfrm>
            <a:off x="8040688" y="3860800"/>
            <a:ext cx="1079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process C</a:t>
            </a:r>
          </a:p>
        </p:txBody>
      </p: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2640013" y="1628775"/>
            <a:ext cx="10607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mutex:1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1992313" y="4437063"/>
            <a:ext cx="1871662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3495145" y="1700214"/>
            <a:ext cx="358775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4872039" y="1484314"/>
            <a:ext cx="2808287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wait(S</a:t>
            </a:r>
            <a:r>
              <a:rPr lang="en-US" altLang="zh-TW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) </a:t>
            </a:r>
            <a:r>
              <a:rPr lang="en-US" altLang="zh-TW" sz="2000" b="1" dirty="0" smtClean="0">
                <a:latin typeface="Calibri" panose="020F0502020204030204" pitchFamily="34" charset="0"/>
              </a:rPr>
              <a:t>{</a:t>
            </a:r>
            <a:endParaRPr lang="en-US" altLang="zh-TW" sz="2000" b="1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altLang="zh-TW" sz="2000" b="1" dirty="0">
                <a:latin typeface="Calibri" panose="020F0502020204030204" pitchFamily="34" charset="0"/>
              </a:rPr>
              <a:t>   while </a:t>
            </a:r>
            <a:r>
              <a:rPr lang="en-US" altLang="zh-TW" sz="2000" b="1" i="1" dirty="0">
                <a:latin typeface="Calibri" panose="020F0502020204030204" pitchFamily="34" charset="0"/>
              </a:rPr>
              <a:t>S </a:t>
            </a:r>
            <a:r>
              <a:rPr lang="en-US" altLang="zh-TW" sz="2000" b="1" dirty="0">
                <a:latin typeface="Calibri" panose="020F0502020204030204" pitchFamily="34" charset="0"/>
                <a:sym typeface="Symbol" pitchFamily="18" charset="2"/>
              </a:rPr>
              <a:t> 0</a:t>
            </a:r>
          </a:p>
          <a:p>
            <a:pPr>
              <a:defRPr/>
            </a:pPr>
            <a:r>
              <a:rPr lang="en-US" altLang="zh-TW" sz="2000" b="1" dirty="0">
                <a:latin typeface="Calibri" panose="020F0502020204030204" pitchFamily="34" charset="0"/>
                <a:sym typeface="Symbol" pitchFamily="18" charset="2"/>
              </a:rPr>
              <a:t>     ; // no-op</a:t>
            </a:r>
          </a:p>
          <a:p>
            <a:pPr>
              <a:defRPr/>
            </a:pPr>
            <a:r>
              <a:rPr lang="en-US" altLang="zh-TW" sz="2000" b="1" dirty="0">
                <a:latin typeface="Calibri" panose="020F0502020204030204" pitchFamily="34" charset="0"/>
                <a:sym typeface="Symbol" pitchFamily="18" charset="2"/>
              </a:rPr>
              <a:t>   </a:t>
            </a:r>
            <a:r>
              <a:rPr lang="en-US" altLang="zh-TW" sz="2000" b="1" i="1" dirty="0">
                <a:latin typeface="Calibri" panose="020F0502020204030204" pitchFamily="34" charset="0"/>
              </a:rPr>
              <a:t>S</a:t>
            </a:r>
            <a:r>
              <a:rPr lang="en-US" altLang="zh-TW" sz="2000" b="1" dirty="0">
                <a:latin typeface="Calibri" panose="020F0502020204030204" pitchFamily="34" charset="0"/>
              </a:rPr>
              <a:t>--;</a:t>
            </a:r>
            <a:r>
              <a:rPr lang="en-US" altLang="zh-TW" sz="2000" b="1" dirty="0">
                <a:latin typeface="Calibri" panose="020F0502020204030204" pitchFamily="34" charset="0"/>
                <a:sym typeface="Symbol" pitchFamily="18" charset="2"/>
              </a:rPr>
              <a:t/>
            </a:r>
            <a:br>
              <a:rPr lang="en-US" altLang="zh-TW" sz="2000" b="1" dirty="0">
                <a:latin typeface="Calibri" panose="020F0502020204030204" pitchFamily="34" charset="0"/>
                <a:sym typeface="Symbol" pitchFamily="18" charset="2"/>
              </a:rPr>
            </a:br>
            <a:r>
              <a:rPr lang="en-US" altLang="zh-TW" sz="2000" b="1" dirty="0">
                <a:latin typeface="Calibri" panose="020F0502020204030204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endParaRPr lang="en-US" altLang="zh-TW" sz="2000" b="1" dirty="0">
              <a:latin typeface="Calibri" panose="020F0502020204030204" pitchFamily="34" charset="0"/>
            </a:endParaRP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1992313" y="4797426"/>
            <a:ext cx="1871662" cy="360363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3" name="AutoShape 21"/>
          <p:cNvSpPr>
            <a:spLocks noChangeArrowheads="1"/>
          </p:cNvSpPr>
          <p:nvPr/>
        </p:nvSpPr>
        <p:spPr bwMode="auto">
          <a:xfrm>
            <a:off x="3935414" y="3644901"/>
            <a:ext cx="1214437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4" name="Rectangle 22"/>
          <p:cNvSpPr>
            <a:spLocks noChangeArrowheads="1"/>
          </p:cNvSpPr>
          <p:nvPr/>
        </p:nvSpPr>
        <p:spPr bwMode="auto">
          <a:xfrm>
            <a:off x="4800601" y="4437063"/>
            <a:ext cx="1871663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5" name="Rectangle 23"/>
          <p:cNvSpPr>
            <a:spLocks noChangeArrowheads="1"/>
          </p:cNvSpPr>
          <p:nvPr/>
        </p:nvSpPr>
        <p:spPr bwMode="auto">
          <a:xfrm>
            <a:off x="5075744" y="1918420"/>
            <a:ext cx="2014537" cy="5762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6" name="Text Box 24"/>
          <p:cNvSpPr txBox="1">
            <a:spLocks noChangeArrowheads="1"/>
          </p:cNvSpPr>
          <p:nvPr/>
        </p:nvSpPr>
        <p:spPr bwMode="auto">
          <a:xfrm>
            <a:off x="5735639" y="4149726"/>
            <a:ext cx="155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3300"/>
                </a:solidFill>
                <a:latin typeface="Calibri" panose="020F0502020204030204" pitchFamily="34" charset="0"/>
              </a:rPr>
              <a:t>busy waiting</a:t>
            </a:r>
          </a:p>
        </p:txBody>
      </p:sp>
      <p:sp>
        <p:nvSpPr>
          <p:cNvPr id="602137" name="AutoShape 25"/>
          <p:cNvSpPr>
            <a:spLocks noChangeArrowheads="1"/>
          </p:cNvSpPr>
          <p:nvPr/>
        </p:nvSpPr>
        <p:spPr bwMode="auto">
          <a:xfrm flipV="1">
            <a:off x="6816725" y="5516564"/>
            <a:ext cx="1214438" cy="720725"/>
          </a:xfrm>
          <a:prstGeom prst="curvedDownArrow">
            <a:avLst>
              <a:gd name="adj1" fmla="val 33700"/>
              <a:gd name="adj2" fmla="val 6740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8" name="Rectangle 26"/>
          <p:cNvSpPr>
            <a:spLocks noChangeArrowheads="1"/>
          </p:cNvSpPr>
          <p:nvPr/>
        </p:nvSpPr>
        <p:spPr bwMode="auto">
          <a:xfrm>
            <a:off x="7608888" y="4437063"/>
            <a:ext cx="1871662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9" name="Text Box 27"/>
          <p:cNvSpPr txBox="1">
            <a:spLocks noChangeArrowheads="1"/>
          </p:cNvSpPr>
          <p:nvPr/>
        </p:nvSpPr>
        <p:spPr bwMode="auto">
          <a:xfrm>
            <a:off x="8543926" y="4149726"/>
            <a:ext cx="155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3300"/>
                </a:solidFill>
                <a:latin typeface="Calibri" panose="020F0502020204030204" pitchFamily="34" charset="0"/>
              </a:rPr>
              <a:t>busy waiting</a:t>
            </a:r>
          </a:p>
        </p:txBody>
      </p:sp>
      <p:sp>
        <p:nvSpPr>
          <p:cNvPr id="602140" name="AutoShape 28"/>
          <p:cNvSpPr>
            <a:spLocks noChangeArrowheads="1"/>
          </p:cNvSpPr>
          <p:nvPr/>
        </p:nvSpPr>
        <p:spPr bwMode="auto">
          <a:xfrm flipH="1">
            <a:off x="2711450" y="5734051"/>
            <a:ext cx="6337300" cy="733425"/>
          </a:xfrm>
          <a:prstGeom prst="curvedUpArrow">
            <a:avLst>
              <a:gd name="adj1" fmla="val 172814"/>
              <a:gd name="adj2" fmla="val 34562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41" name="Rectangle 29"/>
          <p:cNvSpPr>
            <a:spLocks noChangeArrowheads="1"/>
          </p:cNvSpPr>
          <p:nvPr/>
        </p:nvSpPr>
        <p:spPr bwMode="auto">
          <a:xfrm>
            <a:off x="1992313" y="5084763"/>
            <a:ext cx="1943100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42" name="Rectangle 30"/>
          <p:cNvSpPr>
            <a:spLocks noChangeArrowheads="1"/>
          </p:cNvSpPr>
          <p:nvPr/>
        </p:nvSpPr>
        <p:spPr bwMode="auto">
          <a:xfrm>
            <a:off x="5217770" y="1828830"/>
            <a:ext cx="1873250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sym typeface="Symbol" pitchFamily="18" charset="2"/>
              </a:rPr>
              <a:t>signal(S</a:t>
            </a:r>
            <a:r>
              <a:rPr lang="en-US" altLang="zh-TW" sz="2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sym typeface="Symbol" pitchFamily="18" charset="2"/>
              </a:rPr>
              <a:t>)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alibri" panose="020F0502020204030204" pitchFamily="34" charset="0"/>
                <a:sym typeface="Symbol" pitchFamily="18" charset="2"/>
              </a:rPr>
              <a:t>{</a:t>
            </a:r>
            <a:r>
              <a:rPr lang="en-US" altLang="zh-TW" sz="2000" dirty="0" smtClean="0">
                <a:latin typeface="Calibri" panose="020F0502020204030204" pitchFamily="34" charset="0"/>
                <a:sym typeface="Symbol" pitchFamily="18" charset="2"/>
              </a:rPr>
              <a:t> </a:t>
            </a:r>
            <a:endParaRPr lang="en-US" altLang="zh-TW" sz="2000" dirty="0">
              <a:latin typeface="Calibri" panose="020F0502020204030204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000" b="1" i="1" dirty="0">
                <a:latin typeface="Calibri" panose="020F0502020204030204" pitchFamily="34" charset="0"/>
                <a:sym typeface="Symbol" pitchFamily="18" charset="2"/>
              </a:rPr>
              <a:t>  S++;</a:t>
            </a:r>
            <a:endParaRPr lang="en-US" altLang="zh-TW" sz="2000" b="1" dirty="0">
              <a:latin typeface="Calibri" panose="020F0502020204030204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2000" b="1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02143" name="Rectangle 31"/>
          <p:cNvSpPr>
            <a:spLocks noChangeArrowheads="1"/>
          </p:cNvSpPr>
          <p:nvPr/>
        </p:nvSpPr>
        <p:spPr bwMode="auto">
          <a:xfrm>
            <a:off x="4800601" y="4724400"/>
            <a:ext cx="1871663" cy="4333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602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602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602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602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6021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xit" presetSubtype="16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60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602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602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602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60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28" grpId="0"/>
      <p:bldP spid="602129" grpId="0" animBg="1"/>
      <p:bldP spid="602129" grpId="1" animBg="1"/>
      <p:bldP spid="602130" grpId="0" animBg="1"/>
      <p:bldP spid="602130" grpId="1" animBg="1"/>
      <p:bldP spid="602130" grpId="2" animBg="1"/>
      <p:bldP spid="602131" grpId="0" animBg="1"/>
      <p:bldP spid="602131" grpId="1" animBg="1"/>
      <p:bldP spid="602131" grpId="2" animBg="1"/>
      <p:bldP spid="602131" grpId="3"/>
      <p:bldP spid="602131" grpId="4" animBg="1"/>
      <p:bldP spid="602132" grpId="0" animBg="1"/>
      <p:bldP spid="602132" grpId="1" animBg="1"/>
      <p:bldP spid="602133" grpId="0" animBg="1"/>
      <p:bldP spid="602133" grpId="1" animBg="1"/>
      <p:bldP spid="602133" grpId="2" animBg="1"/>
      <p:bldP spid="602133" grpId="3" animBg="1"/>
      <p:bldP spid="602134" grpId="0" animBg="1"/>
      <p:bldP spid="602134" grpId="1" animBg="1"/>
      <p:bldP spid="602135" grpId="0" animBg="1"/>
      <p:bldP spid="602135" grpId="1" animBg="1"/>
      <p:bldP spid="602135" grpId="2" animBg="1"/>
      <p:bldP spid="602136" grpId="0"/>
      <p:bldP spid="602136" grpId="1"/>
      <p:bldP spid="602137" grpId="0" animBg="1"/>
      <p:bldP spid="602137" grpId="1" animBg="1"/>
      <p:bldP spid="602138" grpId="0" animBg="1"/>
      <p:bldP spid="602139" grpId="0"/>
      <p:bldP spid="602140" grpId="0" animBg="1"/>
      <p:bldP spid="602140" grpId="1" animBg="1"/>
      <p:bldP spid="602141" grpId="0" animBg="1"/>
      <p:bldP spid="602141" grpId="1" animBg="1"/>
      <p:bldP spid="602142" grpId="0" animBg="1"/>
      <p:bldP spid="602142" grpId="1" animBg="1"/>
      <p:bldP spid="60214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latin typeface="Calibri" panose="020F0502020204030204" pitchFamily="34" charset="0"/>
              </a:rPr>
              <a:t>Using Semaphores to Synchronize Processes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latin typeface="Calibri" panose="020F0502020204030204" pitchFamily="34" charset="0"/>
              </a:rPr>
              <a:t>Semaphore can also be used to solve synchronization problems.</a:t>
            </a:r>
          </a:p>
          <a:p>
            <a:pPr eaLnBrk="1" hangingPunct="1"/>
            <a:r>
              <a:rPr lang="en-US" altLang="zh-TW" sz="2400" dirty="0">
                <a:latin typeface="Calibri" panose="020F0502020204030204" pitchFamily="34" charset="0"/>
              </a:rPr>
              <a:t>Example:</a:t>
            </a:r>
          </a:p>
          <a:p>
            <a:pPr lvl="1" eaLnBrk="1" hangingPunct="1"/>
            <a:r>
              <a:rPr lang="en-US" altLang="zh-TW" sz="2000" dirty="0">
                <a:latin typeface="Calibri" panose="020F0502020204030204" pitchFamily="34" charset="0"/>
              </a:rPr>
              <a:t>Two processes: </a:t>
            </a:r>
            <a:r>
              <a:rPr lang="en-US" altLang="zh-TW" sz="2000" i="1" dirty="0">
                <a:latin typeface="Calibri" panose="020F0502020204030204" pitchFamily="34" charset="0"/>
              </a:rPr>
              <a:t>P1</a:t>
            </a:r>
            <a:r>
              <a:rPr lang="en-US" altLang="zh-TW" sz="2000" dirty="0">
                <a:latin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</a:rPr>
              <a:t>P2</a:t>
            </a:r>
          </a:p>
          <a:p>
            <a:pPr lvl="1" eaLnBrk="1" hangingPunct="1"/>
            <a:r>
              <a:rPr lang="en-US" altLang="zh-TW" sz="2000" dirty="0">
                <a:latin typeface="Calibri" panose="020F0502020204030204" pitchFamily="34" charset="0"/>
              </a:rPr>
              <a:t>Statement </a:t>
            </a:r>
            <a:r>
              <a:rPr lang="en-US" altLang="zh-TW" sz="2000" i="1" dirty="0">
                <a:latin typeface="Calibri" panose="020F0502020204030204" pitchFamily="34" charset="0"/>
              </a:rPr>
              <a:t>S1</a:t>
            </a:r>
            <a:r>
              <a:rPr lang="en-US" altLang="zh-TW" sz="2000" dirty="0">
                <a:latin typeface="Calibri" panose="020F0502020204030204" pitchFamily="34" charset="0"/>
              </a:rPr>
              <a:t> in </a:t>
            </a:r>
            <a:r>
              <a:rPr lang="en-US" altLang="zh-TW" sz="2000" i="1" dirty="0">
                <a:latin typeface="Calibri" panose="020F0502020204030204" pitchFamily="34" charset="0"/>
              </a:rPr>
              <a:t>P1</a:t>
            </a:r>
            <a:r>
              <a:rPr lang="en-US" altLang="zh-TW" sz="2000" dirty="0">
                <a:latin typeface="Calibri" panose="020F0502020204030204" pitchFamily="34" charset="0"/>
              </a:rPr>
              <a:t> needs to be performed before statement </a:t>
            </a:r>
            <a:r>
              <a:rPr lang="en-US" altLang="zh-TW" sz="2000" i="1" dirty="0">
                <a:latin typeface="Calibri" panose="020F0502020204030204" pitchFamily="34" charset="0"/>
              </a:rPr>
              <a:t>S2</a:t>
            </a:r>
            <a:r>
              <a:rPr lang="en-US" altLang="zh-TW" sz="2000" dirty="0">
                <a:latin typeface="Calibri" panose="020F0502020204030204" pitchFamily="34" charset="0"/>
              </a:rPr>
              <a:t> in P2</a:t>
            </a:r>
          </a:p>
          <a:p>
            <a:pPr lvl="1" eaLnBrk="1" hangingPunct="1"/>
            <a:r>
              <a:rPr lang="en-US" altLang="zh-TW" sz="2000" i="1" dirty="0">
                <a:latin typeface="Calibri" panose="020F0502020204030204" pitchFamily="34" charset="0"/>
              </a:rPr>
              <a:t>synch</a:t>
            </a:r>
            <a:r>
              <a:rPr lang="en-US" altLang="zh-TW" sz="2000" dirty="0">
                <a:latin typeface="Calibri" panose="020F0502020204030204" pitchFamily="34" charset="0"/>
              </a:rPr>
              <a:t> is a semaphore and initialize synch to</a:t>
            </a:r>
            <a:r>
              <a:rPr lang="en-US" altLang="zh-TW" sz="2000" b="1" dirty="0">
                <a:latin typeface="Calibri" panose="020F0502020204030204" pitchFamily="34" charset="0"/>
              </a:rPr>
              <a:t> </a:t>
            </a:r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0</a:t>
            </a:r>
            <a:endParaRPr lang="en-US" altLang="zh-TW" sz="2000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4079876" y="3644901"/>
            <a:ext cx="3529013" cy="2481263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400">
                <a:latin typeface="Calibri" panose="020F0502020204030204" pitchFamily="34" charset="0"/>
              </a:rPr>
              <a:t>P1: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latin typeface="Calibri" panose="020F0502020204030204" pitchFamily="34" charset="0"/>
              </a:rPr>
              <a:t>	</a:t>
            </a:r>
            <a:r>
              <a:rPr lang="en-US" altLang="zh-TW" sz="2400" i="1">
                <a:solidFill>
                  <a:srgbClr val="0000FF"/>
                </a:solidFill>
                <a:latin typeface="Calibri" panose="020F0502020204030204" pitchFamily="34" charset="0"/>
              </a:rPr>
              <a:t>S1;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i="1">
                <a:solidFill>
                  <a:srgbClr val="0000FF"/>
                </a:solidFill>
                <a:latin typeface="Calibri" panose="020F0502020204030204" pitchFamily="34" charset="0"/>
              </a:rPr>
              <a:t>	signal(synch);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zh-TW" sz="2400" i="1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400">
                <a:latin typeface="Calibri" panose="020F0502020204030204" pitchFamily="34" charset="0"/>
              </a:rPr>
              <a:t>P2: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latin typeface="Calibri" panose="020F0502020204030204" pitchFamily="34" charset="0"/>
              </a:rPr>
              <a:t>	</a:t>
            </a:r>
            <a:r>
              <a:rPr lang="en-US" altLang="zh-TW" sz="2400" i="1">
                <a:solidFill>
                  <a:srgbClr val="0000FF"/>
                </a:solidFill>
                <a:latin typeface="Calibri" panose="020F0502020204030204" pitchFamily="34" charset="0"/>
              </a:rPr>
              <a:t>wait(synch);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i="1">
                <a:solidFill>
                  <a:srgbClr val="0000FF"/>
                </a:solidFill>
                <a:latin typeface="Calibri" panose="020F0502020204030204" pitchFamily="34" charset="0"/>
              </a:rPr>
              <a:t>	S2;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Summary: </a:t>
            </a:r>
            <a:r>
              <a:rPr lang="en-US" altLang="zh-TW" dirty="0" smtClean="0">
                <a:solidFill>
                  <a:srgbClr val="0000FF"/>
                </a:solidFill>
              </a:rPr>
              <a:t>Concurrent </a:t>
            </a:r>
            <a:r>
              <a:rPr lang="en-US" altLang="zh-TW" dirty="0">
                <a:solidFill>
                  <a:srgbClr val="0000FF"/>
                </a:solidFill>
              </a:rPr>
              <a:t>access </a:t>
            </a:r>
            <a:r>
              <a:rPr lang="en-US" altLang="zh-TW" dirty="0"/>
              <a:t>to </a:t>
            </a:r>
            <a:r>
              <a:rPr lang="en-US" altLang="zh-TW" dirty="0">
                <a:solidFill>
                  <a:srgbClr val="0000FF"/>
                </a:solidFill>
              </a:rPr>
              <a:t>shared data </a:t>
            </a:r>
            <a:r>
              <a:rPr lang="en-US" altLang="zh-TW" dirty="0"/>
              <a:t>may result in </a:t>
            </a:r>
            <a:r>
              <a:rPr lang="en-US" altLang="zh-TW" dirty="0">
                <a:solidFill>
                  <a:srgbClr val="FF3300"/>
                </a:solidFill>
              </a:rPr>
              <a:t>data </a:t>
            </a:r>
            <a:r>
              <a:rPr lang="en-US" altLang="zh-TW" dirty="0" smtClean="0">
                <a:solidFill>
                  <a:srgbClr val="FF3300"/>
                </a:solidFill>
              </a:rPr>
              <a:t>inconsistency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406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Using Semaphores to Synchronize Processes</a:t>
            </a:r>
          </a:p>
        </p:txBody>
      </p:sp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2711624" y="4437064"/>
            <a:ext cx="3024758" cy="1131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en-US" altLang="zh-TW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S1;</a:t>
            </a:r>
          </a:p>
          <a:p>
            <a:pPr lvl="1"/>
            <a:r>
              <a:rPr lang="en-US" altLang="zh-TW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signal(synch);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6240438" y="4437113"/>
            <a:ext cx="2808312" cy="1131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/>
            <a:r>
              <a:rPr lang="en-US" altLang="zh-TW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wait(synch);</a:t>
            </a:r>
          </a:p>
          <a:p>
            <a:pPr lvl="1"/>
            <a:r>
              <a:rPr lang="en-US" altLang="zh-TW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S2;</a:t>
            </a:r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3360912" y="4005263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process 1</a:t>
            </a:r>
          </a:p>
        </p:txBody>
      </p:sp>
      <p:sp>
        <p:nvSpPr>
          <p:cNvPr id="47110" name="Text Box 10"/>
          <p:cNvSpPr txBox="1">
            <a:spLocks noChangeArrowheads="1"/>
          </p:cNvSpPr>
          <p:nvPr/>
        </p:nvSpPr>
        <p:spPr bwMode="auto">
          <a:xfrm>
            <a:off x="6816899" y="4005263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process 2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6744495" y="4653136"/>
            <a:ext cx="1871663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3000376" y="1916113"/>
            <a:ext cx="9886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synch:0</a:t>
            </a:r>
          </a:p>
        </p:txBody>
      </p:sp>
      <p:sp>
        <p:nvSpPr>
          <p:cNvPr id="604173" name="Rectangle 13"/>
          <p:cNvSpPr>
            <a:spLocks noChangeArrowheads="1"/>
          </p:cNvSpPr>
          <p:nvPr/>
        </p:nvSpPr>
        <p:spPr bwMode="auto">
          <a:xfrm>
            <a:off x="5016500" y="1557339"/>
            <a:ext cx="2808288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rPr>
              <a:t>wait(S)</a:t>
            </a:r>
            <a:r>
              <a:rPr lang="en-US" altLang="zh-TW" sz="2000" b="1"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altLang="zh-TW" sz="2000" b="1">
                <a:latin typeface="Calibri" panose="020F0502020204030204" pitchFamily="34" charset="0"/>
              </a:rPr>
              <a:t>   while </a:t>
            </a:r>
            <a:r>
              <a:rPr lang="en-US" altLang="zh-TW" sz="2000" b="1" i="1">
                <a:latin typeface="Calibri" panose="020F0502020204030204" pitchFamily="34" charset="0"/>
              </a:rPr>
              <a:t>S </a:t>
            </a:r>
            <a:r>
              <a:rPr lang="en-US" altLang="zh-TW" sz="2000" b="1">
                <a:latin typeface="Calibri" panose="020F0502020204030204" pitchFamily="34" charset="0"/>
                <a:sym typeface="Symbol" pitchFamily="18" charset="2"/>
              </a:rPr>
              <a:t> 0</a:t>
            </a:r>
          </a:p>
          <a:p>
            <a:pPr>
              <a:defRPr/>
            </a:pPr>
            <a:r>
              <a:rPr lang="en-US" altLang="zh-TW" sz="2000" b="1">
                <a:latin typeface="Calibri" panose="020F0502020204030204" pitchFamily="34" charset="0"/>
                <a:sym typeface="Symbol" pitchFamily="18" charset="2"/>
              </a:rPr>
              <a:t>     ; // no-op</a:t>
            </a:r>
          </a:p>
          <a:p>
            <a:pPr>
              <a:defRPr/>
            </a:pPr>
            <a:r>
              <a:rPr lang="en-US" altLang="zh-TW" sz="2000" b="1">
                <a:latin typeface="Calibri" panose="020F0502020204030204" pitchFamily="34" charset="0"/>
                <a:sym typeface="Symbol" pitchFamily="18" charset="2"/>
              </a:rPr>
              <a:t>   </a:t>
            </a:r>
            <a:r>
              <a:rPr lang="en-US" altLang="zh-TW" sz="2000" b="1" i="1">
                <a:latin typeface="Calibri" panose="020F0502020204030204" pitchFamily="34" charset="0"/>
              </a:rPr>
              <a:t>S</a:t>
            </a:r>
            <a:r>
              <a:rPr lang="en-US" altLang="zh-TW" sz="2000" b="1">
                <a:latin typeface="Calibri" panose="020F0502020204030204" pitchFamily="34" charset="0"/>
              </a:rPr>
              <a:t>--;</a:t>
            </a:r>
            <a:r>
              <a:rPr lang="en-US" altLang="zh-TW" sz="2000" b="1">
                <a:latin typeface="Calibri" panose="020F0502020204030204" pitchFamily="34" charset="0"/>
                <a:sym typeface="Symbol" pitchFamily="18" charset="2"/>
              </a:rPr>
              <a:t/>
            </a:r>
            <a:br>
              <a:rPr lang="en-US" altLang="zh-TW" sz="2000" b="1">
                <a:latin typeface="Calibri" panose="020F0502020204030204" pitchFamily="34" charset="0"/>
                <a:sym typeface="Symbol" pitchFamily="18" charset="2"/>
              </a:rPr>
            </a:br>
            <a:r>
              <a:rPr lang="en-US" altLang="zh-TW" sz="2000" b="1">
                <a:latin typeface="Calibri" panose="020F0502020204030204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endParaRPr lang="en-US" altLang="zh-TW" sz="2000" b="1">
              <a:latin typeface="Calibri" panose="020F0502020204030204" pitchFamily="34" charset="0"/>
            </a:endParaRPr>
          </a:p>
        </p:txBody>
      </p:sp>
      <p:sp>
        <p:nvSpPr>
          <p:cNvPr id="604174" name="Text Box 14"/>
          <p:cNvSpPr txBox="1">
            <a:spLocks noChangeArrowheads="1"/>
          </p:cNvSpPr>
          <p:nvPr/>
        </p:nvSpPr>
        <p:spPr bwMode="auto">
          <a:xfrm>
            <a:off x="8677450" y="4653137"/>
            <a:ext cx="1558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busy waiting</a:t>
            </a:r>
          </a:p>
        </p:txBody>
      </p:sp>
      <p:sp>
        <p:nvSpPr>
          <p:cNvPr id="604175" name="AutoShape 15"/>
          <p:cNvSpPr>
            <a:spLocks noChangeArrowheads="1"/>
          </p:cNvSpPr>
          <p:nvPr/>
        </p:nvSpPr>
        <p:spPr bwMode="auto">
          <a:xfrm flipH="1" flipV="1">
            <a:off x="4440413" y="5589589"/>
            <a:ext cx="2232025" cy="720725"/>
          </a:xfrm>
          <a:prstGeom prst="curvedDownArrow">
            <a:avLst>
              <a:gd name="adj1" fmla="val 61938"/>
              <a:gd name="adj2" fmla="val 12387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4176" name="Rectangle 16"/>
          <p:cNvSpPr>
            <a:spLocks noChangeArrowheads="1"/>
          </p:cNvSpPr>
          <p:nvPr/>
        </p:nvSpPr>
        <p:spPr bwMode="auto">
          <a:xfrm>
            <a:off x="3216103" y="4653136"/>
            <a:ext cx="1871663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04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71" grpId="0" animBg="1"/>
      <p:bldP spid="604172" grpId="0"/>
      <p:bldP spid="604173" grpId="0" animBg="1"/>
      <p:bldP spid="604174" grpId="0"/>
      <p:bldP spid="604175" grpId="0" animBg="1"/>
      <p:bldP spid="604175" grpId="1" animBg="1"/>
      <p:bldP spid="60417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Mutex </a:t>
            </a:r>
            <a:r>
              <a:rPr lang="en-US" altLang="zh-TW" sz="2800" dirty="0" smtClean="0"/>
              <a:t>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Spin Locks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Semaphores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Semaphore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Semaphore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Semaphore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Monitors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7425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Semaphore Implementation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TW" dirty="0" smtClean="0"/>
              <a:t>But, above semaphore (and mutex) also needs </a:t>
            </a:r>
            <a:r>
              <a:rPr lang="en-US" altLang="zh-TW" b="1" dirty="0" smtClean="0"/>
              <a:t>busy waiting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To avoid busy waiting: </a:t>
            </a:r>
          </a:p>
          <a:p>
            <a:pPr lvl="1" eaLnBrk="1" hangingPunct="1"/>
            <a:r>
              <a:rPr lang="en-US" altLang="zh-TW" dirty="0" smtClean="0"/>
              <a:t>Put the process to wait, i.e., put in a </a:t>
            </a:r>
            <a:r>
              <a:rPr lang="en-US" altLang="zh-TW" b="1" dirty="0" smtClean="0">
                <a:solidFill>
                  <a:srgbClr val="FF0000"/>
                </a:solidFill>
              </a:rPr>
              <a:t>waiting queue 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Each semaphore is associated with a </a:t>
            </a:r>
            <a:r>
              <a:rPr lang="en-US" altLang="zh-TW" b="1" dirty="0" smtClean="0">
                <a:solidFill>
                  <a:srgbClr val="FF3300"/>
                </a:solidFill>
              </a:rPr>
              <a:t>waiting queue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b="1" dirty="0" smtClean="0">
                <a:solidFill>
                  <a:srgbClr val="0000FF"/>
                </a:solidFill>
              </a:rPr>
              <a:t>Re-define</a:t>
            </a:r>
            <a:r>
              <a:rPr lang="en-US" altLang="zh-TW" dirty="0" smtClean="0"/>
              <a:t> a semaphore as a record		</a:t>
            </a:r>
          </a:p>
          <a:p>
            <a:pPr eaLnBrk="1" hangingPunct="1">
              <a:buFontTx/>
              <a:buNone/>
            </a:pPr>
            <a:r>
              <a:rPr lang="en-US" altLang="zh-TW" b="1" dirty="0" smtClean="0"/>
              <a:t>				</a:t>
            </a:r>
            <a:r>
              <a:rPr lang="en-US" altLang="zh-TW" b="1" dirty="0" err="1" smtClean="0"/>
              <a:t>typedef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struct</a:t>
            </a:r>
            <a:r>
              <a:rPr lang="en-US" altLang="zh-TW" b="1" dirty="0" smtClean="0"/>
              <a:t> {</a:t>
            </a:r>
          </a:p>
          <a:p>
            <a:pPr eaLnBrk="1" hangingPunct="1">
              <a:buFontTx/>
              <a:buNone/>
            </a:pPr>
            <a:r>
              <a:rPr lang="en-US" altLang="zh-TW" b="1" dirty="0" smtClean="0"/>
              <a:t>		   			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value;</a:t>
            </a:r>
            <a:br>
              <a:rPr lang="en-US" altLang="zh-TW" b="1" dirty="0" smtClean="0"/>
            </a:br>
            <a:r>
              <a:rPr lang="en-US" altLang="zh-TW" b="1" dirty="0" smtClean="0"/>
              <a:t>	  			</a:t>
            </a:r>
            <a:r>
              <a:rPr lang="en-US" altLang="zh-TW" b="1" dirty="0" err="1" smtClean="0">
                <a:solidFill>
                  <a:srgbClr val="FF3300"/>
                </a:solidFill>
              </a:rPr>
              <a:t>struct</a:t>
            </a:r>
            <a:r>
              <a:rPr lang="en-US" altLang="zh-TW" b="1" dirty="0" smtClean="0">
                <a:solidFill>
                  <a:srgbClr val="FF3300"/>
                </a:solidFill>
              </a:rPr>
              <a:t> PCB *L;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			} semaphore;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000" dirty="0" smtClean="0"/>
              <a:t>複習：</a:t>
            </a:r>
            <a:r>
              <a:rPr lang="en-US" altLang="zh-TW" sz="4000" dirty="0" smtClean="0"/>
              <a:t>Various Wait </a:t>
            </a:r>
            <a:r>
              <a:rPr lang="en-US" altLang="zh-TW" sz="4000" dirty="0"/>
              <a:t>Queues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l="7364" t="517" r="7364" b="1550"/>
          <a:stretch>
            <a:fillRect/>
          </a:stretch>
        </p:blipFill>
        <p:spPr bwMode="auto">
          <a:xfrm>
            <a:off x="2207568" y="1916833"/>
            <a:ext cx="7992888" cy="447171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2" name="文字方塊 1"/>
          <p:cNvSpPr txBox="1"/>
          <p:nvPr/>
        </p:nvSpPr>
        <p:spPr>
          <a:xfrm>
            <a:off x="3199857" y="1268761"/>
            <a:ext cx="600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</a:rPr>
              <a:t>There may be a set of wait queues</a:t>
            </a:r>
            <a:endParaRPr lang="zh-TW" altLang="en-US" sz="32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Semaphore Implementation (Cont.)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226" y="1538289"/>
            <a:ext cx="82962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/>
              <a:t>Mutual-Exclusion Implementation with the New Semaphores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2351089" y="3357563"/>
            <a:ext cx="2808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zh-TW">
              <a:latin typeface="Calibri" panose="020F0502020204030204" pitchFamily="34" charset="0"/>
            </a:endParaRPr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1919289" y="4437064"/>
            <a:ext cx="17051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itchFamily="34" charset="0"/>
              </a:rPr>
              <a:t>wait(mutex);</a:t>
            </a:r>
          </a:p>
          <a:p>
            <a:r>
              <a:rPr lang="en-US" altLang="zh-TW" sz="2000" b="1">
                <a:latin typeface="Calibri" pitchFamily="34" charset="0"/>
              </a:rPr>
              <a:t>// CS</a:t>
            </a:r>
          </a:p>
          <a:p>
            <a:r>
              <a:rPr lang="en-US" altLang="zh-TW" sz="2000" b="1">
                <a:latin typeface="Calibri" pitchFamily="34" charset="0"/>
              </a:rPr>
              <a:t>signal(mutex);</a:t>
            </a:r>
          </a:p>
        </p:txBody>
      </p:sp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4727576" y="4437064"/>
            <a:ext cx="17051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itchFamily="34" charset="0"/>
              </a:rPr>
              <a:t>wait(mutex);</a:t>
            </a:r>
          </a:p>
          <a:p>
            <a:r>
              <a:rPr lang="en-US" altLang="zh-TW" sz="2000" b="1">
                <a:latin typeface="Calibri" pitchFamily="34" charset="0"/>
              </a:rPr>
              <a:t>// CS</a:t>
            </a:r>
          </a:p>
          <a:p>
            <a:r>
              <a:rPr lang="en-US" altLang="zh-TW" sz="2000" b="1">
                <a:latin typeface="Calibri" pitchFamily="34" charset="0"/>
              </a:rPr>
              <a:t>signal(mutex);</a:t>
            </a:r>
          </a:p>
        </p:txBody>
      </p:sp>
      <p:sp>
        <p:nvSpPr>
          <p:cNvPr id="45062" name="Text Box 9"/>
          <p:cNvSpPr txBox="1">
            <a:spLocks noChangeArrowheads="1"/>
          </p:cNvSpPr>
          <p:nvPr/>
        </p:nvSpPr>
        <p:spPr bwMode="auto">
          <a:xfrm>
            <a:off x="7535864" y="4438651"/>
            <a:ext cx="17051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itchFamily="34" charset="0"/>
              </a:rPr>
              <a:t>wait(mutex);</a:t>
            </a:r>
          </a:p>
          <a:p>
            <a:r>
              <a:rPr lang="en-US" altLang="zh-TW" sz="2000" b="1">
                <a:latin typeface="Calibri" pitchFamily="34" charset="0"/>
              </a:rPr>
              <a:t>// CS</a:t>
            </a:r>
          </a:p>
          <a:p>
            <a:r>
              <a:rPr lang="en-US" altLang="zh-TW" sz="2000" b="1">
                <a:latin typeface="Calibri" pitchFamily="34" charset="0"/>
              </a:rPr>
              <a:t>signal(mutex);</a:t>
            </a:r>
          </a:p>
        </p:txBody>
      </p:sp>
      <p:sp>
        <p:nvSpPr>
          <p:cNvPr id="45063" name="Rectangle 10"/>
          <p:cNvSpPr>
            <a:spLocks noChangeArrowheads="1"/>
          </p:cNvSpPr>
          <p:nvPr/>
        </p:nvSpPr>
        <p:spPr bwMode="auto">
          <a:xfrm>
            <a:off x="1919288" y="4292601"/>
            <a:ext cx="2305050" cy="1368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5064" name="Rectangle 11"/>
          <p:cNvSpPr>
            <a:spLocks noChangeArrowheads="1"/>
          </p:cNvSpPr>
          <p:nvPr/>
        </p:nvSpPr>
        <p:spPr bwMode="auto">
          <a:xfrm>
            <a:off x="4727575" y="4292601"/>
            <a:ext cx="2305050" cy="1368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7535863" y="4292601"/>
            <a:ext cx="2305050" cy="1368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5066" name="Text Box 13"/>
          <p:cNvSpPr txBox="1">
            <a:spLocks noChangeArrowheads="1"/>
          </p:cNvSpPr>
          <p:nvPr/>
        </p:nvSpPr>
        <p:spPr bwMode="auto">
          <a:xfrm>
            <a:off x="2424113" y="3860801"/>
            <a:ext cx="113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process A</a:t>
            </a:r>
          </a:p>
        </p:txBody>
      </p:sp>
      <p:sp>
        <p:nvSpPr>
          <p:cNvPr id="45067" name="Text Box 14"/>
          <p:cNvSpPr txBox="1">
            <a:spLocks noChangeArrowheads="1"/>
          </p:cNvSpPr>
          <p:nvPr/>
        </p:nvSpPr>
        <p:spPr bwMode="auto">
          <a:xfrm>
            <a:off x="5375275" y="3860801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process B</a:t>
            </a:r>
          </a:p>
        </p:txBody>
      </p:sp>
      <p:sp>
        <p:nvSpPr>
          <p:cNvPr id="45068" name="Text Box 15"/>
          <p:cNvSpPr txBox="1">
            <a:spLocks noChangeArrowheads="1"/>
          </p:cNvSpPr>
          <p:nvPr/>
        </p:nvSpPr>
        <p:spPr bwMode="auto">
          <a:xfrm>
            <a:off x="8040688" y="3860800"/>
            <a:ext cx="10795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process C</a:t>
            </a:r>
          </a:p>
        </p:txBody>
      </p: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2207568" y="1628800"/>
            <a:ext cx="1199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err="1">
                <a:latin typeface="Calibri" panose="020F0502020204030204" pitchFamily="34" charset="0"/>
              </a:rPr>
              <a:t>S.value</a:t>
            </a:r>
            <a:r>
              <a:rPr lang="en-US" altLang="zh-TW" sz="2000" b="1" dirty="0">
                <a:latin typeface="Calibri" pitchFamily="34" charset="0"/>
              </a:rPr>
              <a:t>: 1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1992313" y="4437063"/>
            <a:ext cx="1871662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3134148" y="1691284"/>
            <a:ext cx="358775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1992313" y="4797426"/>
            <a:ext cx="1871662" cy="360363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3" name="AutoShape 21"/>
          <p:cNvSpPr>
            <a:spLocks noChangeArrowheads="1"/>
          </p:cNvSpPr>
          <p:nvPr/>
        </p:nvSpPr>
        <p:spPr bwMode="auto">
          <a:xfrm>
            <a:off x="3935414" y="3644901"/>
            <a:ext cx="1214437" cy="733425"/>
          </a:xfrm>
          <a:prstGeom prst="curvedDown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4" name="Rectangle 22"/>
          <p:cNvSpPr>
            <a:spLocks noChangeArrowheads="1"/>
          </p:cNvSpPr>
          <p:nvPr/>
        </p:nvSpPr>
        <p:spPr bwMode="auto">
          <a:xfrm>
            <a:off x="4800601" y="4437063"/>
            <a:ext cx="1871663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6" name="Text Box 24"/>
          <p:cNvSpPr txBox="1">
            <a:spLocks noChangeArrowheads="1"/>
          </p:cNvSpPr>
          <p:nvPr/>
        </p:nvSpPr>
        <p:spPr bwMode="auto">
          <a:xfrm>
            <a:off x="5735639" y="4149725"/>
            <a:ext cx="2084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blocked (waiting)</a:t>
            </a:r>
          </a:p>
        </p:txBody>
      </p:sp>
      <p:sp>
        <p:nvSpPr>
          <p:cNvPr id="602137" name="AutoShape 25"/>
          <p:cNvSpPr>
            <a:spLocks noChangeArrowheads="1"/>
          </p:cNvSpPr>
          <p:nvPr/>
        </p:nvSpPr>
        <p:spPr bwMode="auto">
          <a:xfrm flipV="1">
            <a:off x="6816725" y="5516564"/>
            <a:ext cx="1214438" cy="720725"/>
          </a:xfrm>
          <a:prstGeom prst="curvedDownArrow">
            <a:avLst>
              <a:gd name="adj1" fmla="val 33700"/>
              <a:gd name="adj2" fmla="val 6740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8" name="Rectangle 26"/>
          <p:cNvSpPr>
            <a:spLocks noChangeArrowheads="1"/>
          </p:cNvSpPr>
          <p:nvPr/>
        </p:nvSpPr>
        <p:spPr bwMode="auto">
          <a:xfrm>
            <a:off x="7608888" y="4437063"/>
            <a:ext cx="1871662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39" name="Text Box 27"/>
          <p:cNvSpPr txBox="1">
            <a:spLocks noChangeArrowheads="1"/>
          </p:cNvSpPr>
          <p:nvPr/>
        </p:nvSpPr>
        <p:spPr bwMode="auto">
          <a:xfrm>
            <a:off x="8543926" y="4149725"/>
            <a:ext cx="2084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blocked (waiting)</a:t>
            </a:r>
          </a:p>
        </p:txBody>
      </p:sp>
      <p:sp>
        <p:nvSpPr>
          <p:cNvPr id="602140" name="AutoShape 28"/>
          <p:cNvSpPr>
            <a:spLocks noChangeArrowheads="1"/>
          </p:cNvSpPr>
          <p:nvPr/>
        </p:nvSpPr>
        <p:spPr bwMode="auto">
          <a:xfrm flipH="1">
            <a:off x="2711450" y="5734051"/>
            <a:ext cx="6337300" cy="733425"/>
          </a:xfrm>
          <a:prstGeom prst="curvedUpArrow">
            <a:avLst>
              <a:gd name="adj1" fmla="val 172814"/>
              <a:gd name="adj2" fmla="val 34562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41" name="Rectangle 29"/>
          <p:cNvSpPr>
            <a:spLocks noChangeArrowheads="1"/>
          </p:cNvSpPr>
          <p:nvPr/>
        </p:nvSpPr>
        <p:spPr bwMode="auto">
          <a:xfrm>
            <a:off x="1992313" y="5084763"/>
            <a:ext cx="1943100" cy="360362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602143" name="Rectangle 31"/>
          <p:cNvSpPr>
            <a:spLocks noChangeArrowheads="1"/>
          </p:cNvSpPr>
          <p:nvPr/>
        </p:nvSpPr>
        <p:spPr bwMode="auto">
          <a:xfrm>
            <a:off x="4800601" y="4724400"/>
            <a:ext cx="1871663" cy="4333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4127706" y="1340769"/>
            <a:ext cx="3840502" cy="16543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TW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>
              <a:defRPr/>
            </a:pPr>
            <a:r>
              <a:rPr lang="en-US" altLang="zh-TW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wait (S) </a:t>
            </a:r>
            <a:r>
              <a:rPr lang="en-US" altLang="zh-TW" sz="2000" b="1" dirty="0">
                <a:latin typeface="Calibri" pitchFamily="34" charset="0"/>
              </a:rPr>
              <a:t>{</a:t>
            </a:r>
          </a:p>
          <a:p>
            <a:pPr>
              <a:defRPr/>
            </a:pPr>
            <a:r>
              <a:rPr lang="en-US" altLang="zh-TW" sz="2000" b="1" i="1" dirty="0">
                <a:latin typeface="Calibri" pitchFamily="34" charset="0"/>
              </a:rPr>
              <a:t>   </a:t>
            </a:r>
            <a:r>
              <a:rPr lang="en-US" altLang="zh-TW" sz="2000" b="1" i="1" dirty="0" err="1">
                <a:latin typeface="Calibri" pitchFamily="34" charset="0"/>
              </a:rPr>
              <a:t>S.Value</a:t>
            </a:r>
            <a:r>
              <a:rPr lang="en-US" altLang="zh-TW" sz="2000" b="1" i="1" dirty="0">
                <a:latin typeface="Calibri" pitchFamily="34" charset="0"/>
              </a:rPr>
              <a:t>--;</a:t>
            </a:r>
            <a:endParaRPr lang="en-US" altLang="zh-TW" sz="2000" b="1" dirty="0">
              <a:latin typeface="Calibri" pitchFamily="34" charset="0"/>
              <a:sym typeface="Symbol" pitchFamily="18" charset="2"/>
            </a:endParaRPr>
          </a:p>
          <a:p>
            <a:pPr>
              <a:defRPr/>
            </a:pPr>
            <a:r>
              <a:rPr lang="en-US" altLang="zh-TW" sz="2000" b="1" dirty="0">
                <a:latin typeface="Calibri" pitchFamily="34" charset="0"/>
                <a:sym typeface="Symbol" pitchFamily="18" charset="2"/>
              </a:rPr>
              <a:t>   if (</a:t>
            </a:r>
            <a:r>
              <a:rPr lang="en-US" altLang="zh-TW" sz="2000" b="1" i="1" dirty="0" err="1">
                <a:latin typeface="Calibri" pitchFamily="34" charset="0"/>
              </a:rPr>
              <a:t>S.Value</a:t>
            </a:r>
            <a:r>
              <a:rPr lang="en-US" altLang="zh-TW" sz="2000" b="1" i="1" dirty="0">
                <a:latin typeface="Calibri" pitchFamily="34" charset="0"/>
              </a:rPr>
              <a:t> &lt; 0 </a:t>
            </a:r>
            <a:r>
              <a:rPr lang="en-US" altLang="zh-TW" sz="2000" b="1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en-US" altLang="zh-TW" sz="2000" b="1" dirty="0">
                <a:latin typeface="Calibri" pitchFamily="34" charset="0"/>
                <a:sym typeface="Symbol" pitchFamily="18" charset="2"/>
              </a:rPr>
              <a:t>      Add process to S.L</a:t>
            </a:r>
          </a:p>
          <a:p>
            <a:pPr>
              <a:defRPr/>
            </a:pPr>
            <a:r>
              <a:rPr lang="en-US" altLang="zh-TW" sz="2000" b="1" dirty="0">
                <a:latin typeface="Calibri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endParaRPr lang="en-US" altLang="zh-TW" sz="2000" b="1" dirty="0">
              <a:latin typeface="Calibri" pitchFamily="34" charset="0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4223793" y="1340769"/>
            <a:ext cx="4140437" cy="16543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TW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altLang="zh-TW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singal</a:t>
            </a:r>
            <a:r>
              <a:rPr lang="en-US" altLang="zh-TW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(S) </a:t>
            </a:r>
            <a:r>
              <a:rPr lang="en-US" altLang="zh-TW" sz="2000" b="1" dirty="0">
                <a:latin typeface="Calibri" pitchFamily="34" charset="0"/>
              </a:rPr>
              <a:t>{</a:t>
            </a:r>
          </a:p>
          <a:p>
            <a:pPr>
              <a:defRPr/>
            </a:pPr>
            <a:r>
              <a:rPr lang="en-US" altLang="zh-TW" sz="2000" b="1" i="1" dirty="0">
                <a:latin typeface="Calibri" pitchFamily="34" charset="0"/>
              </a:rPr>
              <a:t>   </a:t>
            </a:r>
            <a:r>
              <a:rPr lang="en-US" altLang="zh-TW" sz="2000" b="1" i="1" dirty="0" err="1">
                <a:latin typeface="Calibri" pitchFamily="34" charset="0"/>
              </a:rPr>
              <a:t>S.Value</a:t>
            </a:r>
            <a:r>
              <a:rPr lang="en-US" altLang="zh-TW" sz="2000" b="1" i="1" dirty="0">
                <a:latin typeface="Calibri" pitchFamily="34" charset="0"/>
              </a:rPr>
              <a:t>++;</a:t>
            </a:r>
            <a:endParaRPr lang="en-US" altLang="zh-TW" sz="2000" b="1" dirty="0">
              <a:latin typeface="Calibri" pitchFamily="34" charset="0"/>
              <a:sym typeface="Symbol" pitchFamily="18" charset="2"/>
            </a:endParaRPr>
          </a:p>
          <a:p>
            <a:pPr>
              <a:defRPr/>
            </a:pPr>
            <a:r>
              <a:rPr lang="en-US" altLang="zh-TW" sz="2000" b="1" dirty="0">
                <a:latin typeface="Calibri" pitchFamily="34" charset="0"/>
                <a:sym typeface="Symbol" pitchFamily="18" charset="2"/>
              </a:rPr>
              <a:t>   if (</a:t>
            </a:r>
            <a:r>
              <a:rPr lang="en-US" altLang="zh-TW" sz="2000" b="1" i="1" dirty="0" err="1">
                <a:latin typeface="Calibri" pitchFamily="34" charset="0"/>
              </a:rPr>
              <a:t>S.Value</a:t>
            </a:r>
            <a:r>
              <a:rPr lang="en-US" altLang="zh-TW" sz="2000" b="1" i="1" dirty="0">
                <a:latin typeface="Calibri" pitchFamily="34" charset="0"/>
              </a:rPr>
              <a:t> &lt;= 0</a:t>
            </a:r>
            <a:r>
              <a:rPr lang="en-US" altLang="zh-TW" sz="2000" b="1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en-US" altLang="zh-TW" sz="2000" b="1" dirty="0">
                <a:latin typeface="Calibri" pitchFamily="34" charset="0"/>
                <a:sym typeface="Symbol" pitchFamily="18" charset="2"/>
              </a:rPr>
              <a:t>     Wake process from S.L</a:t>
            </a:r>
          </a:p>
          <a:p>
            <a:pPr>
              <a:defRPr/>
            </a:pPr>
            <a:r>
              <a:rPr lang="en-US" altLang="zh-TW" sz="2000" b="1" dirty="0">
                <a:latin typeface="Calibri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endParaRPr lang="en-US" altLang="zh-TW" sz="2000" b="1" dirty="0">
              <a:latin typeface="Calibri" pitchFamily="34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207568" y="2060848"/>
            <a:ext cx="554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S.L: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2711624" y="2070373"/>
            <a:ext cx="3600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</a:rPr>
              <a:t>B</a:t>
            </a:r>
            <a:endParaRPr lang="zh-TW" alt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143672" y="2060848"/>
            <a:ext cx="3600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" pitchFamily="34" charset="0"/>
              </a:rPr>
              <a:t>C</a:t>
            </a:r>
            <a:endParaRPr lang="zh-TW" alt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3143673" y="1701504"/>
            <a:ext cx="358775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-1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3143673" y="1700809"/>
            <a:ext cx="358775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 dirty="0">
                <a:solidFill>
                  <a:srgbClr val="FF3300"/>
                </a:solidFill>
                <a:latin typeface="Calibri" panose="020F0502020204030204" pitchFamily="34" charset="0"/>
              </a:rPr>
              <a:t>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602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602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602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9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4" dur="500"/>
                                        <p:tgtEl>
                                          <p:spTgt spid="602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602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60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28" grpId="0"/>
      <p:bldP spid="602129" grpId="0" animBg="1"/>
      <p:bldP spid="602129" grpId="1" animBg="1"/>
      <p:bldP spid="602130" grpId="0" animBg="1"/>
      <p:bldP spid="602130" grpId="2" animBg="1"/>
      <p:bldP spid="602132" grpId="0" animBg="1"/>
      <p:bldP spid="602132" grpId="1" animBg="1"/>
      <p:bldP spid="602133" grpId="0" animBg="1"/>
      <p:bldP spid="602133" grpId="1" animBg="1"/>
      <p:bldP spid="602133" grpId="2" animBg="1"/>
      <p:bldP spid="602133" grpId="3" animBg="1"/>
      <p:bldP spid="602134" grpId="0" animBg="1"/>
      <p:bldP spid="602134" grpId="1" animBg="1"/>
      <p:bldP spid="602136" grpId="0"/>
      <p:bldP spid="602136" grpId="1"/>
      <p:bldP spid="602137" grpId="0" animBg="1"/>
      <p:bldP spid="602137" grpId="1" animBg="1"/>
      <p:bldP spid="602138" grpId="0" animBg="1"/>
      <p:bldP spid="602139" grpId="0"/>
      <p:bldP spid="602140" grpId="0" animBg="1"/>
      <p:bldP spid="602140" grpId="1" animBg="1"/>
      <p:bldP spid="602141" grpId="0" animBg="1"/>
      <p:bldP spid="602141" grpId="1" animBg="1"/>
      <p:bldP spid="602143" grpId="0" animBg="1"/>
      <p:bldP spid="29" grpId="0" animBg="1"/>
      <p:bldP spid="29" grpId="1" animBg="1"/>
      <p:bldP spid="30" grpId="0" animBg="1"/>
      <p:bldP spid="31" grpId="0"/>
      <p:bldP spid="32" grpId="0" animBg="1"/>
      <p:bldP spid="32" grpId="1" animBg="1"/>
      <p:bldP spid="32" grpId="2" animBg="1"/>
      <p:bldP spid="33" grpId="1" animBg="1"/>
      <p:bldP spid="34" grpId="0" animBg="1"/>
      <p:bldP spid="35" grpId="0" animBg="1"/>
      <p:bldP spid="35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 smtClean="0"/>
              <a:t>OS </a:t>
            </a:r>
            <a:r>
              <a:rPr lang="zh-TW" altLang="en-US" sz="3200" dirty="0" smtClean="0"/>
              <a:t>必須確保</a:t>
            </a:r>
            <a:r>
              <a:rPr lang="en-US" altLang="zh-TW" sz="3200" dirty="0" smtClean="0"/>
              <a:t> </a:t>
            </a:r>
            <a:r>
              <a:rPr lang="en-US" altLang="zh-TW" sz="3200" dirty="0">
                <a:solidFill>
                  <a:srgbClr val="0000FF"/>
                </a:solidFill>
              </a:rPr>
              <a:t>no two processes </a:t>
            </a:r>
            <a:r>
              <a:rPr lang="en-US" altLang="zh-TW" sz="3200" dirty="0"/>
              <a:t>can execute wait() and signal() </a:t>
            </a:r>
            <a:r>
              <a:rPr lang="en-US" altLang="zh-TW" sz="3200" dirty="0">
                <a:solidFill>
                  <a:srgbClr val="FF0000"/>
                </a:solidFill>
              </a:rPr>
              <a:t>on the same semaphore</a:t>
            </a:r>
            <a:r>
              <a:rPr lang="en-US" altLang="zh-TW" sz="3200" dirty="0"/>
              <a:t> at the same time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OS</a:t>
            </a:r>
            <a:r>
              <a:rPr lang="zh-TW" altLang="en-US" dirty="0" smtClean="0"/>
              <a:t>會利用</a:t>
            </a:r>
            <a:r>
              <a:rPr lang="en-US" altLang="zh-TW" dirty="0" err="1" smtClean="0"/>
              <a:t>test_and_set</a:t>
            </a:r>
            <a:r>
              <a:rPr lang="zh-TW" altLang="en-US" dirty="0" smtClean="0"/>
              <a:t>或是</a:t>
            </a:r>
            <a:r>
              <a:rPr lang="en-US" altLang="zh-TW" dirty="0" err="1" smtClean="0"/>
              <a:t>compare_and_set</a:t>
            </a:r>
            <a:r>
              <a:rPr lang="zh-TW" altLang="en-US" dirty="0" smtClean="0"/>
              <a:t>確保上述條件成立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3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Critical-Section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Peterson</a:t>
            </a:r>
            <a:r>
              <a:rPr lang="en-US" altLang="zh-TW" sz="2800" dirty="0">
                <a:latin typeface="Helvetica" pitchFamily="34" charset="0"/>
              </a:rPr>
              <a:t>’</a:t>
            </a:r>
            <a:r>
              <a:rPr lang="en-US" altLang="zh-TW" sz="2800" dirty="0"/>
              <a:t>s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Hardware Support for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Mutex </a:t>
            </a:r>
            <a:r>
              <a:rPr lang="en-US" altLang="zh-TW" sz="2800" dirty="0" smtClean="0"/>
              <a:t>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Spin Locks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Semaphores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</a:rPr>
              <a:t>Language-Level Solution: Monitors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Liveness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318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Problems with Semaphores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Semaphores provide a convenient </a:t>
            </a:r>
            <a:r>
              <a:rPr lang="en-US" altLang="zh-TW" sz="2400" dirty="0" smtClean="0"/>
              <a:t>mechanism </a:t>
            </a:r>
            <a:r>
              <a:rPr lang="en-US" altLang="zh-TW" sz="2400" dirty="0"/>
              <a:t>for process synchronization.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However, incorrect use may result in </a:t>
            </a:r>
            <a:r>
              <a:rPr lang="en-US" altLang="zh-TW" sz="2400" dirty="0" smtClean="0"/>
              <a:t>errors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Interchange the order of wait() and signal()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Violate the mutual exclusion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See the next slide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Replace signal() with wait()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Deadlock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Omit wait() or signal()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Either mutual exclusion is violated or a deadlock will occur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The bugs are hard to detect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Faults don’t always take place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Solution: high-level language constructs like </a:t>
            </a:r>
            <a:r>
              <a:rPr lang="en-US" altLang="zh-TW" sz="2400" b="1" dirty="0">
                <a:solidFill>
                  <a:srgbClr val="FF3300"/>
                </a:solidFill>
              </a:rPr>
              <a:t>monitor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7"/>
          <p:cNvGrpSpPr>
            <a:grpSpLocks/>
          </p:cNvGrpSpPr>
          <p:nvPr/>
        </p:nvGrpSpPr>
        <p:grpSpPr bwMode="auto">
          <a:xfrm>
            <a:off x="2208213" y="1735139"/>
            <a:ext cx="8170862" cy="4357687"/>
            <a:chOff x="361" y="1394"/>
            <a:chExt cx="5147" cy="2745"/>
          </a:xfrm>
        </p:grpSpPr>
        <p:sp>
          <p:nvSpPr>
            <p:cNvPr id="70660" name="Rectangle 3"/>
            <p:cNvSpPr>
              <a:spLocks noChangeArrowheads="1"/>
            </p:cNvSpPr>
            <p:nvPr/>
          </p:nvSpPr>
          <p:spPr bwMode="auto">
            <a:xfrm>
              <a:off x="4008" y="2795"/>
              <a:ext cx="1282" cy="1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 </a:t>
              </a:r>
            </a:p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      ...</a:t>
              </a:r>
            </a:p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	critical section</a:t>
              </a:r>
            </a:p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      ...</a:t>
              </a:r>
            </a:p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signal(mutex);</a:t>
              </a:r>
            </a:p>
          </p:txBody>
        </p:sp>
        <p:grpSp>
          <p:nvGrpSpPr>
            <p:cNvPr id="70661" name="Group 5"/>
            <p:cNvGrpSpPr>
              <a:grpSpLocks/>
            </p:cNvGrpSpPr>
            <p:nvPr/>
          </p:nvGrpSpPr>
          <p:grpSpPr bwMode="auto">
            <a:xfrm>
              <a:off x="412" y="1394"/>
              <a:ext cx="1467" cy="1231"/>
              <a:chOff x="-56" y="1502"/>
              <a:chExt cx="1467" cy="1231"/>
            </a:xfrm>
          </p:grpSpPr>
          <p:sp>
            <p:nvSpPr>
              <p:cNvPr id="70678" name="Rectangle 6"/>
              <p:cNvSpPr>
                <a:spLocks noChangeArrowheads="1"/>
              </p:cNvSpPr>
              <p:nvPr/>
            </p:nvSpPr>
            <p:spPr bwMode="auto">
              <a:xfrm>
                <a:off x="-56" y="1513"/>
                <a:ext cx="1467" cy="1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679" name="Rectangle 7"/>
              <p:cNvSpPr>
                <a:spLocks noChangeArrowheads="1"/>
              </p:cNvSpPr>
              <p:nvPr/>
            </p:nvSpPr>
            <p:spPr bwMode="auto">
              <a:xfrm>
                <a:off x="0" y="1502"/>
                <a:ext cx="1282" cy="1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 signal(mutex);</a:t>
                </a:r>
              </a:p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      ...</a:t>
                </a:r>
              </a:p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	critical section</a:t>
                </a:r>
              </a:p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      ...</a:t>
                </a:r>
              </a:p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wait(mutex);</a:t>
                </a:r>
              </a:p>
            </p:txBody>
          </p:sp>
        </p:grpSp>
        <p:grpSp>
          <p:nvGrpSpPr>
            <p:cNvPr id="70662" name="Group 8"/>
            <p:cNvGrpSpPr>
              <a:grpSpLocks/>
            </p:cNvGrpSpPr>
            <p:nvPr/>
          </p:nvGrpSpPr>
          <p:grpSpPr bwMode="auto">
            <a:xfrm>
              <a:off x="361" y="2934"/>
              <a:ext cx="1510" cy="1205"/>
              <a:chOff x="3037" y="1482"/>
              <a:chExt cx="1510" cy="1205"/>
            </a:xfrm>
          </p:grpSpPr>
          <p:sp>
            <p:nvSpPr>
              <p:cNvPr id="70676" name="Rectangle 9"/>
              <p:cNvSpPr>
                <a:spLocks noChangeArrowheads="1"/>
              </p:cNvSpPr>
              <p:nvPr/>
            </p:nvSpPr>
            <p:spPr bwMode="auto">
              <a:xfrm>
                <a:off x="3053" y="1482"/>
                <a:ext cx="1494" cy="120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70677" name="Rectangle 10"/>
              <p:cNvSpPr>
                <a:spLocks noChangeArrowheads="1"/>
              </p:cNvSpPr>
              <p:nvPr/>
            </p:nvSpPr>
            <p:spPr bwMode="auto">
              <a:xfrm>
                <a:off x="3037" y="1516"/>
                <a:ext cx="1282" cy="115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 wait(mutex);</a:t>
                </a:r>
              </a:p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      ...</a:t>
                </a:r>
              </a:p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	critical section</a:t>
                </a:r>
              </a:p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      ...</a:t>
                </a:r>
              </a:p>
              <a:p>
                <a:pPr marL="285750" indent="-285750" eaLnBrk="0" hangingPunct="0">
                  <a:lnSpc>
                    <a:spcPct val="90000"/>
                  </a:lnSpc>
                  <a:spcBef>
                    <a:spcPct val="30000"/>
                  </a:spcBef>
                  <a:buSzPct val="75000"/>
                </a:pPr>
                <a:r>
                  <a:rPr lang="en-US" altLang="zh-TW" sz="2000" b="1">
                    <a:latin typeface="Calibri" panose="020F0502020204030204" pitchFamily="34" charset="0"/>
                  </a:rPr>
                  <a:t>  wait(mutex);</a:t>
                </a:r>
              </a:p>
            </p:txBody>
          </p:sp>
        </p:grpSp>
        <p:sp>
          <p:nvSpPr>
            <p:cNvPr id="70663" name="Rectangle 11"/>
            <p:cNvSpPr>
              <a:spLocks noChangeArrowheads="1"/>
            </p:cNvSpPr>
            <p:nvPr/>
          </p:nvSpPr>
          <p:spPr bwMode="auto">
            <a:xfrm>
              <a:off x="3944" y="1436"/>
              <a:ext cx="1564" cy="12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664" name="Rectangle 12"/>
            <p:cNvSpPr>
              <a:spLocks noChangeArrowheads="1"/>
            </p:cNvSpPr>
            <p:nvPr/>
          </p:nvSpPr>
          <p:spPr bwMode="auto">
            <a:xfrm>
              <a:off x="3892" y="1428"/>
              <a:ext cx="1282" cy="11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 wait(mutex);</a:t>
              </a:r>
            </a:p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      ...</a:t>
              </a:r>
            </a:p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	critical section</a:t>
              </a:r>
            </a:p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      ...</a:t>
              </a:r>
            </a:p>
            <a:p>
              <a:pPr marL="285750" indent="-285750" eaLnBrk="0" hangingPunct="0">
                <a:lnSpc>
                  <a:spcPct val="90000"/>
                </a:lnSpc>
                <a:spcBef>
                  <a:spcPct val="30000"/>
                </a:spcBef>
                <a:buSzPct val="75000"/>
              </a:pPr>
              <a:r>
                <a:rPr lang="en-US" altLang="zh-TW" sz="2000" b="1">
                  <a:latin typeface="Calibri" panose="020F0502020204030204" pitchFamily="34" charset="0"/>
                </a:rPr>
                <a:t>  </a:t>
              </a:r>
            </a:p>
          </p:txBody>
        </p:sp>
        <p:sp>
          <p:nvSpPr>
            <p:cNvPr id="70665" name="Rectangle 13"/>
            <p:cNvSpPr>
              <a:spLocks noChangeArrowheads="1"/>
            </p:cNvSpPr>
            <p:nvPr/>
          </p:nvSpPr>
          <p:spPr bwMode="auto">
            <a:xfrm>
              <a:off x="3952" y="2835"/>
              <a:ext cx="1542" cy="11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666" name="Rectangle 14"/>
            <p:cNvSpPr>
              <a:spLocks noChangeArrowheads="1"/>
            </p:cNvSpPr>
            <p:nvPr/>
          </p:nvSpPr>
          <p:spPr bwMode="auto">
            <a:xfrm>
              <a:off x="4094" y="2939"/>
              <a:ext cx="770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667" name="Text Box 15"/>
            <p:cNvSpPr txBox="1">
              <a:spLocks noChangeArrowheads="1"/>
            </p:cNvSpPr>
            <p:nvPr/>
          </p:nvSpPr>
          <p:spPr bwMode="auto">
            <a:xfrm>
              <a:off x="1982" y="1548"/>
              <a:ext cx="1624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 dirty="0">
                  <a:latin typeface="Calibri" panose="020F0502020204030204" pitchFamily="34" charset="0"/>
                </a:rPr>
                <a:t>(a) incorrect order</a:t>
              </a:r>
            </a:p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 dirty="0">
                  <a:latin typeface="Calibri" panose="020F0502020204030204" pitchFamily="34" charset="0"/>
                </a:rPr>
                <a:t>(not mutual exclusive)</a:t>
              </a:r>
            </a:p>
          </p:txBody>
        </p:sp>
        <p:sp>
          <p:nvSpPr>
            <p:cNvPr id="70668" name="Text Box 16"/>
            <p:cNvSpPr txBox="1">
              <a:spLocks noChangeArrowheads="1"/>
            </p:cNvSpPr>
            <p:nvPr/>
          </p:nvSpPr>
          <p:spPr bwMode="auto">
            <a:xfrm>
              <a:off x="2066" y="3084"/>
              <a:ext cx="1138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latin typeface="Calibri" panose="020F0502020204030204" pitchFamily="34" charset="0"/>
                </a:rPr>
                <a:t>(b) typing error</a:t>
              </a:r>
            </a:p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latin typeface="Calibri" panose="020F0502020204030204" pitchFamily="34" charset="0"/>
                </a:rPr>
                <a:t>(deadlock)</a:t>
              </a:r>
            </a:p>
          </p:txBody>
        </p:sp>
        <p:sp>
          <p:nvSpPr>
            <p:cNvPr id="70669" name="Text Box 17"/>
            <p:cNvSpPr txBox="1">
              <a:spLocks noChangeArrowheads="1"/>
            </p:cNvSpPr>
            <p:nvPr/>
          </p:nvSpPr>
          <p:spPr bwMode="auto">
            <a:xfrm>
              <a:off x="2858" y="2256"/>
              <a:ext cx="9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latin typeface="Calibri" panose="020F0502020204030204" pitchFamily="34" charset="0"/>
                </a:rPr>
                <a:t>(c) forgotten</a:t>
              </a:r>
            </a:p>
          </p:txBody>
        </p:sp>
        <p:sp>
          <p:nvSpPr>
            <p:cNvPr id="70670" name="Line 18"/>
            <p:cNvSpPr>
              <a:spLocks noChangeShapeType="1"/>
            </p:cNvSpPr>
            <p:nvPr/>
          </p:nvSpPr>
          <p:spPr bwMode="auto">
            <a:xfrm flipV="1">
              <a:off x="3480" y="2472"/>
              <a:ext cx="540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671" name="Line 19"/>
            <p:cNvSpPr>
              <a:spLocks noChangeShapeType="1"/>
            </p:cNvSpPr>
            <p:nvPr/>
          </p:nvSpPr>
          <p:spPr bwMode="auto">
            <a:xfrm>
              <a:off x="3456" y="2496"/>
              <a:ext cx="576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672" name="Line 20"/>
            <p:cNvSpPr>
              <a:spLocks noChangeShapeType="1"/>
            </p:cNvSpPr>
            <p:nvPr/>
          </p:nvSpPr>
          <p:spPr bwMode="auto">
            <a:xfrm flipH="1">
              <a:off x="1500" y="3324"/>
              <a:ext cx="504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673" name="Line 21"/>
            <p:cNvSpPr>
              <a:spLocks noChangeShapeType="1"/>
            </p:cNvSpPr>
            <p:nvPr/>
          </p:nvSpPr>
          <p:spPr bwMode="auto">
            <a:xfrm flipH="1" flipV="1">
              <a:off x="1680" y="1584"/>
              <a:ext cx="25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674" name="Line 22"/>
            <p:cNvSpPr>
              <a:spLocks noChangeShapeType="1"/>
            </p:cNvSpPr>
            <p:nvPr/>
          </p:nvSpPr>
          <p:spPr bwMode="auto">
            <a:xfrm flipH="1">
              <a:off x="1572" y="1668"/>
              <a:ext cx="432" cy="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70675" name="Rectangle 23"/>
            <p:cNvSpPr>
              <a:spLocks noChangeArrowheads="1"/>
            </p:cNvSpPr>
            <p:nvPr/>
          </p:nvSpPr>
          <p:spPr bwMode="auto">
            <a:xfrm>
              <a:off x="4082" y="2435"/>
              <a:ext cx="770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51407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Problems with Semaphores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20092</TotalTime>
  <Words>5702</Words>
  <Application>Microsoft Office PowerPoint</Application>
  <PresentationFormat>寬螢幕</PresentationFormat>
  <Paragraphs>1459</Paragraphs>
  <Slides>127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127</vt:i4>
      </vt:variant>
    </vt:vector>
  </HeadingPairs>
  <TitlesOfParts>
    <vt:vector size="142" baseType="lpstr">
      <vt:lpstr>Monotype Sorts</vt:lpstr>
      <vt:lpstr>MS PGothic</vt:lpstr>
      <vt:lpstr>新細明體</vt:lpstr>
      <vt:lpstr>標楷體</vt:lpstr>
      <vt:lpstr>Arial</vt:lpstr>
      <vt:lpstr>Calibri</vt:lpstr>
      <vt:lpstr>Courier New</vt:lpstr>
      <vt:lpstr>Helvetica</vt:lpstr>
      <vt:lpstr>MT Extra</vt:lpstr>
      <vt:lpstr>Symbol</vt:lpstr>
      <vt:lpstr>Times New Roman</vt:lpstr>
      <vt:lpstr>Trebuchet MS</vt:lpstr>
      <vt:lpstr>Wingdings</vt:lpstr>
      <vt:lpstr>osnetppt</vt:lpstr>
      <vt:lpstr>Office 佈景主題</vt:lpstr>
      <vt:lpstr>Chapter 6   Process Synchronization</vt:lpstr>
      <vt:lpstr>Outline</vt:lpstr>
      <vt:lpstr>Background</vt:lpstr>
      <vt:lpstr>Bounded Buffer</vt:lpstr>
      <vt:lpstr>Producer Process/Thread</vt:lpstr>
      <vt:lpstr>Consumer Process/Thread</vt:lpstr>
      <vt:lpstr>Race Conditions</vt:lpstr>
      <vt:lpstr>Race Conditions (Cont.)</vt:lpstr>
      <vt:lpstr>Summary: Concurrent access to shared data may result in data inconsistency</vt:lpstr>
      <vt:lpstr>Background (Cont.)</vt:lpstr>
      <vt:lpstr>Outline</vt:lpstr>
      <vt:lpstr>The Critical Section Problem</vt:lpstr>
      <vt:lpstr>Critical Section Example</vt:lpstr>
      <vt:lpstr>The Critical Section Problem (Cont.)</vt:lpstr>
      <vt:lpstr>General Structure of a Typical Process</vt:lpstr>
      <vt:lpstr>PowerPoint 簡報</vt:lpstr>
      <vt:lpstr>Solution to Critical-Section Problem</vt:lpstr>
      <vt:lpstr>Solutions to Race Conditions</vt:lpstr>
      <vt:lpstr>Outline</vt:lpstr>
      <vt:lpstr>Peterson’s Solution</vt:lpstr>
      <vt:lpstr>Peterson’s Solution</vt:lpstr>
      <vt:lpstr>Peterson’s Algorithm Global View</vt:lpstr>
      <vt:lpstr>PowerPoint 簡報</vt:lpstr>
      <vt:lpstr>Peterson’s Algorithm Global View</vt:lpstr>
      <vt:lpstr>PowerPoint 簡報</vt:lpstr>
      <vt:lpstr>PowerPoint 簡報</vt:lpstr>
      <vt:lpstr>Proof of Correctness</vt:lpstr>
      <vt:lpstr>Drawbacks of Software Solutions</vt:lpstr>
      <vt:lpstr>Not Guaranteed to Work on Modern Computer Architecture</vt:lpstr>
      <vt:lpstr>Peterson’s Solution in Current Computer Architecture</vt:lpstr>
      <vt:lpstr>Outline</vt:lpstr>
      <vt:lpstr>複習： Solutions to Race Conditions</vt:lpstr>
      <vt:lpstr>Race Conditions (Cont.)</vt:lpstr>
      <vt:lpstr>Hardware Support for Synchronization</vt:lpstr>
      <vt:lpstr>Outline</vt:lpstr>
      <vt:lpstr>Memory Barriers (Cont.)</vt:lpstr>
      <vt:lpstr>複習： Peterson’s Solution in Current Computer Architecture</vt:lpstr>
      <vt:lpstr>Using Memory Barriers for Peterson’s Solution</vt:lpstr>
      <vt:lpstr>Memory Barriers</vt:lpstr>
      <vt:lpstr>複習：Drawbacks of Software Solutions</vt:lpstr>
      <vt:lpstr>Outline</vt:lpstr>
      <vt:lpstr>How to Provide Synchronization Tools by Hardware?</vt:lpstr>
      <vt:lpstr>General Idea</vt:lpstr>
      <vt:lpstr>General Idea (Cont.)</vt:lpstr>
      <vt:lpstr>Race Condition (Skip!)</vt:lpstr>
      <vt:lpstr>General Idea (Cont.)</vt:lpstr>
      <vt:lpstr>Atomic Instructions</vt:lpstr>
      <vt:lpstr>test_and_set Instruction</vt:lpstr>
      <vt:lpstr>Mutual-Exclusion using test_and_set</vt:lpstr>
      <vt:lpstr>PowerPoint 簡報</vt:lpstr>
      <vt:lpstr>compare_and_swap  Instruction</vt:lpstr>
      <vt:lpstr>Mutual-Exclusion using compare_and_swap</vt:lpstr>
      <vt:lpstr>PowerPoint 簡報</vt:lpstr>
      <vt:lpstr>Bounded-Waiting with test_and_set()</vt:lpstr>
      <vt:lpstr>PowerPoint 簡報</vt:lpstr>
      <vt:lpstr>PowerPoint 簡報</vt:lpstr>
      <vt:lpstr>PowerPoint 簡報</vt:lpstr>
      <vt:lpstr>Proof: Bounded-Waiting with test_and_set() (Cont.) (Skip!)</vt:lpstr>
      <vt:lpstr>However, Using test-and-set and compare-and-swap is Still Not Easy for Programmers!</vt:lpstr>
      <vt:lpstr>Outline</vt:lpstr>
      <vt:lpstr>Atomic Variables</vt:lpstr>
      <vt:lpstr>Atomic Variables (Cont.)</vt:lpstr>
      <vt:lpstr>Example: Intel Lock Prefix</vt:lpstr>
      <vt:lpstr>Atomic Variables (Cont.)</vt:lpstr>
      <vt:lpstr>Example: without Atomic Variables (Skip!) </vt:lpstr>
      <vt:lpstr>Example: with Atomic Variables (Skip!) *counter = 5, calling increment(), the result is 7  </vt:lpstr>
      <vt:lpstr>Atomic Variables (Cont.)</vt:lpstr>
      <vt:lpstr>Outline</vt:lpstr>
      <vt:lpstr>Problems in Previous Approaches</vt:lpstr>
      <vt:lpstr>Mutex Locks</vt:lpstr>
      <vt:lpstr>複習：General Idea</vt:lpstr>
      <vt:lpstr>Mutex Locks</vt:lpstr>
      <vt:lpstr>General Idea: Using Mutex Lock</vt:lpstr>
      <vt:lpstr>Race Condition Problem Solved by mutex</vt:lpstr>
      <vt:lpstr>PowerPoint 簡報</vt:lpstr>
      <vt:lpstr>Since mutex is a shared variable, acquire() and release() must be atomically.</vt:lpstr>
      <vt:lpstr>Outline</vt:lpstr>
      <vt:lpstr>Spin Locks</vt:lpstr>
      <vt:lpstr>Spin Locks</vt:lpstr>
      <vt:lpstr>Spinlock Is Only Useful in MP Systems</vt:lpstr>
      <vt:lpstr>Spin Locks</vt:lpstr>
      <vt:lpstr>Outline</vt:lpstr>
      <vt:lpstr>Semaphore</vt:lpstr>
      <vt:lpstr>Outline</vt:lpstr>
      <vt:lpstr>Semaphore Types</vt:lpstr>
      <vt:lpstr>General Idea: Mutual-Exclusion with Binary Semaphores</vt:lpstr>
      <vt:lpstr>Mutual-Exclusion with Binary Semaphores</vt:lpstr>
      <vt:lpstr>Mutual-Exclusion Implementation with Semaphores</vt:lpstr>
      <vt:lpstr>Using Semaphores to Synchronize Processes</vt:lpstr>
      <vt:lpstr>Using Semaphores to Synchronize Processes</vt:lpstr>
      <vt:lpstr>Outline</vt:lpstr>
      <vt:lpstr>Semaphore Implementation</vt:lpstr>
      <vt:lpstr>複習：Various Wait Queues</vt:lpstr>
      <vt:lpstr>Semaphore Implementation (Cont.)</vt:lpstr>
      <vt:lpstr>Mutual-Exclusion Implementation with the New Semaphores</vt:lpstr>
      <vt:lpstr>OS 必須確保 no two processes can execute wait() and signal() on the same semaphore at the same time </vt:lpstr>
      <vt:lpstr>Outline</vt:lpstr>
      <vt:lpstr>Problems with Semaphores</vt:lpstr>
      <vt:lpstr>Problems with Semaphores</vt:lpstr>
      <vt:lpstr>Outline</vt:lpstr>
      <vt:lpstr>Monitor</vt:lpstr>
      <vt:lpstr>Monitor Structure</vt:lpstr>
      <vt:lpstr>Schematic View of a Monitor</vt:lpstr>
      <vt:lpstr>PowerPoint 簡報</vt:lpstr>
      <vt:lpstr>Monitor (Cont.)</vt:lpstr>
      <vt:lpstr>Monitors with Condition Variables</vt:lpstr>
      <vt:lpstr> Monitor with Condition Variables</vt:lpstr>
      <vt:lpstr>PowerPoint 簡報</vt:lpstr>
      <vt:lpstr>Monitors with Condition Variables (Cont.)</vt:lpstr>
      <vt:lpstr>Outline</vt:lpstr>
      <vt:lpstr>Implement a Monitor Using Semaphores</vt:lpstr>
      <vt:lpstr>Implement a Monitor Using Semaphores (Cont.)</vt:lpstr>
      <vt:lpstr>Implement a Monitor Using Semaphores (Cont.)</vt:lpstr>
      <vt:lpstr>x.wait() and x.signal() Invoke Library------x.wait() and x.signal() are implemented in library</vt:lpstr>
      <vt:lpstr>PowerPoint 簡報</vt:lpstr>
      <vt:lpstr>Outline</vt:lpstr>
      <vt:lpstr>Resuming Processes Within a Monitor</vt:lpstr>
      <vt:lpstr>Outline</vt:lpstr>
      <vt:lpstr>Liveness</vt:lpstr>
      <vt:lpstr>Deadlock</vt:lpstr>
      <vt:lpstr>Priority Inversion</vt:lpstr>
      <vt:lpstr>Solution: Priority Inheritance Protocol (PIP)</vt:lpstr>
      <vt:lpstr>Outline</vt:lpstr>
      <vt:lpstr>Evaluation</vt:lpstr>
      <vt:lpstr>Lock-Free Programming Example (Skip!) </vt:lpstr>
      <vt:lpstr>Detailed Comparisons (Skip!) 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hpchang</cp:lastModifiedBy>
  <cp:revision>3449</cp:revision>
  <dcterms:created xsi:type="dcterms:W3CDTF">2007-09-05T09:28:55Z</dcterms:created>
  <dcterms:modified xsi:type="dcterms:W3CDTF">2023-11-10T06:44:48Z</dcterms:modified>
</cp:coreProperties>
</file>