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BA09"/>
    <a:srgbClr val="5D8800"/>
    <a:srgbClr val="6FA60B"/>
    <a:srgbClr val="628C0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56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CF1-8842-40E7-AD68-AA3671932C7D}" type="datetimeFigureOut">
              <a:rPr lang="zh-CN" altLang="en-US" smtClean="0"/>
              <a:pPr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781-682F-4A30-A02E-46530F99E3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307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CF1-8842-40E7-AD68-AA3671932C7D}" type="datetimeFigureOut">
              <a:rPr lang="zh-CN" altLang="en-US" smtClean="0"/>
              <a:pPr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781-682F-4A30-A02E-46530F99E3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507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CF1-8842-40E7-AD68-AA3671932C7D}" type="datetimeFigureOut">
              <a:rPr lang="zh-CN" altLang="en-US" smtClean="0"/>
              <a:pPr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781-682F-4A30-A02E-46530F99E3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1627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CF1-8842-40E7-AD68-AA3671932C7D}" type="datetimeFigureOut">
              <a:rPr lang="zh-CN" altLang="en-US" smtClean="0"/>
              <a:pPr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781-682F-4A30-A02E-46530F99E3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908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CF1-8842-40E7-AD68-AA3671932C7D}" type="datetimeFigureOut">
              <a:rPr lang="zh-CN" altLang="en-US" smtClean="0"/>
              <a:pPr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781-682F-4A30-A02E-46530F99E3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5350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CF1-8842-40E7-AD68-AA3671932C7D}" type="datetimeFigureOut">
              <a:rPr lang="zh-CN" altLang="en-US" smtClean="0"/>
              <a:pPr/>
              <a:t>2015/10/29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781-682F-4A30-A02E-46530F99E3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840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CF1-8842-40E7-AD68-AA3671932C7D}" type="datetimeFigureOut">
              <a:rPr lang="zh-CN" altLang="en-US" smtClean="0"/>
              <a:pPr/>
              <a:t>2015/10/29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781-682F-4A30-A02E-46530F99E3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2282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CF1-8842-40E7-AD68-AA3671932C7D}" type="datetimeFigureOut">
              <a:rPr lang="zh-CN" altLang="en-US" smtClean="0"/>
              <a:pPr/>
              <a:t>2015/10/29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781-682F-4A30-A02E-46530F99E3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902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CF1-8842-40E7-AD68-AA3671932C7D}" type="datetimeFigureOut">
              <a:rPr lang="zh-CN" altLang="en-US" smtClean="0"/>
              <a:pPr/>
              <a:t>2015/10/29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781-682F-4A30-A02E-46530F99E3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170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CF1-8842-40E7-AD68-AA3671932C7D}" type="datetimeFigureOut">
              <a:rPr lang="zh-CN" altLang="en-US" smtClean="0"/>
              <a:pPr/>
              <a:t>2015/10/29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781-682F-4A30-A02E-46530F99E3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610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6CF1-8842-40E7-AD68-AA3671932C7D}" type="datetimeFigureOut">
              <a:rPr lang="zh-CN" altLang="en-US" smtClean="0"/>
              <a:pPr/>
              <a:t>2015/10/29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E781-682F-4A30-A02E-46530F99E3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588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6CF1-8842-40E7-AD68-AA3671932C7D}" type="datetimeFigureOut">
              <a:rPr lang="zh-CN" altLang="en-US" smtClean="0"/>
              <a:pPr/>
              <a:t>2015/10/29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E781-682F-4A30-A02E-46530F99E3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9073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2" name="任意多边形 21"/>
          <p:cNvSpPr/>
          <p:nvPr/>
        </p:nvSpPr>
        <p:spPr>
          <a:xfrm>
            <a:off x="6461714" y="4181265"/>
            <a:ext cx="564918" cy="3407785"/>
          </a:xfrm>
          <a:custGeom>
            <a:avLst/>
            <a:gdLst>
              <a:gd name="connsiteX0" fmla="*/ 85929 w 564918"/>
              <a:gd name="connsiteY0" fmla="*/ 0 h 3407785"/>
              <a:gd name="connsiteX1" fmla="*/ 564900 w 564918"/>
              <a:gd name="connsiteY1" fmla="*/ 1175657 h 3407785"/>
              <a:gd name="connsiteX2" fmla="*/ 71414 w 564918"/>
              <a:gd name="connsiteY2" fmla="*/ 3178629 h 3407785"/>
              <a:gd name="connsiteX3" fmla="*/ 13357 w 564918"/>
              <a:gd name="connsiteY3" fmla="*/ 3280229 h 340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918" h="3407785">
                <a:moveTo>
                  <a:pt x="85929" y="0"/>
                </a:moveTo>
                <a:cubicBezTo>
                  <a:pt x="326624" y="322943"/>
                  <a:pt x="567319" y="645886"/>
                  <a:pt x="564900" y="1175657"/>
                </a:cubicBezTo>
                <a:cubicBezTo>
                  <a:pt x="562481" y="1705428"/>
                  <a:pt x="163338" y="2827867"/>
                  <a:pt x="71414" y="3178629"/>
                </a:cubicBezTo>
                <a:cubicBezTo>
                  <a:pt x="-20510" y="3529391"/>
                  <a:pt x="-3577" y="3404810"/>
                  <a:pt x="13357" y="3280229"/>
                </a:cubicBezTo>
              </a:path>
            </a:pathLst>
          </a:custGeom>
          <a:noFill/>
          <a:ln w="107950">
            <a:solidFill>
              <a:srgbClr val="5D8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597355" y="1029593"/>
            <a:ext cx="4401605" cy="4181036"/>
            <a:chOff x="4787527" y="2060107"/>
            <a:chExt cx="2189016" cy="2079322"/>
          </a:xfrm>
          <a:solidFill>
            <a:srgbClr val="5D8800"/>
          </a:solidFill>
        </p:grpSpPr>
        <p:sp>
          <p:nvSpPr>
            <p:cNvPr id="6" name="任意多边形 5"/>
            <p:cNvSpPr/>
            <p:nvPr/>
          </p:nvSpPr>
          <p:spPr>
            <a:xfrm>
              <a:off x="5399723" y="2060107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5737103">
              <a:off x="5895024" y="2677083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11205209">
              <a:off x="5209538" y="3115578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 rot="16200000">
              <a:off x="4729859" y="2482554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/>
          <p:cNvSpPr/>
          <p:nvPr/>
        </p:nvSpPr>
        <p:spPr>
          <a:xfrm>
            <a:off x="4127618" y="1382892"/>
            <a:ext cx="3410857" cy="3410857"/>
          </a:xfrm>
          <a:prstGeom prst="ellipse">
            <a:avLst/>
          </a:prstGeom>
          <a:solidFill>
            <a:srgbClr val="88B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38820" y="1875343"/>
            <a:ext cx="6000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chemeClr val="bg1"/>
                </a:solidFill>
                <a:latin typeface="DFPYuanYuanW2-B5" panose="040B0200000000000000" pitchFamily="82" charset="-120"/>
                <a:ea typeface="DFPYuanYuanW2-B5" panose="040B0200000000000000" pitchFamily="82" charset="-120"/>
                <a:cs typeface="Microsoft JhengHei Light" panose="020B0304030504040204" pitchFamily="34" charset="-122"/>
              </a:rPr>
              <a:t>Springmvc</a:t>
            </a:r>
            <a:r>
              <a:rPr lang="zh-CN" altLang="en-US" sz="3200" b="1" dirty="0" smtClean="0">
                <a:solidFill>
                  <a:schemeClr val="bg1"/>
                </a:solidFill>
                <a:latin typeface="DFPYuanYuanW2-B5" panose="040B0200000000000000" pitchFamily="82" charset="-120"/>
                <a:ea typeface="DFPYuanYuanW2-B5" panose="040B0200000000000000" pitchFamily="82" charset="-120"/>
                <a:cs typeface="Microsoft JhengHei Light" panose="020B0304030504040204" pitchFamily="34" charset="-122"/>
              </a:rPr>
              <a:t>深入浅出之源码分析</a:t>
            </a:r>
            <a:endParaRPr lang="zh-CN" altLang="en-US" sz="3200" b="1" dirty="0">
              <a:solidFill>
                <a:schemeClr val="bg1"/>
              </a:solidFill>
              <a:latin typeface="DFPYuanYuanW2-B5" panose="040B0200000000000000" pitchFamily="82" charset="-120"/>
              <a:ea typeface="DFPYuanYuanW2-B5" panose="040B0200000000000000" pitchFamily="82" charset="-120"/>
              <a:cs typeface="Microsoft JhengHei Light" panose="020B030403050404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40188" y="291579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DFPYuanYuanW2-B5" panose="040B0200000000000000" pitchFamily="82" charset="-120"/>
                <a:ea typeface="DFPYuanYuanW2-B5" panose="040B0200000000000000" pitchFamily="82" charset="-120"/>
                <a:cs typeface="Microsoft JhengHei UI Light" panose="020B0304030504040204" pitchFamily="34" charset="-122"/>
              </a:rPr>
              <a:t>主讲人：郭明</a:t>
            </a:r>
            <a:endParaRPr lang="zh-CN" altLang="en-US" sz="2000" dirty="0">
              <a:solidFill>
                <a:schemeClr val="bg1"/>
              </a:solidFill>
              <a:latin typeface="DFPYuanYuanW2-B5" panose="040B0200000000000000" pitchFamily="82" charset="-120"/>
              <a:ea typeface="DFPYuanYuanW2-B5" panose="040B0200000000000000" pitchFamily="82" charset="-120"/>
              <a:cs typeface="Microsoft JhengHei U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518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941367" y="5253158"/>
            <a:ext cx="1376169" cy="1307207"/>
            <a:chOff x="4787527" y="2060107"/>
            <a:chExt cx="2189016" cy="2079322"/>
          </a:xfrm>
          <a:solidFill>
            <a:srgbClr val="5D8800"/>
          </a:solidFill>
        </p:grpSpPr>
        <p:sp>
          <p:nvSpPr>
            <p:cNvPr id="38" name="任意多边形 37"/>
            <p:cNvSpPr/>
            <p:nvPr/>
          </p:nvSpPr>
          <p:spPr>
            <a:xfrm>
              <a:off x="5399723" y="2060107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rot="5737103">
              <a:off x="5895024" y="2677083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rot="11205209">
              <a:off x="5209538" y="3115578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 rot="16200000">
              <a:off x="4729859" y="2482554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" y="0"/>
            <a:ext cx="12192000" cy="6857999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1855642" y="1266938"/>
            <a:ext cx="1376169" cy="1307207"/>
            <a:chOff x="4787527" y="2060107"/>
            <a:chExt cx="2189016" cy="2079322"/>
          </a:xfrm>
          <a:solidFill>
            <a:srgbClr val="5D8800"/>
          </a:solidFill>
        </p:grpSpPr>
        <p:sp>
          <p:nvSpPr>
            <p:cNvPr id="31" name="任意多边形 30"/>
            <p:cNvSpPr/>
            <p:nvPr/>
          </p:nvSpPr>
          <p:spPr>
            <a:xfrm>
              <a:off x="5399723" y="2060107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5737103">
              <a:off x="5895024" y="2677083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rot="11205209">
              <a:off x="5209538" y="3115578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rot="16200000">
              <a:off x="4729859" y="2482554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任意多边形 43"/>
          <p:cNvSpPr/>
          <p:nvPr/>
        </p:nvSpPr>
        <p:spPr>
          <a:xfrm>
            <a:off x="2791379" y="1529479"/>
            <a:ext cx="7057787" cy="835040"/>
          </a:xfrm>
          <a:custGeom>
            <a:avLst/>
            <a:gdLst>
              <a:gd name="connsiteX0" fmla="*/ 7713 w 7057787"/>
              <a:gd name="connsiteY0" fmla="*/ 0 h 835040"/>
              <a:gd name="connsiteX1" fmla="*/ 6828953 w 7057787"/>
              <a:gd name="connsiteY1" fmla="*/ 0 h 835040"/>
              <a:gd name="connsiteX2" fmla="*/ 7057787 w 7057787"/>
              <a:gd name="connsiteY2" fmla="*/ 228834 h 835040"/>
              <a:gd name="connsiteX3" fmla="*/ 7057787 w 7057787"/>
              <a:gd name="connsiteY3" fmla="*/ 606206 h 835040"/>
              <a:gd name="connsiteX4" fmla="*/ 6828953 w 7057787"/>
              <a:gd name="connsiteY4" fmla="*/ 835040 h 835040"/>
              <a:gd name="connsiteX5" fmla="*/ 0 w 7057787"/>
              <a:gd name="connsiteY5" fmla="*/ 835040 h 835040"/>
              <a:gd name="connsiteX6" fmla="*/ 52927 w 7057787"/>
              <a:gd name="connsiteY6" fmla="*/ 791371 h 835040"/>
              <a:gd name="connsiteX7" fmla="*/ 209099 w 7057787"/>
              <a:gd name="connsiteY7" fmla="*/ 414338 h 835040"/>
              <a:gd name="connsiteX8" fmla="*/ 52927 w 7057787"/>
              <a:gd name="connsiteY8" fmla="*/ 37305 h 835040"/>
              <a:gd name="connsiteX9" fmla="*/ 7713 w 7057787"/>
              <a:gd name="connsiteY9" fmla="*/ 0 h 83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7787" h="835040">
                <a:moveTo>
                  <a:pt x="7713" y="0"/>
                </a:moveTo>
                <a:lnTo>
                  <a:pt x="6828953" y="0"/>
                </a:lnTo>
                <a:cubicBezTo>
                  <a:pt x="6955335" y="0"/>
                  <a:pt x="7057787" y="102452"/>
                  <a:pt x="7057787" y="228834"/>
                </a:cubicBezTo>
                <a:lnTo>
                  <a:pt x="7057787" y="606206"/>
                </a:lnTo>
                <a:cubicBezTo>
                  <a:pt x="7057787" y="732588"/>
                  <a:pt x="6955335" y="835040"/>
                  <a:pt x="6828953" y="835040"/>
                </a:cubicBezTo>
                <a:lnTo>
                  <a:pt x="0" y="835040"/>
                </a:lnTo>
                <a:lnTo>
                  <a:pt x="52927" y="791371"/>
                </a:lnTo>
                <a:cubicBezTo>
                  <a:pt x="149418" y="694880"/>
                  <a:pt x="209099" y="561579"/>
                  <a:pt x="209099" y="414338"/>
                </a:cubicBezTo>
                <a:cubicBezTo>
                  <a:pt x="209099" y="267098"/>
                  <a:pt x="149418" y="133796"/>
                  <a:pt x="52927" y="37305"/>
                </a:cubicBezTo>
                <a:lnTo>
                  <a:pt x="7713" y="0"/>
                </a:lnTo>
                <a:close/>
              </a:path>
            </a:pathLst>
          </a:custGeom>
          <a:solidFill>
            <a:srgbClr val="88B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框架模型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2147713" y="1496263"/>
            <a:ext cx="880330" cy="880329"/>
          </a:xfrm>
          <a:prstGeom prst="ellipse">
            <a:avLst/>
          </a:prstGeom>
          <a:solidFill>
            <a:srgbClr val="88BA09"/>
          </a:solidFill>
          <a:ln w="50800">
            <a:solidFill>
              <a:srgbClr val="5D8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855642" y="2650448"/>
            <a:ext cx="1376169" cy="1307207"/>
            <a:chOff x="4787527" y="2060107"/>
            <a:chExt cx="2189016" cy="2079322"/>
          </a:xfrm>
          <a:solidFill>
            <a:srgbClr val="5D8800"/>
          </a:solidFill>
        </p:grpSpPr>
        <p:sp>
          <p:nvSpPr>
            <p:cNvPr id="50" name="任意多边形 49"/>
            <p:cNvSpPr/>
            <p:nvPr/>
          </p:nvSpPr>
          <p:spPr>
            <a:xfrm>
              <a:off x="5399723" y="2060107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 rot="5737103">
              <a:off x="5895024" y="2677083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 rot="11205209">
              <a:off x="5209538" y="3115578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16200000">
              <a:off x="4729859" y="2482554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>
            <a:off x="2791379" y="2912989"/>
            <a:ext cx="7057787" cy="835040"/>
          </a:xfrm>
          <a:custGeom>
            <a:avLst/>
            <a:gdLst>
              <a:gd name="connsiteX0" fmla="*/ 7713 w 7057787"/>
              <a:gd name="connsiteY0" fmla="*/ 0 h 835040"/>
              <a:gd name="connsiteX1" fmla="*/ 6828953 w 7057787"/>
              <a:gd name="connsiteY1" fmla="*/ 0 h 835040"/>
              <a:gd name="connsiteX2" fmla="*/ 7057787 w 7057787"/>
              <a:gd name="connsiteY2" fmla="*/ 228834 h 835040"/>
              <a:gd name="connsiteX3" fmla="*/ 7057787 w 7057787"/>
              <a:gd name="connsiteY3" fmla="*/ 606206 h 835040"/>
              <a:gd name="connsiteX4" fmla="*/ 6828953 w 7057787"/>
              <a:gd name="connsiteY4" fmla="*/ 835040 h 835040"/>
              <a:gd name="connsiteX5" fmla="*/ 0 w 7057787"/>
              <a:gd name="connsiteY5" fmla="*/ 835040 h 835040"/>
              <a:gd name="connsiteX6" fmla="*/ 52927 w 7057787"/>
              <a:gd name="connsiteY6" fmla="*/ 791371 h 835040"/>
              <a:gd name="connsiteX7" fmla="*/ 209099 w 7057787"/>
              <a:gd name="connsiteY7" fmla="*/ 414338 h 835040"/>
              <a:gd name="connsiteX8" fmla="*/ 52927 w 7057787"/>
              <a:gd name="connsiteY8" fmla="*/ 37305 h 835040"/>
              <a:gd name="connsiteX9" fmla="*/ 7713 w 7057787"/>
              <a:gd name="connsiteY9" fmla="*/ 0 h 83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7787" h="835040">
                <a:moveTo>
                  <a:pt x="7713" y="0"/>
                </a:moveTo>
                <a:lnTo>
                  <a:pt x="6828953" y="0"/>
                </a:lnTo>
                <a:cubicBezTo>
                  <a:pt x="6955335" y="0"/>
                  <a:pt x="7057787" y="102452"/>
                  <a:pt x="7057787" y="228834"/>
                </a:cubicBezTo>
                <a:lnTo>
                  <a:pt x="7057787" y="606206"/>
                </a:lnTo>
                <a:cubicBezTo>
                  <a:pt x="7057787" y="732588"/>
                  <a:pt x="6955335" y="835040"/>
                  <a:pt x="6828953" y="835040"/>
                </a:cubicBezTo>
                <a:lnTo>
                  <a:pt x="0" y="835040"/>
                </a:lnTo>
                <a:lnTo>
                  <a:pt x="52927" y="791371"/>
                </a:lnTo>
                <a:cubicBezTo>
                  <a:pt x="149418" y="694880"/>
                  <a:pt x="209099" y="561579"/>
                  <a:pt x="209099" y="414338"/>
                </a:cubicBezTo>
                <a:cubicBezTo>
                  <a:pt x="209099" y="267098"/>
                  <a:pt x="149418" y="133796"/>
                  <a:pt x="52927" y="37305"/>
                </a:cubicBezTo>
                <a:lnTo>
                  <a:pt x="7713" y="0"/>
                </a:lnTo>
                <a:close/>
              </a:path>
            </a:pathLst>
          </a:custGeom>
          <a:solidFill>
            <a:srgbClr val="88B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DispatcherServlet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2147713" y="2879773"/>
            <a:ext cx="880330" cy="880329"/>
          </a:xfrm>
          <a:prstGeom prst="ellipse">
            <a:avLst/>
          </a:prstGeom>
          <a:solidFill>
            <a:srgbClr val="88BA09"/>
          </a:solidFill>
          <a:ln w="50800">
            <a:solidFill>
              <a:srgbClr val="5D8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855642" y="4033958"/>
            <a:ext cx="1376169" cy="1307207"/>
            <a:chOff x="4787527" y="2060107"/>
            <a:chExt cx="2189016" cy="2079322"/>
          </a:xfrm>
          <a:solidFill>
            <a:srgbClr val="5D8800"/>
          </a:solidFill>
        </p:grpSpPr>
        <p:sp>
          <p:nvSpPr>
            <p:cNvPr id="57" name="任意多边形 56"/>
            <p:cNvSpPr/>
            <p:nvPr/>
          </p:nvSpPr>
          <p:spPr>
            <a:xfrm>
              <a:off x="5399723" y="2060107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5737103">
              <a:off x="5895024" y="2677083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 rot="11205209">
              <a:off x="5209538" y="3115578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 rot="16200000">
              <a:off x="4729859" y="2482554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任意多边形 60"/>
          <p:cNvSpPr/>
          <p:nvPr/>
        </p:nvSpPr>
        <p:spPr>
          <a:xfrm>
            <a:off x="2791379" y="4296499"/>
            <a:ext cx="7057787" cy="835040"/>
          </a:xfrm>
          <a:custGeom>
            <a:avLst/>
            <a:gdLst>
              <a:gd name="connsiteX0" fmla="*/ 7713 w 7057787"/>
              <a:gd name="connsiteY0" fmla="*/ 0 h 835040"/>
              <a:gd name="connsiteX1" fmla="*/ 6828953 w 7057787"/>
              <a:gd name="connsiteY1" fmla="*/ 0 h 835040"/>
              <a:gd name="connsiteX2" fmla="*/ 7057787 w 7057787"/>
              <a:gd name="connsiteY2" fmla="*/ 228834 h 835040"/>
              <a:gd name="connsiteX3" fmla="*/ 7057787 w 7057787"/>
              <a:gd name="connsiteY3" fmla="*/ 606206 h 835040"/>
              <a:gd name="connsiteX4" fmla="*/ 6828953 w 7057787"/>
              <a:gd name="connsiteY4" fmla="*/ 835040 h 835040"/>
              <a:gd name="connsiteX5" fmla="*/ 0 w 7057787"/>
              <a:gd name="connsiteY5" fmla="*/ 835040 h 835040"/>
              <a:gd name="connsiteX6" fmla="*/ 52927 w 7057787"/>
              <a:gd name="connsiteY6" fmla="*/ 791371 h 835040"/>
              <a:gd name="connsiteX7" fmla="*/ 209099 w 7057787"/>
              <a:gd name="connsiteY7" fmla="*/ 414338 h 835040"/>
              <a:gd name="connsiteX8" fmla="*/ 52927 w 7057787"/>
              <a:gd name="connsiteY8" fmla="*/ 37305 h 835040"/>
              <a:gd name="connsiteX9" fmla="*/ 7713 w 7057787"/>
              <a:gd name="connsiteY9" fmla="*/ 0 h 83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7787" h="835040">
                <a:moveTo>
                  <a:pt x="7713" y="0"/>
                </a:moveTo>
                <a:lnTo>
                  <a:pt x="6828953" y="0"/>
                </a:lnTo>
                <a:cubicBezTo>
                  <a:pt x="6955335" y="0"/>
                  <a:pt x="7057787" y="102452"/>
                  <a:pt x="7057787" y="228834"/>
                </a:cubicBezTo>
                <a:lnTo>
                  <a:pt x="7057787" y="606206"/>
                </a:lnTo>
                <a:cubicBezTo>
                  <a:pt x="7057787" y="732588"/>
                  <a:pt x="6955335" y="835040"/>
                  <a:pt x="6828953" y="835040"/>
                </a:cubicBezTo>
                <a:lnTo>
                  <a:pt x="0" y="835040"/>
                </a:lnTo>
                <a:lnTo>
                  <a:pt x="52927" y="791371"/>
                </a:lnTo>
                <a:cubicBezTo>
                  <a:pt x="149418" y="694880"/>
                  <a:pt x="209099" y="561579"/>
                  <a:pt x="209099" y="414338"/>
                </a:cubicBezTo>
                <a:cubicBezTo>
                  <a:pt x="209099" y="267098"/>
                  <a:pt x="149418" y="133796"/>
                  <a:pt x="52927" y="37305"/>
                </a:cubicBezTo>
                <a:lnTo>
                  <a:pt x="7713" y="0"/>
                </a:lnTo>
                <a:close/>
              </a:path>
            </a:pathLst>
          </a:custGeom>
          <a:solidFill>
            <a:srgbClr val="88B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2" name="椭圆 61"/>
          <p:cNvSpPr/>
          <p:nvPr/>
        </p:nvSpPr>
        <p:spPr>
          <a:xfrm>
            <a:off x="2147713" y="4263283"/>
            <a:ext cx="880330" cy="880329"/>
          </a:xfrm>
          <a:prstGeom prst="ellipse">
            <a:avLst/>
          </a:prstGeom>
          <a:solidFill>
            <a:srgbClr val="88BA09"/>
          </a:solidFill>
          <a:ln w="50800">
            <a:solidFill>
              <a:srgbClr val="5D8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943779" y="5439499"/>
            <a:ext cx="7057787" cy="835040"/>
          </a:xfrm>
          <a:custGeom>
            <a:avLst/>
            <a:gdLst>
              <a:gd name="connsiteX0" fmla="*/ 7713 w 7057787"/>
              <a:gd name="connsiteY0" fmla="*/ 0 h 835040"/>
              <a:gd name="connsiteX1" fmla="*/ 6828953 w 7057787"/>
              <a:gd name="connsiteY1" fmla="*/ 0 h 835040"/>
              <a:gd name="connsiteX2" fmla="*/ 7057787 w 7057787"/>
              <a:gd name="connsiteY2" fmla="*/ 228834 h 835040"/>
              <a:gd name="connsiteX3" fmla="*/ 7057787 w 7057787"/>
              <a:gd name="connsiteY3" fmla="*/ 606206 h 835040"/>
              <a:gd name="connsiteX4" fmla="*/ 6828953 w 7057787"/>
              <a:gd name="connsiteY4" fmla="*/ 835040 h 835040"/>
              <a:gd name="connsiteX5" fmla="*/ 0 w 7057787"/>
              <a:gd name="connsiteY5" fmla="*/ 835040 h 835040"/>
              <a:gd name="connsiteX6" fmla="*/ 52927 w 7057787"/>
              <a:gd name="connsiteY6" fmla="*/ 791371 h 835040"/>
              <a:gd name="connsiteX7" fmla="*/ 209099 w 7057787"/>
              <a:gd name="connsiteY7" fmla="*/ 414338 h 835040"/>
              <a:gd name="connsiteX8" fmla="*/ 52927 w 7057787"/>
              <a:gd name="connsiteY8" fmla="*/ 37305 h 835040"/>
              <a:gd name="connsiteX9" fmla="*/ 7713 w 7057787"/>
              <a:gd name="connsiteY9" fmla="*/ 0 h 83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57787" h="835040">
                <a:moveTo>
                  <a:pt x="7713" y="0"/>
                </a:moveTo>
                <a:lnTo>
                  <a:pt x="6828953" y="0"/>
                </a:lnTo>
                <a:cubicBezTo>
                  <a:pt x="6955335" y="0"/>
                  <a:pt x="7057787" y="102452"/>
                  <a:pt x="7057787" y="228834"/>
                </a:cubicBezTo>
                <a:lnTo>
                  <a:pt x="7057787" y="606206"/>
                </a:lnTo>
                <a:cubicBezTo>
                  <a:pt x="7057787" y="732588"/>
                  <a:pt x="6955335" y="835040"/>
                  <a:pt x="6828953" y="835040"/>
                </a:cubicBezTo>
                <a:lnTo>
                  <a:pt x="0" y="835040"/>
                </a:lnTo>
                <a:lnTo>
                  <a:pt x="52927" y="791371"/>
                </a:lnTo>
                <a:cubicBezTo>
                  <a:pt x="149418" y="694880"/>
                  <a:pt x="209099" y="561579"/>
                  <a:pt x="209099" y="414338"/>
                </a:cubicBezTo>
                <a:cubicBezTo>
                  <a:pt x="209099" y="267098"/>
                  <a:pt x="149418" y="133796"/>
                  <a:pt x="52927" y="37305"/>
                </a:cubicBezTo>
                <a:lnTo>
                  <a:pt x="7713" y="0"/>
                </a:lnTo>
                <a:close/>
              </a:path>
            </a:pathLst>
          </a:custGeom>
          <a:solidFill>
            <a:srgbClr val="88B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2119138" y="5482483"/>
            <a:ext cx="880330" cy="880329"/>
          </a:xfrm>
          <a:prstGeom prst="ellipse">
            <a:avLst/>
          </a:prstGeom>
          <a:solidFill>
            <a:srgbClr val="88BA09"/>
          </a:solidFill>
          <a:ln w="50800">
            <a:solidFill>
              <a:srgbClr val="5D8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917250" y="851059"/>
            <a:ext cx="10264508" cy="5499857"/>
          </a:xfrm>
          <a:prstGeom prst="roundRect">
            <a:avLst>
              <a:gd name="adj" fmla="val 14226"/>
            </a:avLst>
          </a:prstGeom>
          <a:solidFill>
            <a:srgbClr val="88BA09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917250" y="851059"/>
            <a:ext cx="10264508" cy="5499857"/>
          </a:xfrm>
          <a:prstGeom prst="roundRect">
            <a:avLst>
              <a:gd name="adj" fmla="val 14226"/>
            </a:avLst>
          </a:prstGeom>
          <a:noFill/>
          <a:ln>
            <a:solidFill>
              <a:schemeClr val="bg1"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72577" y="861483"/>
            <a:ext cx="10053689" cy="703421"/>
          </a:xfrm>
          <a:custGeom>
            <a:avLst/>
            <a:gdLst>
              <a:gd name="connsiteX0" fmla="*/ 738993 w 10053689"/>
              <a:gd name="connsiteY0" fmla="*/ 0 h 703421"/>
              <a:gd name="connsiteX1" fmla="*/ 9438681 w 10053689"/>
              <a:gd name="connsiteY1" fmla="*/ 0 h 703421"/>
              <a:gd name="connsiteX2" fmla="*/ 9991928 w 10053689"/>
              <a:gd name="connsiteY2" fmla="*/ 229163 h 703421"/>
              <a:gd name="connsiteX3" fmla="*/ 10053689 w 10053689"/>
              <a:gd name="connsiteY3" fmla="*/ 304018 h 703421"/>
              <a:gd name="connsiteX4" fmla="*/ 10040977 w 10053689"/>
              <a:gd name="connsiteY4" fmla="*/ 344969 h 703421"/>
              <a:gd name="connsiteX5" fmla="*/ 9500199 w 10053689"/>
              <a:gd name="connsiteY5" fmla="*/ 703421 h 703421"/>
              <a:gd name="connsiteX6" fmla="*/ 409491 w 10053689"/>
              <a:gd name="connsiteY6" fmla="*/ 703421 h 703421"/>
              <a:gd name="connsiteX7" fmla="*/ 81350 w 10053689"/>
              <a:gd name="connsiteY7" fmla="*/ 603188 h 703421"/>
              <a:gd name="connsiteX8" fmla="*/ 0 w 10053689"/>
              <a:gd name="connsiteY8" fmla="*/ 536068 h 703421"/>
              <a:gd name="connsiteX9" fmla="*/ 18069 w 10053689"/>
              <a:gd name="connsiteY9" fmla="*/ 477861 h 703421"/>
              <a:gd name="connsiteX10" fmla="*/ 738993 w 10053689"/>
              <a:gd name="connsiteY10" fmla="*/ 0 h 70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53689" h="703421">
                <a:moveTo>
                  <a:pt x="738993" y="0"/>
                </a:moveTo>
                <a:lnTo>
                  <a:pt x="9438681" y="0"/>
                </a:lnTo>
                <a:cubicBezTo>
                  <a:pt x="9654738" y="0"/>
                  <a:pt x="9850340" y="87574"/>
                  <a:pt x="9991928" y="229163"/>
                </a:cubicBezTo>
                <a:lnTo>
                  <a:pt x="10053689" y="304018"/>
                </a:lnTo>
                <a:lnTo>
                  <a:pt x="10040977" y="344969"/>
                </a:lnTo>
                <a:cubicBezTo>
                  <a:pt x="9951881" y="555616"/>
                  <a:pt x="9743301" y="703421"/>
                  <a:pt x="9500199" y="703421"/>
                </a:cubicBezTo>
                <a:lnTo>
                  <a:pt x="409491" y="703421"/>
                </a:lnTo>
                <a:cubicBezTo>
                  <a:pt x="287940" y="703421"/>
                  <a:pt x="175020" y="666470"/>
                  <a:pt x="81350" y="603188"/>
                </a:cubicBezTo>
                <a:lnTo>
                  <a:pt x="0" y="536068"/>
                </a:lnTo>
                <a:lnTo>
                  <a:pt x="18069" y="477861"/>
                </a:lnTo>
                <a:cubicBezTo>
                  <a:pt x="136845" y="197042"/>
                  <a:pt x="414909" y="0"/>
                  <a:pt x="738993" y="0"/>
                </a:cubicBezTo>
                <a:close/>
              </a:path>
            </a:pathLst>
          </a:custGeom>
          <a:solidFill>
            <a:srgbClr val="88BA09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框架模型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73585" y="207395"/>
            <a:ext cx="1376169" cy="1307207"/>
            <a:chOff x="4787527" y="2060107"/>
            <a:chExt cx="2189016" cy="2079322"/>
          </a:xfrm>
          <a:solidFill>
            <a:srgbClr val="5D8800"/>
          </a:solidFill>
        </p:grpSpPr>
        <p:sp>
          <p:nvSpPr>
            <p:cNvPr id="31" name="任意多边形 30"/>
            <p:cNvSpPr/>
            <p:nvPr/>
          </p:nvSpPr>
          <p:spPr>
            <a:xfrm>
              <a:off x="5399723" y="2060107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5737103">
              <a:off x="5895024" y="2677083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rot="11205209">
              <a:off x="5209538" y="3115578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rot="16200000">
              <a:off x="4729859" y="2482554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椭圆 47"/>
          <p:cNvSpPr/>
          <p:nvPr/>
        </p:nvSpPr>
        <p:spPr>
          <a:xfrm>
            <a:off x="565656" y="436720"/>
            <a:ext cx="880330" cy="880329"/>
          </a:xfrm>
          <a:prstGeom prst="ellipse">
            <a:avLst/>
          </a:prstGeom>
          <a:solidFill>
            <a:srgbClr val="88BA09"/>
          </a:solidFill>
          <a:ln w="50800">
            <a:solidFill>
              <a:srgbClr val="5D8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guoming\appdata\roaming\360se6\User Data\temp\1342928077_24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3500" y="1587500"/>
            <a:ext cx="6257925" cy="441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1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917250" y="851059"/>
            <a:ext cx="10264508" cy="5499857"/>
          </a:xfrm>
          <a:prstGeom prst="roundRect">
            <a:avLst>
              <a:gd name="adj" fmla="val 14226"/>
            </a:avLst>
          </a:prstGeom>
          <a:noFill/>
          <a:ln>
            <a:solidFill>
              <a:schemeClr val="bg1"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72577" y="861483"/>
            <a:ext cx="10053689" cy="703421"/>
          </a:xfrm>
          <a:custGeom>
            <a:avLst/>
            <a:gdLst>
              <a:gd name="connsiteX0" fmla="*/ 738993 w 10053689"/>
              <a:gd name="connsiteY0" fmla="*/ 0 h 703421"/>
              <a:gd name="connsiteX1" fmla="*/ 9438681 w 10053689"/>
              <a:gd name="connsiteY1" fmla="*/ 0 h 703421"/>
              <a:gd name="connsiteX2" fmla="*/ 9991928 w 10053689"/>
              <a:gd name="connsiteY2" fmla="*/ 229163 h 703421"/>
              <a:gd name="connsiteX3" fmla="*/ 10053689 w 10053689"/>
              <a:gd name="connsiteY3" fmla="*/ 304018 h 703421"/>
              <a:gd name="connsiteX4" fmla="*/ 10040977 w 10053689"/>
              <a:gd name="connsiteY4" fmla="*/ 344969 h 703421"/>
              <a:gd name="connsiteX5" fmla="*/ 9500199 w 10053689"/>
              <a:gd name="connsiteY5" fmla="*/ 703421 h 703421"/>
              <a:gd name="connsiteX6" fmla="*/ 409491 w 10053689"/>
              <a:gd name="connsiteY6" fmla="*/ 703421 h 703421"/>
              <a:gd name="connsiteX7" fmla="*/ 81350 w 10053689"/>
              <a:gd name="connsiteY7" fmla="*/ 603188 h 703421"/>
              <a:gd name="connsiteX8" fmla="*/ 0 w 10053689"/>
              <a:gd name="connsiteY8" fmla="*/ 536068 h 703421"/>
              <a:gd name="connsiteX9" fmla="*/ 18069 w 10053689"/>
              <a:gd name="connsiteY9" fmla="*/ 477861 h 703421"/>
              <a:gd name="connsiteX10" fmla="*/ 738993 w 10053689"/>
              <a:gd name="connsiteY10" fmla="*/ 0 h 70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53689" h="703421">
                <a:moveTo>
                  <a:pt x="738993" y="0"/>
                </a:moveTo>
                <a:lnTo>
                  <a:pt x="9438681" y="0"/>
                </a:lnTo>
                <a:cubicBezTo>
                  <a:pt x="9654738" y="0"/>
                  <a:pt x="9850340" y="87574"/>
                  <a:pt x="9991928" y="229163"/>
                </a:cubicBezTo>
                <a:lnTo>
                  <a:pt x="10053689" y="304018"/>
                </a:lnTo>
                <a:lnTo>
                  <a:pt x="10040977" y="344969"/>
                </a:lnTo>
                <a:cubicBezTo>
                  <a:pt x="9951881" y="555616"/>
                  <a:pt x="9743301" y="703421"/>
                  <a:pt x="9500199" y="703421"/>
                </a:cubicBezTo>
                <a:lnTo>
                  <a:pt x="409491" y="703421"/>
                </a:lnTo>
                <a:cubicBezTo>
                  <a:pt x="287940" y="703421"/>
                  <a:pt x="175020" y="666470"/>
                  <a:pt x="81350" y="603188"/>
                </a:cubicBezTo>
                <a:lnTo>
                  <a:pt x="0" y="536068"/>
                </a:lnTo>
                <a:lnTo>
                  <a:pt x="18069" y="477861"/>
                </a:lnTo>
                <a:cubicBezTo>
                  <a:pt x="136845" y="197042"/>
                  <a:pt x="414909" y="0"/>
                  <a:pt x="738993" y="0"/>
                </a:cubicBezTo>
                <a:close/>
              </a:path>
            </a:pathLst>
          </a:custGeom>
          <a:solidFill>
            <a:srgbClr val="88BA09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框架模型</a:t>
            </a:r>
            <a:endParaRPr lang="zh-CN" altLang="en-US" dirty="0"/>
          </a:p>
        </p:txBody>
      </p:sp>
      <p:grpSp>
        <p:nvGrpSpPr>
          <p:cNvPr id="3" name="组合 29"/>
          <p:cNvGrpSpPr/>
          <p:nvPr/>
        </p:nvGrpSpPr>
        <p:grpSpPr>
          <a:xfrm>
            <a:off x="273585" y="207395"/>
            <a:ext cx="1376169" cy="1307207"/>
            <a:chOff x="4787527" y="2060107"/>
            <a:chExt cx="2189016" cy="2079322"/>
          </a:xfrm>
          <a:solidFill>
            <a:srgbClr val="5D8800"/>
          </a:solidFill>
        </p:grpSpPr>
        <p:sp>
          <p:nvSpPr>
            <p:cNvPr id="31" name="任意多边形 30"/>
            <p:cNvSpPr/>
            <p:nvPr/>
          </p:nvSpPr>
          <p:spPr>
            <a:xfrm>
              <a:off x="5399723" y="2060107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5737103">
              <a:off x="5895024" y="2677083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rot="11205209">
              <a:off x="5209538" y="3115578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rot="16200000">
              <a:off x="4729859" y="2482554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椭圆 47"/>
          <p:cNvSpPr/>
          <p:nvPr/>
        </p:nvSpPr>
        <p:spPr>
          <a:xfrm>
            <a:off x="565656" y="436720"/>
            <a:ext cx="880330" cy="880329"/>
          </a:xfrm>
          <a:prstGeom prst="ellipse">
            <a:avLst/>
          </a:prstGeom>
          <a:solidFill>
            <a:srgbClr val="88BA09"/>
          </a:solidFill>
          <a:ln w="50800">
            <a:solidFill>
              <a:srgbClr val="5D8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19200" y="1905000"/>
            <a:ext cx="25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Springmvc</a:t>
            </a:r>
            <a:r>
              <a:rPr lang="en-US" altLang="zh-CN" b="1" dirty="0" smtClean="0">
                <a:solidFill>
                  <a:schemeClr val="bg1"/>
                </a:solidFill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</a:rPr>
              <a:t>接口解释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6500" y="2600325"/>
            <a:ext cx="7962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DispatcherServlet</a:t>
            </a:r>
            <a:r>
              <a:rPr lang="en-US" altLang="zh-CN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zh-CN" altLang="en-US" sz="1200" dirty="0" smtClean="0">
                <a:solidFill>
                  <a:schemeClr val="bg1"/>
                </a:solidFill>
              </a:rPr>
              <a:t>前端控制器，所有的请求都经过它统一分发。在分发给</a:t>
            </a:r>
            <a:r>
              <a:rPr lang="en-US" altLang="zh-CN" sz="1200" dirty="0" smtClean="0">
                <a:solidFill>
                  <a:schemeClr val="bg1"/>
                </a:solidFill>
              </a:rPr>
              <a:t>controller</a:t>
            </a:r>
            <a:r>
              <a:rPr lang="zh-CN" altLang="en-US" sz="1200" dirty="0" smtClean="0">
                <a:solidFill>
                  <a:schemeClr val="bg1"/>
                </a:solidFill>
              </a:rPr>
              <a:t>之前，需要借助于                              </a:t>
            </a:r>
            <a:r>
              <a:rPr lang="en-US" altLang="zh-CN" sz="1200" dirty="0" smtClean="0">
                <a:solidFill>
                  <a:schemeClr val="bg1"/>
                </a:solidFill>
              </a:rPr>
              <a:t>spring</a:t>
            </a:r>
            <a:r>
              <a:rPr lang="zh-CN" altLang="en-US" sz="1200" dirty="0" smtClean="0">
                <a:solidFill>
                  <a:schemeClr val="bg1"/>
                </a:solidFill>
              </a:rPr>
              <a:t>提供的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HandlerMapping</a:t>
            </a:r>
            <a:r>
              <a:rPr lang="zh-CN" altLang="en-US" sz="1200" dirty="0" smtClean="0">
                <a:solidFill>
                  <a:schemeClr val="bg1"/>
                </a:solidFill>
              </a:rPr>
              <a:t>定位到具体的</a:t>
            </a:r>
            <a:r>
              <a:rPr lang="en-US" altLang="zh-CN" sz="1200" dirty="0" smtClean="0">
                <a:solidFill>
                  <a:schemeClr val="bg1"/>
                </a:solidFill>
              </a:rPr>
              <a:t>Controller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25" y="3228975"/>
            <a:ext cx="796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HandlerMapping</a:t>
            </a:r>
            <a:r>
              <a:rPr lang="en-US" altLang="zh-CN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zh-CN" altLang="en-US" sz="1200" dirty="0" smtClean="0">
                <a:solidFill>
                  <a:schemeClr val="bg1"/>
                </a:solidFill>
              </a:rPr>
              <a:t>能够完成客户请求到</a:t>
            </a:r>
            <a:r>
              <a:rPr lang="en-US" altLang="zh-CN" sz="1200" dirty="0" smtClean="0">
                <a:solidFill>
                  <a:schemeClr val="bg1"/>
                </a:solidFill>
              </a:rPr>
              <a:t>controller</a:t>
            </a:r>
            <a:r>
              <a:rPr lang="zh-CN" altLang="en-US" sz="1200" dirty="0" smtClean="0">
                <a:solidFill>
                  <a:schemeClr val="bg1"/>
                </a:solidFill>
              </a:rPr>
              <a:t>映射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5075" y="3714750"/>
            <a:ext cx="796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Controller</a:t>
            </a:r>
            <a:r>
              <a:rPr lang="en-US" altLang="zh-CN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zh-CN" altLang="en-US" sz="1200" dirty="0" smtClean="0">
                <a:solidFill>
                  <a:schemeClr val="bg1"/>
                </a:solidFill>
              </a:rPr>
              <a:t> </a:t>
            </a:r>
            <a:r>
              <a:rPr lang="zh-CN" altLang="en-US" sz="1200" dirty="0" smtClean="0">
                <a:solidFill>
                  <a:schemeClr val="bg1"/>
                </a:solidFill>
              </a:rPr>
              <a:t>相当于</a:t>
            </a:r>
            <a:r>
              <a:rPr lang="en-US" altLang="zh-CN" sz="1200" dirty="0" smtClean="0">
                <a:solidFill>
                  <a:schemeClr val="bg1"/>
                </a:solidFill>
              </a:rPr>
              <a:t>struts</a:t>
            </a:r>
            <a:r>
              <a:rPr lang="zh-CN" altLang="en-US" sz="1200" dirty="0" smtClean="0">
                <a:solidFill>
                  <a:schemeClr val="bg1"/>
                </a:solidFill>
              </a:rPr>
              <a:t>中的</a:t>
            </a:r>
            <a:r>
              <a:rPr lang="en-US" altLang="zh-CN" sz="1200" dirty="0" smtClean="0">
                <a:solidFill>
                  <a:schemeClr val="bg1"/>
                </a:solidFill>
              </a:rPr>
              <a:t>action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33650" y="4210050"/>
            <a:ext cx="796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ViewResolver</a:t>
            </a:r>
            <a:r>
              <a:rPr lang="en-US" altLang="zh-CN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zh-CN" altLang="en-US" sz="1200" dirty="0" smtClean="0">
                <a:solidFill>
                  <a:schemeClr val="bg1"/>
                </a:solidFill>
              </a:rPr>
              <a:t> 视图解析器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917250" y="851059"/>
            <a:ext cx="10264508" cy="5499857"/>
          </a:xfrm>
          <a:prstGeom prst="roundRect">
            <a:avLst>
              <a:gd name="adj" fmla="val 14226"/>
            </a:avLst>
          </a:prstGeom>
          <a:noFill/>
          <a:ln>
            <a:solidFill>
              <a:schemeClr val="bg1"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72577" y="861483"/>
            <a:ext cx="10053689" cy="703421"/>
          </a:xfrm>
          <a:custGeom>
            <a:avLst/>
            <a:gdLst>
              <a:gd name="connsiteX0" fmla="*/ 738993 w 10053689"/>
              <a:gd name="connsiteY0" fmla="*/ 0 h 703421"/>
              <a:gd name="connsiteX1" fmla="*/ 9438681 w 10053689"/>
              <a:gd name="connsiteY1" fmla="*/ 0 h 703421"/>
              <a:gd name="connsiteX2" fmla="*/ 9991928 w 10053689"/>
              <a:gd name="connsiteY2" fmla="*/ 229163 h 703421"/>
              <a:gd name="connsiteX3" fmla="*/ 10053689 w 10053689"/>
              <a:gd name="connsiteY3" fmla="*/ 304018 h 703421"/>
              <a:gd name="connsiteX4" fmla="*/ 10040977 w 10053689"/>
              <a:gd name="connsiteY4" fmla="*/ 344969 h 703421"/>
              <a:gd name="connsiteX5" fmla="*/ 9500199 w 10053689"/>
              <a:gd name="connsiteY5" fmla="*/ 703421 h 703421"/>
              <a:gd name="connsiteX6" fmla="*/ 409491 w 10053689"/>
              <a:gd name="connsiteY6" fmla="*/ 703421 h 703421"/>
              <a:gd name="connsiteX7" fmla="*/ 81350 w 10053689"/>
              <a:gd name="connsiteY7" fmla="*/ 603188 h 703421"/>
              <a:gd name="connsiteX8" fmla="*/ 0 w 10053689"/>
              <a:gd name="connsiteY8" fmla="*/ 536068 h 703421"/>
              <a:gd name="connsiteX9" fmla="*/ 18069 w 10053689"/>
              <a:gd name="connsiteY9" fmla="*/ 477861 h 703421"/>
              <a:gd name="connsiteX10" fmla="*/ 738993 w 10053689"/>
              <a:gd name="connsiteY10" fmla="*/ 0 h 70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53689" h="703421">
                <a:moveTo>
                  <a:pt x="738993" y="0"/>
                </a:moveTo>
                <a:lnTo>
                  <a:pt x="9438681" y="0"/>
                </a:lnTo>
                <a:cubicBezTo>
                  <a:pt x="9654738" y="0"/>
                  <a:pt x="9850340" y="87574"/>
                  <a:pt x="9991928" y="229163"/>
                </a:cubicBezTo>
                <a:lnTo>
                  <a:pt x="10053689" y="304018"/>
                </a:lnTo>
                <a:lnTo>
                  <a:pt x="10040977" y="344969"/>
                </a:lnTo>
                <a:cubicBezTo>
                  <a:pt x="9951881" y="555616"/>
                  <a:pt x="9743301" y="703421"/>
                  <a:pt x="9500199" y="703421"/>
                </a:cubicBezTo>
                <a:lnTo>
                  <a:pt x="409491" y="703421"/>
                </a:lnTo>
                <a:cubicBezTo>
                  <a:pt x="287940" y="703421"/>
                  <a:pt x="175020" y="666470"/>
                  <a:pt x="81350" y="603188"/>
                </a:cubicBezTo>
                <a:lnTo>
                  <a:pt x="0" y="536068"/>
                </a:lnTo>
                <a:lnTo>
                  <a:pt x="18069" y="477861"/>
                </a:lnTo>
                <a:cubicBezTo>
                  <a:pt x="136845" y="197042"/>
                  <a:pt x="414909" y="0"/>
                  <a:pt x="738993" y="0"/>
                </a:cubicBezTo>
                <a:close/>
              </a:path>
            </a:pathLst>
          </a:custGeom>
          <a:solidFill>
            <a:srgbClr val="88BA09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框架模型</a:t>
            </a:r>
            <a:endParaRPr lang="zh-CN" altLang="en-US" dirty="0"/>
          </a:p>
        </p:txBody>
      </p:sp>
      <p:grpSp>
        <p:nvGrpSpPr>
          <p:cNvPr id="2" name="组合 29"/>
          <p:cNvGrpSpPr/>
          <p:nvPr/>
        </p:nvGrpSpPr>
        <p:grpSpPr>
          <a:xfrm>
            <a:off x="273585" y="207395"/>
            <a:ext cx="1376169" cy="1307207"/>
            <a:chOff x="4787527" y="2060107"/>
            <a:chExt cx="2189016" cy="2079322"/>
          </a:xfrm>
          <a:solidFill>
            <a:srgbClr val="5D8800"/>
          </a:solidFill>
        </p:grpSpPr>
        <p:sp>
          <p:nvSpPr>
            <p:cNvPr id="31" name="任意多边形 30"/>
            <p:cNvSpPr/>
            <p:nvPr/>
          </p:nvSpPr>
          <p:spPr>
            <a:xfrm>
              <a:off x="5399723" y="2060107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5737103">
              <a:off x="5895024" y="2677083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rot="11205209">
              <a:off x="5209538" y="3115578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rot="16200000">
              <a:off x="4729859" y="2482554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椭圆 47"/>
          <p:cNvSpPr/>
          <p:nvPr/>
        </p:nvSpPr>
        <p:spPr>
          <a:xfrm>
            <a:off x="565656" y="436720"/>
            <a:ext cx="880330" cy="880329"/>
          </a:xfrm>
          <a:prstGeom prst="ellipse">
            <a:avLst/>
          </a:prstGeom>
          <a:solidFill>
            <a:srgbClr val="88BA09"/>
          </a:solidFill>
          <a:ln w="50800">
            <a:solidFill>
              <a:srgbClr val="5D8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19200" y="1905000"/>
            <a:ext cx="25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Springmvc</a:t>
            </a:r>
            <a:r>
              <a:rPr lang="zh-CN" altLang="en-US" b="1" dirty="0" smtClean="0">
                <a:solidFill>
                  <a:schemeClr val="bg1"/>
                </a:solidFill>
              </a:rPr>
              <a:t>运行原理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43150" y="2400300"/>
            <a:ext cx="796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  1. </a:t>
            </a:r>
            <a:r>
              <a:rPr lang="zh-CN" altLang="en-US" sz="1200" dirty="0" smtClean="0">
                <a:solidFill>
                  <a:schemeClr val="bg1"/>
                </a:solidFill>
              </a:rPr>
              <a:t>客户端发送一个</a:t>
            </a:r>
            <a:r>
              <a:rPr lang="en-US" altLang="zh-CN" sz="1200" dirty="0" smtClean="0">
                <a:solidFill>
                  <a:schemeClr val="bg1"/>
                </a:solidFill>
              </a:rPr>
              <a:t>http</a:t>
            </a:r>
            <a:r>
              <a:rPr lang="zh-CN" altLang="en-US" sz="1200" dirty="0" smtClean="0">
                <a:solidFill>
                  <a:schemeClr val="bg1"/>
                </a:solidFill>
              </a:rPr>
              <a:t>请求被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DispatcherServlet</a:t>
            </a:r>
            <a:r>
              <a:rPr lang="zh-CN" altLang="en-US" sz="1200" dirty="0" smtClean="0">
                <a:solidFill>
                  <a:schemeClr val="bg1"/>
                </a:solidFill>
              </a:rPr>
              <a:t>拦截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2675" y="2781300"/>
            <a:ext cx="796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  2.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DispatcherServlet</a:t>
            </a:r>
            <a:r>
              <a:rPr lang="zh-CN" altLang="en-US" sz="1200" dirty="0" smtClean="0">
                <a:solidFill>
                  <a:schemeClr val="bg1"/>
                </a:solidFill>
              </a:rPr>
              <a:t>接收到这个请求后，将根据请求的信息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包括</a:t>
            </a:r>
            <a:r>
              <a:rPr lang="en-US" altLang="zh-CN" sz="1200" dirty="0" smtClean="0">
                <a:solidFill>
                  <a:schemeClr val="bg1"/>
                </a:solidFill>
              </a:rPr>
              <a:t>URL</a:t>
            </a:r>
            <a:r>
              <a:rPr lang="zh-CN" altLang="en-US" sz="1200" dirty="0" smtClean="0">
                <a:solidFill>
                  <a:schemeClr val="bg1"/>
                </a:solidFill>
              </a:rPr>
              <a:t>、</a:t>
            </a:r>
            <a:r>
              <a:rPr lang="en-US" altLang="zh-CN" sz="1200" dirty="0" smtClean="0">
                <a:solidFill>
                  <a:schemeClr val="bg1"/>
                </a:solidFill>
              </a:rPr>
              <a:t>HTTP</a:t>
            </a:r>
            <a:r>
              <a:rPr lang="zh-CN" altLang="en-US" sz="1200" dirty="0" smtClean="0">
                <a:solidFill>
                  <a:schemeClr val="bg1"/>
                </a:solidFill>
              </a:rPr>
              <a:t>方法、请求参数等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r>
              <a:rPr lang="zh-CN" altLang="en-US" sz="1200" dirty="0" smtClean="0">
                <a:solidFill>
                  <a:schemeClr val="bg1"/>
                </a:solidFill>
              </a:rPr>
              <a:t>及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HandlerMapping</a:t>
            </a:r>
            <a:r>
              <a:rPr lang="zh-CN" altLang="en-US" sz="1200" dirty="0" smtClean="0">
                <a:solidFill>
                  <a:schemeClr val="bg1"/>
                </a:solidFill>
              </a:rPr>
              <a:t>的配                     置找到处理请求的处理器</a:t>
            </a:r>
            <a:r>
              <a:rPr lang="en-US" altLang="zh-CN" sz="1200" dirty="0" smtClean="0">
                <a:solidFill>
                  <a:schemeClr val="bg1"/>
                </a:solidFill>
              </a:rPr>
              <a:t>Handler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3625" y="3362325"/>
            <a:ext cx="796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  3. </a:t>
            </a:r>
            <a:r>
              <a:rPr lang="zh-CN" altLang="en-US" sz="1200" dirty="0" smtClean="0">
                <a:solidFill>
                  <a:schemeClr val="bg1"/>
                </a:solidFill>
              </a:rPr>
              <a:t>得到处理器</a:t>
            </a:r>
            <a:r>
              <a:rPr lang="en-US" altLang="zh-CN" sz="1200" dirty="0" smtClean="0">
                <a:solidFill>
                  <a:schemeClr val="bg1"/>
                </a:solidFill>
              </a:rPr>
              <a:t>Handler</a:t>
            </a:r>
            <a:r>
              <a:rPr lang="zh-CN" altLang="en-US" sz="1200" dirty="0" smtClean="0">
                <a:solidFill>
                  <a:schemeClr val="bg1"/>
                </a:solidFill>
              </a:rPr>
              <a:t>后，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HandlerAdapter</a:t>
            </a:r>
            <a:r>
              <a:rPr lang="zh-CN" altLang="en-US" sz="1200" dirty="0" smtClean="0">
                <a:solidFill>
                  <a:schemeClr val="bg1"/>
                </a:solidFill>
              </a:rPr>
              <a:t>对</a:t>
            </a:r>
            <a:r>
              <a:rPr lang="en-US" altLang="zh-CN" sz="1200" dirty="0" smtClean="0">
                <a:solidFill>
                  <a:schemeClr val="bg1"/>
                </a:solidFill>
              </a:rPr>
              <a:t>Handler</a:t>
            </a:r>
            <a:r>
              <a:rPr lang="zh-CN" altLang="en-US" sz="1200" dirty="0" smtClean="0">
                <a:solidFill>
                  <a:schemeClr val="bg1"/>
                </a:solidFill>
              </a:rPr>
              <a:t>进行封装，再一统一的适配器接口调用</a:t>
            </a:r>
            <a:r>
              <a:rPr lang="en-US" altLang="zh-CN" sz="1200" dirty="0" smtClean="0">
                <a:solidFill>
                  <a:schemeClr val="bg1"/>
                </a:solidFill>
              </a:rPr>
              <a:t>Handler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43150" y="3857625"/>
            <a:ext cx="796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  4.  </a:t>
            </a:r>
            <a:r>
              <a:rPr lang="zh-CN" altLang="en-US" sz="1200" dirty="0" smtClean="0">
                <a:solidFill>
                  <a:schemeClr val="bg1"/>
                </a:solidFill>
              </a:rPr>
              <a:t>调用完</a:t>
            </a:r>
            <a:r>
              <a:rPr lang="en-US" altLang="zh-CN" sz="1200" dirty="0" smtClean="0">
                <a:solidFill>
                  <a:schemeClr val="bg1"/>
                </a:solidFill>
              </a:rPr>
              <a:t>Handler</a:t>
            </a:r>
            <a:r>
              <a:rPr lang="zh-CN" altLang="en-US" sz="1200" dirty="0" smtClean="0">
                <a:solidFill>
                  <a:schemeClr val="bg1"/>
                </a:solidFill>
              </a:rPr>
              <a:t>方法后将返回一个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ModelAndView</a:t>
            </a:r>
            <a:r>
              <a:rPr lang="zh-CN" altLang="en-US" sz="1200" dirty="0" smtClean="0">
                <a:solidFill>
                  <a:schemeClr val="bg1"/>
                </a:solidFill>
              </a:rPr>
              <a:t>给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DispatcherServlet</a:t>
            </a:r>
            <a:r>
              <a:rPr lang="en-US" altLang="zh-CN" sz="1200" dirty="0" smtClean="0">
                <a:solidFill>
                  <a:schemeClr val="bg1"/>
                </a:solidFill>
              </a:rPr>
              <a:t>. 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ModelAndView</a:t>
            </a:r>
            <a:r>
              <a:rPr lang="zh-CN" altLang="en-US" sz="1200" dirty="0" smtClean="0">
                <a:solidFill>
                  <a:schemeClr val="bg1"/>
                </a:solidFill>
              </a:rPr>
              <a:t>包含了视图逻辑名和模型数据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2200" y="4371975"/>
            <a:ext cx="796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  5. 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ModelAndView</a:t>
            </a:r>
            <a:r>
              <a:rPr lang="zh-CN" altLang="en-US" sz="1200" dirty="0" smtClean="0">
                <a:solidFill>
                  <a:schemeClr val="bg1"/>
                </a:solidFill>
              </a:rPr>
              <a:t>中包含的是“逻辑视图名”而非真正的视图对象，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DispatcherServlet</a:t>
            </a:r>
            <a:r>
              <a:rPr lang="zh-CN" altLang="en-US" sz="1200" dirty="0" smtClean="0">
                <a:solidFill>
                  <a:schemeClr val="bg1"/>
                </a:solidFill>
              </a:rPr>
              <a:t>借由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ViewResolver</a:t>
            </a:r>
            <a:r>
              <a:rPr lang="zh-CN" altLang="en-US" sz="1200" dirty="0" smtClean="0">
                <a:solidFill>
                  <a:schemeClr val="bg1"/>
                </a:solidFill>
              </a:rPr>
              <a:t>完成逻辑视图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</a:rPr>
              <a:t>     </a:t>
            </a:r>
            <a:r>
              <a:rPr lang="zh-CN" altLang="en-US" sz="1200" dirty="0" smtClean="0">
                <a:solidFill>
                  <a:schemeClr val="bg1"/>
                </a:solidFill>
              </a:rPr>
              <a:t>名到真实视图对象的解析工作</a:t>
            </a: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2675" y="4972050"/>
            <a:ext cx="796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  6.  </a:t>
            </a:r>
            <a:r>
              <a:rPr lang="zh-CN" altLang="en-US" sz="1200" dirty="0" smtClean="0">
                <a:solidFill>
                  <a:schemeClr val="bg1"/>
                </a:solidFill>
              </a:rPr>
              <a:t>当得到真实的视图对象</a:t>
            </a:r>
            <a:r>
              <a:rPr lang="en-US" altLang="zh-CN" sz="1200" dirty="0" smtClean="0">
                <a:solidFill>
                  <a:schemeClr val="bg1"/>
                </a:solidFill>
              </a:rPr>
              <a:t>View</a:t>
            </a:r>
            <a:r>
              <a:rPr lang="zh-CN" altLang="en-US" sz="1200" dirty="0" smtClean="0">
                <a:solidFill>
                  <a:schemeClr val="bg1"/>
                </a:solidFill>
              </a:rPr>
              <a:t>后，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DispatcherServlet</a:t>
            </a:r>
            <a:r>
              <a:rPr lang="zh-CN" altLang="en-US" sz="1200" dirty="0" smtClean="0">
                <a:solidFill>
                  <a:schemeClr val="bg1"/>
                </a:solidFill>
              </a:rPr>
              <a:t>就使用这个</a:t>
            </a:r>
            <a:r>
              <a:rPr lang="en-US" altLang="zh-CN" sz="1200" dirty="0" smtClean="0">
                <a:solidFill>
                  <a:schemeClr val="bg1"/>
                </a:solidFill>
              </a:rPr>
              <a:t>View</a:t>
            </a:r>
            <a:r>
              <a:rPr lang="zh-CN" altLang="en-US" sz="1200" dirty="0" smtClean="0">
                <a:solidFill>
                  <a:schemeClr val="bg1"/>
                </a:solidFill>
              </a:rPr>
              <a:t>对象对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ModelAndView</a:t>
            </a:r>
            <a:r>
              <a:rPr lang="zh-CN" altLang="en-US" sz="1200" dirty="0" smtClean="0">
                <a:solidFill>
                  <a:schemeClr val="bg1"/>
                </a:solidFill>
              </a:rPr>
              <a:t>中的模型数据进行视图渲染</a:t>
            </a:r>
            <a:r>
              <a:rPr lang="en-US" altLang="zh-CN" sz="1200" dirty="0" smtClean="0">
                <a:solidFill>
                  <a:schemeClr val="bg1"/>
                </a:solidFill>
              </a:rPr>
              <a:t>  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62200" y="5562600"/>
            <a:ext cx="796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  7.   </a:t>
            </a:r>
            <a:r>
              <a:rPr lang="zh-CN" altLang="en-US" sz="1200" dirty="0" smtClean="0">
                <a:solidFill>
                  <a:schemeClr val="bg1"/>
                </a:solidFill>
              </a:rPr>
              <a:t>最终客户端得到响应信息</a:t>
            </a:r>
            <a:r>
              <a:rPr lang="en-US" altLang="zh-CN" sz="1200" dirty="0" smtClean="0">
                <a:solidFill>
                  <a:schemeClr val="bg1"/>
                </a:solidFill>
              </a:rPr>
              <a:t>    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917250" y="851059"/>
            <a:ext cx="10264508" cy="5499857"/>
          </a:xfrm>
          <a:prstGeom prst="roundRect">
            <a:avLst>
              <a:gd name="adj" fmla="val 14226"/>
            </a:avLst>
          </a:prstGeom>
          <a:noFill/>
          <a:ln>
            <a:solidFill>
              <a:schemeClr val="bg1"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72577" y="861483"/>
            <a:ext cx="10053689" cy="703421"/>
          </a:xfrm>
          <a:custGeom>
            <a:avLst/>
            <a:gdLst>
              <a:gd name="connsiteX0" fmla="*/ 738993 w 10053689"/>
              <a:gd name="connsiteY0" fmla="*/ 0 h 703421"/>
              <a:gd name="connsiteX1" fmla="*/ 9438681 w 10053689"/>
              <a:gd name="connsiteY1" fmla="*/ 0 h 703421"/>
              <a:gd name="connsiteX2" fmla="*/ 9991928 w 10053689"/>
              <a:gd name="connsiteY2" fmla="*/ 229163 h 703421"/>
              <a:gd name="connsiteX3" fmla="*/ 10053689 w 10053689"/>
              <a:gd name="connsiteY3" fmla="*/ 304018 h 703421"/>
              <a:gd name="connsiteX4" fmla="*/ 10040977 w 10053689"/>
              <a:gd name="connsiteY4" fmla="*/ 344969 h 703421"/>
              <a:gd name="connsiteX5" fmla="*/ 9500199 w 10053689"/>
              <a:gd name="connsiteY5" fmla="*/ 703421 h 703421"/>
              <a:gd name="connsiteX6" fmla="*/ 409491 w 10053689"/>
              <a:gd name="connsiteY6" fmla="*/ 703421 h 703421"/>
              <a:gd name="connsiteX7" fmla="*/ 81350 w 10053689"/>
              <a:gd name="connsiteY7" fmla="*/ 603188 h 703421"/>
              <a:gd name="connsiteX8" fmla="*/ 0 w 10053689"/>
              <a:gd name="connsiteY8" fmla="*/ 536068 h 703421"/>
              <a:gd name="connsiteX9" fmla="*/ 18069 w 10053689"/>
              <a:gd name="connsiteY9" fmla="*/ 477861 h 703421"/>
              <a:gd name="connsiteX10" fmla="*/ 738993 w 10053689"/>
              <a:gd name="connsiteY10" fmla="*/ 0 h 70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53689" h="703421">
                <a:moveTo>
                  <a:pt x="738993" y="0"/>
                </a:moveTo>
                <a:lnTo>
                  <a:pt x="9438681" y="0"/>
                </a:lnTo>
                <a:cubicBezTo>
                  <a:pt x="9654738" y="0"/>
                  <a:pt x="9850340" y="87574"/>
                  <a:pt x="9991928" y="229163"/>
                </a:cubicBezTo>
                <a:lnTo>
                  <a:pt x="10053689" y="304018"/>
                </a:lnTo>
                <a:lnTo>
                  <a:pt x="10040977" y="344969"/>
                </a:lnTo>
                <a:cubicBezTo>
                  <a:pt x="9951881" y="555616"/>
                  <a:pt x="9743301" y="703421"/>
                  <a:pt x="9500199" y="703421"/>
                </a:cubicBezTo>
                <a:lnTo>
                  <a:pt x="409491" y="703421"/>
                </a:lnTo>
                <a:cubicBezTo>
                  <a:pt x="287940" y="703421"/>
                  <a:pt x="175020" y="666470"/>
                  <a:pt x="81350" y="603188"/>
                </a:cubicBezTo>
                <a:lnTo>
                  <a:pt x="0" y="536068"/>
                </a:lnTo>
                <a:lnTo>
                  <a:pt x="18069" y="477861"/>
                </a:lnTo>
                <a:cubicBezTo>
                  <a:pt x="136845" y="197042"/>
                  <a:pt x="414909" y="0"/>
                  <a:pt x="738993" y="0"/>
                </a:cubicBezTo>
                <a:close/>
              </a:path>
            </a:pathLst>
          </a:custGeom>
          <a:solidFill>
            <a:srgbClr val="88BA09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b="1" dirty="0" smtClean="0"/>
              <a:t>配置</a:t>
            </a:r>
            <a:r>
              <a:rPr lang="en-US" altLang="zh-CN" b="1" dirty="0" err="1" smtClean="0"/>
              <a:t>DispatcherServlet</a:t>
            </a:r>
            <a:endParaRPr lang="zh-CN" altLang="en-US" b="1" dirty="0"/>
          </a:p>
        </p:txBody>
      </p:sp>
      <p:grpSp>
        <p:nvGrpSpPr>
          <p:cNvPr id="2" name="组合 29"/>
          <p:cNvGrpSpPr/>
          <p:nvPr/>
        </p:nvGrpSpPr>
        <p:grpSpPr>
          <a:xfrm>
            <a:off x="273585" y="207395"/>
            <a:ext cx="1376169" cy="1307207"/>
            <a:chOff x="4787527" y="2060107"/>
            <a:chExt cx="2189016" cy="2079322"/>
          </a:xfrm>
          <a:solidFill>
            <a:srgbClr val="5D8800"/>
          </a:solidFill>
        </p:grpSpPr>
        <p:sp>
          <p:nvSpPr>
            <p:cNvPr id="31" name="任意多边形 30"/>
            <p:cNvSpPr/>
            <p:nvPr/>
          </p:nvSpPr>
          <p:spPr>
            <a:xfrm>
              <a:off x="5399723" y="2060107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5737103">
              <a:off x="5895024" y="2677083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rot="11205209">
              <a:off x="5209538" y="3115578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rot="16200000">
              <a:off x="4729859" y="2482554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椭圆 47"/>
          <p:cNvSpPr/>
          <p:nvPr/>
        </p:nvSpPr>
        <p:spPr>
          <a:xfrm>
            <a:off x="565656" y="436720"/>
            <a:ext cx="880330" cy="880329"/>
          </a:xfrm>
          <a:prstGeom prst="ellipse">
            <a:avLst/>
          </a:prstGeom>
          <a:solidFill>
            <a:srgbClr val="88BA09"/>
          </a:solidFill>
          <a:ln w="50800">
            <a:solidFill>
              <a:srgbClr val="5D8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95400" y="1847850"/>
            <a:ext cx="984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   </a:t>
            </a:r>
            <a:r>
              <a:rPr lang="en-US" altLang="zh-CN" dirty="0" err="1" smtClean="0">
                <a:solidFill>
                  <a:schemeClr val="bg1"/>
                </a:solidFill>
              </a:rPr>
              <a:t>DispatcherServlet</a:t>
            </a:r>
            <a:r>
              <a:rPr lang="zh-CN" altLang="en-US" dirty="0" smtClean="0">
                <a:solidFill>
                  <a:schemeClr val="bg1"/>
                </a:solidFill>
              </a:rPr>
              <a:t>是</a:t>
            </a:r>
            <a:r>
              <a:rPr lang="en-US" altLang="zh-CN" dirty="0" smtClean="0">
                <a:solidFill>
                  <a:schemeClr val="bg1"/>
                </a:solidFill>
              </a:rPr>
              <a:t>Spring MVC</a:t>
            </a:r>
            <a:r>
              <a:rPr lang="zh-CN" altLang="en-US" dirty="0" smtClean="0">
                <a:solidFill>
                  <a:schemeClr val="bg1"/>
                </a:solidFill>
              </a:rPr>
              <a:t>的灵魂和心脏，它负责接收</a:t>
            </a:r>
            <a:r>
              <a:rPr lang="en-US" altLang="zh-CN" dirty="0" smtClean="0">
                <a:solidFill>
                  <a:schemeClr val="bg1"/>
                </a:solidFill>
              </a:rPr>
              <a:t>HTTP</a:t>
            </a:r>
            <a:r>
              <a:rPr lang="zh-CN" altLang="en-US" dirty="0" smtClean="0">
                <a:solidFill>
                  <a:schemeClr val="bg1"/>
                </a:solidFill>
              </a:rPr>
              <a:t>请求并协调</a:t>
            </a:r>
            <a:r>
              <a:rPr lang="en-US" altLang="zh-CN" dirty="0" smtClean="0">
                <a:solidFill>
                  <a:schemeClr val="bg1"/>
                </a:solidFill>
              </a:rPr>
              <a:t>Spring MVC</a:t>
            </a:r>
            <a:r>
              <a:rPr lang="zh-CN" altLang="en-US" dirty="0" smtClean="0">
                <a:solidFill>
                  <a:schemeClr val="bg1"/>
                </a:solidFill>
              </a:rPr>
              <a:t>的各个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组件完成请求处理的工作。和任何</a:t>
            </a:r>
            <a:r>
              <a:rPr lang="en-US" altLang="zh-CN" dirty="0" err="1" smtClean="0">
                <a:solidFill>
                  <a:schemeClr val="bg1"/>
                </a:solidFill>
              </a:rPr>
              <a:t>Servlet</a:t>
            </a:r>
            <a:r>
              <a:rPr lang="zh-CN" altLang="en-US" dirty="0" smtClean="0">
                <a:solidFill>
                  <a:schemeClr val="bg1"/>
                </a:solidFill>
              </a:rPr>
              <a:t>一样，用户必须在</a:t>
            </a:r>
            <a:r>
              <a:rPr lang="en-US" altLang="zh-CN" dirty="0" smtClean="0">
                <a:solidFill>
                  <a:schemeClr val="bg1"/>
                </a:solidFill>
              </a:rPr>
              <a:t>web.xml</a:t>
            </a:r>
            <a:r>
              <a:rPr lang="zh-CN" altLang="en-US" dirty="0" smtClean="0">
                <a:solidFill>
                  <a:schemeClr val="bg1"/>
                </a:solidFill>
              </a:rPr>
              <a:t>中配置好</a:t>
            </a:r>
            <a:r>
              <a:rPr lang="en-US" altLang="zh-CN" dirty="0" err="1" smtClean="0">
                <a:solidFill>
                  <a:schemeClr val="bg1"/>
                </a:solidFill>
              </a:rPr>
              <a:t>DispatcherServlet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85875" y="2447925"/>
            <a:ext cx="678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   </a:t>
            </a:r>
            <a:r>
              <a:rPr lang="zh-CN" altLang="en-US" dirty="0" smtClean="0">
                <a:solidFill>
                  <a:schemeClr val="bg1"/>
                </a:solidFill>
              </a:rPr>
              <a:t>要了解</a:t>
            </a:r>
            <a:r>
              <a:rPr lang="en-US" altLang="zh-CN" dirty="0" err="1" smtClean="0">
                <a:solidFill>
                  <a:schemeClr val="bg1"/>
                </a:solidFill>
              </a:rPr>
              <a:t>SpringMVC</a:t>
            </a:r>
            <a:r>
              <a:rPr lang="zh-CN" altLang="en-US" dirty="0" smtClean="0">
                <a:solidFill>
                  <a:schemeClr val="bg1"/>
                </a:solidFill>
              </a:rPr>
              <a:t>框架的工作流程，必须解答以下三个问题：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95450" y="2790825"/>
            <a:ext cx="763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en-US" altLang="zh-CN" sz="1600" dirty="0" smtClean="0">
                <a:solidFill>
                  <a:schemeClr val="bg1"/>
                </a:solidFill>
              </a:rPr>
              <a:t>1)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DispatcherServlet</a:t>
            </a:r>
            <a:r>
              <a:rPr lang="zh-CN" altLang="en-US" sz="1600" dirty="0" smtClean="0">
                <a:solidFill>
                  <a:schemeClr val="bg1"/>
                </a:solidFill>
              </a:rPr>
              <a:t>框架如何截获特定的</a:t>
            </a:r>
            <a:r>
              <a:rPr lang="en-US" altLang="zh-CN" sz="1600" dirty="0" smtClean="0">
                <a:solidFill>
                  <a:schemeClr val="bg1"/>
                </a:solidFill>
              </a:rPr>
              <a:t>HTTP</a:t>
            </a:r>
            <a:r>
              <a:rPr lang="zh-CN" altLang="en-US" sz="1600" dirty="0" smtClean="0">
                <a:solidFill>
                  <a:schemeClr val="bg1"/>
                </a:solidFill>
              </a:rPr>
              <a:t>请求，交由</a:t>
            </a:r>
            <a:r>
              <a:rPr lang="en-US" altLang="zh-CN" sz="1600" dirty="0" smtClean="0">
                <a:solidFill>
                  <a:schemeClr val="bg1"/>
                </a:solidFill>
              </a:rPr>
              <a:t>Spring  MVC</a:t>
            </a:r>
            <a:r>
              <a:rPr lang="zh-CN" altLang="en-US" sz="1600" dirty="0" smtClean="0">
                <a:solidFill>
                  <a:schemeClr val="bg1"/>
                </a:solidFill>
              </a:rPr>
              <a:t>框架处理</a:t>
            </a:r>
            <a:r>
              <a:rPr lang="en-US" altLang="zh-CN" sz="1600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85925" y="3200400"/>
            <a:ext cx="793236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         2)  </a:t>
            </a:r>
            <a:r>
              <a:rPr lang="zh-CN" altLang="en-US" sz="1600" dirty="0" smtClean="0">
                <a:solidFill>
                  <a:schemeClr val="bg1"/>
                </a:solidFill>
              </a:rPr>
              <a:t>位于</a:t>
            </a:r>
            <a:r>
              <a:rPr lang="en-US" altLang="zh-CN" sz="1600" dirty="0" smtClean="0">
                <a:solidFill>
                  <a:schemeClr val="bg1"/>
                </a:solidFill>
              </a:rPr>
              <a:t>Web</a:t>
            </a:r>
            <a:r>
              <a:rPr lang="zh-CN" altLang="en-US" sz="1600" dirty="0" smtClean="0">
                <a:solidFill>
                  <a:schemeClr val="bg1"/>
                </a:solidFill>
              </a:rPr>
              <a:t>层的</a:t>
            </a:r>
            <a:r>
              <a:rPr lang="en-US" altLang="zh-CN" sz="1600" dirty="0" smtClean="0">
                <a:solidFill>
                  <a:schemeClr val="bg1"/>
                </a:solidFill>
              </a:rPr>
              <a:t>Spring</a:t>
            </a:r>
            <a:r>
              <a:rPr lang="zh-CN" altLang="en-US" sz="1600" dirty="0" smtClean="0">
                <a:solidFill>
                  <a:schemeClr val="bg1"/>
                </a:solidFill>
              </a:rPr>
              <a:t>容器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WebApplicationContext</a:t>
            </a:r>
            <a:r>
              <a:rPr lang="en-US" altLang="zh-CN" sz="1600" dirty="0" smtClean="0">
                <a:solidFill>
                  <a:schemeClr val="bg1"/>
                </a:solidFill>
              </a:rPr>
              <a:t>),</a:t>
            </a:r>
            <a:r>
              <a:rPr lang="zh-CN" altLang="en-US" sz="1600" dirty="0" smtClean="0">
                <a:solidFill>
                  <a:schemeClr val="bg1"/>
                </a:solidFill>
              </a:rPr>
              <a:t>如何与位于业务层的</a:t>
            </a:r>
            <a:r>
              <a:rPr lang="en-US" altLang="zh-CN" sz="1600" dirty="0" smtClean="0">
                <a:solidFill>
                  <a:schemeClr val="bg1"/>
                </a:solidFill>
              </a:rPr>
              <a:t>Spring</a:t>
            </a:r>
            <a:r>
              <a:rPr lang="zh-CN" altLang="en-US" sz="1600" dirty="0" smtClean="0">
                <a:solidFill>
                  <a:schemeClr val="bg1"/>
                </a:solidFill>
              </a:rPr>
              <a:t>容器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              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ApplicationContext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建立关联，以使</a:t>
            </a:r>
            <a:r>
              <a:rPr lang="en-US" altLang="zh-CN" sz="1600" dirty="0" smtClean="0">
                <a:solidFill>
                  <a:schemeClr val="bg1"/>
                </a:solidFill>
              </a:rPr>
              <a:t>Web</a:t>
            </a:r>
            <a:r>
              <a:rPr lang="zh-CN" altLang="en-US" sz="1600" dirty="0" smtClean="0">
                <a:solidFill>
                  <a:schemeClr val="bg1"/>
                </a:solidFill>
              </a:rPr>
              <a:t>层的</a:t>
            </a:r>
            <a:r>
              <a:rPr lang="en-US" altLang="zh-CN" sz="1600" dirty="0" smtClean="0">
                <a:solidFill>
                  <a:schemeClr val="bg1"/>
                </a:solidFill>
              </a:rPr>
              <a:t>Bean</a:t>
            </a:r>
            <a:r>
              <a:rPr lang="zh-CN" altLang="en-US" sz="1600" dirty="0" smtClean="0">
                <a:solidFill>
                  <a:schemeClr val="bg1"/>
                </a:solidFill>
              </a:rPr>
              <a:t>可以调用业务层的</a:t>
            </a:r>
            <a:r>
              <a:rPr lang="en-US" altLang="zh-CN" sz="1600" dirty="0" smtClean="0">
                <a:solidFill>
                  <a:schemeClr val="bg1"/>
                </a:solidFill>
              </a:rPr>
              <a:t>Bean?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 3)  </a:t>
            </a:r>
            <a:r>
              <a:rPr lang="zh-CN" altLang="en-US" sz="1600" dirty="0" smtClean="0">
                <a:solidFill>
                  <a:schemeClr val="bg1"/>
                </a:solidFill>
              </a:rPr>
              <a:t>如何初始化</a:t>
            </a:r>
            <a:r>
              <a:rPr lang="en-US" altLang="zh-CN" sz="1600" dirty="0" smtClean="0">
                <a:solidFill>
                  <a:schemeClr val="bg1"/>
                </a:solidFill>
              </a:rPr>
              <a:t>Spring  MVC</a:t>
            </a:r>
            <a:r>
              <a:rPr lang="zh-CN" altLang="en-US" sz="1600" dirty="0" smtClean="0">
                <a:solidFill>
                  <a:schemeClr val="bg1"/>
                </a:solidFill>
              </a:rPr>
              <a:t>的各个组件，并将它们装配到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DispatcherServlet</a:t>
            </a:r>
            <a:r>
              <a:rPr lang="zh-CN" altLang="en-US" sz="1600" dirty="0" smtClean="0">
                <a:solidFill>
                  <a:schemeClr val="bg1"/>
                </a:solidFill>
              </a:rPr>
              <a:t>中？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xmlns="" val="131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917250" y="851059"/>
            <a:ext cx="10264508" cy="5499857"/>
          </a:xfrm>
          <a:prstGeom prst="roundRect">
            <a:avLst>
              <a:gd name="adj" fmla="val 14226"/>
            </a:avLst>
          </a:prstGeom>
          <a:noFill/>
          <a:ln>
            <a:solidFill>
              <a:schemeClr val="bg1"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972577" y="861483"/>
            <a:ext cx="10053689" cy="703421"/>
          </a:xfrm>
          <a:custGeom>
            <a:avLst/>
            <a:gdLst>
              <a:gd name="connsiteX0" fmla="*/ 738993 w 10053689"/>
              <a:gd name="connsiteY0" fmla="*/ 0 h 703421"/>
              <a:gd name="connsiteX1" fmla="*/ 9438681 w 10053689"/>
              <a:gd name="connsiteY1" fmla="*/ 0 h 703421"/>
              <a:gd name="connsiteX2" fmla="*/ 9991928 w 10053689"/>
              <a:gd name="connsiteY2" fmla="*/ 229163 h 703421"/>
              <a:gd name="connsiteX3" fmla="*/ 10053689 w 10053689"/>
              <a:gd name="connsiteY3" fmla="*/ 304018 h 703421"/>
              <a:gd name="connsiteX4" fmla="*/ 10040977 w 10053689"/>
              <a:gd name="connsiteY4" fmla="*/ 344969 h 703421"/>
              <a:gd name="connsiteX5" fmla="*/ 9500199 w 10053689"/>
              <a:gd name="connsiteY5" fmla="*/ 703421 h 703421"/>
              <a:gd name="connsiteX6" fmla="*/ 409491 w 10053689"/>
              <a:gd name="connsiteY6" fmla="*/ 703421 h 703421"/>
              <a:gd name="connsiteX7" fmla="*/ 81350 w 10053689"/>
              <a:gd name="connsiteY7" fmla="*/ 603188 h 703421"/>
              <a:gd name="connsiteX8" fmla="*/ 0 w 10053689"/>
              <a:gd name="connsiteY8" fmla="*/ 536068 h 703421"/>
              <a:gd name="connsiteX9" fmla="*/ 18069 w 10053689"/>
              <a:gd name="connsiteY9" fmla="*/ 477861 h 703421"/>
              <a:gd name="connsiteX10" fmla="*/ 738993 w 10053689"/>
              <a:gd name="connsiteY10" fmla="*/ 0 h 70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53689" h="703421">
                <a:moveTo>
                  <a:pt x="738993" y="0"/>
                </a:moveTo>
                <a:lnTo>
                  <a:pt x="9438681" y="0"/>
                </a:lnTo>
                <a:cubicBezTo>
                  <a:pt x="9654738" y="0"/>
                  <a:pt x="9850340" y="87574"/>
                  <a:pt x="9991928" y="229163"/>
                </a:cubicBezTo>
                <a:lnTo>
                  <a:pt x="10053689" y="304018"/>
                </a:lnTo>
                <a:lnTo>
                  <a:pt x="10040977" y="344969"/>
                </a:lnTo>
                <a:cubicBezTo>
                  <a:pt x="9951881" y="555616"/>
                  <a:pt x="9743301" y="703421"/>
                  <a:pt x="9500199" y="703421"/>
                </a:cubicBezTo>
                <a:lnTo>
                  <a:pt x="409491" y="703421"/>
                </a:lnTo>
                <a:cubicBezTo>
                  <a:pt x="287940" y="703421"/>
                  <a:pt x="175020" y="666470"/>
                  <a:pt x="81350" y="603188"/>
                </a:cubicBezTo>
                <a:lnTo>
                  <a:pt x="0" y="536068"/>
                </a:lnTo>
                <a:lnTo>
                  <a:pt x="18069" y="477861"/>
                </a:lnTo>
                <a:cubicBezTo>
                  <a:pt x="136845" y="197042"/>
                  <a:pt x="414909" y="0"/>
                  <a:pt x="738993" y="0"/>
                </a:cubicBezTo>
                <a:close/>
              </a:path>
            </a:pathLst>
          </a:custGeom>
          <a:solidFill>
            <a:srgbClr val="88BA09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b="1" dirty="0" smtClean="0"/>
              <a:t>配置</a:t>
            </a:r>
            <a:r>
              <a:rPr lang="en-US" altLang="zh-CN" b="1" dirty="0" err="1" smtClean="0"/>
              <a:t>DispatcherServlet</a:t>
            </a:r>
            <a:r>
              <a:rPr lang="zh-CN" altLang="en-US" b="1" dirty="0" smtClean="0"/>
              <a:t>，截获特定的</a:t>
            </a:r>
            <a:r>
              <a:rPr lang="en-US" altLang="zh-CN" b="1" dirty="0" smtClean="0"/>
              <a:t>URL</a:t>
            </a:r>
            <a:r>
              <a:rPr lang="zh-CN" altLang="en-US" b="1" dirty="0" smtClean="0"/>
              <a:t>请求</a:t>
            </a:r>
            <a:endParaRPr lang="zh-CN" altLang="en-US" b="1" dirty="0"/>
          </a:p>
        </p:txBody>
      </p:sp>
      <p:grpSp>
        <p:nvGrpSpPr>
          <p:cNvPr id="2" name="组合 29"/>
          <p:cNvGrpSpPr/>
          <p:nvPr/>
        </p:nvGrpSpPr>
        <p:grpSpPr>
          <a:xfrm>
            <a:off x="273585" y="207395"/>
            <a:ext cx="1376169" cy="1307207"/>
            <a:chOff x="4787527" y="2060107"/>
            <a:chExt cx="2189016" cy="2079322"/>
          </a:xfrm>
          <a:solidFill>
            <a:srgbClr val="5D8800"/>
          </a:solidFill>
        </p:grpSpPr>
        <p:sp>
          <p:nvSpPr>
            <p:cNvPr id="31" name="任意多边形 30"/>
            <p:cNvSpPr/>
            <p:nvPr/>
          </p:nvSpPr>
          <p:spPr>
            <a:xfrm>
              <a:off x="5399723" y="2060107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5737103">
              <a:off x="5895024" y="2677083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rot="11205209">
              <a:off x="5209538" y="3115578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rot="16200000">
              <a:off x="4729859" y="2482554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椭圆 47"/>
          <p:cNvSpPr/>
          <p:nvPr/>
        </p:nvSpPr>
        <p:spPr>
          <a:xfrm>
            <a:off x="565656" y="436720"/>
            <a:ext cx="880330" cy="880329"/>
          </a:xfrm>
          <a:prstGeom prst="ellipse">
            <a:avLst/>
          </a:prstGeom>
          <a:solidFill>
            <a:srgbClr val="88BA09"/>
          </a:solidFill>
          <a:ln w="50800">
            <a:solidFill>
              <a:srgbClr val="5D8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1543050"/>
            <a:ext cx="957319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大家知道，我们可以在</a:t>
            </a:r>
            <a:r>
              <a:rPr lang="en-US" altLang="zh-CN" dirty="0" smtClean="0">
                <a:solidFill>
                  <a:schemeClr val="bg1"/>
                </a:solidFill>
              </a:rPr>
              <a:t>web.xml</a:t>
            </a:r>
            <a:r>
              <a:rPr lang="zh-CN" altLang="en-US" dirty="0" smtClean="0">
                <a:solidFill>
                  <a:schemeClr val="bg1"/>
                </a:solidFill>
              </a:rPr>
              <a:t>中配置一个</a:t>
            </a:r>
            <a:r>
              <a:rPr lang="en-US" altLang="zh-CN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dirty="0" smtClean="0">
                <a:solidFill>
                  <a:schemeClr val="bg1"/>
                </a:solidFill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</a:rPr>
              <a:t>并通过</a:t>
            </a:r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dirty="0" smtClean="0">
                <a:solidFill>
                  <a:schemeClr val="bg1"/>
                </a:solidFill>
              </a:rPr>
              <a:t>-mapping&gt;</a:t>
            </a:r>
            <a:r>
              <a:rPr lang="zh-CN" altLang="en-US" dirty="0" smtClean="0">
                <a:solidFill>
                  <a:schemeClr val="bg1"/>
                </a:solidFill>
              </a:rPr>
              <a:t>指定其处理的</a:t>
            </a:r>
            <a:r>
              <a:rPr lang="en-US" altLang="zh-CN" dirty="0" smtClean="0">
                <a:solidFill>
                  <a:schemeClr val="bg1"/>
                </a:solidFill>
              </a:rPr>
              <a:t>URL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假设我们希望</a:t>
            </a:r>
            <a:r>
              <a:rPr lang="en-US" altLang="zh-CN" dirty="0" smtClean="0">
                <a:solidFill>
                  <a:schemeClr val="bg1"/>
                </a:solidFill>
              </a:rPr>
              <a:t>Spring MVC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err="1" smtClean="0">
                <a:solidFill>
                  <a:schemeClr val="bg1"/>
                </a:solidFill>
              </a:rPr>
              <a:t>DispatcherServlet</a:t>
            </a:r>
            <a:r>
              <a:rPr lang="zh-CN" altLang="en-US" dirty="0" smtClean="0">
                <a:solidFill>
                  <a:schemeClr val="bg1"/>
                </a:solidFill>
              </a:rPr>
              <a:t>能截获并处理所有以</a:t>
            </a:r>
            <a:r>
              <a:rPr lang="en-US" altLang="zh-CN" dirty="0" smtClean="0">
                <a:solidFill>
                  <a:schemeClr val="bg1"/>
                </a:solidFill>
              </a:rPr>
              <a:t>.html</a:t>
            </a:r>
            <a:r>
              <a:rPr lang="zh-CN" altLang="en-US" dirty="0" smtClean="0">
                <a:solidFill>
                  <a:schemeClr val="bg1"/>
                </a:solidFill>
              </a:rPr>
              <a:t>结束的</a:t>
            </a:r>
            <a:r>
              <a:rPr lang="en-US" altLang="zh-CN" dirty="0" smtClean="0">
                <a:solidFill>
                  <a:schemeClr val="bg1"/>
                </a:solidFill>
              </a:rPr>
              <a:t>URL</a:t>
            </a:r>
            <a:r>
              <a:rPr lang="zh-CN" altLang="en-US" dirty="0" smtClean="0">
                <a:solidFill>
                  <a:schemeClr val="bg1"/>
                </a:solidFill>
              </a:rPr>
              <a:t>请求，那么可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以在</a:t>
            </a:r>
            <a:r>
              <a:rPr lang="en-US" altLang="zh-CN" dirty="0" smtClean="0">
                <a:solidFill>
                  <a:schemeClr val="bg1"/>
                </a:solidFill>
              </a:rPr>
              <a:t>web.xml</a:t>
            </a:r>
            <a:r>
              <a:rPr lang="zh-CN" altLang="en-US" dirty="0" smtClean="0">
                <a:solidFill>
                  <a:schemeClr val="bg1"/>
                </a:solidFill>
              </a:rPr>
              <a:t>中按如下方式进行配置：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&lt;listener&gt;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&lt;listener-class&gt;</a:t>
            </a:r>
            <a:r>
              <a:rPr lang="en-US" altLang="zh-CN" dirty="0" err="1" smtClean="0">
                <a:solidFill>
                  <a:schemeClr val="bg1"/>
                </a:solidFill>
              </a:rPr>
              <a:t>org.springframework.web.context.ContextLoaderListener</a:t>
            </a:r>
            <a:r>
              <a:rPr lang="en-US" altLang="zh-CN" dirty="0" smtClean="0">
                <a:solidFill>
                  <a:schemeClr val="bg1"/>
                </a:solidFill>
              </a:rPr>
              <a:t>&lt;/listener-class&gt;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&lt;/</a:t>
            </a:r>
            <a:r>
              <a:rPr lang="en-US" altLang="zh-CN" dirty="0" smtClean="0">
                <a:solidFill>
                  <a:schemeClr val="bg1"/>
                </a:solidFill>
              </a:rPr>
              <a:t>listener&gt;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&lt;context-</a:t>
            </a:r>
            <a:r>
              <a:rPr lang="en-US" altLang="zh-CN" dirty="0" err="1" smtClean="0">
                <a:solidFill>
                  <a:schemeClr val="bg1"/>
                </a:solidFill>
              </a:rPr>
              <a:t>param</a:t>
            </a:r>
            <a:r>
              <a:rPr lang="en-US" altLang="zh-CN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&lt;</a:t>
            </a:r>
            <a:r>
              <a:rPr lang="en-US" altLang="zh-CN" dirty="0" err="1" smtClean="0">
                <a:solidFill>
                  <a:schemeClr val="bg1"/>
                </a:solidFill>
              </a:rPr>
              <a:t>param</a:t>
            </a:r>
            <a:r>
              <a:rPr lang="en-US" altLang="zh-CN" dirty="0" smtClean="0">
                <a:solidFill>
                  <a:schemeClr val="bg1"/>
                </a:solidFill>
              </a:rPr>
              <a:t>-name&gt;</a:t>
            </a:r>
            <a:r>
              <a:rPr lang="en-US" altLang="zh-CN" dirty="0" err="1" smtClean="0">
                <a:solidFill>
                  <a:schemeClr val="bg1"/>
                </a:solidFill>
              </a:rPr>
              <a:t>contextConfigLocation</a:t>
            </a:r>
            <a:r>
              <a:rPr lang="en-US" altLang="zh-CN" dirty="0" smtClean="0">
                <a:solidFill>
                  <a:schemeClr val="bg1"/>
                </a:solidFill>
              </a:rPr>
              <a:t>&lt;/</a:t>
            </a:r>
            <a:r>
              <a:rPr lang="en-US" altLang="zh-CN" dirty="0" err="1" smtClean="0">
                <a:solidFill>
                  <a:schemeClr val="bg1"/>
                </a:solidFill>
              </a:rPr>
              <a:t>param</a:t>
            </a:r>
            <a:r>
              <a:rPr lang="en-US" altLang="zh-CN" dirty="0" smtClean="0">
                <a:solidFill>
                  <a:schemeClr val="bg1"/>
                </a:solidFill>
              </a:rPr>
              <a:t>-name&gt;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&lt;</a:t>
            </a:r>
            <a:r>
              <a:rPr lang="en-US" altLang="zh-CN" dirty="0" err="1" smtClean="0">
                <a:solidFill>
                  <a:schemeClr val="bg1"/>
                </a:solidFill>
              </a:rPr>
              <a:t>param</a:t>
            </a:r>
            <a:r>
              <a:rPr lang="en-US" altLang="zh-CN" dirty="0" smtClean="0">
                <a:solidFill>
                  <a:schemeClr val="bg1"/>
                </a:solidFill>
              </a:rPr>
              <a:t>-value&gt;/WEB-INF/spring/*.</a:t>
            </a:r>
            <a:r>
              <a:rPr lang="en-US" altLang="zh-CN" u="sng" dirty="0" smtClean="0">
                <a:solidFill>
                  <a:schemeClr val="bg1"/>
                </a:solidFill>
              </a:rPr>
              <a:t>xml&lt;/</a:t>
            </a:r>
            <a:r>
              <a:rPr lang="en-US" altLang="zh-CN" u="sng" dirty="0" err="1" smtClean="0">
                <a:solidFill>
                  <a:schemeClr val="bg1"/>
                </a:solidFill>
              </a:rPr>
              <a:t>param</a:t>
            </a:r>
            <a:r>
              <a:rPr lang="en-US" altLang="zh-CN" u="sng" dirty="0" smtClean="0">
                <a:solidFill>
                  <a:schemeClr val="bg1"/>
                </a:solidFill>
              </a:rPr>
              <a:t>-value&gt;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&lt;/context-</a:t>
            </a:r>
            <a:r>
              <a:rPr lang="en-US" altLang="zh-CN" dirty="0" err="1" smtClean="0">
                <a:solidFill>
                  <a:schemeClr val="bg1"/>
                </a:solidFill>
              </a:rPr>
              <a:t>param</a:t>
            </a:r>
            <a:r>
              <a:rPr lang="en-US" altLang="zh-CN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en-US" altLang="zh-CN" b="1" dirty="0" smtClean="0">
                <a:solidFill>
                  <a:schemeClr val="bg1"/>
                </a:solidFill>
              </a:rPr>
              <a:t>&lt;</a:t>
            </a:r>
            <a:r>
              <a:rPr lang="en-US" altLang="zh-CN" b="1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b="1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      &lt;</a:t>
            </a:r>
            <a:r>
              <a:rPr lang="en-US" altLang="zh-CN" b="1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b="1" dirty="0" smtClean="0">
                <a:solidFill>
                  <a:schemeClr val="bg1"/>
                </a:solidFill>
              </a:rPr>
              <a:t>-name&gt;</a:t>
            </a:r>
            <a:r>
              <a:rPr lang="en-US" altLang="zh-CN" b="1" u="sng" dirty="0" err="1" smtClean="0">
                <a:solidFill>
                  <a:schemeClr val="bg1"/>
                </a:solidFill>
              </a:rPr>
              <a:t>springmvc</a:t>
            </a:r>
            <a:r>
              <a:rPr lang="en-US" altLang="zh-CN" b="1" u="sng" dirty="0" smtClean="0">
                <a:solidFill>
                  <a:schemeClr val="bg1"/>
                </a:solidFill>
              </a:rPr>
              <a:t>&lt;/</a:t>
            </a:r>
            <a:r>
              <a:rPr lang="en-US" altLang="zh-CN" b="1" u="sng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b="1" u="sng" dirty="0" smtClean="0">
                <a:solidFill>
                  <a:schemeClr val="bg1"/>
                </a:solidFill>
              </a:rPr>
              <a:t>-name&gt;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      &lt;</a:t>
            </a:r>
            <a:r>
              <a:rPr lang="en-US" altLang="zh-CN" b="1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b="1" dirty="0" smtClean="0">
                <a:solidFill>
                  <a:schemeClr val="bg1"/>
                </a:solidFill>
              </a:rPr>
              <a:t>-class&gt;</a:t>
            </a:r>
            <a:r>
              <a:rPr lang="en-US" altLang="zh-CN" b="1" dirty="0" err="1" smtClean="0">
                <a:solidFill>
                  <a:schemeClr val="bg1"/>
                </a:solidFill>
              </a:rPr>
              <a:t>org.springframework.web.servlet.DispatcherServlet</a:t>
            </a:r>
            <a:r>
              <a:rPr lang="en-US" altLang="zh-CN" b="1" dirty="0" smtClean="0">
                <a:solidFill>
                  <a:schemeClr val="bg1"/>
                </a:solidFill>
              </a:rPr>
              <a:t>&lt;/</a:t>
            </a:r>
            <a:r>
              <a:rPr lang="en-US" altLang="zh-CN" b="1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b="1" dirty="0" smtClean="0">
                <a:solidFill>
                  <a:schemeClr val="bg1"/>
                </a:solidFill>
              </a:rPr>
              <a:t>-class&gt;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      &lt;load-on-startup&gt;1&lt;/load-on-startup&gt;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   &lt;/</a:t>
            </a:r>
            <a:r>
              <a:rPr lang="en-US" altLang="zh-CN" b="1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b="1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&lt;</a:t>
            </a:r>
            <a:r>
              <a:rPr lang="en-US" altLang="zh-CN" b="1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b="1" dirty="0" smtClean="0">
                <a:solidFill>
                  <a:schemeClr val="bg1"/>
                </a:solidFill>
              </a:rPr>
              <a:t>-mapping&gt;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      &lt;</a:t>
            </a:r>
            <a:r>
              <a:rPr lang="en-US" altLang="zh-CN" b="1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b="1" dirty="0" smtClean="0">
                <a:solidFill>
                  <a:schemeClr val="bg1"/>
                </a:solidFill>
              </a:rPr>
              <a:t>-name&gt;</a:t>
            </a:r>
            <a:r>
              <a:rPr lang="en-US" altLang="zh-CN" b="1" u="sng" dirty="0" err="1" smtClean="0">
                <a:solidFill>
                  <a:schemeClr val="bg1"/>
                </a:solidFill>
              </a:rPr>
              <a:t>springmvc</a:t>
            </a:r>
            <a:r>
              <a:rPr lang="en-US" altLang="zh-CN" b="1" u="sng" dirty="0" smtClean="0">
                <a:solidFill>
                  <a:schemeClr val="bg1"/>
                </a:solidFill>
              </a:rPr>
              <a:t>&lt;/</a:t>
            </a:r>
            <a:r>
              <a:rPr lang="en-US" altLang="zh-CN" b="1" u="sng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b="1" u="sng" dirty="0" smtClean="0">
                <a:solidFill>
                  <a:schemeClr val="bg1"/>
                </a:solidFill>
              </a:rPr>
              <a:t>-name&gt;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      &lt;</a:t>
            </a:r>
            <a:r>
              <a:rPr lang="en-US" altLang="zh-CN" b="1" dirty="0" err="1" smtClean="0">
                <a:solidFill>
                  <a:schemeClr val="bg1"/>
                </a:solidFill>
              </a:rPr>
              <a:t>url</a:t>
            </a:r>
            <a:r>
              <a:rPr lang="en-US" altLang="zh-CN" b="1" dirty="0" smtClean="0">
                <a:solidFill>
                  <a:schemeClr val="bg1"/>
                </a:solidFill>
              </a:rPr>
              <a:t>-pattern&gt;*.</a:t>
            </a:r>
            <a:r>
              <a:rPr lang="en-US" altLang="zh-CN" b="1" u="sng" dirty="0" smtClean="0">
                <a:solidFill>
                  <a:schemeClr val="bg1"/>
                </a:solidFill>
              </a:rPr>
              <a:t>html&lt;/</a:t>
            </a:r>
            <a:r>
              <a:rPr lang="en-US" altLang="zh-CN" b="1" u="sng" dirty="0" err="1" smtClean="0">
                <a:solidFill>
                  <a:schemeClr val="bg1"/>
                </a:solidFill>
              </a:rPr>
              <a:t>url</a:t>
            </a:r>
            <a:r>
              <a:rPr lang="en-US" altLang="zh-CN" b="1" u="sng" dirty="0" smtClean="0">
                <a:solidFill>
                  <a:schemeClr val="bg1"/>
                </a:solidFill>
              </a:rPr>
              <a:t>-pattern&gt;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   &lt;/</a:t>
            </a:r>
            <a:r>
              <a:rPr lang="en-US" altLang="zh-CN" b="1" dirty="0" err="1" smtClean="0">
                <a:solidFill>
                  <a:schemeClr val="bg1"/>
                </a:solidFill>
              </a:rPr>
              <a:t>servlet</a:t>
            </a:r>
            <a:r>
              <a:rPr lang="en-US" altLang="zh-CN" b="1" dirty="0" smtClean="0">
                <a:solidFill>
                  <a:schemeClr val="bg1"/>
                </a:solidFill>
              </a:rPr>
              <a:t>-mapping&gt;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 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梯形 4"/>
          <p:cNvSpPr/>
          <p:nvPr/>
        </p:nvSpPr>
        <p:spPr>
          <a:xfrm>
            <a:off x="0" y="4610100"/>
            <a:ext cx="12192000" cy="2247900"/>
          </a:xfrm>
          <a:prstGeom prst="trapezoid">
            <a:avLst>
              <a:gd name="adj" fmla="val 60000"/>
            </a:avLst>
          </a:prstGeom>
          <a:solidFill>
            <a:srgbClr val="5D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93900" y="1612900"/>
            <a:ext cx="520700" cy="3467100"/>
          </a:xfrm>
          <a:prstGeom prst="rect">
            <a:avLst/>
          </a:prstGeom>
          <a:solidFill>
            <a:srgbClr val="88B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111500" y="2400300"/>
            <a:ext cx="520700" cy="2679700"/>
          </a:xfrm>
          <a:prstGeom prst="rect">
            <a:avLst/>
          </a:prstGeom>
          <a:solidFill>
            <a:srgbClr val="88B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229100" y="1981200"/>
            <a:ext cx="520700" cy="3098800"/>
          </a:xfrm>
          <a:prstGeom prst="rect">
            <a:avLst/>
          </a:prstGeom>
          <a:solidFill>
            <a:srgbClr val="88B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46700" y="2717800"/>
            <a:ext cx="520700" cy="2362200"/>
          </a:xfrm>
          <a:prstGeom prst="rect">
            <a:avLst/>
          </a:prstGeom>
          <a:solidFill>
            <a:srgbClr val="88B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64300" y="1803400"/>
            <a:ext cx="520700" cy="3276600"/>
          </a:xfrm>
          <a:prstGeom prst="rect">
            <a:avLst/>
          </a:prstGeom>
          <a:solidFill>
            <a:srgbClr val="88B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581900" y="3441700"/>
            <a:ext cx="520700" cy="1638300"/>
          </a:xfrm>
          <a:prstGeom prst="rect">
            <a:avLst/>
          </a:prstGeom>
          <a:solidFill>
            <a:srgbClr val="88B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699500" y="2717800"/>
            <a:ext cx="520700" cy="2362200"/>
          </a:xfrm>
          <a:prstGeom prst="rect">
            <a:avLst/>
          </a:prstGeom>
          <a:solidFill>
            <a:srgbClr val="88B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817100" y="1612900"/>
            <a:ext cx="520700" cy="3467100"/>
          </a:xfrm>
          <a:prstGeom prst="rect">
            <a:avLst/>
          </a:prstGeom>
          <a:solidFill>
            <a:srgbClr val="88B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780032" y="1352946"/>
            <a:ext cx="948435" cy="900907"/>
            <a:chOff x="2379264" y="1707258"/>
            <a:chExt cx="1376169" cy="1307207"/>
          </a:xfrm>
        </p:grpSpPr>
        <p:grpSp>
          <p:nvGrpSpPr>
            <p:cNvPr id="22" name="组合 21"/>
            <p:cNvGrpSpPr/>
            <p:nvPr/>
          </p:nvGrpSpPr>
          <p:grpSpPr>
            <a:xfrm>
              <a:off x="2379264" y="1707258"/>
              <a:ext cx="1376169" cy="1307207"/>
              <a:chOff x="4787527" y="2060107"/>
              <a:chExt cx="2189016" cy="2079322"/>
            </a:xfrm>
            <a:solidFill>
              <a:srgbClr val="5D8800"/>
            </a:solidFill>
          </p:grpSpPr>
          <p:sp>
            <p:nvSpPr>
              <p:cNvPr id="23" name="任意多边形 22"/>
              <p:cNvSpPr/>
              <p:nvPr/>
            </p:nvSpPr>
            <p:spPr>
              <a:xfrm>
                <a:off x="5399723" y="2060107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rot="5737103">
                <a:off x="5895024" y="2677083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11205209">
                <a:off x="5209538" y="3115578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 rot="16200000">
                <a:off x="4729859" y="2482554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椭圆 34"/>
            <p:cNvSpPr/>
            <p:nvPr/>
          </p:nvSpPr>
          <p:spPr>
            <a:xfrm>
              <a:off x="2671335" y="1936583"/>
              <a:ext cx="880330" cy="880329"/>
            </a:xfrm>
            <a:prstGeom prst="ellipse">
              <a:avLst/>
            </a:prstGeom>
            <a:solidFill>
              <a:srgbClr val="88BA09"/>
            </a:solidFill>
            <a:ln w="50800">
              <a:solidFill>
                <a:srgbClr val="5D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897632" y="1908157"/>
            <a:ext cx="948435" cy="900907"/>
            <a:chOff x="2379264" y="1707258"/>
            <a:chExt cx="1376169" cy="1307207"/>
          </a:xfrm>
        </p:grpSpPr>
        <p:grpSp>
          <p:nvGrpSpPr>
            <p:cNvPr id="37" name="组合 36"/>
            <p:cNvGrpSpPr/>
            <p:nvPr/>
          </p:nvGrpSpPr>
          <p:grpSpPr>
            <a:xfrm>
              <a:off x="2379264" y="1707258"/>
              <a:ext cx="1376169" cy="1307207"/>
              <a:chOff x="4787527" y="2060107"/>
              <a:chExt cx="2189016" cy="2079322"/>
            </a:xfrm>
            <a:solidFill>
              <a:srgbClr val="5D8800"/>
            </a:solidFill>
          </p:grpSpPr>
          <p:sp>
            <p:nvSpPr>
              <p:cNvPr id="39" name="任意多边形 38"/>
              <p:cNvSpPr/>
              <p:nvPr/>
            </p:nvSpPr>
            <p:spPr>
              <a:xfrm>
                <a:off x="5399723" y="2060107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5737103">
                <a:off x="5895024" y="2677083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11205209">
                <a:off x="5209538" y="3115578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 rot="16200000">
                <a:off x="4729859" y="2482554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椭圆 37"/>
            <p:cNvSpPr/>
            <p:nvPr/>
          </p:nvSpPr>
          <p:spPr>
            <a:xfrm>
              <a:off x="2671335" y="1936583"/>
              <a:ext cx="880330" cy="880329"/>
            </a:xfrm>
            <a:prstGeom prst="ellipse">
              <a:avLst/>
            </a:prstGeom>
            <a:solidFill>
              <a:srgbClr val="88BA09"/>
            </a:solidFill>
            <a:ln w="50800">
              <a:solidFill>
                <a:srgbClr val="5D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009999" y="1530746"/>
            <a:ext cx="948435" cy="900907"/>
            <a:chOff x="2379264" y="1707258"/>
            <a:chExt cx="1376169" cy="1307207"/>
          </a:xfrm>
        </p:grpSpPr>
        <p:grpSp>
          <p:nvGrpSpPr>
            <p:cNvPr id="45" name="组合 44"/>
            <p:cNvGrpSpPr/>
            <p:nvPr/>
          </p:nvGrpSpPr>
          <p:grpSpPr>
            <a:xfrm>
              <a:off x="2379264" y="1707258"/>
              <a:ext cx="1376169" cy="1307207"/>
              <a:chOff x="4787527" y="2060107"/>
              <a:chExt cx="2189016" cy="2079322"/>
            </a:xfrm>
            <a:solidFill>
              <a:srgbClr val="5D8800"/>
            </a:solidFill>
          </p:grpSpPr>
          <p:sp>
            <p:nvSpPr>
              <p:cNvPr id="47" name="任意多边形 46"/>
              <p:cNvSpPr/>
              <p:nvPr/>
            </p:nvSpPr>
            <p:spPr>
              <a:xfrm>
                <a:off x="5399723" y="2060107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 rot="5737103">
                <a:off x="5895024" y="2677083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 rot="11205209">
                <a:off x="5209538" y="3115578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 rot="16200000">
                <a:off x="4729859" y="2482554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椭圆 45"/>
            <p:cNvSpPr/>
            <p:nvPr/>
          </p:nvSpPr>
          <p:spPr>
            <a:xfrm>
              <a:off x="2671335" y="1936583"/>
              <a:ext cx="880330" cy="880329"/>
            </a:xfrm>
            <a:prstGeom prst="ellipse">
              <a:avLst/>
            </a:prstGeom>
            <a:solidFill>
              <a:srgbClr val="88BA09"/>
            </a:solidFill>
            <a:ln w="50800">
              <a:solidFill>
                <a:srgbClr val="5D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132832" y="2214139"/>
            <a:ext cx="948435" cy="900907"/>
            <a:chOff x="2379264" y="1707258"/>
            <a:chExt cx="1376169" cy="1307207"/>
          </a:xfrm>
        </p:grpSpPr>
        <p:grpSp>
          <p:nvGrpSpPr>
            <p:cNvPr id="53" name="组合 52"/>
            <p:cNvGrpSpPr/>
            <p:nvPr/>
          </p:nvGrpSpPr>
          <p:grpSpPr>
            <a:xfrm>
              <a:off x="2379264" y="1707258"/>
              <a:ext cx="1376169" cy="1307207"/>
              <a:chOff x="4787527" y="2060107"/>
              <a:chExt cx="2189016" cy="2079322"/>
            </a:xfrm>
            <a:solidFill>
              <a:srgbClr val="5D8800"/>
            </a:solidFill>
          </p:grpSpPr>
          <p:sp>
            <p:nvSpPr>
              <p:cNvPr id="55" name="任意多边形 54"/>
              <p:cNvSpPr/>
              <p:nvPr/>
            </p:nvSpPr>
            <p:spPr>
              <a:xfrm>
                <a:off x="5399723" y="2060107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 rot="5737103">
                <a:off x="5895024" y="2677083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 rot="11205209">
                <a:off x="5209538" y="3115578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 rot="16200000">
                <a:off x="4729859" y="2482554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2671335" y="1936583"/>
              <a:ext cx="880330" cy="880329"/>
            </a:xfrm>
            <a:prstGeom prst="ellipse">
              <a:avLst/>
            </a:prstGeom>
            <a:solidFill>
              <a:srgbClr val="88BA09"/>
            </a:solidFill>
            <a:ln w="50800">
              <a:solidFill>
                <a:srgbClr val="5D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250432" y="1281462"/>
            <a:ext cx="948435" cy="900907"/>
            <a:chOff x="2379264" y="1707258"/>
            <a:chExt cx="1376169" cy="1307207"/>
          </a:xfrm>
        </p:grpSpPr>
        <p:grpSp>
          <p:nvGrpSpPr>
            <p:cNvPr id="60" name="组合 59"/>
            <p:cNvGrpSpPr/>
            <p:nvPr/>
          </p:nvGrpSpPr>
          <p:grpSpPr>
            <a:xfrm>
              <a:off x="2379264" y="1707258"/>
              <a:ext cx="1376169" cy="1307207"/>
              <a:chOff x="4787527" y="2060107"/>
              <a:chExt cx="2189016" cy="2079322"/>
            </a:xfrm>
            <a:solidFill>
              <a:srgbClr val="5D8800"/>
            </a:solidFill>
          </p:grpSpPr>
          <p:sp>
            <p:nvSpPr>
              <p:cNvPr id="62" name="任意多边形 61"/>
              <p:cNvSpPr/>
              <p:nvPr/>
            </p:nvSpPr>
            <p:spPr>
              <a:xfrm>
                <a:off x="5399723" y="2060107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5737103">
                <a:off x="5895024" y="2677083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 rot="11205209">
                <a:off x="5209538" y="3115578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 64"/>
              <p:cNvSpPr/>
              <p:nvPr/>
            </p:nvSpPr>
            <p:spPr>
              <a:xfrm rot="16200000">
                <a:off x="4729859" y="2482554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2671335" y="1936583"/>
              <a:ext cx="880330" cy="880329"/>
            </a:xfrm>
            <a:prstGeom prst="ellipse">
              <a:avLst/>
            </a:prstGeom>
            <a:solidFill>
              <a:srgbClr val="88BA09"/>
            </a:solidFill>
            <a:ln w="50800">
              <a:solidFill>
                <a:srgbClr val="5D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69651" y="2865762"/>
            <a:ext cx="948435" cy="900907"/>
            <a:chOff x="2379264" y="1707258"/>
            <a:chExt cx="1376169" cy="1307207"/>
          </a:xfrm>
        </p:grpSpPr>
        <p:grpSp>
          <p:nvGrpSpPr>
            <p:cNvPr id="67" name="组合 66"/>
            <p:cNvGrpSpPr/>
            <p:nvPr/>
          </p:nvGrpSpPr>
          <p:grpSpPr>
            <a:xfrm>
              <a:off x="2379264" y="1707258"/>
              <a:ext cx="1376169" cy="1307207"/>
              <a:chOff x="4787527" y="2060107"/>
              <a:chExt cx="2189016" cy="2079322"/>
            </a:xfrm>
            <a:solidFill>
              <a:srgbClr val="5D8800"/>
            </a:solidFill>
          </p:grpSpPr>
          <p:sp>
            <p:nvSpPr>
              <p:cNvPr id="69" name="任意多边形 68"/>
              <p:cNvSpPr/>
              <p:nvPr/>
            </p:nvSpPr>
            <p:spPr>
              <a:xfrm>
                <a:off x="5399723" y="2060107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 rot="5737103">
                <a:off x="5895024" y="2677083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 70"/>
              <p:cNvSpPr/>
              <p:nvPr/>
            </p:nvSpPr>
            <p:spPr>
              <a:xfrm rot="11205209">
                <a:off x="5209538" y="3115578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 rot="16200000">
                <a:off x="4729859" y="2482554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" name="椭圆 67"/>
            <p:cNvSpPr/>
            <p:nvPr/>
          </p:nvSpPr>
          <p:spPr>
            <a:xfrm>
              <a:off x="2671335" y="1936583"/>
              <a:ext cx="880330" cy="880329"/>
            </a:xfrm>
            <a:prstGeom prst="ellipse">
              <a:avLst/>
            </a:prstGeom>
            <a:solidFill>
              <a:srgbClr val="88BA09"/>
            </a:solidFill>
            <a:ln w="50800">
              <a:solidFill>
                <a:srgbClr val="5D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486791" y="2214139"/>
            <a:ext cx="948435" cy="900907"/>
            <a:chOff x="2379264" y="1707258"/>
            <a:chExt cx="1376169" cy="1307207"/>
          </a:xfrm>
        </p:grpSpPr>
        <p:grpSp>
          <p:nvGrpSpPr>
            <p:cNvPr id="74" name="组合 73"/>
            <p:cNvGrpSpPr/>
            <p:nvPr/>
          </p:nvGrpSpPr>
          <p:grpSpPr>
            <a:xfrm>
              <a:off x="2379264" y="1707258"/>
              <a:ext cx="1376169" cy="1307207"/>
              <a:chOff x="4787527" y="2060107"/>
              <a:chExt cx="2189016" cy="2079322"/>
            </a:xfrm>
            <a:solidFill>
              <a:srgbClr val="5D8800"/>
            </a:solidFill>
          </p:grpSpPr>
          <p:sp>
            <p:nvSpPr>
              <p:cNvPr id="76" name="任意多边形 75"/>
              <p:cNvSpPr/>
              <p:nvPr/>
            </p:nvSpPr>
            <p:spPr>
              <a:xfrm>
                <a:off x="5399723" y="2060107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 rot="5737103">
                <a:off x="5895024" y="2677083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 rot="11205209">
                <a:off x="5209538" y="3115578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 rot="16200000">
                <a:off x="4729859" y="2482554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椭圆 74"/>
            <p:cNvSpPr/>
            <p:nvPr/>
          </p:nvSpPr>
          <p:spPr>
            <a:xfrm>
              <a:off x="2671335" y="1936583"/>
              <a:ext cx="880330" cy="880329"/>
            </a:xfrm>
            <a:prstGeom prst="ellipse">
              <a:avLst/>
            </a:prstGeom>
            <a:solidFill>
              <a:srgbClr val="88BA09"/>
            </a:solidFill>
            <a:ln w="50800">
              <a:solidFill>
                <a:srgbClr val="5D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9603232" y="1101820"/>
            <a:ext cx="948435" cy="900907"/>
            <a:chOff x="2379264" y="1707258"/>
            <a:chExt cx="1376169" cy="1307207"/>
          </a:xfrm>
        </p:grpSpPr>
        <p:grpSp>
          <p:nvGrpSpPr>
            <p:cNvPr id="81" name="组合 80"/>
            <p:cNvGrpSpPr/>
            <p:nvPr/>
          </p:nvGrpSpPr>
          <p:grpSpPr>
            <a:xfrm>
              <a:off x="2379264" y="1707258"/>
              <a:ext cx="1376169" cy="1307207"/>
              <a:chOff x="4787527" y="2060107"/>
              <a:chExt cx="2189016" cy="2079322"/>
            </a:xfrm>
            <a:solidFill>
              <a:srgbClr val="5D8800"/>
            </a:solidFill>
          </p:grpSpPr>
          <p:sp>
            <p:nvSpPr>
              <p:cNvPr id="83" name="任意多边形 82"/>
              <p:cNvSpPr/>
              <p:nvPr/>
            </p:nvSpPr>
            <p:spPr>
              <a:xfrm>
                <a:off x="5399723" y="2060107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 rot="5737103">
                <a:off x="5895024" y="2677083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任意多边形 84"/>
              <p:cNvSpPr/>
              <p:nvPr/>
            </p:nvSpPr>
            <p:spPr>
              <a:xfrm rot="11205209">
                <a:off x="5209538" y="3115578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任意多边形 85"/>
              <p:cNvSpPr/>
              <p:nvPr/>
            </p:nvSpPr>
            <p:spPr>
              <a:xfrm rot="16200000">
                <a:off x="4729859" y="2482554"/>
                <a:ext cx="1139187" cy="1023851"/>
              </a:xfrm>
              <a:custGeom>
                <a:avLst/>
                <a:gdLst>
                  <a:gd name="connsiteX0" fmla="*/ 539341 w 1139187"/>
                  <a:gd name="connsiteY0" fmla="*/ 161122 h 1023851"/>
                  <a:gd name="connsiteX1" fmla="*/ 402181 w 1139187"/>
                  <a:gd name="connsiteY1" fmla="*/ 1102 h 1023851"/>
                  <a:gd name="connsiteX2" fmla="*/ 89761 w 1139187"/>
                  <a:gd name="connsiteY2" fmla="*/ 107782 h 1023851"/>
                  <a:gd name="connsiteX3" fmla="*/ 5941 w 1139187"/>
                  <a:gd name="connsiteY3" fmla="*/ 420202 h 1023851"/>
                  <a:gd name="connsiteX4" fmla="*/ 219301 w 1139187"/>
                  <a:gd name="connsiteY4" fmla="*/ 702142 h 1023851"/>
                  <a:gd name="connsiteX5" fmla="*/ 524101 w 1139187"/>
                  <a:gd name="connsiteY5" fmla="*/ 1022182 h 1023851"/>
                  <a:gd name="connsiteX6" fmla="*/ 1027021 w 1139187"/>
                  <a:gd name="connsiteY6" fmla="*/ 557362 h 1023851"/>
                  <a:gd name="connsiteX7" fmla="*/ 1133701 w 1139187"/>
                  <a:gd name="connsiteY7" fmla="*/ 283042 h 1023851"/>
                  <a:gd name="connsiteX8" fmla="*/ 920341 w 1139187"/>
                  <a:gd name="connsiteY8" fmla="*/ 62062 h 1023851"/>
                  <a:gd name="connsiteX9" fmla="*/ 737461 w 1139187"/>
                  <a:gd name="connsiteY9" fmla="*/ 46822 h 1023851"/>
                  <a:gd name="connsiteX10" fmla="*/ 539341 w 1139187"/>
                  <a:gd name="connsiteY10" fmla="*/ 161122 h 102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9187" h="1023851">
                    <a:moveTo>
                      <a:pt x="539341" y="161122"/>
                    </a:moveTo>
                    <a:cubicBezTo>
                      <a:pt x="483461" y="153502"/>
                      <a:pt x="477111" y="9992"/>
                      <a:pt x="402181" y="1102"/>
                    </a:cubicBezTo>
                    <a:cubicBezTo>
                      <a:pt x="327251" y="-7788"/>
                      <a:pt x="155801" y="37932"/>
                      <a:pt x="89761" y="107782"/>
                    </a:cubicBezTo>
                    <a:cubicBezTo>
                      <a:pt x="23721" y="177632"/>
                      <a:pt x="-15649" y="321142"/>
                      <a:pt x="5941" y="420202"/>
                    </a:cubicBezTo>
                    <a:cubicBezTo>
                      <a:pt x="27531" y="519262"/>
                      <a:pt x="132941" y="601812"/>
                      <a:pt x="219301" y="702142"/>
                    </a:cubicBezTo>
                    <a:cubicBezTo>
                      <a:pt x="305661" y="802472"/>
                      <a:pt x="389481" y="1046312"/>
                      <a:pt x="524101" y="1022182"/>
                    </a:cubicBezTo>
                    <a:cubicBezTo>
                      <a:pt x="658721" y="998052"/>
                      <a:pt x="925421" y="680552"/>
                      <a:pt x="1027021" y="557362"/>
                    </a:cubicBezTo>
                    <a:cubicBezTo>
                      <a:pt x="1128621" y="434172"/>
                      <a:pt x="1151481" y="365592"/>
                      <a:pt x="1133701" y="283042"/>
                    </a:cubicBezTo>
                    <a:cubicBezTo>
                      <a:pt x="1115921" y="200492"/>
                      <a:pt x="986381" y="101432"/>
                      <a:pt x="920341" y="62062"/>
                    </a:cubicBezTo>
                    <a:cubicBezTo>
                      <a:pt x="854301" y="22692"/>
                      <a:pt x="795881" y="27772"/>
                      <a:pt x="737461" y="46822"/>
                    </a:cubicBezTo>
                    <a:cubicBezTo>
                      <a:pt x="679041" y="65872"/>
                      <a:pt x="595221" y="168742"/>
                      <a:pt x="539341" y="161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椭圆 81"/>
            <p:cNvSpPr/>
            <p:nvPr/>
          </p:nvSpPr>
          <p:spPr>
            <a:xfrm>
              <a:off x="2671335" y="1936583"/>
              <a:ext cx="880330" cy="880329"/>
            </a:xfrm>
            <a:prstGeom prst="ellipse">
              <a:avLst/>
            </a:prstGeom>
            <a:solidFill>
              <a:srgbClr val="88BA09"/>
            </a:solidFill>
            <a:ln w="50800">
              <a:solidFill>
                <a:srgbClr val="5D8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矩形 87"/>
          <p:cNvSpPr/>
          <p:nvPr/>
        </p:nvSpPr>
        <p:spPr>
          <a:xfrm>
            <a:off x="1993900" y="5118152"/>
            <a:ext cx="520700" cy="431748"/>
          </a:xfrm>
          <a:prstGeom prst="rect">
            <a:avLst/>
          </a:prstGeom>
          <a:gradFill>
            <a:gsLst>
              <a:gs pos="0">
                <a:srgbClr val="88BA09">
                  <a:alpha val="52000"/>
                </a:srgbClr>
              </a:gs>
              <a:gs pos="100000">
                <a:srgbClr val="88BA0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3111500" y="5118152"/>
            <a:ext cx="520700" cy="431748"/>
          </a:xfrm>
          <a:prstGeom prst="rect">
            <a:avLst/>
          </a:prstGeom>
          <a:gradFill>
            <a:gsLst>
              <a:gs pos="0">
                <a:srgbClr val="88BA09">
                  <a:alpha val="52000"/>
                </a:srgbClr>
              </a:gs>
              <a:gs pos="100000">
                <a:srgbClr val="88BA0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4229100" y="5118152"/>
            <a:ext cx="520700" cy="431748"/>
          </a:xfrm>
          <a:prstGeom prst="rect">
            <a:avLst/>
          </a:prstGeom>
          <a:gradFill>
            <a:gsLst>
              <a:gs pos="0">
                <a:srgbClr val="88BA09">
                  <a:alpha val="52000"/>
                </a:srgbClr>
              </a:gs>
              <a:gs pos="100000">
                <a:srgbClr val="88BA0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5346700" y="5118152"/>
            <a:ext cx="520700" cy="431748"/>
          </a:xfrm>
          <a:prstGeom prst="rect">
            <a:avLst/>
          </a:prstGeom>
          <a:gradFill>
            <a:gsLst>
              <a:gs pos="0">
                <a:srgbClr val="88BA09">
                  <a:alpha val="52000"/>
                </a:srgbClr>
              </a:gs>
              <a:gs pos="100000">
                <a:srgbClr val="88BA0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6464300" y="5118152"/>
            <a:ext cx="520700" cy="431748"/>
          </a:xfrm>
          <a:prstGeom prst="rect">
            <a:avLst/>
          </a:prstGeom>
          <a:gradFill>
            <a:gsLst>
              <a:gs pos="0">
                <a:srgbClr val="88BA09">
                  <a:alpha val="52000"/>
                </a:srgbClr>
              </a:gs>
              <a:gs pos="100000">
                <a:srgbClr val="88BA0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7581900" y="5118152"/>
            <a:ext cx="520700" cy="431748"/>
          </a:xfrm>
          <a:prstGeom prst="rect">
            <a:avLst/>
          </a:prstGeom>
          <a:gradFill>
            <a:gsLst>
              <a:gs pos="0">
                <a:srgbClr val="88BA09">
                  <a:alpha val="52000"/>
                </a:srgbClr>
              </a:gs>
              <a:gs pos="100000">
                <a:srgbClr val="88BA0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8699500" y="5118152"/>
            <a:ext cx="520700" cy="431748"/>
          </a:xfrm>
          <a:prstGeom prst="rect">
            <a:avLst/>
          </a:prstGeom>
          <a:gradFill>
            <a:gsLst>
              <a:gs pos="0">
                <a:srgbClr val="88BA09">
                  <a:alpha val="52000"/>
                </a:srgbClr>
              </a:gs>
              <a:gs pos="100000">
                <a:srgbClr val="88BA0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9817100" y="5118152"/>
            <a:ext cx="520700" cy="431748"/>
          </a:xfrm>
          <a:prstGeom prst="rect">
            <a:avLst/>
          </a:prstGeom>
          <a:gradFill>
            <a:gsLst>
              <a:gs pos="0">
                <a:srgbClr val="88BA09">
                  <a:alpha val="52000"/>
                </a:srgbClr>
              </a:gs>
              <a:gs pos="100000">
                <a:srgbClr val="88BA09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87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2007389" y="-1583285"/>
            <a:ext cx="6541289" cy="6213495"/>
            <a:chOff x="4787527" y="2060107"/>
            <a:chExt cx="2189016" cy="2079322"/>
          </a:xfrm>
          <a:solidFill>
            <a:srgbClr val="88BA09">
              <a:alpha val="65000"/>
            </a:srgbClr>
          </a:solidFill>
        </p:grpSpPr>
        <p:sp>
          <p:nvSpPr>
            <p:cNvPr id="31" name="任意多边形 30"/>
            <p:cNvSpPr/>
            <p:nvPr/>
          </p:nvSpPr>
          <p:spPr>
            <a:xfrm>
              <a:off x="5399723" y="2060107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rot="5737103">
              <a:off x="5895024" y="2677083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 rot="11205209">
              <a:off x="5209538" y="3115578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 rot="16200000">
              <a:off x="4729859" y="2482554"/>
              <a:ext cx="1139187" cy="1023851"/>
            </a:xfrm>
            <a:custGeom>
              <a:avLst/>
              <a:gdLst>
                <a:gd name="connsiteX0" fmla="*/ 539341 w 1139187"/>
                <a:gd name="connsiteY0" fmla="*/ 161122 h 1023851"/>
                <a:gd name="connsiteX1" fmla="*/ 402181 w 1139187"/>
                <a:gd name="connsiteY1" fmla="*/ 1102 h 1023851"/>
                <a:gd name="connsiteX2" fmla="*/ 89761 w 1139187"/>
                <a:gd name="connsiteY2" fmla="*/ 107782 h 1023851"/>
                <a:gd name="connsiteX3" fmla="*/ 5941 w 1139187"/>
                <a:gd name="connsiteY3" fmla="*/ 420202 h 1023851"/>
                <a:gd name="connsiteX4" fmla="*/ 219301 w 1139187"/>
                <a:gd name="connsiteY4" fmla="*/ 702142 h 1023851"/>
                <a:gd name="connsiteX5" fmla="*/ 524101 w 1139187"/>
                <a:gd name="connsiteY5" fmla="*/ 1022182 h 1023851"/>
                <a:gd name="connsiteX6" fmla="*/ 1027021 w 1139187"/>
                <a:gd name="connsiteY6" fmla="*/ 557362 h 1023851"/>
                <a:gd name="connsiteX7" fmla="*/ 1133701 w 1139187"/>
                <a:gd name="connsiteY7" fmla="*/ 283042 h 1023851"/>
                <a:gd name="connsiteX8" fmla="*/ 920341 w 1139187"/>
                <a:gd name="connsiteY8" fmla="*/ 62062 h 1023851"/>
                <a:gd name="connsiteX9" fmla="*/ 737461 w 1139187"/>
                <a:gd name="connsiteY9" fmla="*/ 46822 h 1023851"/>
                <a:gd name="connsiteX10" fmla="*/ 539341 w 1139187"/>
                <a:gd name="connsiteY10" fmla="*/ 161122 h 102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187" h="1023851">
                  <a:moveTo>
                    <a:pt x="539341" y="161122"/>
                  </a:moveTo>
                  <a:cubicBezTo>
                    <a:pt x="483461" y="153502"/>
                    <a:pt x="477111" y="9992"/>
                    <a:pt x="402181" y="1102"/>
                  </a:cubicBezTo>
                  <a:cubicBezTo>
                    <a:pt x="327251" y="-7788"/>
                    <a:pt x="155801" y="37932"/>
                    <a:pt x="89761" y="107782"/>
                  </a:cubicBezTo>
                  <a:cubicBezTo>
                    <a:pt x="23721" y="177632"/>
                    <a:pt x="-15649" y="321142"/>
                    <a:pt x="5941" y="420202"/>
                  </a:cubicBezTo>
                  <a:cubicBezTo>
                    <a:pt x="27531" y="519262"/>
                    <a:pt x="132941" y="601812"/>
                    <a:pt x="219301" y="702142"/>
                  </a:cubicBezTo>
                  <a:cubicBezTo>
                    <a:pt x="305661" y="802472"/>
                    <a:pt x="389481" y="1046312"/>
                    <a:pt x="524101" y="1022182"/>
                  </a:cubicBezTo>
                  <a:cubicBezTo>
                    <a:pt x="658721" y="998052"/>
                    <a:pt x="925421" y="680552"/>
                    <a:pt x="1027021" y="557362"/>
                  </a:cubicBezTo>
                  <a:cubicBezTo>
                    <a:pt x="1128621" y="434172"/>
                    <a:pt x="1151481" y="365592"/>
                    <a:pt x="1133701" y="283042"/>
                  </a:cubicBezTo>
                  <a:cubicBezTo>
                    <a:pt x="1115921" y="200492"/>
                    <a:pt x="986381" y="101432"/>
                    <a:pt x="920341" y="62062"/>
                  </a:cubicBezTo>
                  <a:cubicBezTo>
                    <a:pt x="854301" y="22692"/>
                    <a:pt x="795881" y="27772"/>
                    <a:pt x="737461" y="46822"/>
                  </a:cubicBezTo>
                  <a:cubicBezTo>
                    <a:pt x="679041" y="65872"/>
                    <a:pt x="595221" y="168742"/>
                    <a:pt x="539341" y="1611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椭圆 47"/>
          <p:cNvSpPr/>
          <p:nvPr/>
        </p:nvSpPr>
        <p:spPr>
          <a:xfrm>
            <a:off x="117013" y="482553"/>
            <a:ext cx="2428361" cy="2428358"/>
          </a:xfrm>
          <a:prstGeom prst="ellipse">
            <a:avLst/>
          </a:prstGeom>
          <a:solidFill>
            <a:srgbClr val="88BA0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18902" y="2736692"/>
            <a:ext cx="445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DFPYuanYuanW2-B5" panose="040B0200000000000000" pitchFamily="82" charset="-120"/>
                <a:ea typeface="DFPYuanYuanW2-B5" panose="040B0200000000000000" pitchFamily="82" charset="-120"/>
              </a:rPr>
              <a:t>THANKS</a:t>
            </a:r>
            <a:endParaRPr lang="zh-CN" altLang="en-US" sz="6000" dirty="0">
              <a:solidFill>
                <a:schemeClr val="bg1"/>
              </a:solidFill>
              <a:latin typeface="DFPYuanYuanW2-B5" panose="040B0200000000000000" pitchFamily="82" charset="-120"/>
              <a:ea typeface="DFPYuanYuanW2-B5" panose="040B0200000000000000" pitchFamily="8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18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540</Words>
  <Application>Microsoft Office PowerPoint</Application>
  <PresentationFormat>自定义</PresentationFormat>
  <Paragraphs>56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YANGS-PC</dc:creator>
  <cp:lastModifiedBy>guoming</cp:lastModifiedBy>
  <cp:revision>99</cp:revision>
  <dcterms:created xsi:type="dcterms:W3CDTF">2015-07-22T07:36:10Z</dcterms:created>
  <dcterms:modified xsi:type="dcterms:W3CDTF">2015-10-29T11:13:33Z</dcterms:modified>
</cp:coreProperties>
</file>