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60" r:id="rId6"/>
    <p:sldId id="281" r:id="rId7"/>
    <p:sldId id="283" r:id="rId8"/>
    <p:sldId id="282" r:id="rId9"/>
    <p:sldId id="277" r:id="rId10"/>
    <p:sldId id="278" r:id="rId11"/>
    <p:sldId id="279" r:id="rId12"/>
    <p:sldId id="285" r:id="rId13"/>
    <p:sldId id="280" r:id="rId14"/>
    <p:sldId id="28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0"/>
    <p:restoredTop sz="94694"/>
  </p:normalViewPr>
  <p:slideViewPr>
    <p:cSldViewPr snapToGrid="0" snapToObjects="1">
      <p:cViewPr varScale="1">
        <p:scale>
          <a:sx n="105" d="100"/>
          <a:sy n="105" d="100"/>
        </p:scale>
        <p:origin x="2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8/13/19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8/13/19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8/13/19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ports-referen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005D8-7117-3B40-B8E2-CB601A0C3135}"/>
              </a:ext>
            </a:extLst>
          </p:cNvPr>
          <p:cNvSpPr>
            <a:spLocks noGrp="1"/>
          </p:cNvSpPr>
          <p:nvPr>
            <p:ph type="ctrTitle"/>
          </p:nvPr>
        </p:nvSpPr>
        <p:spPr/>
        <p:txBody>
          <a:bodyPr/>
          <a:lstStyle/>
          <a:p>
            <a:br>
              <a:rPr lang="en-US" altLang="zh-CN" b="1" dirty="0"/>
            </a:br>
            <a:endParaRPr kumimoji="1" lang="zh-CN" altLang="en-US" dirty="0"/>
          </a:p>
        </p:txBody>
      </p:sp>
      <p:sp>
        <p:nvSpPr>
          <p:cNvPr id="3" name="副标题 2">
            <a:extLst>
              <a:ext uri="{FF2B5EF4-FFF2-40B4-BE49-F238E27FC236}">
                <a16:creationId xmlns:a16="http://schemas.microsoft.com/office/drawing/2014/main" id="{3A19E12C-44DD-424B-B831-A7D0102ABAA0}"/>
              </a:ext>
            </a:extLst>
          </p:cNvPr>
          <p:cNvSpPr>
            <a:spLocks noGrp="1"/>
          </p:cNvSpPr>
          <p:nvPr>
            <p:ph type="subTitle" idx="1"/>
          </p:nvPr>
        </p:nvSpPr>
        <p:spPr>
          <a:xfrm>
            <a:off x="1915128" y="3956279"/>
            <a:ext cx="8361229" cy="1086237"/>
          </a:xfrm>
        </p:spPr>
        <p:txBody>
          <a:bodyPr>
            <a:normAutofit/>
          </a:bodyPr>
          <a:lstStyle/>
          <a:p>
            <a:r>
              <a:rPr lang="en-US" altLang="zh-CN" sz="3800" b="1" dirty="0"/>
              <a:t>Team members: </a:t>
            </a:r>
            <a:r>
              <a:rPr lang="en-US" altLang="zh-CN" sz="3800" b="1" dirty="0" err="1"/>
              <a:t>Siyuan</a:t>
            </a:r>
            <a:r>
              <a:rPr lang="en-US" altLang="zh-CN" sz="3800" b="1" dirty="0"/>
              <a:t> Ji</a:t>
            </a:r>
          </a:p>
          <a:p>
            <a:endParaRPr kumimoji="1" lang="zh-CN" altLang="en-US" dirty="0"/>
          </a:p>
        </p:txBody>
      </p:sp>
      <p:sp>
        <p:nvSpPr>
          <p:cNvPr id="4" name="矩形 3">
            <a:extLst>
              <a:ext uri="{FF2B5EF4-FFF2-40B4-BE49-F238E27FC236}">
                <a16:creationId xmlns:a16="http://schemas.microsoft.com/office/drawing/2014/main" id="{2F352B95-0912-2D4E-9D91-5FA8281D785B}"/>
              </a:ext>
            </a:extLst>
          </p:cNvPr>
          <p:cNvSpPr/>
          <p:nvPr/>
        </p:nvSpPr>
        <p:spPr>
          <a:xfrm>
            <a:off x="3248389" y="1370956"/>
            <a:ext cx="5694705" cy="2585323"/>
          </a:xfrm>
          <a:prstGeom prst="rect">
            <a:avLst/>
          </a:prstGeom>
          <a:noFill/>
        </p:spPr>
        <p:txBody>
          <a:bodyPr wrap="square" lIns="91440" tIns="45720" rIns="91440" bIns="45720">
            <a:spAutoFit/>
          </a:bodyPr>
          <a:lstStyle/>
          <a:p>
            <a:pPr algn="ctr"/>
            <a:r>
              <a:rPr lang="en-US" altLang="zh-CN" sz="540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 and Prediction of Olympic Games</a:t>
            </a:r>
            <a:endParaRPr lang="zh-CN" altLang="en-US" sz="5400" b="0" cap="none" spc="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1360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C0303-8B2D-3841-A1BF-9617DC8D8AF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BDFC526-1BB7-9C45-927B-0291259CF7D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66B9EED-027B-844C-9B96-F891C47CEECA}"/>
              </a:ext>
            </a:extLst>
          </p:cNvPr>
          <p:cNvPicPr>
            <a:picLocks noChangeAspect="1"/>
          </p:cNvPicPr>
          <p:nvPr/>
        </p:nvPicPr>
        <p:blipFill>
          <a:blip r:embed="rId2"/>
          <a:stretch>
            <a:fillRect/>
          </a:stretch>
        </p:blipFill>
        <p:spPr>
          <a:xfrm>
            <a:off x="938784" y="0"/>
            <a:ext cx="11041449" cy="5684931"/>
          </a:xfrm>
          <a:prstGeom prst="rect">
            <a:avLst/>
          </a:prstGeom>
        </p:spPr>
      </p:pic>
      <p:sp>
        <p:nvSpPr>
          <p:cNvPr id="5" name="文本框 4">
            <a:extLst>
              <a:ext uri="{FF2B5EF4-FFF2-40B4-BE49-F238E27FC236}">
                <a16:creationId xmlns:a16="http://schemas.microsoft.com/office/drawing/2014/main" id="{78F0EF6A-EB24-674A-9589-1BC84BC2B376}"/>
              </a:ext>
            </a:extLst>
          </p:cNvPr>
          <p:cNvSpPr txBox="1"/>
          <p:nvPr/>
        </p:nvSpPr>
        <p:spPr>
          <a:xfrm>
            <a:off x="944217" y="6072809"/>
            <a:ext cx="10813774" cy="646331"/>
          </a:xfrm>
          <a:prstGeom prst="rect">
            <a:avLst/>
          </a:prstGeom>
          <a:noFill/>
        </p:spPr>
        <p:txBody>
          <a:bodyPr wrap="square" rtlCol="0">
            <a:spAutoFit/>
          </a:bodyPr>
          <a:lstStyle/>
          <a:p>
            <a:r>
              <a:rPr kumimoji="1" lang="en-US" altLang="zh-CN" dirty="0"/>
              <a:t>From the figure, we can see that more and more women athletes participate in the Olympic Games, and increase year by year.</a:t>
            </a:r>
            <a:endParaRPr kumimoji="1" lang="zh-CN" altLang="en-US" dirty="0"/>
          </a:p>
        </p:txBody>
      </p:sp>
    </p:spTree>
    <p:extLst>
      <p:ext uri="{BB962C8B-B14F-4D97-AF65-F5344CB8AC3E}">
        <p14:creationId xmlns:p14="http://schemas.microsoft.com/office/powerpoint/2010/main" val="276377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9217F-1BD9-504C-9CA3-913CB74607C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82BCC8E-7281-EB42-A0A6-5E502A995700}"/>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3A13ED7-792D-3646-BD57-381C6B3AAF1F}"/>
              </a:ext>
            </a:extLst>
          </p:cNvPr>
          <p:cNvPicPr>
            <a:picLocks noChangeAspect="1"/>
          </p:cNvPicPr>
          <p:nvPr/>
        </p:nvPicPr>
        <p:blipFill>
          <a:blip r:embed="rId2"/>
          <a:stretch>
            <a:fillRect/>
          </a:stretch>
        </p:blipFill>
        <p:spPr>
          <a:xfrm>
            <a:off x="854765" y="110624"/>
            <a:ext cx="11223001" cy="5589188"/>
          </a:xfrm>
          <a:prstGeom prst="rect">
            <a:avLst/>
          </a:prstGeom>
        </p:spPr>
      </p:pic>
      <p:sp>
        <p:nvSpPr>
          <p:cNvPr id="5" name="文本框 4">
            <a:extLst>
              <a:ext uri="{FF2B5EF4-FFF2-40B4-BE49-F238E27FC236}">
                <a16:creationId xmlns:a16="http://schemas.microsoft.com/office/drawing/2014/main" id="{DF681787-7FB2-1D44-8C33-403778BE3ADA}"/>
              </a:ext>
            </a:extLst>
          </p:cNvPr>
          <p:cNvSpPr txBox="1"/>
          <p:nvPr/>
        </p:nvSpPr>
        <p:spPr>
          <a:xfrm>
            <a:off x="1219200" y="5699812"/>
            <a:ext cx="10972800" cy="1200329"/>
          </a:xfrm>
          <a:prstGeom prst="rect">
            <a:avLst/>
          </a:prstGeom>
          <a:noFill/>
        </p:spPr>
        <p:txBody>
          <a:bodyPr wrap="square" rtlCol="0">
            <a:spAutoFit/>
          </a:bodyPr>
          <a:lstStyle/>
          <a:p>
            <a:r>
              <a:rPr kumimoji="1" lang="en-US" altLang="zh-CN" dirty="0"/>
              <a:t>The overall trend shows a growth trend, but there are three nodes declining. The first node is due to the Second</a:t>
            </a:r>
            <a:r>
              <a:rPr kumimoji="1" lang="zh-CN" altLang="en-US" dirty="0"/>
              <a:t> </a:t>
            </a:r>
            <a:r>
              <a:rPr kumimoji="1" lang="en-US" altLang="zh-CN" dirty="0"/>
              <a:t>World War, the second node is due to Contradictions between the Nationality of the People's Republic of China and the Republic of China, and the third is due to the Cold War boycott of the Moscow Olympic Games launched by the United States.</a:t>
            </a:r>
            <a:endParaRPr kumimoji="1" lang="zh-CN" altLang="en-US" dirty="0"/>
          </a:p>
        </p:txBody>
      </p:sp>
    </p:spTree>
    <p:extLst>
      <p:ext uri="{BB962C8B-B14F-4D97-AF65-F5344CB8AC3E}">
        <p14:creationId xmlns:p14="http://schemas.microsoft.com/office/powerpoint/2010/main" val="31305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E140D-CD43-D146-8A29-4080B60E8C84}"/>
              </a:ext>
            </a:extLst>
          </p:cNvPr>
          <p:cNvSpPr>
            <a:spLocks noGrp="1"/>
          </p:cNvSpPr>
          <p:nvPr>
            <p:ph type="title"/>
          </p:nvPr>
        </p:nvSpPr>
        <p:spPr/>
        <p:txBody>
          <a:bodyPr/>
          <a:lstStyle/>
          <a:p>
            <a:endParaRPr kumimoji="1" lang="zh-CN" altLang="en-US"/>
          </a:p>
        </p:txBody>
      </p:sp>
      <p:pic>
        <p:nvPicPr>
          <p:cNvPr id="7" name="内容占位符 6">
            <a:extLst>
              <a:ext uri="{FF2B5EF4-FFF2-40B4-BE49-F238E27FC236}">
                <a16:creationId xmlns:a16="http://schemas.microsoft.com/office/drawing/2014/main" id="{08856FCB-916A-E44F-9933-74C9455C5687}"/>
              </a:ext>
            </a:extLst>
          </p:cNvPr>
          <p:cNvPicPr>
            <a:picLocks noGrp="1" noChangeAspect="1"/>
          </p:cNvPicPr>
          <p:nvPr>
            <p:ph idx="1"/>
          </p:nvPr>
        </p:nvPicPr>
        <p:blipFill>
          <a:blip r:embed="rId2"/>
          <a:stretch>
            <a:fillRect/>
          </a:stretch>
        </p:blipFill>
        <p:spPr>
          <a:xfrm>
            <a:off x="1219200" y="226814"/>
            <a:ext cx="10701033" cy="5555242"/>
          </a:xfrm>
        </p:spPr>
      </p:pic>
      <p:sp>
        <p:nvSpPr>
          <p:cNvPr id="8" name="文本框 7">
            <a:extLst>
              <a:ext uri="{FF2B5EF4-FFF2-40B4-BE49-F238E27FC236}">
                <a16:creationId xmlns:a16="http://schemas.microsoft.com/office/drawing/2014/main" id="{1E2C6BA4-3C6E-404D-AFE6-A94C8BC985E0}"/>
              </a:ext>
            </a:extLst>
          </p:cNvPr>
          <p:cNvSpPr txBox="1"/>
          <p:nvPr/>
        </p:nvSpPr>
        <p:spPr>
          <a:xfrm>
            <a:off x="1767840" y="6059424"/>
            <a:ext cx="9436608" cy="369332"/>
          </a:xfrm>
          <a:prstGeom prst="rect">
            <a:avLst/>
          </a:prstGeom>
          <a:noFill/>
        </p:spPr>
        <p:txBody>
          <a:bodyPr wrap="square" rtlCol="0">
            <a:spAutoFit/>
          </a:bodyPr>
          <a:lstStyle/>
          <a:p>
            <a:r>
              <a:rPr kumimoji="1" lang="en-US" altLang="zh-CN" dirty="0"/>
              <a:t>The age trend of female athletes has increased a little in recent years.</a:t>
            </a:r>
            <a:endParaRPr kumimoji="1" lang="zh-CN" altLang="en-US" dirty="0"/>
          </a:p>
        </p:txBody>
      </p:sp>
    </p:spTree>
    <p:extLst>
      <p:ext uri="{BB962C8B-B14F-4D97-AF65-F5344CB8AC3E}">
        <p14:creationId xmlns:p14="http://schemas.microsoft.com/office/powerpoint/2010/main" val="423959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C5252-534E-BF49-831A-60C1E48FB16D}"/>
              </a:ext>
            </a:extLst>
          </p:cNvPr>
          <p:cNvSpPr>
            <a:spLocks noGrp="1"/>
          </p:cNvSpPr>
          <p:nvPr>
            <p:ph type="title"/>
          </p:nvPr>
        </p:nvSpPr>
        <p:spPr/>
        <p:txBody>
          <a:bodyPr/>
          <a:lstStyle/>
          <a:p>
            <a:r>
              <a:rPr kumimoji="1" lang="en-US" altLang="zh-CN" dirty="0"/>
              <a:t>Modelling activity</a:t>
            </a:r>
            <a:endParaRPr kumimoji="1" lang="zh-CN" altLang="en-US" dirty="0"/>
          </a:p>
        </p:txBody>
      </p:sp>
      <p:sp>
        <p:nvSpPr>
          <p:cNvPr id="3" name="内容占位符 2">
            <a:extLst>
              <a:ext uri="{FF2B5EF4-FFF2-40B4-BE49-F238E27FC236}">
                <a16:creationId xmlns:a16="http://schemas.microsoft.com/office/drawing/2014/main" id="{45D63AD1-6DC9-7E42-BA34-D14104AB57CD}"/>
              </a:ext>
            </a:extLst>
          </p:cNvPr>
          <p:cNvSpPr>
            <a:spLocks noGrp="1"/>
          </p:cNvSpPr>
          <p:nvPr>
            <p:ph idx="1"/>
          </p:nvPr>
        </p:nvSpPr>
        <p:spPr>
          <a:xfrm>
            <a:off x="1219200" y="1361661"/>
            <a:ext cx="10972800" cy="5237922"/>
          </a:xfrm>
        </p:spPr>
        <p:txBody>
          <a:bodyPr>
            <a:normAutofit/>
          </a:bodyPr>
          <a:lstStyle/>
          <a:p>
            <a:r>
              <a:rPr lang="en-US" altLang="zh-CN" sz="3200" b="1" dirty="0"/>
              <a:t>Hypothesis you tested about predictors</a:t>
            </a:r>
            <a:endParaRPr kumimoji="1" lang="en-US" altLang="zh-CN" sz="3200" b="1" dirty="0"/>
          </a:p>
          <a:p>
            <a:r>
              <a:rPr kumimoji="1" lang="en-US" altLang="zh-CN" dirty="0"/>
              <a:t>I use the results before 2012 as variables to predict the known results in 2016, using the 2016 Olympic gold medal table as a prediction hypothesis, and finally predicting 2020 plus 2016 as variables.</a:t>
            </a:r>
          </a:p>
          <a:p>
            <a:r>
              <a:rPr kumimoji="1" lang="en-US" altLang="zh-CN" sz="3200" b="1" dirty="0"/>
              <a:t>Motivation you to use this model</a:t>
            </a:r>
          </a:p>
          <a:p>
            <a:r>
              <a:rPr kumimoji="1" lang="en-US" altLang="zh-CN" dirty="0"/>
              <a:t>The Autoregressive Moving Average (ARMA) method models the next step in the sequence as a linear function of the observations and </a:t>
            </a:r>
            <a:r>
              <a:rPr kumimoji="1" lang="en-US" altLang="zh-CN" dirty="0" err="1"/>
              <a:t>resiudal</a:t>
            </a:r>
            <a:r>
              <a:rPr kumimoji="1" lang="en-US" altLang="zh-CN" dirty="0"/>
              <a:t> errors at prior time </a:t>
            </a:r>
            <a:r>
              <a:rPr kumimoji="1" lang="en-US" altLang="zh-CN" dirty="0" err="1"/>
              <a:t>steps.It</a:t>
            </a:r>
            <a:r>
              <a:rPr kumimoji="1" lang="en-US" altLang="zh-CN" dirty="0"/>
              <a:t> combines both Autoregression (AR) and Moving Average (MA) models.</a:t>
            </a:r>
          </a:p>
          <a:p>
            <a:r>
              <a:rPr lang="en-US" altLang="zh-CN" dirty="0"/>
              <a:t>The method is suitable for univariate time series without trend and seasonal components.</a:t>
            </a:r>
            <a:endParaRPr kumimoji="1" lang="en-US" altLang="zh-CN" dirty="0"/>
          </a:p>
        </p:txBody>
      </p:sp>
    </p:spTree>
    <p:extLst>
      <p:ext uri="{BB962C8B-B14F-4D97-AF65-F5344CB8AC3E}">
        <p14:creationId xmlns:p14="http://schemas.microsoft.com/office/powerpoint/2010/main" val="9038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C2CF4-6A3E-514D-BEDD-4A15A58A1BA4}"/>
              </a:ext>
            </a:extLst>
          </p:cNvPr>
          <p:cNvSpPr>
            <a:spLocks noGrp="1"/>
          </p:cNvSpPr>
          <p:nvPr>
            <p:ph type="title"/>
          </p:nvPr>
        </p:nvSpPr>
        <p:spPr/>
        <p:txBody>
          <a:bodyPr/>
          <a:lstStyle/>
          <a:p>
            <a:r>
              <a:rPr kumimoji="1" lang="en-US" altLang="zh-CN" dirty="0"/>
              <a:t>Final Model parameter</a:t>
            </a:r>
            <a:endParaRPr kumimoji="1" lang="zh-CN" altLang="en-US" dirty="0"/>
          </a:p>
        </p:txBody>
      </p:sp>
      <p:sp>
        <p:nvSpPr>
          <p:cNvPr id="3" name="内容占位符 2">
            <a:extLst>
              <a:ext uri="{FF2B5EF4-FFF2-40B4-BE49-F238E27FC236}">
                <a16:creationId xmlns:a16="http://schemas.microsoft.com/office/drawing/2014/main" id="{09476894-BAB8-2443-9B34-35E2FA2FD92C}"/>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48899589-0D28-5D49-8492-1DF42C8C33FE}"/>
              </a:ext>
            </a:extLst>
          </p:cNvPr>
          <p:cNvPicPr>
            <a:picLocks noChangeAspect="1"/>
          </p:cNvPicPr>
          <p:nvPr/>
        </p:nvPicPr>
        <p:blipFill>
          <a:blip r:embed="rId2"/>
          <a:stretch>
            <a:fillRect/>
          </a:stretch>
        </p:blipFill>
        <p:spPr>
          <a:xfrm>
            <a:off x="1371600" y="1514687"/>
            <a:ext cx="9137142" cy="3828625"/>
          </a:xfrm>
          <a:prstGeom prst="rect">
            <a:avLst/>
          </a:prstGeom>
        </p:spPr>
      </p:pic>
      <p:pic>
        <p:nvPicPr>
          <p:cNvPr id="5" name="图片 4">
            <a:extLst>
              <a:ext uri="{FF2B5EF4-FFF2-40B4-BE49-F238E27FC236}">
                <a16:creationId xmlns:a16="http://schemas.microsoft.com/office/drawing/2014/main" id="{EA8FF770-8F89-624E-87C9-1C51FD7D95C6}"/>
              </a:ext>
            </a:extLst>
          </p:cNvPr>
          <p:cNvPicPr>
            <a:picLocks noChangeAspect="1"/>
          </p:cNvPicPr>
          <p:nvPr/>
        </p:nvPicPr>
        <p:blipFill>
          <a:blip r:embed="rId3"/>
          <a:stretch>
            <a:fillRect/>
          </a:stretch>
        </p:blipFill>
        <p:spPr>
          <a:xfrm>
            <a:off x="2743200" y="5445609"/>
            <a:ext cx="7595616" cy="802789"/>
          </a:xfrm>
          <a:prstGeom prst="rect">
            <a:avLst/>
          </a:prstGeom>
        </p:spPr>
      </p:pic>
    </p:spTree>
    <p:extLst>
      <p:ext uri="{BB962C8B-B14F-4D97-AF65-F5344CB8AC3E}">
        <p14:creationId xmlns:p14="http://schemas.microsoft.com/office/powerpoint/2010/main" val="373178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67471-7A49-B246-80C5-065414EB397F}"/>
              </a:ext>
            </a:extLst>
          </p:cNvPr>
          <p:cNvSpPr>
            <a:spLocks noGrp="1"/>
          </p:cNvSpPr>
          <p:nvPr>
            <p:ph type="title"/>
          </p:nvPr>
        </p:nvSpPr>
        <p:spPr>
          <a:xfrm>
            <a:off x="993648" y="202393"/>
            <a:ext cx="9601200" cy="1485900"/>
          </a:xfrm>
        </p:spPr>
        <p:txBody>
          <a:bodyPr/>
          <a:lstStyle/>
          <a:p>
            <a:r>
              <a:rPr lang="en-US" altLang="zh-CN" b="1" dirty="0"/>
              <a:t>Conclusion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283B75A0-63EC-7F4C-AABE-BDF200872B94}"/>
              </a:ext>
            </a:extLst>
          </p:cNvPr>
          <p:cNvSpPr>
            <a:spLocks noGrp="1"/>
          </p:cNvSpPr>
          <p:nvPr>
            <p:ph idx="1"/>
          </p:nvPr>
        </p:nvSpPr>
        <p:spPr>
          <a:xfrm>
            <a:off x="1573793" y="5340097"/>
            <a:ext cx="9925385" cy="1327240"/>
          </a:xfrm>
        </p:spPr>
        <p:txBody>
          <a:bodyPr>
            <a:normAutofit fontScale="85000" lnSpcReduction="20000"/>
          </a:bodyPr>
          <a:lstStyle/>
          <a:p>
            <a:r>
              <a:rPr lang="en-US" altLang="zh-CN" dirty="0"/>
              <a:t>From the predict result we can see, USA will win the most gold medal.</a:t>
            </a:r>
          </a:p>
          <a:p>
            <a:r>
              <a:rPr lang="en-US" altLang="zh-CN" dirty="0"/>
              <a:t>From result we can see if we only predict Total number of gold medals, the RMSE is 5.44,which is not bad.</a:t>
            </a:r>
            <a:endParaRPr kumimoji="1" lang="en-US" altLang="zh-CN" sz="3200" dirty="0"/>
          </a:p>
          <a:p>
            <a:pPr marL="0" indent="0">
              <a:buNone/>
            </a:pPr>
            <a:r>
              <a:rPr kumimoji="1" lang="en-US" altLang="zh-CN" sz="3200" dirty="0"/>
              <a:t> </a:t>
            </a:r>
            <a:endParaRPr kumimoji="1" lang="zh-CN" altLang="en-US" sz="3200" dirty="0"/>
          </a:p>
        </p:txBody>
      </p:sp>
      <p:pic>
        <p:nvPicPr>
          <p:cNvPr id="5" name="图片 4">
            <a:extLst>
              <a:ext uri="{FF2B5EF4-FFF2-40B4-BE49-F238E27FC236}">
                <a16:creationId xmlns:a16="http://schemas.microsoft.com/office/drawing/2014/main" id="{12B8CBD1-7821-D04D-9E2F-BAA0602D3E38}"/>
              </a:ext>
            </a:extLst>
          </p:cNvPr>
          <p:cNvPicPr>
            <a:picLocks noChangeAspect="1"/>
          </p:cNvPicPr>
          <p:nvPr/>
        </p:nvPicPr>
        <p:blipFill>
          <a:blip r:embed="rId2"/>
          <a:stretch>
            <a:fillRect/>
          </a:stretch>
        </p:blipFill>
        <p:spPr>
          <a:xfrm>
            <a:off x="9340179" y="3500882"/>
            <a:ext cx="2159000" cy="698500"/>
          </a:xfrm>
          <a:prstGeom prst="rect">
            <a:avLst/>
          </a:prstGeom>
        </p:spPr>
      </p:pic>
      <p:pic>
        <p:nvPicPr>
          <p:cNvPr id="6" name="图片 5">
            <a:extLst>
              <a:ext uri="{FF2B5EF4-FFF2-40B4-BE49-F238E27FC236}">
                <a16:creationId xmlns:a16="http://schemas.microsoft.com/office/drawing/2014/main" id="{29EDA918-A427-F840-B63C-6F52E8F3A247}"/>
              </a:ext>
            </a:extLst>
          </p:cNvPr>
          <p:cNvPicPr>
            <a:picLocks noChangeAspect="1"/>
          </p:cNvPicPr>
          <p:nvPr/>
        </p:nvPicPr>
        <p:blipFill>
          <a:blip r:embed="rId3"/>
          <a:stretch>
            <a:fillRect/>
          </a:stretch>
        </p:blipFill>
        <p:spPr>
          <a:xfrm>
            <a:off x="4532410" y="980650"/>
            <a:ext cx="4767092" cy="3994957"/>
          </a:xfrm>
          <a:prstGeom prst="rect">
            <a:avLst/>
          </a:prstGeom>
        </p:spPr>
      </p:pic>
      <p:pic>
        <p:nvPicPr>
          <p:cNvPr id="9" name="图片 8">
            <a:extLst>
              <a:ext uri="{FF2B5EF4-FFF2-40B4-BE49-F238E27FC236}">
                <a16:creationId xmlns:a16="http://schemas.microsoft.com/office/drawing/2014/main" id="{D00D9965-0DAB-E645-8156-552C837D41A0}"/>
              </a:ext>
            </a:extLst>
          </p:cNvPr>
          <p:cNvPicPr>
            <a:picLocks noChangeAspect="1"/>
          </p:cNvPicPr>
          <p:nvPr/>
        </p:nvPicPr>
        <p:blipFill>
          <a:blip r:embed="rId4"/>
          <a:stretch>
            <a:fillRect/>
          </a:stretch>
        </p:blipFill>
        <p:spPr>
          <a:xfrm>
            <a:off x="841078" y="945343"/>
            <a:ext cx="3670994" cy="4030264"/>
          </a:xfrm>
          <a:prstGeom prst="rect">
            <a:avLst/>
          </a:prstGeom>
        </p:spPr>
      </p:pic>
    </p:spTree>
    <p:extLst>
      <p:ext uri="{BB962C8B-B14F-4D97-AF65-F5344CB8AC3E}">
        <p14:creationId xmlns:p14="http://schemas.microsoft.com/office/powerpoint/2010/main" val="23752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2A1C0-5043-0546-A678-194D0602E8BB}"/>
              </a:ext>
            </a:extLst>
          </p:cNvPr>
          <p:cNvSpPr>
            <a:spLocks noGrp="1"/>
          </p:cNvSpPr>
          <p:nvPr>
            <p:ph type="title"/>
          </p:nvPr>
        </p:nvSpPr>
        <p:spPr/>
        <p:txBody>
          <a:bodyPr>
            <a:normAutofit fontScale="90000"/>
          </a:bodyPr>
          <a:lstStyle/>
          <a:p>
            <a:r>
              <a:rPr lang="en-US" altLang="zh-CN" sz="4900" b="1" dirty="0"/>
              <a:t>Research Questions</a:t>
            </a:r>
            <a:br>
              <a:rPr lang="en-US" altLang="zh-CN" b="1" dirty="0"/>
            </a:br>
            <a:r>
              <a:rPr lang="en-US" altLang="zh-CN" dirty="0"/>
              <a:t>What real world problem you are trying to solve?</a:t>
            </a:r>
            <a:endParaRPr kumimoji="1" lang="zh-CN" altLang="en-US" dirty="0"/>
          </a:p>
        </p:txBody>
      </p:sp>
      <p:sp>
        <p:nvSpPr>
          <p:cNvPr id="3" name="内容占位符 2">
            <a:extLst>
              <a:ext uri="{FF2B5EF4-FFF2-40B4-BE49-F238E27FC236}">
                <a16:creationId xmlns:a16="http://schemas.microsoft.com/office/drawing/2014/main" id="{D7C7F892-5837-4442-B7F1-6987F9E6AFF3}"/>
              </a:ext>
            </a:extLst>
          </p:cNvPr>
          <p:cNvSpPr>
            <a:spLocks noGrp="1"/>
          </p:cNvSpPr>
          <p:nvPr>
            <p:ph idx="1"/>
          </p:nvPr>
        </p:nvSpPr>
        <p:spPr>
          <a:xfrm>
            <a:off x="1371600" y="2590800"/>
            <a:ext cx="9601200" cy="3581400"/>
          </a:xfrm>
        </p:spPr>
        <p:txBody>
          <a:bodyPr>
            <a:normAutofit lnSpcReduction="10000"/>
          </a:bodyPr>
          <a:lstStyle/>
          <a:p>
            <a:r>
              <a:rPr lang="en-US" altLang="zh-CN" dirty="0"/>
              <a:t>According to the data of previous Olympic Games, including the sex, height, weight, nationality of competitors, competition items and medals, our task is to </a:t>
            </a:r>
            <a:r>
              <a:rPr lang="en-US" altLang="zh-CN" dirty="0" err="1"/>
              <a:t>analyse</a:t>
            </a:r>
            <a:r>
              <a:rPr lang="zh-CN" altLang="en-US" dirty="0"/>
              <a:t> </a:t>
            </a:r>
            <a:r>
              <a:rPr lang="en-US" altLang="zh-CN" dirty="0"/>
              <a:t>and predict the number of gold medals of each country in the Tokyo Olympic Games in 2020 based on the given data.</a:t>
            </a:r>
          </a:p>
          <a:p>
            <a:r>
              <a:rPr lang="en-US" altLang="zh-CN" sz="2400" b="1" dirty="0"/>
              <a:t>Value of the project</a:t>
            </a:r>
          </a:p>
          <a:p>
            <a:r>
              <a:rPr lang="en-US" altLang="zh-CN" dirty="0"/>
              <a:t>The Olympic Games are the world's sports events, and new records are broken every year. Researching the data of past years can show the changes of each Olympic Games and do the summary statistics of previous years. It is useful for countries and spectators who like to watch games to predict the future outcomes. More spectators are more willing to buy tickets to support competitions that their national teams can win.</a:t>
            </a:r>
          </a:p>
          <a:p>
            <a:endParaRPr lang="en-US" altLang="zh-CN" sz="3200" dirty="0"/>
          </a:p>
        </p:txBody>
      </p:sp>
    </p:spTree>
    <p:extLst>
      <p:ext uri="{BB962C8B-B14F-4D97-AF65-F5344CB8AC3E}">
        <p14:creationId xmlns:p14="http://schemas.microsoft.com/office/powerpoint/2010/main" val="414391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D7BE8-9464-C54D-A8B1-1EAD8F4A3119}"/>
              </a:ext>
            </a:extLst>
          </p:cNvPr>
          <p:cNvSpPr>
            <a:spLocks noGrp="1"/>
          </p:cNvSpPr>
          <p:nvPr>
            <p:ph type="title"/>
          </p:nvPr>
        </p:nvSpPr>
        <p:spPr>
          <a:xfrm>
            <a:off x="1023562" y="685800"/>
            <a:ext cx="10493524" cy="1485900"/>
          </a:xfrm>
        </p:spPr>
        <p:txBody>
          <a:bodyPr>
            <a:normAutofit/>
          </a:bodyPr>
          <a:lstStyle/>
          <a:p>
            <a:r>
              <a:rPr lang="en" altLang="zh-CN" b="1" dirty="0"/>
              <a:t>Describe the meta data of your dataset.</a:t>
            </a:r>
            <a:endParaRPr kumimoji="1" lang="zh-CN" altLang="en-US" b="1" dirty="0"/>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C2DAB9F4-D59C-F24E-8737-A9F17A05EA9D}"/>
              </a:ext>
            </a:extLst>
          </p:cNvPr>
          <p:cNvSpPr>
            <a:spLocks noGrp="1"/>
          </p:cNvSpPr>
          <p:nvPr>
            <p:ph idx="1"/>
          </p:nvPr>
        </p:nvSpPr>
        <p:spPr>
          <a:xfrm>
            <a:off x="1023562" y="2286000"/>
            <a:ext cx="9730577" cy="3581400"/>
          </a:xfrm>
        </p:spPr>
        <p:txBody>
          <a:bodyPr>
            <a:normAutofit/>
          </a:bodyPr>
          <a:lstStyle/>
          <a:p>
            <a:r>
              <a:rPr lang="en-US" altLang="zh-CN" dirty="0"/>
              <a:t>Today, we will explore a dataset on the modern Olympic Games, including all the Games from Athens 1896 to Rio 2016. The data have been scraped from </a:t>
            </a:r>
            <a:r>
              <a:rPr lang="en-US" altLang="zh-CN" u="sng" dirty="0">
                <a:hlinkClick r:id="rId2"/>
              </a:rPr>
              <a:t>www.sports-reference.com</a:t>
            </a:r>
            <a:r>
              <a:rPr lang="en-US" altLang="zh-CN" dirty="0"/>
              <a:t> .</a:t>
            </a:r>
            <a:br>
              <a:rPr lang="en-US" altLang="zh-CN" sz="3200" dirty="0"/>
            </a:br>
            <a:endParaRPr lang="en-US" altLang="zh-CN" sz="3200" dirty="0"/>
          </a:p>
          <a:p>
            <a:endParaRPr kumimoji="1" lang="zh-CN" altLang="en-US" sz="1800" dirty="0"/>
          </a:p>
        </p:txBody>
      </p:sp>
    </p:spTree>
    <p:extLst>
      <p:ext uri="{BB962C8B-B14F-4D97-AF65-F5344CB8AC3E}">
        <p14:creationId xmlns:p14="http://schemas.microsoft.com/office/powerpoint/2010/main" val="44765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75B6F-E797-044B-B363-AD6F2D78CBBD}"/>
              </a:ext>
            </a:extLst>
          </p:cNvPr>
          <p:cNvSpPr>
            <a:spLocks noGrp="1"/>
          </p:cNvSpPr>
          <p:nvPr>
            <p:ph type="title"/>
          </p:nvPr>
        </p:nvSpPr>
        <p:spPr/>
        <p:txBody>
          <a:bodyPr>
            <a:normAutofit/>
          </a:bodyPr>
          <a:lstStyle/>
          <a:p>
            <a:r>
              <a:rPr lang="en-US" altLang="zh-CN" dirty="0"/>
              <a:t>How dataset was collected</a:t>
            </a:r>
            <a:r>
              <a:rPr kumimoji="1" lang="en-US" altLang="zh-CN" b="1" dirty="0"/>
              <a:t>?</a:t>
            </a:r>
            <a:endParaRPr kumimoji="1" lang="zh-CN" altLang="en-US" b="1" dirty="0"/>
          </a:p>
        </p:txBody>
      </p:sp>
      <p:sp>
        <p:nvSpPr>
          <p:cNvPr id="3" name="内容占位符 2">
            <a:extLst>
              <a:ext uri="{FF2B5EF4-FFF2-40B4-BE49-F238E27FC236}">
                <a16:creationId xmlns:a16="http://schemas.microsoft.com/office/drawing/2014/main" id="{53AC84DE-A914-1942-AB72-95E32D360D54}"/>
              </a:ext>
            </a:extLst>
          </p:cNvPr>
          <p:cNvSpPr>
            <a:spLocks noGrp="1"/>
          </p:cNvSpPr>
          <p:nvPr>
            <p:ph idx="1"/>
          </p:nvPr>
        </p:nvSpPr>
        <p:spPr>
          <a:xfrm>
            <a:off x="1371600" y="1709530"/>
            <a:ext cx="9601200" cy="4157870"/>
          </a:xfrm>
        </p:spPr>
        <p:txBody>
          <a:bodyPr>
            <a:normAutofit/>
          </a:bodyPr>
          <a:lstStyle/>
          <a:p>
            <a:r>
              <a:rPr kumimoji="1" lang="en-US" altLang="zh-CN" sz="2800" dirty="0"/>
              <a:t>We collected the all match data from 120 years of Olympic history athletes and results to predict Gold medals won by 20 countries in 2020</a:t>
            </a:r>
            <a:r>
              <a:rPr kumimoji="1" lang="zh-CN" altLang="en-US" sz="2800" dirty="0"/>
              <a:t> </a:t>
            </a:r>
            <a:r>
              <a:rPr kumimoji="1" lang="en-US" altLang="zh-CN" sz="2800" dirty="0"/>
              <a:t>Tokyo Olympic Games.</a:t>
            </a:r>
          </a:p>
          <a:p>
            <a:r>
              <a:rPr kumimoji="1" lang="en-US" altLang="zh-CN" sz="3200" dirty="0"/>
              <a:t>The meta data of your dataset</a:t>
            </a:r>
            <a:endParaRPr kumimoji="1" lang="zh-CN" altLang="en-US" sz="3200" dirty="0"/>
          </a:p>
        </p:txBody>
      </p:sp>
      <p:pic>
        <p:nvPicPr>
          <p:cNvPr id="4" name="图片 3">
            <a:extLst>
              <a:ext uri="{FF2B5EF4-FFF2-40B4-BE49-F238E27FC236}">
                <a16:creationId xmlns:a16="http://schemas.microsoft.com/office/drawing/2014/main" id="{D1CD4BE7-062B-B94D-AE6C-AF0ECF541A05}"/>
              </a:ext>
            </a:extLst>
          </p:cNvPr>
          <p:cNvPicPr>
            <a:picLocks noChangeAspect="1"/>
          </p:cNvPicPr>
          <p:nvPr/>
        </p:nvPicPr>
        <p:blipFill>
          <a:blip r:embed="rId2"/>
          <a:stretch>
            <a:fillRect/>
          </a:stretch>
        </p:blipFill>
        <p:spPr>
          <a:xfrm>
            <a:off x="386663" y="4686301"/>
            <a:ext cx="11805337" cy="236343"/>
          </a:xfrm>
          <a:prstGeom prst="rect">
            <a:avLst/>
          </a:prstGeom>
        </p:spPr>
      </p:pic>
    </p:spTree>
    <p:extLst>
      <p:ext uri="{BB962C8B-B14F-4D97-AF65-F5344CB8AC3E}">
        <p14:creationId xmlns:p14="http://schemas.microsoft.com/office/powerpoint/2010/main" val="34651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9F9FC-488F-0846-B59C-8C73BE9C23DB}"/>
              </a:ext>
            </a:extLst>
          </p:cNvPr>
          <p:cNvSpPr>
            <a:spLocks noGrp="1"/>
          </p:cNvSpPr>
          <p:nvPr>
            <p:ph type="title"/>
          </p:nvPr>
        </p:nvSpPr>
        <p:spPr>
          <a:xfrm>
            <a:off x="1295400" y="268357"/>
            <a:ext cx="9601200" cy="1328738"/>
          </a:xfrm>
        </p:spPr>
        <p:txBody>
          <a:bodyPr>
            <a:normAutofit/>
          </a:bodyPr>
          <a:lstStyle/>
          <a:p>
            <a:r>
              <a:rPr lang="en" altLang="zh-CN" b="1" dirty="0"/>
              <a:t>Data </a:t>
            </a:r>
            <a:r>
              <a:rPr lang="en-US" altLang="zh-CN" b="1" dirty="0"/>
              <a:t>munging</a:t>
            </a:r>
            <a:r>
              <a:rPr lang="en" altLang="zh-CN" b="1" dirty="0"/>
              <a:t> and statistical summary</a:t>
            </a:r>
            <a:br>
              <a:rPr lang="en" altLang="zh-CN" b="1" dirty="0"/>
            </a:br>
            <a:endParaRPr kumimoji="1" lang="zh-CN" altLang="en-US" sz="3200" dirty="0"/>
          </a:p>
        </p:txBody>
      </p:sp>
      <p:sp>
        <p:nvSpPr>
          <p:cNvPr id="3" name="内容占位符 2">
            <a:extLst>
              <a:ext uri="{FF2B5EF4-FFF2-40B4-BE49-F238E27FC236}">
                <a16:creationId xmlns:a16="http://schemas.microsoft.com/office/drawing/2014/main" id="{E79D848F-B7F6-EB4C-923F-241CFB8ABE7B}"/>
              </a:ext>
            </a:extLst>
          </p:cNvPr>
          <p:cNvSpPr>
            <a:spLocks noGrp="1"/>
          </p:cNvSpPr>
          <p:nvPr>
            <p:ph idx="1"/>
          </p:nvPr>
        </p:nvSpPr>
        <p:spPr>
          <a:xfrm>
            <a:off x="1055204" y="1487141"/>
            <a:ext cx="10881692" cy="4834145"/>
          </a:xfrm>
        </p:spPr>
        <p:txBody>
          <a:bodyPr>
            <a:normAutofit/>
          </a:bodyPr>
          <a:lstStyle/>
          <a:p>
            <a:r>
              <a:rPr lang="en-US" altLang="zh-CN" dirty="0"/>
              <a:t>Distribution of the age of gold medalists.</a:t>
            </a:r>
          </a:p>
          <a:p>
            <a:r>
              <a:rPr lang="en-US" altLang="zh-CN" dirty="0"/>
              <a:t>Women in Athletics.</a:t>
            </a:r>
          </a:p>
          <a:p>
            <a:r>
              <a:rPr lang="en-US" altLang="zh-CN" dirty="0"/>
              <a:t>Medals per country.</a:t>
            </a:r>
          </a:p>
          <a:p>
            <a:r>
              <a:rPr lang="en-US" altLang="zh-CN" dirty="0"/>
              <a:t>Disciplines with the greatest number of Gold Medals.</a:t>
            </a:r>
          </a:p>
          <a:p>
            <a:r>
              <a:rPr lang="en-US" altLang="zh-CN" dirty="0"/>
              <a:t>Evolution of the Olympics over time.</a:t>
            </a:r>
          </a:p>
          <a:p>
            <a:r>
              <a:rPr lang="en-US" altLang="zh-CN" dirty="0"/>
              <a:t>Based on the data of the top 20 countries in the Rio Olympic gold medals and using only the data of the Summer Olympic Games, we</a:t>
            </a:r>
            <a:r>
              <a:rPr lang="zh-CN" altLang="en-US" dirty="0"/>
              <a:t> </a:t>
            </a:r>
            <a:r>
              <a:rPr lang="en-US" altLang="zh-CN" dirty="0"/>
              <a:t>predict</a:t>
            </a:r>
            <a:r>
              <a:rPr lang="zh-CN" altLang="en-US" dirty="0"/>
              <a:t> </a:t>
            </a:r>
            <a:r>
              <a:rPr lang="en-US" altLang="zh-CN" dirty="0"/>
              <a:t>the number of medals in these 20 countries in the Tokyo Olympic Games in 2020.</a:t>
            </a:r>
            <a:endParaRPr kumimoji="1" lang="zh-CN" altLang="en-US" dirty="0"/>
          </a:p>
        </p:txBody>
      </p:sp>
      <p:sp>
        <p:nvSpPr>
          <p:cNvPr id="6" name="内容占位符 2">
            <a:extLst>
              <a:ext uri="{FF2B5EF4-FFF2-40B4-BE49-F238E27FC236}">
                <a16:creationId xmlns:a16="http://schemas.microsoft.com/office/drawing/2014/main" id="{E7AD3812-5B71-3943-BCA1-4246D86059FD}"/>
              </a:ext>
            </a:extLst>
          </p:cNvPr>
          <p:cNvSpPr txBox="1">
            <a:spLocks/>
          </p:cNvSpPr>
          <p:nvPr/>
        </p:nvSpPr>
        <p:spPr>
          <a:xfrm>
            <a:off x="1371600" y="4698205"/>
            <a:ext cx="9601200" cy="132873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2222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62846-1F9F-6644-BD64-81BA4A468BF5}"/>
              </a:ext>
            </a:extLst>
          </p:cNvPr>
          <p:cNvSpPr>
            <a:spLocks noGrp="1"/>
          </p:cNvSpPr>
          <p:nvPr>
            <p:ph type="title"/>
          </p:nvPr>
        </p:nvSpPr>
        <p:spPr/>
        <p:txBody>
          <a:bodyPr/>
          <a:lstStyle/>
          <a:p>
            <a:r>
              <a:rPr lang="en-US" altLang="zh-CN" dirty="0"/>
              <a:t>Data cleanup</a:t>
            </a:r>
            <a:endParaRPr kumimoji="1" lang="zh-CN" altLang="en-US" dirty="0"/>
          </a:p>
        </p:txBody>
      </p:sp>
      <p:pic>
        <p:nvPicPr>
          <p:cNvPr id="5" name="内容占位符 4">
            <a:extLst>
              <a:ext uri="{FF2B5EF4-FFF2-40B4-BE49-F238E27FC236}">
                <a16:creationId xmlns:a16="http://schemas.microsoft.com/office/drawing/2014/main" id="{C58F34B1-DAEA-7B43-9E6E-4FB975C0DF01}"/>
              </a:ext>
            </a:extLst>
          </p:cNvPr>
          <p:cNvPicPr>
            <a:picLocks noGrp="1" noChangeAspect="1"/>
          </p:cNvPicPr>
          <p:nvPr>
            <p:ph idx="1"/>
          </p:nvPr>
        </p:nvPicPr>
        <p:blipFill>
          <a:blip r:embed="rId2"/>
          <a:stretch>
            <a:fillRect/>
          </a:stretch>
        </p:blipFill>
        <p:spPr>
          <a:xfrm>
            <a:off x="1529404" y="1374124"/>
            <a:ext cx="10243013" cy="4123944"/>
          </a:xfrm>
        </p:spPr>
      </p:pic>
      <p:sp>
        <p:nvSpPr>
          <p:cNvPr id="6" name="文本框 5">
            <a:extLst>
              <a:ext uri="{FF2B5EF4-FFF2-40B4-BE49-F238E27FC236}">
                <a16:creationId xmlns:a16="http://schemas.microsoft.com/office/drawing/2014/main" id="{09554A4C-8F4D-3044-80CA-A1379398B9B6}"/>
              </a:ext>
            </a:extLst>
          </p:cNvPr>
          <p:cNvSpPr txBox="1"/>
          <p:nvPr/>
        </p:nvSpPr>
        <p:spPr>
          <a:xfrm>
            <a:off x="1724476" y="5987534"/>
            <a:ext cx="9892003" cy="369332"/>
          </a:xfrm>
          <a:prstGeom prst="rect">
            <a:avLst/>
          </a:prstGeom>
          <a:noFill/>
        </p:spPr>
        <p:txBody>
          <a:bodyPr wrap="none" rtlCol="0">
            <a:spAutoFit/>
          </a:bodyPr>
          <a:lstStyle/>
          <a:p>
            <a:r>
              <a:rPr lang="en-US" altLang="zh-CN" dirty="0"/>
              <a:t>We can now join the two </a:t>
            </a:r>
            <a:r>
              <a:rPr lang="en-US" altLang="zh-CN" dirty="0" err="1"/>
              <a:t>dataframes</a:t>
            </a:r>
            <a:r>
              <a:rPr lang="en-US" altLang="zh-CN" dirty="0"/>
              <a:t> using as key the NOC column with the Pandas 'Merge' function </a:t>
            </a:r>
            <a:endParaRPr kumimoji="1" lang="zh-CN" altLang="en-US" dirty="0"/>
          </a:p>
        </p:txBody>
      </p:sp>
    </p:spTree>
    <p:extLst>
      <p:ext uri="{BB962C8B-B14F-4D97-AF65-F5344CB8AC3E}">
        <p14:creationId xmlns:p14="http://schemas.microsoft.com/office/powerpoint/2010/main" val="338565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E81B-233F-5144-A0D4-880ABBCD1F04}"/>
              </a:ext>
            </a:extLst>
          </p:cNvPr>
          <p:cNvSpPr>
            <a:spLocks noGrp="1"/>
          </p:cNvSpPr>
          <p:nvPr>
            <p:ph type="title"/>
          </p:nvPr>
        </p:nvSpPr>
        <p:spPr/>
        <p:txBody>
          <a:bodyPr/>
          <a:lstStyle/>
          <a:p>
            <a:r>
              <a:rPr kumimoji="1" lang="en-US" altLang="zh-CN" dirty="0"/>
              <a:t>Summary statistics and interpretation</a:t>
            </a:r>
            <a:endParaRPr kumimoji="1" lang="zh-CN" altLang="en-US" dirty="0"/>
          </a:p>
        </p:txBody>
      </p:sp>
      <p:sp>
        <p:nvSpPr>
          <p:cNvPr id="3" name="内容占位符 2">
            <a:extLst>
              <a:ext uri="{FF2B5EF4-FFF2-40B4-BE49-F238E27FC236}">
                <a16:creationId xmlns:a16="http://schemas.microsoft.com/office/drawing/2014/main" id="{7FFA5497-4B50-BB44-8EA5-B42FE73AECBF}"/>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E0031D05-BB8C-0A41-90E7-7C9D664741B7}"/>
              </a:ext>
            </a:extLst>
          </p:cNvPr>
          <p:cNvPicPr>
            <a:picLocks noChangeAspect="1"/>
          </p:cNvPicPr>
          <p:nvPr/>
        </p:nvPicPr>
        <p:blipFill>
          <a:blip r:embed="rId2"/>
          <a:stretch>
            <a:fillRect/>
          </a:stretch>
        </p:blipFill>
        <p:spPr>
          <a:xfrm>
            <a:off x="775208" y="2295444"/>
            <a:ext cx="6350000" cy="3433532"/>
          </a:xfrm>
          <a:prstGeom prst="rect">
            <a:avLst/>
          </a:prstGeom>
        </p:spPr>
      </p:pic>
      <p:sp>
        <p:nvSpPr>
          <p:cNvPr id="5" name="文本框 4">
            <a:extLst>
              <a:ext uri="{FF2B5EF4-FFF2-40B4-BE49-F238E27FC236}">
                <a16:creationId xmlns:a16="http://schemas.microsoft.com/office/drawing/2014/main" id="{7007D98F-12BF-634B-98ED-C6FCF588A84A}"/>
              </a:ext>
            </a:extLst>
          </p:cNvPr>
          <p:cNvSpPr txBox="1"/>
          <p:nvPr/>
        </p:nvSpPr>
        <p:spPr>
          <a:xfrm>
            <a:off x="775208" y="1716324"/>
            <a:ext cx="4798365" cy="369332"/>
          </a:xfrm>
          <a:prstGeom prst="rect">
            <a:avLst/>
          </a:prstGeom>
          <a:noFill/>
        </p:spPr>
        <p:txBody>
          <a:bodyPr wrap="none" rtlCol="0">
            <a:spAutoFit/>
          </a:bodyPr>
          <a:lstStyle/>
          <a:p>
            <a:r>
              <a:rPr lang="en-US" altLang="zh-CN" dirty="0"/>
              <a:t>Let's now review the top 5 gold medal countries</a:t>
            </a:r>
            <a:endParaRPr kumimoji="1" lang="zh-CN" altLang="en-US" dirty="0"/>
          </a:p>
        </p:txBody>
      </p:sp>
      <p:pic>
        <p:nvPicPr>
          <p:cNvPr id="6" name="图片 5">
            <a:extLst>
              <a:ext uri="{FF2B5EF4-FFF2-40B4-BE49-F238E27FC236}">
                <a16:creationId xmlns:a16="http://schemas.microsoft.com/office/drawing/2014/main" id="{01EDB03D-8C17-4F4C-A165-97207F9A5CCE}"/>
              </a:ext>
            </a:extLst>
          </p:cNvPr>
          <p:cNvPicPr>
            <a:picLocks noChangeAspect="1"/>
          </p:cNvPicPr>
          <p:nvPr/>
        </p:nvPicPr>
        <p:blipFill>
          <a:blip r:embed="rId3"/>
          <a:stretch>
            <a:fillRect/>
          </a:stretch>
        </p:blipFill>
        <p:spPr>
          <a:xfrm>
            <a:off x="7125208" y="2286000"/>
            <a:ext cx="4867656" cy="3442976"/>
          </a:xfrm>
          <a:prstGeom prst="rect">
            <a:avLst/>
          </a:prstGeom>
        </p:spPr>
      </p:pic>
      <p:sp>
        <p:nvSpPr>
          <p:cNvPr id="7" name="文本框 6">
            <a:extLst>
              <a:ext uri="{FF2B5EF4-FFF2-40B4-BE49-F238E27FC236}">
                <a16:creationId xmlns:a16="http://schemas.microsoft.com/office/drawing/2014/main" id="{7CDD3B59-E7B1-CB48-988A-67F665BBF94E}"/>
              </a:ext>
            </a:extLst>
          </p:cNvPr>
          <p:cNvSpPr txBox="1"/>
          <p:nvPr/>
        </p:nvSpPr>
        <p:spPr>
          <a:xfrm>
            <a:off x="7125208" y="1706880"/>
            <a:ext cx="4530344" cy="369332"/>
          </a:xfrm>
          <a:prstGeom prst="rect">
            <a:avLst/>
          </a:prstGeom>
          <a:noFill/>
        </p:spPr>
        <p:txBody>
          <a:bodyPr wrap="square" rtlCol="0">
            <a:spAutoFit/>
          </a:bodyPr>
          <a:lstStyle/>
          <a:p>
            <a:r>
              <a:rPr lang="en-US" altLang="zh-CN" dirty="0"/>
              <a:t>Of course, basketball is the leading discipline!</a:t>
            </a:r>
            <a:endParaRPr kumimoji="1" lang="zh-CN" altLang="en-US" dirty="0"/>
          </a:p>
        </p:txBody>
      </p:sp>
    </p:spTree>
    <p:extLst>
      <p:ext uri="{BB962C8B-B14F-4D97-AF65-F5344CB8AC3E}">
        <p14:creationId xmlns:p14="http://schemas.microsoft.com/office/powerpoint/2010/main" val="28219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B3BA6-6F6A-174C-859E-B4C247DC68D3}"/>
              </a:ext>
            </a:extLst>
          </p:cNvPr>
          <p:cNvSpPr>
            <a:spLocks noGrp="1"/>
          </p:cNvSpPr>
          <p:nvPr>
            <p:ph type="title"/>
          </p:nvPr>
        </p:nvSpPr>
        <p:spPr/>
        <p:txBody>
          <a:bodyPr/>
          <a:lstStyle/>
          <a:p>
            <a:r>
              <a:rPr lang="en-US" altLang="zh-CN" dirty="0"/>
              <a:t>summarize statistical attribute of the data </a:t>
            </a:r>
            <a:endParaRPr kumimoji="1" lang="zh-CN" altLang="en-US" dirty="0"/>
          </a:p>
        </p:txBody>
      </p:sp>
      <p:sp>
        <p:nvSpPr>
          <p:cNvPr id="3" name="内容占位符 2">
            <a:extLst>
              <a:ext uri="{FF2B5EF4-FFF2-40B4-BE49-F238E27FC236}">
                <a16:creationId xmlns:a16="http://schemas.microsoft.com/office/drawing/2014/main" id="{988D2F2C-4621-C347-806B-E57B238EFC8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594BF32-A484-B64B-A840-80DD79F69B0B}"/>
              </a:ext>
            </a:extLst>
          </p:cNvPr>
          <p:cNvPicPr>
            <a:picLocks noChangeAspect="1"/>
          </p:cNvPicPr>
          <p:nvPr/>
        </p:nvPicPr>
        <p:blipFill>
          <a:blip r:embed="rId2"/>
          <a:stretch>
            <a:fillRect/>
          </a:stretch>
        </p:blipFill>
        <p:spPr>
          <a:xfrm>
            <a:off x="1371600" y="2171700"/>
            <a:ext cx="10656585" cy="3581401"/>
          </a:xfrm>
          <a:prstGeom prst="rect">
            <a:avLst/>
          </a:prstGeom>
        </p:spPr>
      </p:pic>
    </p:spTree>
    <p:extLst>
      <p:ext uri="{BB962C8B-B14F-4D97-AF65-F5344CB8AC3E}">
        <p14:creationId xmlns:p14="http://schemas.microsoft.com/office/powerpoint/2010/main" val="346312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84360-57E3-F944-918B-4EEDB4E6AD08}"/>
              </a:ext>
            </a:extLst>
          </p:cNvPr>
          <p:cNvSpPr>
            <a:spLocks noGrp="1"/>
          </p:cNvSpPr>
          <p:nvPr>
            <p:ph type="title"/>
          </p:nvPr>
        </p:nvSpPr>
        <p:spPr>
          <a:xfrm>
            <a:off x="1212574" y="149087"/>
            <a:ext cx="9601200" cy="1485900"/>
          </a:xfrm>
        </p:spPr>
        <p:txBody>
          <a:bodyPr/>
          <a:lstStyle/>
          <a:p>
            <a:r>
              <a:rPr lang="en-US" altLang="zh-CN" b="1" dirty="0"/>
              <a:t>Data visualization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CCF00170-D414-D849-BEE7-185ADC6DDFA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00516A5-3F33-924D-B9C9-283AA096BCB4}"/>
              </a:ext>
            </a:extLst>
          </p:cNvPr>
          <p:cNvPicPr>
            <a:picLocks noChangeAspect="1"/>
          </p:cNvPicPr>
          <p:nvPr/>
        </p:nvPicPr>
        <p:blipFill>
          <a:blip r:embed="rId2"/>
          <a:stretch>
            <a:fillRect/>
          </a:stretch>
        </p:blipFill>
        <p:spPr>
          <a:xfrm>
            <a:off x="1212574" y="753167"/>
            <a:ext cx="10472928" cy="5351666"/>
          </a:xfrm>
          <a:prstGeom prst="rect">
            <a:avLst/>
          </a:prstGeom>
        </p:spPr>
      </p:pic>
      <p:sp>
        <p:nvSpPr>
          <p:cNvPr id="5" name="文本框 4">
            <a:extLst>
              <a:ext uri="{FF2B5EF4-FFF2-40B4-BE49-F238E27FC236}">
                <a16:creationId xmlns:a16="http://schemas.microsoft.com/office/drawing/2014/main" id="{AA171633-B9FE-E248-B7E5-805B7FBEF6BC}"/>
              </a:ext>
            </a:extLst>
          </p:cNvPr>
          <p:cNvSpPr txBox="1"/>
          <p:nvPr/>
        </p:nvSpPr>
        <p:spPr>
          <a:xfrm>
            <a:off x="1510748" y="6241774"/>
            <a:ext cx="9968948" cy="369332"/>
          </a:xfrm>
          <a:prstGeom prst="rect">
            <a:avLst/>
          </a:prstGeom>
          <a:noFill/>
        </p:spPr>
        <p:txBody>
          <a:bodyPr wrap="square" rtlCol="0">
            <a:spAutoFit/>
          </a:bodyPr>
          <a:lstStyle/>
          <a:p>
            <a:r>
              <a:rPr kumimoji="1" lang="en-US" altLang="zh-CN" dirty="0"/>
              <a:t>We can see that most of the gold medalists are in the 20-30 age range.</a:t>
            </a:r>
            <a:endParaRPr kumimoji="1" lang="zh-CN" altLang="en-US" dirty="0"/>
          </a:p>
        </p:txBody>
      </p:sp>
    </p:spTree>
    <p:extLst>
      <p:ext uri="{BB962C8B-B14F-4D97-AF65-F5344CB8AC3E}">
        <p14:creationId xmlns:p14="http://schemas.microsoft.com/office/powerpoint/2010/main" val="3785179970"/>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1118</TotalTime>
  <Words>630</Words>
  <Application>Microsoft Macintosh PowerPoint</Application>
  <PresentationFormat>宽屏</PresentationFormat>
  <Paragraphs>41</Paragraphs>
  <Slides>15</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15</vt:i4>
      </vt:variant>
    </vt:vector>
  </HeadingPairs>
  <TitlesOfParts>
    <vt:vector size="17" baseType="lpstr">
      <vt:lpstr>Franklin Gothic Book</vt:lpstr>
      <vt:lpstr>剪切</vt:lpstr>
      <vt:lpstr> </vt:lpstr>
      <vt:lpstr>Research Questions What real world problem you are trying to solve?</vt:lpstr>
      <vt:lpstr>Describe the meta data of your dataset.</vt:lpstr>
      <vt:lpstr>How dataset was collected?</vt:lpstr>
      <vt:lpstr>Data munging and statistical summary </vt:lpstr>
      <vt:lpstr>Data cleanup</vt:lpstr>
      <vt:lpstr>Summary statistics and interpretation</vt:lpstr>
      <vt:lpstr>summarize statistical attribute of the data </vt:lpstr>
      <vt:lpstr>Data visualization </vt:lpstr>
      <vt:lpstr>PowerPoint 演示文稿</vt:lpstr>
      <vt:lpstr>PowerPoint 演示文稿</vt:lpstr>
      <vt:lpstr>PowerPoint 演示文稿</vt:lpstr>
      <vt:lpstr>Modelling activity</vt:lpstr>
      <vt:lpstr>Final Model parameter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Yu Liu</dc:creator>
  <cp:lastModifiedBy>Siyuan Ji</cp:lastModifiedBy>
  <cp:revision>48</cp:revision>
  <dcterms:created xsi:type="dcterms:W3CDTF">2019-03-18T02:57:58Z</dcterms:created>
  <dcterms:modified xsi:type="dcterms:W3CDTF">2019-08-14T06:42:40Z</dcterms:modified>
</cp:coreProperties>
</file>