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5" r:id="rId2"/>
    <p:sldId id="396" r:id="rId3"/>
    <p:sldId id="397" r:id="rId4"/>
    <p:sldId id="420" r:id="rId5"/>
    <p:sldId id="426" r:id="rId6"/>
    <p:sldId id="389" r:id="rId7"/>
    <p:sldId id="422" r:id="rId8"/>
    <p:sldId id="427" r:id="rId9"/>
    <p:sldId id="428" r:id="rId10"/>
    <p:sldId id="429" r:id="rId11"/>
    <p:sldId id="430" r:id="rId12"/>
    <p:sldId id="424" r:id="rId13"/>
    <p:sldId id="421" r:id="rId14"/>
    <p:sldId id="423" r:id="rId15"/>
    <p:sldId id="40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D355"/>
    <a:srgbClr val="D33870"/>
    <a:srgbClr val="55D4DB"/>
    <a:srgbClr val="F7F3E3"/>
    <a:srgbClr val="272921"/>
    <a:srgbClr val="A2C73B"/>
    <a:srgbClr val="D5336D"/>
    <a:srgbClr val="C00000"/>
    <a:srgbClr val="FF3300"/>
    <a:srgbClr val="C22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107" autoAdjust="0"/>
  </p:normalViewPr>
  <p:slideViewPr>
    <p:cSldViewPr>
      <p:cViewPr varScale="1">
        <p:scale>
          <a:sx n="121" d="100"/>
          <a:sy n="121" d="100"/>
        </p:scale>
        <p:origin x="9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BF36067-97FD-472A-A539-2CF4D3B4AD08}" type="datetimeFigureOut">
              <a:rPr lang="zh-CN" altLang="en-US"/>
              <a:pPr>
                <a:defRPr/>
              </a:pPr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17C20FA-F682-4540-A5F2-8592876DF6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7C20FA-F682-4540-A5F2-8592876DF6F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5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7C20FA-F682-4540-A5F2-8592876DF6F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9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应用部分3-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200" smtClean="0">
                <a:solidFill>
                  <a:schemeClr val="bg2"/>
                </a:solidFill>
              </a:rPr>
              <a:t>www.jd.com</a:t>
            </a:r>
          </a:p>
        </p:txBody>
      </p:sp>
    </p:spTree>
    <p:extLst>
      <p:ext uri="{BB962C8B-B14F-4D97-AF65-F5344CB8AC3E}">
        <p14:creationId xmlns:p14="http://schemas.microsoft.com/office/powerpoint/2010/main" val="349856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5038-8FC0-4401-9E7F-322E97F2A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27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7B23B-94CD-4899-985E-DCF3F3D33C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90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5D735-95C1-4E12-BC1A-F0BC72945C33}" type="datetimeFigureOut">
              <a:rPr lang="zh-CN" altLang="en-US"/>
              <a:pPr>
                <a:defRPr/>
              </a:pPr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CF94B-8AE2-43A5-8B51-B29E21F81D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应用部分3-0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4288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31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应用部分3-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900" dirty="0" smtClean="0">
                <a:solidFill>
                  <a:schemeClr val="bg2"/>
                </a:solidFill>
              </a:rPr>
              <a:t>6F Building A, North-Star Century Center, 8 </a:t>
            </a:r>
            <a:r>
              <a:rPr lang="en-US" altLang="zh-CN" sz="900" dirty="0" err="1" smtClean="0">
                <a:solidFill>
                  <a:schemeClr val="bg2"/>
                </a:solidFill>
              </a:rPr>
              <a:t>Beichen</a:t>
            </a:r>
            <a:r>
              <a:rPr lang="en-US" altLang="zh-CN" sz="900" dirty="0" smtClean="0">
                <a:solidFill>
                  <a:schemeClr val="bg2"/>
                </a:solidFill>
              </a:rPr>
              <a:t> West Street,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900" dirty="0" err="1" smtClean="0">
                <a:solidFill>
                  <a:schemeClr val="bg2"/>
                </a:solidFill>
              </a:rPr>
              <a:t>Chaoyang</a:t>
            </a:r>
            <a:r>
              <a:rPr lang="en-US" altLang="zh-CN" sz="900" dirty="0" smtClean="0">
                <a:solidFill>
                  <a:schemeClr val="bg2"/>
                </a:solidFill>
              </a:rPr>
              <a:t> District, Beijing 100101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900" dirty="0" smtClean="0">
                <a:solidFill>
                  <a:schemeClr val="bg2"/>
                </a:solidFill>
              </a:rPr>
              <a:t>T. 010-5895 1234   F. 010-5895 1234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900" dirty="0" smtClean="0">
                <a:solidFill>
                  <a:schemeClr val="bg2"/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12822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B805C-FF23-4C65-973C-FF46078DD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74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C22C5-C722-450C-B2A9-49DF76FEF7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90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835D6-F061-431F-879E-6CC083F1C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47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29629-79ED-48A3-B188-D7F6EA872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84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CCE59-9D78-4F5A-A792-B76D9261D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3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1EFE0-1F83-41C5-A93C-906AB43326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57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7EF082FB-C963-4BF0-BBD9-7D6ED939C0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wagger.io/swagger-co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wagger.io/swagger-co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ockjs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easy-mock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9"/>
          <a:stretch/>
        </p:blipFill>
        <p:spPr>
          <a:xfrm>
            <a:off x="179512" y="188640"/>
            <a:ext cx="8784976" cy="4896544"/>
          </a:xfrm>
          <a:prstGeom prst="rect">
            <a:avLst/>
          </a:prstGeom>
        </p:spPr>
      </p:pic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744538" y="1988840"/>
            <a:ext cx="764388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前后端合作开发</a:t>
            </a:r>
            <a:r>
              <a: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-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契约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8299" y="4149080"/>
            <a:ext cx="1527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白玉洁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2017-09-28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2907" y="3069867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一个喜欢</a:t>
            </a:r>
            <a:r>
              <a: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前端，搞过后端的</a:t>
            </a:r>
            <a:r>
              <a:rPr lang="zh-CN" altLang="en-US" sz="2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2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7504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后端契约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692696"/>
            <a:ext cx="835292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主要用到的脚本批注：</a:t>
            </a:r>
            <a:endParaRPr lang="en-US" altLang="zh-CN" dirty="0" smtClean="0"/>
          </a:p>
          <a:p>
            <a:r>
              <a:rPr lang="en-US" altLang="zh-CN" dirty="0" smtClean="0"/>
              <a:t>Swagger-annotations API</a:t>
            </a:r>
            <a:r>
              <a:rPr lang="zh-CN" altLang="en-US" dirty="0" smtClean="0"/>
              <a:t>：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docs.swagger.io/swagger-core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sz="1100" dirty="0" smtClean="0"/>
              <a:t>1</a:t>
            </a:r>
            <a:r>
              <a:rPr lang="zh-CN" altLang="en-US" sz="1100" dirty="0" smtClean="0"/>
              <a:t>、 </a:t>
            </a:r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ApiOperation</a:t>
            </a:r>
            <a:r>
              <a:rPr lang="zh-CN" altLang="en-US" sz="1100" dirty="0"/>
              <a:t>：用在方法上，说明方法的</a:t>
            </a:r>
            <a:r>
              <a:rPr lang="zh-CN" altLang="en-US" sz="1100" dirty="0" smtClean="0"/>
              <a:t>作用：</a:t>
            </a:r>
            <a:r>
              <a:rPr lang="en-US" altLang="zh-CN" sz="1100" dirty="0" smtClean="0"/>
              <a:t>value:[</a:t>
            </a:r>
            <a:r>
              <a:rPr lang="zh-CN" altLang="en-US" sz="1100" dirty="0" smtClean="0"/>
              <a:t>表示</a:t>
            </a:r>
            <a:r>
              <a:rPr lang="zh-CN" altLang="en-US" sz="1100" dirty="0"/>
              <a:t>接口</a:t>
            </a:r>
            <a:r>
              <a:rPr lang="zh-CN" altLang="en-US" sz="1100" dirty="0" smtClean="0"/>
              <a:t>名称</a:t>
            </a:r>
            <a:r>
              <a:rPr lang="en-US" altLang="zh-CN" sz="1100" dirty="0" smtClean="0"/>
              <a:t>],notes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[</a:t>
            </a:r>
            <a:r>
              <a:rPr lang="zh-CN" altLang="en-US" sz="1100" dirty="0" smtClean="0"/>
              <a:t>表示</a:t>
            </a:r>
            <a:r>
              <a:rPr lang="zh-CN" altLang="en-US" sz="1100" dirty="0"/>
              <a:t>接口详细</a:t>
            </a:r>
            <a:r>
              <a:rPr lang="zh-CN" altLang="en-US" sz="1100" dirty="0" smtClean="0"/>
              <a:t>描述</a:t>
            </a:r>
            <a:r>
              <a:rPr lang="en-US" altLang="zh-CN" sz="1100" dirty="0" smtClean="0"/>
              <a:t>]</a:t>
            </a:r>
            <a:r>
              <a:rPr lang="zh-CN" altLang="en-US" sz="1100" dirty="0" smtClean="0"/>
              <a:t> </a:t>
            </a:r>
            <a:endParaRPr lang="zh-CN" altLang="en-US" sz="1100" dirty="0"/>
          </a:p>
          <a:p>
            <a:pPr>
              <a:lnSpc>
                <a:spcPct val="200000"/>
              </a:lnSpc>
            </a:pPr>
            <a:r>
              <a:rPr lang="en-US" altLang="zh-CN" sz="1100" dirty="0" smtClean="0"/>
              <a:t>2</a:t>
            </a:r>
            <a:r>
              <a:rPr lang="zh-CN" altLang="en-US" sz="1100" dirty="0" smtClean="0"/>
              <a:t>、 </a:t>
            </a:r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ApiImplicitParams</a:t>
            </a:r>
            <a:r>
              <a:rPr lang="zh-CN" altLang="en-US" sz="1100" dirty="0"/>
              <a:t>：用在方法上包含一</a:t>
            </a:r>
            <a:r>
              <a:rPr lang="zh-CN" altLang="en-US" sz="1100" dirty="0" smtClean="0"/>
              <a:t>组</a:t>
            </a:r>
            <a:r>
              <a:rPr lang="en-US" altLang="zh-CN" sz="1100" dirty="0"/>
              <a:t>@</a:t>
            </a:r>
            <a:r>
              <a:rPr lang="en-US" altLang="zh-CN" sz="1100" dirty="0" err="1"/>
              <a:t>ApiImplicitParam</a:t>
            </a:r>
            <a:r>
              <a:rPr lang="zh-CN" altLang="en-US" sz="1100" dirty="0" smtClean="0"/>
              <a:t>参数</a:t>
            </a:r>
            <a:r>
              <a:rPr lang="zh-CN" altLang="en-US" sz="1100" dirty="0"/>
              <a:t>说明</a:t>
            </a:r>
          </a:p>
          <a:p>
            <a:pPr>
              <a:lnSpc>
                <a:spcPct val="200000"/>
              </a:lnSpc>
            </a:pPr>
            <a:r>
              <a:rPr lang="en-US" altLang="zh-CN" sz="1100" dirty="0" smtClean="0"/>
              <a:t>3</a:t>
            </a:r>
            <a:r>
              <a:rPr lang="zh-CN" altLang="en-US" sz="1100" dirty="0" smtClean="0"/>
              <a:t>、 </a:t>
            </a:r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ApiImplicitParam</a:t>
            </a:r>
            <a:r>
              <a:rPr lang="zh-CN" altLang="en-US" sz="1100" dirty="0"/>
              <a:t>：用在</a:t>
            </a:r>
            <a:r>
              <a:rPr lang="en-US" altLang="zh-CN" sz="1100" dirty="0"/>
              <a:t>@</a:t>
            </a:r>
            <a:r>
              <a:rPr lang="en-US" altLang="zh-CN" sz="1100" dirty="0" err="1"/>
              <a:t>ApiImplicitParams</a:t>
            </a:r>
            <a:r>
              <a:rPr lang="zh-CN" altLang="en-US" sz="1100" dirty="0"/>
              <a:t>注解中，指定一个请求参数的各个</a:t>
            </a:r>
            <a:r>
              <a:rPr lang="zh-CN" altLang="en-US" sz="1100" dirty="0" smtClean="0"/>
              <a:t>方面</a:t>
            </a:r>
            <a:endParaRPr lang="en-US" altLang="zh-CN" sz="1100" dirty="0" smtClean="0"/>
          </a:p>
          <a:p>
            <a:pPr marL="171450" indent="1905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100" dirty="0" err="1" smtClean="0"/>
              <a:t>paramType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[header/query/path/body]</a:t>
            </a:r>
          </a:p>
          <a:p>
            <a:pPr>
              <a:lnSpc>
                <a:spcPct val="200000"/>
              </a:lnSpc>
            </a:pPr>
            <a:endParaRPr lang="en-US" altLang="zh-CN" sz="1100" dirty="0" smtClean="0"/>
          </a:p>
          <a:p>
            <a:pPr>
              <a:lnSpc>
                <a:spcPct val="200000"/>
              </a:lnSpc>
            </a:pPr>
            <a:endParaRPr lang="en-US" altLang="zh-CN" sz="1100" dirty="0" smtClean="0"/>
          </a:p>
          <a:p>
            <a:pPr marL="171450" indent="1905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100" dirty="0" smtClean="0"/>
              <a:t>name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[</a:t>
            </a:r>
            <a:r>
              <a:rPr lang="zh-CN" altLang="en-US" sz="1100" dirty="0" smtClean="0"/>
              <a:t>参数名</a:t>
            </a:r>
            <a:r>
              <a:rPr lang="en-US" altLang="zh-CN" sz="1100" dirty="0" smtClean="0"/>
              <a:t>], </a:t>
            </a:r>
            <a:r>
              <a:rPr lang="en-US" altLang="zh-CN" sz="1100" dirty="0" err="1" smtClean="0"/>
              <a:t>dataType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[</a:t>
            </a:r>
            <a:r>
              <a:rPr lang="zh-CN" altLang="en-US" sz="1100" dirty="0" smtClean="0"/>
              <a:t>参数类型</a:t>
            </a:r>
            <a:r>
              <a:rPr lang="en-US" altLang="zh-CN" sz="1100" dirty="0" smtClean="0"/>
              <a:t>], required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[</a:t>
            </a:r>
            <a:r>
              <a:rPr lang="zh-CN" altLang="en-US" sz="1100" dirty="0" smtClean="0"/>
              <a:t>参数</a:t>
            </a:r>
            <a:r>
              <a:rPr lang="zh-CN" altLang="en-US" sz="1100" dirty="0"/>
              <a:t>是否必须</a:t>
            </a:r>
            <a:r>
              <a:rPr lang="zh-CN" altLang="en-US" sz="1100" dirty="0" smtClean="0"/>
              <a:t>传</a:t>
            </a:r>
            <a:r>
              <a:rPr lang="en-US" altLang="zh-CN" sz="1100" dirty="0" smtClean="0"/>
              <a:t>], value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[</a:t>
            </a:r>
            <a:r>
              <a:rPr lang="zh-CN" altLang="en-US" sz="1100" dirty="0" smtClean="0"/>
              <a:t>参数</a:t>
            </a:r>
            <a:r>
              <a:rPr lang="zh-CN" altLang="en-US" sz="1100" dirty="0"/>
              <a:t>的</a:t>
            </a:r>
            <a:r>
              <a:rPr lang="zh-CN" altLang="en-US" sz="1100" dirty="0" smtClean="0"/>
              <a:t>描述</a:t>
            </a:r>
            <a:r>
              <a:rPr lang="en-US" altLang="zh-CN" sz="1100" dirty="0" smtClean="0"/>
              <a:t>,] </a:t>
            </a:r>
            <a:r>
              <a:rPr lang="en-US" altLang="zh-CN" sz="1100" dirty="0" err="1" smtClean="0"/>
              <a:t>defaultValue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[</a:t>
            </a:r>
            <a:r>
              <a:rPr lang="zh-CN" altLang="en-US" sz="1100" dirty="0" smtClean="0"/>
              <a:t>参数</a:t>
            </a:r>
            <a:r>
              <a:rPr lang="zh-CN" altLang="en-US" sz="1100" dirty="0"/>
              <a:t>的默认</a:t>
            </a:r>
            <a:r>
              <a:rPr lang="zh-CN" altLang="en-US" sz="1100" dirty="0" smtClean="0"/>
              <a:t>值</a:t>
            </a:r>
            <a:r>
              <a:rPr lang="en-US" altLang="zh-CN" sz="1100" dirty="0" smtClean="0"/>
              <a:t>]</a:t>
            </a:r>
            <a:endParaRPr lang="zh-CN" altLang="en-US" sz="1100" dirty="0"/>
          </a:p>
          <a:p>
            <a:pPr>
              <a:lnSpc>
                <a:spcPct val="200000"/>
              </a:lnSpc>
            </a:pPr>
            <a:r>
              <a:rPr lang="en-US" altLang="zh-CN" sz="1100" dirty="0" smtClean="0"/>
              <a:t>4</a:t>
            </a:r>
            <a:r>
              <a:rPr lang="zh-CN" altLang="en-US" sz="1100" dirty="0" smtClean="0"/>
              <a:t>、 </a:t>
            </a:r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ApiResponses</a:t>
            </a:r>
            <a:r>
              <a:rPr lang="zh-CN" altLang="en-US" sz="1100" dirty="0"/>
              <a:t>：用于表示一</a:t>
            </a:r>
            <a:r>
              <a:rPr lang="zh-CN" altLang="en-US" sz="1100" dirty="0" smtClean="0"/>
              <a:t>组</a:t>
            </a:r>
            <a:r>
              <a:rPr lang="en-US" altLang="zh-CN" sz="1100" dirty="0"/>
              <a:t>@</a:t>
            </a:r>
            <a:r>
              <a:rPr lang="en-US" altLang="zh-CN" sz="1100" dirty="0" err="1"/>
              <a:t>ApiResponse</a:t>
            </a:r>
            <a:r>
              <a:rPr lang="zh-CN" altLang="en-US" sz="1100" dirty="0" smtClean="0"/>
              <a:t>响应</a:t>
            </a:r>
            <a:endParaRPr lang="zh-CN" altLang="en-US" sz="1100" dirty="0"/>
          </a:p>
          <a:p>
            <a:pPr>
              <a:lnSpc>
                <a:spcPct val="200000"/>
              </a:lnSpc>
            </a:pPr>
            <a:r>
              <a:rPr lang="en-US" altLang="zh-CN" sz="1100" dirty="0" smtClean="0"/>
              <a:t>5</a:t>
            </a:r>
            <a:r>
              <a:rPr lang="zh-CN" altLang="en-US" sz="1100" dirty="0" smtClean="0"/>
              <a:t>、 </a:t>
            </a:r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ApiResponse</a:t>
            </a:r>
            <a:r>
              <a:rPr lang="zh-CN" altLang="en-US" sz="1100" dirty="0" smtClean="0"/>
              <a:t>：一般</a:t>
            </a:r>
            <a:r>
              <a:rPr lang="zh-CN" altLang="en-US" sz="1100" dirty="0"/>
              <a:t>用于表达一个错误的响应信息</a:t>
            </a:r>
          </a:p>
          <a:p>
            <a:pPr marL="352425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100" dirty="0" smtClean="0"/>
              <a:t>code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[</a:t>
            </a:r>
            <a:r>
              <a:rPr lang="zh-CN" altLang="en-US" sz="1100" dirty="0" smtClean="0"/>
              <a:t>状态码</a:t>
            </a:r>
            <a:r>
              <a:rPr lang="en-US" altLang="zh-CN" sz="1100" dirty="0" smtClean="0"/>
              <a:t>], message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[</a:t>
            </a:r>
            <a:r>
              <a:rPr lang="zh-CN" altLang="en-US" sz="1100" dirty="0" smtClean="0"/>
              <a:t>返回</a:t>
            </a:r>
            <a:r>
              <a:rPr lang="zh-CN" altLang="en-US" sz="1100" dirty="0"/>
              <a:t>自定义</a:t>
            </a:r>
            <a:r>
              <a:rPr lang="zh-CN" altLang="en-US" sz="1100" dirty="0" smtClean="0"/>
              <a:t>信息</a:t>
            </a:r>
            <a:r>
              <a:rPr lang="en-US" altLang="zh-CN" sz="1100" dirty="0" smtClean="0"/>
              <a:t>], response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[</a:t>
            </a:r>
            <a:r>
              <a:rPr lang="zh-CN" altLang="en-US" sz="1100" dirty="0" smtClean="0"/>
              <a:t>抛</a:t>
            </a:r>
            <a:r>
              <a:rPr lang="zh-CN" altLang="en-US" sz="1100" dirty="0"/>
              <a:t>出异常的</a:t>
            </a:r>
            <a:r>
              <a:rPr lang="zh-CN" altLang="en-US" sz="1100" dirty="0" smtClean="0"/>
              <a:t>类</a:t>
            </a:r>
            <a:r>
              <a:rPr lang="en-US" altLang="zh-CN" sz="1100" dirty="0" smtClean="0"/>
              <a:t>]</a:t>
            </a:r>
            <a:endParaRPr lang="zh-CN" altLang="en-US" sz="1100" dirty="0"/>
          </a:p>
          <a:p>
            <a:pPr>
              <a:lnSpc>
                <a:spcPct val="200000"/>
              </a:lnSpc>
            </a:pPr>
            <a:r>
              <a:rPr lang="en-US" altLang="zh-CN" sz="1100" dirty="0" smtClean="0"/>
              <a:t>5</a:t>
            </a:r>
            <a:r>
              <a:rPr lang="zh-CN" altLang="en-US" sz="1100" dirty="0" smtClean="0"/>
              <a:t>、 </a:t>
            </a:r>
            <a:r>
              <a:rPr lang="en-US" altLang="zh-CN" sz="1100" dirty="0" smtClean="0"/>
              <a:t>@</a:t>
            </a:r>
            <a:r>
              <a:rPr lang="en-US" altLang="zh-CN" sz="1100" dirty="0" err="1" smtClean="0"/>
              <a:t>ApiIgnore</a:t>
            </a:r>
            <a:r>
              <a:rPr lang="en-US" altLang="zh-CN" sz="1100" dirty="0"/>
              <a:t>: </a:t>
            </a:r>
            <a:r>
              <a:rPr lang="zh-CN" altLang="en-US" sz="1100" dirty="0"/>
              <a:t>表示该接口函数不对</a:t>
            </a:r>
            <a:r>
              <a:rPr lang="en-US" altLang="zh-CN" sz="1100" dirty="0"/>
              <a:t>swagger2</a:t>
            </a:r>
            <a:r>
              <a:rPr lang="zh-CN" altLang="en-US" sz="1100" dirty="0"/>
              <a:t>开放展示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5329"/>
              </p:ext>
            </p:extLst>
          </p:nvPr>
        </p:nvGraphicFramePr>
        <p:xfrm>
          <a:off x="827584" y="3284984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3348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606299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81199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8798626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header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query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path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body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7452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@</a:t>
                      </a:r>
                      <a:r>
                        <a:rPr lang="en-US" altLang="zh-CN" sz="1100" dirty="0" err="1" smtClean="0"/>
                        <a:t>RequestHeader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@</a:t>
                      </a:r>
                      <a:r>
                        <a:rPr lang="en-US" altLang="zh-CN" sz="1100" dirty="0" err="1" smtClean="0"/>
                        <a:t>RequestParam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@</a:t>
                      </a:r>
                      <a:r>
                        <a:rPr lang="en-US" altLang="zh-CN" sz="1100" dirty="0" err="1" smtClean="0"/>
                        <a:t>PathVariable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@</a:t>
                      </a:r>
                      <a:r>
                        <a:rPr lang="en-US" altLang="zh-CN" sz="1100" dirty="0" err="1" smtClean="0"/>
                        <a:t>RequestBody</a:t>
                      </a:r>
                      <a:endParaRPr lang="en-US" altLang="zh-CN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13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3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7504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后端契约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692696"/>
            <a:ext cx="83529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主要用到的脚本批注：</a:t>
            </a:r>
            <a:endParaRPr lang="en-US" altLang="zh-CN" dirty="0" smtClean="0"/>
          </a:p>
          <a:p>
            <a:r>
              <a:rPr lang="en-US" altLang="zh-CN" dirty="0" smtClean="0"/>
              <a:t>Swagger-annotations API</a:t>
            </a:r>
            <a:r>
              <a:rPr lang="zh-CN" altLang="en-US" dirty="0" smtClean="0"/>
              <a:t>：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docs.swagger.io/swagger-core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Entity</a:t>
            </a:r>
            <a:r>
              <a:rPr lang="zh-CN" altLang="en-US" dirty="0" smtClean="0"/>
              <a:t>层</a:t>
            </a:r>
            <a:endParaRPr lang="en-US" altLang="zh-CN" dirty="0"/>
          </a:p>
          <a:p>
            <a:r>
              <a:rPr lang="zh-CN" altLang="en-US" dirty="0" smtClean="0"/>
              <a:t>备注：如果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使用了对象作为参数输入和输出，需要对其进行批注。</a:t>
            </a:r>
            <a:endParaRPr lang="en-US" altLang="zh-CN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 </a:t>
            </a:r>
            <a:r>
              <a:rPr lang="en-US" altLang="zh-CN" sz="1200" dirty="0"/>
              <a:t>@</a:t>
            </a:r>
            <a:r>
              <a:rPr lang="en-US" altLang="zh-CN" sz="1200" dirty="0" err="1" smtClean="0"/>
              <a:t>ApiModel</a:t>
            </a:r>
            <a:r>
              <a:rPr lang="zh-CN" altLang="en-US" sz="1200" dirty="0" smtClean="0"/>
              <a:t>：涉及对象</a:t>
            </a:r>
            <a:endParaRPr lang="en-US" altLang="zh-CN" sz="1200" dirty="0" smtClean="0"/>
          </a:p>
          <a:p>
            <a:pPr marL="361950" indent="355600">
              <a:buFont typeface="Wingdings" panose="05000000000000000000" pitchFamily="2" charset="2"/>
              <a:buChar char="l"/>
            </a:pPr>
            <a:r>
              <a:rPr lang="en-US" altLang="zh-CN" sz="1200" dirty="0" smtClean="0"/>
              <a:t>value:[</a:t>
            </a:r>
            <a:r>
              <a:rPr lang="zh-CN" altLang="en-US" sz="1200" dirty="0" smtClean="0"/>
              <a:t>对象名</a:t>
            </a:r>
            <a:r>
              <a:rPr lang="en-US" altLang="zh-CN" sz="1200" dirty="0" smtClean="0"/>
              <a:t>]</a:t>
            </a:r>
            <a:r>
              <a:rPr lang="en-US" altLang="zh-CN" sz="1200" dirty="0"/>
              <a:t>,</a:t>
            </a:r>
            <a:r>
              <a:rPr lang="en-US" altLang="zh-CN" sz="1200" dirty="0" smtClean="0"/>
              <a:t>description:[</a:t>
            </a:r>
            <a:r>
              <a:rPr lang="zh-CN" altLang="en-US" sz="1200" dirty="0" smtClean="0"/>
              <a:t>说明</a:t>
            </a:r>
            <a:r>
              <a:rPr lang="en-US" altLang="zh-CN" sz="1200" dirty="0" smtClean="0"/>
              <a:t>],……</a:t>
            </a:r>
            <a:r>
              <a:rPr lang="zh-CN" altLang="en-US" sz="1200" dirty="0" smtClean="0"/>
              <a:t>继承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父对象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/>
              <a:t>@</a:t>
            </a:r>
            <a:r>
              <a:rPr lang="en-US" altLang="zh-CN" sz="1200" dirty="0" err="1" smtClean="0"/>
              <a:t>ApiModelProperty</a:t>
            </a:r>
            <a:r>
              <a:rPr lang="zh-CN" altLang="en-US" sz="1200" dirty="0" smtClean="0"/>
              <a:t>：涉及属性</a:t>
            </a:r>
            <a:endParaRPr lang="en-US" altLang="zh-CN" sz="1200" dirty="0" smtClean="0"/>
          </a:p>
          <a:p>
            <a:pPr marL="361950" indent="355600">
              <a:buFont typeface="Wingdings" panose="05000000000000000000" pitchFamily="2" charset="2"/>
              <a:buChar char="l"/>
            </a:pPr>
            <a:r>
              <a:rPr lang="en-US" altLang="zh-CN" sz="1200" dirty="0" smtClean="0"/>
              <a:t>value=[</a:t>
            </a:r>
            <a:r>
              <a:rPr lang="zh-CN" altLang="en-US" sz="1200" dirty="0" smtClean="0"/>
              <a:t>说明</a:t>
            </a:r>
            <a:r>
              <a:rPr lang="en-US" altLang="zh-CN" sz="1200" dirty="0" smtClean="0"/>
              <a:t>],</a:t>
            </a:r>
            <a:r>
              <a:rPr lang="en-US" altLang="zh-CN" sz="1200" dirty="0"/>
              <a:t>name</a:t>
            </a:r>
            <a:r>
              <a:rPr lang="en-US" altLang="zh-CN" sz="1200" dirty="0" smtClean="0"/>
              <a:t>=[</a:t>
            </a:r>
            <a:r>
              <a:rPr lang="zh-CN" altLang="en-US" sz="1200" dirty="0" smtClean="0"/>
              <a:t>属性标识</a:t>
            </a:r>
            <a:r>
              <a:rPr lang="en-US" altLang="zh-CN" sz="1200" dirty="0" smtClean="0"/>
              <a:t>], </a:t>
            </a:r>
            <a:r>
              <a:rPr lang="en-US" altLang="zh-CN" sz="1200" dirty="0" err="1" smtClean="0"/>
              <a:t>dataType</a:t>
            </a:r>
            <a:r>
              <a:rPr lang="en-US" altLang="zh-CN" sz="1200" dirty="0" smtClean="0"/>
              <a:t>=[</a:t>
            </a:r>
            <a:r>
              <a:rPr lang="zh-CN" altLang="en-US" sz="1200" dirty="0" smtClean="0"/>
              <a:t>数据类型</a:t>
            </a:r>
            <a:r>
              <a:rPr lang="en-US" altLang="zh-CN" sz="1200" dirty="0" smtClean="0"/>
              <a:t>], example=[</a:t>
            </a:r>
            <a:r>
              <a:rPr lang="zh-CN" altLang="en-US" sz="1200" dirty="0" smtClean="0"/>
              <a:t>用例数据</a:t>
            </a:r>
            <a:r>
              <a:rPr lang="en-US" altLang="zh-CN" sz="1200" dirty="0" smtClean="0"/>
              <a:t>]……</a:t>
            </a:r>
            <a:r>
              <a:rPr lang="zh-CN" altLang="en-US" sz="1200" dirty="0" smtClean="0"/>
              <a:t>范围，只读，必填</a:t>
            </a:r>
            <a:endParaRPr lang="en-US" altLang="zh-CN" sz="1200" dirty="0"/>
          </a:p>
          <a:p>
            <a:pPr marL="361950"/>
            <a:endParaRPr lang="en-US" altLang="zh-CN" sz="2000" dirty="0"/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……</a:t>
            </a: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更多请下载用例：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https://github.com/baiyujie/pop-fdui-swagger-demo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7504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前端契约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836712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官网：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mockjs.com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http://www.easy-mock.com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具备潜质：</a:t>
            </a:r>
            <a:r>
              <a:rPr lang="en-US" altLang="zh-CN" dirty="0" err="1" smtClean="0"/>
              <a:t>nodejs,webpack</a:t>
            </a:r>
            <a:r>
              <a:rPr lang="en-US" altLang="zh-CN" dirty="0" smtClean="0"/>
              <a:t>,(</a:t>
            </a:r>
            <a:r>
              <a:rPr lang="en-US" altLang="zh-CN" dirty="0" err="1" smtClean="0"/>
              <a:t>vue,angular,react,avalon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这些</a:t>
            </a:r>
            <a:r>
              <a:rPr lang="zh-CN" altLang="en-US" dirty="0"/>
              <a:t>是基础，清先了解在看。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/>
              <a:t>mockjs</a:t>
            </a:r>
            <a:r>
              <a:rPr lang="zh-CN" altLang="en-US" dirty="0" smtClean="0"/>
              <a:t>可以仿真数据，随机产生。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/>
              <a:t>Swagger</a:t>
            </a:r>
            <a:r>
              <a:rPr lang="zh-CN" altLang="en-US" dirty="0" smtClean="0"/>
              <a:t>的契约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导入到</a:t>
            </a:r>
            <a:r>
              <a:rPr lang="en-US" altLang="zh-CN" dirty="0" smtClean="0"/>
              <a:t>Easy-mock</a:t>
            </a:r>
            <a:r>
              <a:rPr lang="zh-CN" altLang="en-US" dirty="0" smtClean="0"/>
              <a:t>，仿真后端接口。</a:t>
            </a:r>
            <a:endParaRPr lang="zh-CN" alt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/>
              <a:t>Swagger</a:t>
            </a:r>
            <a:r>
              <a:rPr lang="zh-CN" altLang="en-US" dirty="0" smtClean="0"/>
              <a:t>将契约提交给</a:t>
            </a:r>
            <a:r>
              <a:rPr lang="en-US" altLang="zh-CN" dirty="0" err="1" smtClean="0"/>
              <a:t>EasyMock</a:t>
            </a:r>
            <a:r>
              <a:rPr lang="zh-CN" altLang="en-US" dirty="0" smtClean="0"/>
              <a:t>仿真，待生产模式时便可直接</a:t>
            </a:r>
            <a:r>
              <a:rPr lang="zh-CN" altLang="en-US" dirty="0"/>
              <a:t>发布。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契约发生改变，</a:t>
            </a:r>
            <a:r>
              <a:rPr lang="en-US" altLang="zh-CN" dirty="0" err="1" smtClean="0"/>
              <a:t>EasyMock</a:t>
            </a:r>
            <a:r>
              <a:rPr lang="zh-CN" altLang="en-US" dirty="0" smtClean="0"/>
              <a:t>可以智能同步请求方法和参数，前端可根据契约对页面调整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573325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学习：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, webpack.org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6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7504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前后分离不再等待！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83671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前后分离开发，已经</a:t>
            </a:r>
            <a:r>
              <a:rPr lang="zh-CN" altLang="en-US" dirty="0"/>
              <a:t>研究</a:t>
            </a:r>
            <a:r>
              <a:rPr lang="zh-CN" altLang="en-US" dirty="0" smtClean="0"/>
              <a:t>出可以过渡当前开发情景的方法。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后端集成</a:t>
            </a:r>
            <a:r>
              <a:rPr lang="en-US" altLang="zh-CN" dirty="0" smtClean="0"/>
              <a:t>JD-Swagger</a:t>
            </a:r>
            <a:r>
              <a:rPr lang="zh-CN" altLang="en-US" dirty="0" smtClean="0"/>
              <a:t>组件，可独立进行接口数据联调。后端契约也可以与前端契约同步。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前端采用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en-US" altLang="zh-CN" dirty="0" smtClean="0"/>
              <a:t>easy-mock</a:t>
            </a:r>
            <a:r>
              <a:rPr lang="zh-CN" altLang="en-US" dirty="0" smtClean="0"/>
              <a:t>等技术模拟</a:t>
            </a:r>
            <a:r>
              <a:rPr lang="zh-CN" altLang="en-US" dirty="0"/>
              <a:t>后台契约接口</a:t>
            </a:r>
            <a:r>
              <a:rPr lang="zh-CN" altLang="en-US" dirty="0" smtClean="0"/>
              <a:t>，开发完全独立。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82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7504" y="44624"/>
            <a:ext cx="5688632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建议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83671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介于现在前后分离的大趋势，如提高开发效率此法可进行普及。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前端强烈采用</a:t>
            </a:r>
            <a:r>
              <a:rPr lang="en-US" altLang="zh-CN" dirty="0"/>
              <a:t>ES6</a:t>
            </a:r>
            <a:r>
              <a:rPr lang="zh-CN" altLang="en-US" dirty="0"/>
              <a:t>规范</a:t>
            </a:r>
            <a:r>
              <a:rPr lang="en-US" altLang="zh-CN" dirty="0"/>
              <a:t>typescript</a:t>
            </a:r>
            <a:r>
              <a:rPr lang="zh-CN" altLang="en-US" dirty="0"/>
              <a:t>开发更有利于代码管理</a:t>
            </a:r>
            <a:r>
              <a:rPr lang="zh-CN" altLang="en-US" dirty="0" smtClean="0"/>
              <a:t>，发布</a:t>
            </a:r>
            <a:r>
              <a:rPr lang="zh-CN" altLang="en-US" dirty="0"/>
              <a:t>后的前端</a:t>
            </a:r>
            <a:r>
              <a:rPr lang="zh-CN" altLang="en-US" dirty="0" smtClean="0"/>
              <a:t>代码兼容性高，也更安全</a:t>
            </a:r>
            <a:r>
              <a:rPr lang="zh-CN" altLang="en-US" dirty="0"/>
              <a:t>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后端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JD-Swagger</a:t>
            </a:r>
            <a:r>
              <a:rPr lang="zh-CN" altLang="en-US" dirty="0" smtClean="0"/>
              <a:t>就能进行接口调试和开发，并根据自动生成契约能够提高与前端的默契度提高</a:t>
            </a:r>
            <a:r>
              <a:rPr lang="zh-CN" altLang="en-US" dirty="0"/>
              <a:t>产能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7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387" y="692696"/>
            <a:ext cx="8857109" cy="5616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         </a:t>
            </a:r>
            <a:endParaRPr lang="en-US" altLang="zh-CN" dirty="0" smtClean="0"/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咚咚：前端技术讨论群</a:t>
            </a:r>
            <a:r>
              <a:rPr lang="en-US" altLang="zh-CN" dirty="0" smtClean="0"/>
              <a:t> </a:t>
            </a:r>
            <a:r>
              <a:rPr lang="en-US" altLang="zh-CN" dirty="0"/>
              <a:t>3954217</a:t>
            </a:r>
          </a:p>
        </p:txBody>
      </p:sp>
      <p:sp>
        <p:nvSpPr>
          <p:cNvPr id="19" name="矩形 18"/>
          <p:cNvSpPr/>
          <p:nvPr/>
        </p:nvSpPr>
        <p:spPr>
          <a:xfrm>
            <a:off x="107504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07521" y="2420888"/>
            <a:ext cx="25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973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7504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目 录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55776" y="1772960"/>
            <a:ext cx="4536504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背景？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64944" y="3319100"/>
            <a:ext cx="4536504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如何做？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64944" y="4371924"/>
            <a:ext cx="4536504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前后分离不再等待！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64944" y="4889628"/>
            <a:ext cx="4536504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建议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5" y="1772960"/>
            <a:ext cx="480587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88883" y="3319148"/>
            <a:ext cx="480587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88883" y="4371924"/>
            <a:ext cx="480587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7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88883" y="4894820"/>
            <a:ext cx="480588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55776" y="1268856"/>
            <a:ext cx="4536504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</a:rPr>
              <a:t>前后端开发的痛点？</a:t>
            </a:r>
          </a:p>
        </p:txBody>
      </p:sp>
      <p:sp>
        <p:nvSpPr>
          <p:cNvPr id="21" name="矩形 20"/>
          <p:cNvSpPr/>
          <p:nvPr/>
        </p:nvSpPr>
        <p:spPr>
          <a:xfrm>
            <a:off x="1979713" y="1260670"/>
            <a:ext cx="480589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64944" y="2815092"/>
            <a:ext cx="4536504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后端契约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Swagger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？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88883" y="2815092"/>
            <a:ext cx="480587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4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64944" y="3850452"/>
            <a:ext cx="4536504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前端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契约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Mock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？</a:t>
            </a:r>
          </a:p>
        </p:txBody>
      </p:sp>
      <p:sp>
        <p:nvSpPr>
          <p:cNvPr id="25" name="矩形 24"/>
          <p:cNvSpPr/>
          <p:nvPr/>
        </p:nvSpPr>
        <p:spPr>
          <a:xfrm>
            <a:off x="1988883" y="3836852"/>
            <a:ext cx="480587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6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64944" y="5407332"/>
            <a:ext cx="4536504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自学帮助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88882" y="5399094"/>
            <a:ext cx="483001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64944" y="2294026"/>
            <a:ext cx="4536504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现状？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88883" y="2294026"/>
            <a:ext cx="480587" cy="432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91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79388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前后端开发的痛点？</a:t>
            </a: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9388" y="836712"/>
            <a:ext cx="8734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前</a:t>
            </a:r>
            <a:r>
              <a:rPr lang="zh-CN" altLang="en-US" dirty="0"/>
              <a:t>后端分离，不是传统行业的按部门划分。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开发团队里一部</a:t>
            </a:r>
            <a:r>
              <a:rPr lang="zh-CN" altLang="en-US" dirty="0"/>
              <a:t>份</a:t>
            </a:r>
            <a:r>
              <a:rPr lang="zh-CN" altLang="en-US" dirty="0" smtClean="0"/>
              <a:t>人</a:t>
            </a:r>
            <a:r>
              <a:rPr lang="zh-CN" altLang="en-US" dirty="0"/>
              <a:t>纯做前端，一</a:t>
            </a:r>
            <a:r>
              <a:rPr lang="zh-CN" altLang="en-US" dirty="0" smtClean="0"/>
              <a:t>部份人</a:t>
            </a:r>
            <a:r>
              <a:rPr lang="zh-CN" altLang="en-US" dirty="0"/>
              <a:t>纯做后端。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前端的开发调试需要后端的</a:t>
            </a:r>
            <a:r>
              <a:rPr lang="en-US" altLang="zh-CN" dirty="0"/>
              <a:t>web</a:t>
            </a:r>
            <a:r>
              <a:rPr lang="zh-CN" altLang="en-US" dirty="0"/>
              <a:t>容器支持，从而无法做到真正的分离，更不用提部署的时候，大家</a:t>
            </a:r>
            <a:r>
              <a:rPr lang="zh-CN" altLang="en-US" dirty="0" smtClean="0"/>
              <a:t>有</a:t>
            </a:r>
            <a:r>
              <a:rPr lang="zh-CN" altLang="en-US" dirty="0"/>
              <a:t>信心</a:t>
            </a:r>
            <a:r>
              <a:rPr lang="zh-CN" altLang="en-US" dirty="0" smtClean="0"/>
              <a:t>所有</a:t>
            </a:r>
            <a:r>
              <a:rPr lang="zh-CN" altLang="en-US" dirty="0"/>
              <a:t>接口都是工作的；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后端的开发调试需要数据库</a:t>
            </a:r>
            <a:r>
              <a:rPr lang="en-US" altLang="zh-CN" dirty="0"/>
              <a:t>ES</a:t>
            </a:r>
            <a:r>
              <a:rPr lang="zh-CN" altLang="en-US" dirty="0"/>
              <a:t>和</a:t>
            </a:r>
            <a:r>
              <a:rPr lang="en-US" altLang="zh-CN" dirty="0"/>
              <a:t>JSF</a:t>
            </a:r>
            <a:r>
              <a:rPr lang="zh-CN" altLang="en-US" dirty="0"/>
              <a:t>接口的支持，没有数据的问题就更难进行数据格式同步。从而影响整个项目的开发进展。</a:t>
            </a:r>
          </a:p>
        </p:txBody>
      </p:sp>
    </p:spTree>
    <p:extLst>
      <p:ext uri="{BB962C8B-B14F-4D97-AF65-F5344CB8AC3E}">
        <p14:creationId xmlns:p14="http://schemas.microsoft.com/office/powerpoint/2010/main" val="17333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79388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229600" cy="357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4487" y="472514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zh-CN" altLang="en-US" dirty="0" smtClean="0"/>
              <a:t>后端都有各自的开发流程，构建工具，测试集合。前后联调仅仅通过接口联调，可能是</a:t>
            </a:r>
            <a:r>
              <a:rPr lang="en-US" altLang="zh-CN" dirty="0" err="1" smtClean="0"/>
              <a:t>Restfull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也可能是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。看起来很分明的结构，却在实际场景中出现复杂的情况，</a:t>
            </a:r>
            <a:r>
              <a:rPr lang="zh-CN" altLang="en-US" dirty="0"/>
              <a:t>后台</a:t>
            </a:r>
            <a:r>
              <a:rPr lang="zh-CN" altLang="en-US" dirty="0" smtClean="0"/>
              <a:t>需要访问数据库写逻辑，</a:t>
            </a:r>
            <a:r>
              <a:rPr lang="zh-CN" altLang="en-US" dirty="0"/>
              <a:t>而后台任意端点的失败都可能阻塞前端的开发</a:t>
            </a:r>
            <a:r>
              <a:rPr lang="zh-CN" altLang="en-US" smtClean="0"/>
              <a:t>流程</a:t>
            </a:r>
            <a:r>
              <a:rPr lang="zh-CN" altLang="en-US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4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79388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现状？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3488" y="836712"/>
            <a:ext cx="6341727" cy="357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4487" y="4725144"/>
            <a:ext cx="76328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现在就是前端人少，后端人多。前端不光和后端打交道也要和产品深入沟通做好用户体验。后端接口不和前端联调就发现不了后端的问题，前端等待问题解决才能解决页面交互的问题，彼此等待和伤害！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8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7504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后端契约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836712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Swagger</a:t>
            </a:r>
            <a:r>
              <a:rPr lang="zh-CN" altLang="en-US" dirty="0" smtClean="0"/>
              <a:t>是</a:t>
            </a:r>
            <a:r>
              <a:rPr lang="zh-CN" altLang="en-US" dirty="0"/>
              <a:t>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答：是一款</a:t>
            </a:r>
            <a:r>
              <a:rPr lang="en-US" altLang="zh-CN" dirty="0" smtClean="0"/>
              <a:t>RESTFUL</a:t>
            </a:r>
            <a:r>
              <a:rPr lang="zh-CN" altLang="en-US" dirty="0"/>
              <a:t>接口的文档在线自动生成</a:t>
            </a:r>
            <a:r>
              <a:rPr lang="en-US" altLang="zh-CN" dirty="0"/>
              <a:t>+</a:t>
            </a:r>
            <a:r>
              <a:rPr lang="zh-CN" altLang="en-US" dirty="0"/>
              <a:t>功能测试</a:t>
            </a:r>
            <a:r>
              <a:rPr lang="zh-CN" altLang="en-US" dirty="0" smtClean="0"/>
              <a:t>功能的</a:t>
            </a:r>
            <a:r>
              <a:rPr lang="en-US" altLang="zh-CN" dirty="0" err="1" smtClean="0"/>
              <a:t>mvn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优点？</a:t>
            </a:r>
            <a:endParaRPr lang="zh-CN" alt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自动映射生成契约，部署开发自动更新生成。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为</a:t>
            </a:r>
            <a:r>
              <a:rPr lang="en-US" altLang="zh-CN" dirty="0"/>
              <a:t>REST </a:t>
            </a:r>
            <a:r>
              <a:rPr lang="en-US" altLang="zh-CN" dirty="0" smtClean="0"/>
              <a:t>APIs</a:t>
            </a:r>
            <a:r>
              <a:rPr lang="zh-CN" altLang="en-US" dirty="0" smtClean="0"/>
              <a:t>定义</a:t>
            </a:r>
            <a:r>
              <a:rPr lang="zh-CN" altLang="en-US" dirty="0"/>
              <a:t>一个标准的，与语言无关的</a:t>
            </a:r>
            <a:r>
              <a:rPr lang="zh-CN" altLang="en-US" dirty="0" smtClean="0"/>
              <a:t>接口文档。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还能</a:t>
            </a:r>
            <a:r>
              <a:rPr lang="zh-CN" altLang="en-US" dirty="0"/>
              <a:t>与远程的服务</a:t>
            </a:r>
            <a:r>
              <a:rPr lang="zh-CN" altLang="en-US" dirty="0" smtClean="0"/>
              <a:t>互动，通过</a:t>
            </a:r>
            <a:r>
              <a:rPr lang="zh-CN" altLang="en-US" dirty="0"/>
              <a:t>少量的实现</a:t>
            </a:r>
            <a:r>
              <a:rPr lang="zh-CN" altLang="en-US" dirty="0" smtClean="0"/>
              <a:t>逻辑完成接口测试对接。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，代码批注更容易集成和使用。</a:t>
            </a:r>
            <a:endParaRPr lang="zh-CN" alt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/>
              <a:t>提供动态文档的前端交互页面，后端可不通过前端进行联调。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7504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契约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如何使用！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83671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人员具备潜质：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知识：</a:t>
            </a:r>
            <a:r>
              <a:rPr lang="en-US" altLang="zh-CN" dirty="0" err="1" smtClean="0"/>
              <a:t>Java,Maven,Spring,SpringBOOT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工具：</a:t>
            </a:r>
            <a:r>
              <a:rPr lang="en-US" altLang="zh-CN" dirty="0" smtClean="0"/>
              <a:t>idea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、首先项目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追加组件 </a:t>
            </a:r>
            <a:r>
              <a:rPr lang="en-US" altLang="zh-CN" dirty="0" err="1"/>
              <a:t>springfox.version</a:t>
            </a:r>
            <a:r>
              <a:rPr lang="en-US" altLang="zh-CN" dirty="0"/>
              <a:t>=2.6.1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34" y="3098959"/>
            <a:ext cx="3676650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34" y="4751606"/>
            <a:ext cx="4276725" cy="1209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3734" y="4340691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加入</a:t>
            </a:r>
            <a:r>
              <a:rPr lang="en-US" altLang="zh-CN" dirty="0" err="1" smtClean="0"/>
              <a:t>springfox</a:t>
            </a:r>
            <a:r>
              <a:rPr lang="zh-CN" altLang="en-US" dirty="0" smtClean="0"/>
              <a:t>组件，组件包括了</a:t>
            </a:r>
            <a:r>
              <a:rPr lang="en-US" altLang="zh-CN" dirty="0" smtClean="0"/>
              <a:t>swagger2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63734" y="600286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加入前端显示支持，提供接口测试开发页面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3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7504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后端契约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如何使用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553229"/>
            <a:ext cx="8352928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项目下增加</a:t>
            </a:r>
            <a:r>
              <a:rPr lang="en-US" altLang="zh-CN" dirty="0" smtClean="0"/>
              <a:t>Swagger2Configuration.java</a:t>
            </a:r>
            <a:r>
              <a:rPr lang="zh-CN" altLang="en-US" dirty="0" smtClean="0"/>
              <a:t>，配置初始默认值。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98" y="1268760"/>
            <a:ext cx="5814604" cy="53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7504" y="44624"/>
            <a:ext cx="5508625" cy="46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后端契约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如何使用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00025"/>
            <a:ext cx="14620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388" y="508000"/>
            <a:ext cx="8785225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553229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配置完成，启动项目直接访问。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http</a:t>
            </a:r>
            <a:r>
              <a:rPr lang="en-US" altLang="zh-CN" dirty="0" smtClean="0"/>
              <a:t>://127.0.0.1【:port】/doc.html</a:t>
            </a: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916832"/>
            <a:ext cx="7200000" cy="37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15566</TotalTime>
  <Words>993</Words>
  <Application>Microsoft Office PowerPoint</Application>
  <PresentationFormat>全屏显示(4:3)</PresentationFormat>
  <Paragraphs>119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dongdao</dc:creator>
  <cp:lastModifiedBy>White</cp:lastModifiedBy>
  <cp:revision>760</cp:revision>
  <dcterms:created xsi:type="dcterms:W3CDTF">2013-04-22T06:54:50Z</dcterms:created>
  <dcterms:modified xsi:type="dcterms:W3CDTF">2017-10-19T11:01:26Z</dcterms:modified>
</cp:coreProperties>
</file>