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2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7" r:id="rId1"/>
    <p:sldMasterId id="2147483724" r:id="rId2"/>
  </p:sldMasterIdLst>
  <p:notesMasterIdLst>
    <p:notesMasterId r:id="rId29"/>
  </p:notesMasterIdLst>
  <p:handoutMasterIdLst>
    <p:handoutMasterId r:id="rId30"/>
  </p:handoutMasterIdLst>
  <p:sldIdLst>
    <p:sldId id="4804" r:id="rId3"/>
    <p:sldId id="2891" r:id="rId4"/>
    <p:sldId id="4816" r:id="rId5"/>
    <p:sldId id="4817" r:id="rId6"/>
    <p:sldId id="4651" r:id="rId7"/>
    <p:sldId id="4823" r:id="rId8"/>
    <p:sldId id="4822" r:id="rId9"/>
    <p:sldId id="4824" r:id="rId10"/>
    <p:sldId id="4831" r:id="rId11"/>
    <p:sldId id="4825" r:id="rId12"/>
    <p:sldId id="4826" r:id="rId13"/>
    <p:sldId id="4833" r:id="rId14"/>
    <p:sldId id="4832" r:id="rId15"/>
    <p:sldId id="4827" r:id="rId16"/>
    <p:sldId id="4828" r:id="rId17"/>
    <p:sldId id="4834" r:id="rId18"/>
    <p:sldId id="4830" r:id="rId19"/>
    <p:sldId id="4835" r:id="rId20"/>
    <p:sldId id="4819" r:id="rId21"/>
    <p:sldId id="4838" r:id="rId22"/>
    <p:sldId id="4836" r:id="rId23"/>
    <p:sldId id="4839" r:id="rId24"/>
    <p:sldId id="4840" r:id="rId25"/>
    <p:sldId id="4841" r:id="rId26"/>
    <p:sldId id="4842" r:id="rId27"/>
    <p:sldId id="4821" r:id="rId28"/>
  </p:sldIdLst>
  <p:sldSz cx="12858750" cy="7232650"/>
  <p:notesSz cx="6858000" cy="9144000"/>
  <p:custDataLst>
    <p:tags r:id="rId31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639763" indent="-18256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282700" indent="-3683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925638" indent="-55403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568575" indent="-7397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8" userDrawn="1">
          <p15:clr>
            <a:srgbClr val="A4A3A4"/>
          </p15:clr>
        </p15:guide>
        <p15:guide id="2" pos="4050" userDrawn="1">
          <p15:clr>
            <a:srgbClr val="A4A3A4"/>
          </p15:clr>
        </p15:guide>
        <p15:guide id="3" pos="557" userDrawn="1">
          <p15:clr>
            <a:srgbClr val="A4A3A4"/>
          </p15:clr>
        </p15:guide>
        <p15:guide id="5" orient="horz" pos="4183" userDrawn="1">
          <p15:clr>
            <a:srgbClr val="A4A3A4"/>
          </p15:clr>
        </p15:guide>
        <p15:guide id="6" pos="7497" userDrawn="1">
          <p15:clr>
            <a:srgbClr val="A4A3A4"/>
          </p15:clr>
        </p15:guide>
        <p15:guide id="7" pos="690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0000"/>
    <a:srgbClr val="40AFFF"/>
    <a:srgbClr val="BFBFBF"/>
    <a:srgbClr val="38AABA"/>
    <a:srgbClr val="1E6C7A"/>
    <a:srgbClr val="BF0000"/>
    <a:srgbClr val="166CA3"/>
    <a:srgbClr val="10517A"/>
    <a:srgbClr val="19B7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42" autoAdjust="0"/>
    <p:restoredTop sz="95248" autoAdjust="0"/>
  </p:normalViewPr>
  <p:slideViewPr>
    <p:cSldViewPr>
      <p:cViewPr varScale="1">
        <p:scale>
          <a:sx n="103" d="100"/>
          <a:sy n="103" d="100"/>
        </p:scale>
        <p:origin x="636" y="114"/>
      </p:cViewPr>
      <p:guideLst>
        <p:guide orient="horz" pos="328"/>
        <p:guide pos="4050"/>
        <p:guide pos="557"/>
        <p:guide orient="horz" pos="4183"/>
        <p:guide pos="7497"/>
        <p:guide pos="6908"/>
      </p:guideLst>
    </p:cSldViewPr>
  </p:slideViewPr>
  <p:outlineViewPr>
    <p:cViewPr>
      <p:scale>
        <a:sx n="100" d="100"/>
        <a:sy n="100" d="100"/>
      </p:scale>
      <p:origin x="0" y="-1037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32" d="100"/>
        <a:sy n="132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2796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gs" Target="tags/tag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hyperlink" Target="https://en.m.wikipedia.org/wiki/File:Yeoman.svg" TargetMode="External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hyperlink" Target="https://semaphoreci.com/community/tutorials/getting-started-with-node-js-and-mocha" TargetMode="External"/><Relationship Id="rId1" Type="http://schemas.openxmlformats.org/officeDocument/2006/relationships/image" Target="../media/image4.png"/><Relationship Id="rId6" Type="http://schemas.openxmlformats.org/officeDocument/2006/relationships/hyperlink" Target="https://commons.wikimedia.org/wiki/File:Visual_Studio_Code_0.10.1_icon.png" TargetMode="External"/><Relationship Id="rId5" Type="http://schemas.openxmlformats.org/officeDocument/2006/relationships/image" Target="../media/image6.png"/><Relationship Id="rId4" Type="http://schemas.openxmlformats.org/officeDocument/2006/relationships/hyperlink" Target="https://nitayneeman.com/posts/understanding-scoped-packages-in-npm/" TargetMode="External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hyperlink" Target="https://en.m.wikipedia.org/wiki/File:Yeoman.svg" TargetMode="External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hyperlink" Target="https://semaphoreci.com/community/tutorials/getting-started-with-node-js-and-mocha" TargetMode="External"/><Relationship Id="rId1" Type="http://schemas.openxmlformats.org/officeDocument/2006/relationships/image" Target="../media/image4.png"/><Relationship Id="rId6" Type="http://schemas.openxmlformats.org/officeDocument/2006/relationships/hyperlink" Target="https://commons.wikimedia.org/wiki/File:Visual_Studio_Code_0.10.1_icon.png" TargetMode="External"/><Relationship Id="rId5" Type="http://schemas.openxmlformats.org/officeDocument/2006/relationships/image" Target="../media/image6.png"/><Relationship Id="rId4" Type="http://schemas.openxmlformats.org/officeDocument/2006/relationships/hyperlink" Target="https://nitayneeman.com/posts/understanding-scoped-packages-in-npm/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F630BBA-5419-44C5-8235-F22709013F9E}" type="doc">
      <dgm:prSet loTypeId="urn:microsoft.com/office/officeart/2005/8/layout/vList3" loCatId="list" qsTypeId="urn:microsoft.com/office/officeart/2005/8/quickstyle/simple2" qsCatId="simple" csTypeId="urn:microsoft.com/office/officeart/2005/8/colors/accent0_3" csCatId="mainScheme" phldr="1"/>
      <dgm:spPr/>
    </dgm:pt>
    <dgm:pt modelId="{911FB34A-E3A8-44D0-8FCB-27FC830835F3}">
      <dgm:prSet phldrT="[文本]"/>
      <dgm:spPr/>
      <dgm:t>
        <a:bodyPr/>
        <a:lstStyle/>
        <a:p>
          <a:r>
            <a:rPr lang="en-US" dirty="0"/>
            <a:t>Node.js</a:t>
          </a:r>
          <a:endParaRPr lang="zh-CN" altLang="en-US" dirty="0"/>
        </a:p>
      </dgm:t>
    </dgm:pt>
    <dgm:pt modelId="{49E30EB2-1F77-4426-9DB8-95AA818E9013}" type="parTrans" cxnId="{BC47D572-B9EA-454A-A114-FDEBC5AF84A0}">
      <dgm:prSet/>
      <dgm:spPr/>
      <dgm:t>
        <a:bodyPr/>
        <a:lstStyle/>
        <a:p>
          <a:endParaRPr lang="zh-CN" altLang="en-US"/>
        </a:p>
      </dgm:t>
    </dgm:pt>
    <dgm:pt modelId="{EA4185E8-3E19-4897-948A-DF0C4DB18FF0}" type="sibTrans" cxnId="{BC47D572-B9EA-454A-A114-FDEBC5AF84A0}">
      <dgm:prSet/>
      <dgm:spPr/>
      <dgm:t>
        <a:bodyPr/>
        <a:lstStyle/>
        <a:p>
          <a:endParaRPr lang="zh-CN" altLang="en-US"/>
        </a:p>
      </dgm:t>
    </dgm:pt>
    <dgm:pt modelId="{63D8B5D7-9DB9-48E2-A487-CCA84178A3BB}">
      <dgm:prSet phldrT="[文本]"/>
      <dgm:spPr/>
      <dgm:t>
        <a:bodyPr/>
        <a:lstStyle/>
        <a:p>
          <a:r>
            <a:rPr lang="en-US" altLang="zh-CN" dirty="0" err="1"/>
            <a:t>Npm</a:t>
          </a:r>
          <a:endParaRPr lang="zh-CN" altLang="en-US" dirty="0"/>
        </a:p>
      </dgm:t>
    </dgm:pt>
    <dgm:pt modelId="{120E5E98-C6E1-4B18-9511-F700BD2AF9FB}" type="parTrans" cxnId="{416A4623-58DB-4ADF-8EC5-4BC23E0F943B}">
      <dgm:prSet/>
      <dgm:spPr/>
      <dgm:t>
        <a:bodyPr/>
        <a:lstStyle/>
        <a:p>
          <a:endParaRPr lang="zh-CN" altLang="en-US"/>
        </a:p>
      </dgm:t>
    </dgm:pt>
    <dgm:pt modelId="{52C10E48-5C88-4913-AA29-D138634F0C38}" type="sibTrans" cxnId="{416A4623-58DB-4ADF-8EC5-4BC23E0F943B}">
      <dgm:prSet/>
      <dgm:spPr/>
      <dgm:t>
        <a:bodyPr/>
        <a:lstStyle/>
        <a:p>
          <a:endParaRPr lang="zh-CN" altLang="en-US"/>
        </a:p>
      </dgm:t>
    </dgm:pt>
    <dgm:pt modelId="{5E1B9D29-E344-404B-AF5E-A9701AC128FC}">
      <dgm:prSet phldrT="[文本]"/>
      <dgm:spPr/>
      <dgm:t>
        <a:bodyPr/>
        <a:lstStyle/>
        <a:p>
          <a:r>
            <a:rPr lang="en-US" dirty="0"/>
            <a:t>VS Code</a:t>
          </a:r>
          <a:endParaRPr lang="zh-CN" altLang="en-US" dirty="0"/>
        </a:p>
      </dgm:t>
    </dgm:pt>
    <dgm:pt modelId="{180F495E-B5D9-4D4A-B6EE-E66F3B9A6720}" type="parTrans" cxnId="{D4A90F15-D590-4327-8887-503C61F86A67}">
      <dgm:prSet/>
      <dgm:spPr/>
      <dgm:t>
        <a:bodyPr/>
        <a:lstStyle/>
        <a:p>
          <a:endParaRPr lang="zh-CN" altLang="en-US"/>
        </a:p>
      </dgm:t>
    </dgm:pt>
    <dgm:pt modelId="{9FD99F10-BBBB-4CEC-A5C8-1D1B9AEA2ABA}" type="sibTrans" cxnId="{D4A90F15-D590-4327-8887-503C61F86A67}">
      <dgm:prSet/>
      <dgm:spPr/>
      <dgm:t>
        <a:bodyPr/>
        <a:lstStyle/>
        <a:p>
          <a:endParaRPr lang="zh-CN" altLang="en-US"/>
        </a:p>
      </dgm:t>
    </dgm:pt>
    <dgm:pt modelId="{19A595C3-6D20-42C9-8DDE-F7666CCE7627}">
      <dgm:prSet phldrT="[文本]"/>
      <dgm:spPr/>
      <dgm:t>
        <a:bodyPr/>
        <a:lstStyle/>
        <a:p>
          <a:r>
            <a:rPr lang="en-US" dirty="0"/>
            <a:t>Yeoman </a:t>
          </a:r>
          <a:endParaRPr lang="zh-CN" altLang="en-US" dirty="0"/>
        </a:p>
      </dgm:t>
    </dgm:pt>
    <dgm:pt modelId="{7CFBBE85-278B-4C53-9065-DEDDEC10E138}" type="parTrans" cxnId="{FF89C697-63C0-49F3-9212-213B91A42C68}">
      <dgm:prSet/>
      <dgm:spPr/>
      <dgm:t>
        <a:bodyPr/>
        <a:lstStyle/>
        <a:p>
          <a:endParaRPr lang="zh-CN" altLang="en-US"/>
        </a:p>
      </dgm:t>
    </dgm:pt>
    <dgm:pt modelId="{63293928-84DB-4B52-BFC4-7FEEF062FB9D}" type="sibTrans" cxnId="{FF89C697-63C0-49F3-9212-213B91A42C68}">
      <dgm:prSet/>
      <dgm:spPr/>
      <dgm:t>
        <a:bodyPr/>
        <a:lstStyle/>
        <a:p>
          <a:endParaRPr lang="zh-CN" altLang="en-US"/>
        </a:p>
      </dgm:t>
    </dgm:pt>
    <dgm:pt modelId="{C511D0DB-EA4C-45D0-94CE-2FDD83D9265E}" type="pres">
      <dgm:prSet presAssocID="{DF630BBA-5419-44C5-8235-F22709013F9E}" presName="linearFlow" presStyleCnt="0">
        <dgm:presLayoutVars>
          <dgm:dir/>
          <dgm:resizeHandles val="exact"/>
        </dgm:presLayoutVars>
      </dgm:prSet>
      <dgm:spPr/>
    </dgm:pt>
    <dgm:pt modelId="{EE2993CE-FE21-40CE-835A-EA98A76AD8A0}" type="pres">
      <dgm:prSet presAssocID="{911FB34A-E3A8-44D0-8FCB-27FC830835F3}" presName="composite" presStyleCnt="0"/>
      <dgm:spPr/>
    </dgm:pt>
    <dgm:pt modelId="{90DF4F3F-D889-47A1-A67E-5CEBB1AB371D}" type="pres">
      <dgm:prSet presAssocID="{911FB34A-E3A8-44D0-8FCB-27FC830835F3}" presName="imgShp" presStyleLbl="fgImgPlac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 l="-17000" r="-17000"/>
          </a:stretch>
        </a:blipFill>
      </dgm:spPr>
    </dgm:pt>
    <dgm:pt modelId="{6BA52193-574F-4320-9679-E043BC7F8282}" type="pres">
      <dgm:prSet presAssocID="{911FB34A-E3A8-44D0-8FCB-27FC830835F3}" presName="txShp" presStyleLbl="node1" presStyleIdx="0" presStyleCnt="4">
        <dgm:presLayoutVars>
          <dgm:bulletEnabled val="1"/>
        </dgm:presLayoutVars>
      </dgm:prSet>
      <dgm:spPr/>
    </dgm:pt>
    <dgm:pt modelId="{0608E965-EDE9-4080-88C7-83FFC4FD23E5}" type="pres">
      <dgm:prSet presAssocID="{EA4185E8-3E19-4897-948A-DF0C4DB18FF0}" presName="spacing" presStyleCnt="0"/>
      <dgm:spPr/>
    </dgm:pt>
    <dgm:pt modelId="{9F3F3209-1B2A-4591-B289-B759F84C5F0A}" type="pres">
      <dgm:prSet presAssocID="{63D8B5D7-9DB9-48E2-A487-CCA84178A3BB}" presName="composite" presStyleCnt="0"/>
      <dgm:spPr/>
    </dgm:pt>
    <dgm:pt modelId="{2368B53B-4876-4283-9A67-736EBD0093BF}" type="pres">
      <dgm:prSet presAssocID="{63D8B5D7-9DB9-48E2-A487-CCA84178A3BB}" presName="imgShp" presStyleLbl="fgImgPlace1" presStyleIdx="1" presStyleCnt="4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>
            <a:fillRect/>
          </a:stretch>
        </a:blipFill>
      </dgm:spPr>
    </dgm:pt>
    <dgm:pt modelId="{FF5A75A0-2493-4DBD-8289-3661CD05C073}" type="pres">
      <dgm:prSet presAssocID="{63D8B5D7-9DB9-48E2-A487-CCA84178A3BB}" presName="txShp" presStyleLbl="node1" presStyleIdx="1" presStyleCnt="4">
        <dgm:presLayoutVars>
          <dgm:bulletEnabled val="1"/>
        </dgm:presLayoutVars>
      </dgm:prSet>
      <dgm:spPr/>
    </dgm:pt>
    <dgm:pt modelId="{255B82FA-6EC3-45CE-A1CA-0E0AF4F3EF41}" type="pres">
      <dgm:prSet presAssocID="{52C10E48-5C88-4913-AA29-D138634F0C38}" presName="spacing" presStyleCnt="0"/>
      <dgm:spPr/>
    </dgm:pt>
    <dgm:pt modelId="{9256A4E5-B74A-458E-B725-7E84207AF2C0}" type="pres">
      <dgm:prSet presAssocID="{5E1B9D29-E344-404B-AF5E-A9701AC128FC}" presName="composite" presStyleCnt="0"/>
      <dgm:spPr/>
    </dgm:pt>
    <dgm:pt modelId="{56AB9182-DEE9-4D45-B283-8F436071A902}" type="pres">
      <dgm:prSet presAssocID="{5E1B9D29-E344-404B-AF5E-A9701AC128FC}" presName="imgShp" presStyleLbl="fgImgPlace1" presStyleIdx="2" presStyleCnt="4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rcRect/>
          <a:stretch>
            <a:fillRect/>
          </a:stretch>
        </a:blipFill>
      </dgm:spPr>
    </dgm:pt>
    <dgm:pt modelId="{158842F4-428E-4848-A342-08115C455877}" type="pres">
      <dgm:prSet presAssocID="{5E1B9D29-E344-404B-AF5E-A9701AC128FC}" presName="txShp" presStyleLbl="node1" presStyleIdx="2" presStyleCnt="4">
        <dgm:presLayoutVars>
          <dgm:bulletEnabled val="1"/>
        </dgm:presLayoutVars>
      </dgm:prSet>
      <dgm:spPr/>
    </dgm:pt>
    <dgm:pt modelId="{BBBFA5FE-D58A-40E5-917E-EE0776515DE5}" type="pres">
      <dgm:prSet presAssocID="{9FD99F10-BBBB-4CEC-A5C8-1D1B9AEA2ABA}" presName="spacing" presStyleCnt="0"/>
      <dgm:spPr/>
    </dgm:pt>
    <dgm:pt modelId="{7F2C6D26-2D57-4152-9CC1-8926BDE05600}" type="pres">
      <dgm:prSet presAssocID="{19A595C3-6D20-42C9-8DDE-F7666CCE7627}" presName="composite" presStyleCnt="0"/>
      <dgm:spPr/>
    </dgm:pt>
    <dgm:pt modelId="{288EEF76-B06B-4CF6-864B-9DCEF580D7A7}" type="pres">
      <dgm:prSet presAssocID="{19A595C3-6D20-42C9-8DDE-F7666CCE7627}" presName="imgShp" presStyleLbl="fgImgPlace1" presStyleIdx="3" presStyleCnt="4" custLinFactNeighborX="-258" custLinFactNeighborY="10760"/>
      <dgm:spPr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rcRect/>
          <a:stretch>
            <a:fillRect t="-21000" b="-21000"/>
          </a:stretch>
        </a:blipFill>
      </dgm:spPr>
    </dgm:pt>
    <dgm:pt modelId="{025312C6-3373-4820-B003-F845CA8C4445}" type="pres">
      <dgm:prSet presAssocID="{19A595C3-6D20-42C9-8DDE-F7666CCE7627}" presName="txShp" presStyleLbl="node1" presStyleIdx="3" presStyleCnt="4">
        <dgm:presLayoutVars>
          <dgm:bulletEnabled val="1"/>
        </dgm:presLayoutVars>
      </dgm:prSet>
      <dgm:spPr/>
    </dgm:pt>
  </dgm:ptLst>
  <dgm:cxnLst>
    <dgm:cxn modelId="{D4A90F15-D590-4327-8887-503C61F86A67}" srcId="{DF630BBA-5419-44C5-8235-F22709013F9E}" destId="{5E1B9D29-E344-404B-AF5E-A9701AC128FC}" srcOrd="2" destOrd="0" parTransId="{180F495E-B5D9-4D4A-B6EE-E66F3B9A6720}" sibTransId="{9FD99F10-BBBB-4CEC-A5C8-1D1B9AEA2ABA}"/>
    <dgm:cxn modelId="{6E17851E-DBEF-429B-9FB1-C73CD844AC4E}" type="presOf" srcId="{19A595C3-6D20-42C9-8DDE-F7666CCE7627}" destId="{025312C6-3373-4820-B003-F845CA8C4445}" srcOrd="0" destOrd="0" presId="urn:microsoft.com/office/officeart/2005/8/layout/vList3"/>
    <dgm:cxn modelId="{421CD320-67B5-45E7-B31D-22EC8E237BD5}" type="presOf" srcId="{5E1B9D29-E344-404B-AF5E-A9701AC128FC}" destId="{158842F4-428E-4848-A342-08115C455877}" srcOrd="0" destOrd="0" presId="urn:microsoft.com/office/officeart/2005/8/layout/vList3"/>
    <dgm:cxn modelId="{416A4623-58DB-4ADF-8EC5-4BC23E0F943B}" srcId="{DF630BBA-5419-44C5-8235-F22709013F9E}" destId="{63D8B5D7-9DB9-48E2-A487-CCA84178A3BB}" srcOrd="1" destOrd="0" parTransId="{120E5E98-C6E1-4B18-9511-F700BD2AF9FB}" sibTransId="{52C10E48-5C88-4913-AA29-D138634F0C38}"/>
    <dgm:cxn modelId="{D00DFD27-04CF-452C-9538-9CFD940C2DE0}" type="presOf" srcId="{DF630BBA-5419-44C5-8235-F22709013F9E}" destId="{C511D0DB-EA4C-45D0-94CE-2FDD83D9265E}" srcOrd="0" destOrd="0" presId="urn:microsoft.com/office/officeart/2005/8/layout/vList3"/>
    <dgm:cxn modelId="{07963F42-3700-492A-AA4B-45CA6D32CB87}" type="presOf" srcId="{911FB34A-E3A8-44D0-8FCB-27FC830835F3}" destId="{6BA52193-574F-4320-9679-E043BC7F8282}" srcOrd="0" destOrd="0" presId="urn:microsoft.com/office/officeart/2005/8/layout/vList3"/>
    <dgm:cxn modelId="{BC47D572-B9EA-454A-A114-FDEBC5AF84A0}" srcId="{DF630BBA-5419-44C5-8235-F22709013F9E}" destId="{911FB34A-E3A8-44D0-8FCB-27FC830835F3}" srcOrd="0" destOrd="0" parTransId="{49E30EB2-1F77-4426-9DB8-95AA818E9013}" sibTransId="{EA4185E8-3E19-4897-948A-DF0C4DB18FF0}"/>
    <dgm:cxn modelId="{7FC0068F-4500-4EF6-9250-7181F045459E}" type="presOf" srcId="{63D8B5D7-9DB9-48E2-A487-CCA84178A3BB}" destId="{FF5A75A0-2493-4DBD-8289-3661CD05C073}" srcOrd="0" destOrd="0" presId="urn:microsoft.com/office/officeart/2005/8/layout/vList3"/>
    <dgm:cxn modelId="{FF89C697-63C0-49F3-9212-213B91A42C68}" srcId="{DF630BBA-5419-44C5-8235-F22709013F9E}" destId="{19A595C3-6D20-42C9-8DDE-F7666CCE7627}" srcOrd="3" destOrd="0" parTransId="{7CFBBE85-278B-4C53-9065-DEDDEC10E138}" sibTransId="{63293928-84DB-4B52-BFC4-7FEEF062FB9D}"/>
    <dgm:cxn modelId="{D5FA56FC-D8AB-4E60-93F7-8CE9D3F6314F}" type="presParOf" srcId="{C511D0DB-EA4C-45D0-94CE-2FDD83D9265E}" destId="{EE2993CE-FE21-40CE-835A-EA98A76AD8A0}" srcOrd="0" destOrd="0" presId="urn:microsoft.com/office/officeart/2005/8/layout/vList3"/>
    <dgm:cxn modelId="{8B0C6E37-376F-4571-896B-A7B8F27BE02E}" type="presParOf" srcId="{EE2993CE-FE21-40CE-835A-EA98A76AD8A0}" destId="{90DF4F3F-D889-47A1-A67E-5CEBB1AB371D}" srcOrd="0" destOrd="0" presId="urn:microsoft.com/office/officeart/2005/8/layout/vList3"/>
    <dgm:cxn modelId="{72A9177E-8D9F-4872-8955-740E7A9E659F}" type="presParOf" srcId="{EE2993CE-FE21-40CE-835A-EA98A76AD8A0}" destId="{6BA52193-574F-4320-9679-E043BC7F8282}" srcOrd="1" destOrd="0" presId="urn:microsoft.com/office/officeart/2005/8/layout/vList3"/>
    <dgm:cxn modelId="{A5409BB8-62A1-419C-9484-4EA2DD283CFE}" type="presParOf" srcId="{C511D0DB-EA4C-45D0-94CE-2FDD83D9265E}" destId="{0608E965-EDE9-4080-88C7-83FFC4FD23E5}" srcOrd="1" destOrd="0" presId="urn:microsoft.com/office/officeart/2005/8/layout/vList3"/>
    <dgm:cxn modelId="{1E12DF1C-A2C8-4982-BA81-617C03228CCD}" type="presParOf" srcId="{C511D0DB-EA4C-45D0-94CE-2FDD83D9265E}" destId="{9F3F3209-1B2A-4591-B289-B759F84C5F0A}" srcOrd="2" destOrd="0" presId="urn:microsoft.com/office/officeart/2005/8/layout/vList3"/>
    <dgm:cxn modelId="{F2CCB516-CDA3-453C-BB88-7662F6A1A07C}" type="presParOf" srcId="{9F3F3209-1B2A-4591-B289-B759F84C5F0A}" destId="{2368B53B-4876-4283-9A67-736EBD0093BF}" srcOrd="0" destOrd="0" presId="urn:microsoft.com/office/officeart/2005/8/layout/vList3"/>
    <dgm:cxn modelId="{006C67BE-68F9-41AE-91E1-17AEEC3B06C9}" type="presParOf" srcId="{9F3F3209-1B2A-4591-B289-B759F84C5F0A}" destId="{FF5A75A0-2493-4DBD-8289-3661CD05C073}" srcOrd="1" destOrd="0" presId="urn:microsoft.com/office/officeart/2005/8/layout/vList3"/>
    <dgm:cxn modelId="{C07FBD3E-5E04-4FC3-BB21-DD2616F49785}" type="presParOf" srcId="{C511D0DB-EA4C-45D0-94CE-2FDD83D9265E}" destId="{255B82FA-6EC3-45CE-A1CA-0E0AF4F3EF41}" srcOrd="3" destOrd="0" presId="urn:microsoft.com/office/officeart/2005/8/layout/vList3"/>
    <dgm:cxn modelId="{4E357D65-B075-492E-BD32-3F3AE27005E1}" type="presParOf" srcId="{C511D0DB-EA4C-45D0-94CE-2FDD83D9265E}" destId="{9256A4E5-B74A-458E-B725-7E84207AF2C0}" srcOrd="4" destOrd="0" presId="urn:microsoft.com/office/officeart/2005/8/layout/vList3"/>
    <dgm:cxn modelId="{50A06CB3-BE49-45FB-B74E-64AB9698F2BD}" type="presParOf" srcId="{9256A4E5-B74A-458E-B725-7E84207AF2C0}" destId="{56AB9182-DEE9-4D45-B283-8F436071A902}" srcOrd="0" destOrd="0" presId="urn:microsoft.com/office/officeart/2005/8/layout/vList3"/>
    <dgm:cxn modelId="{733CE143-443B-4DA7-9E2E-8392418EE53C}" type="presParOf" srcId="{9256A4E5-B74A-458E-B725-7E84207AF2C0}" destId="{158842F4-428E-4848-A342-08115C455877}" srcOrd="1" destOrd="0" presId="urn:microsoft.com/office/officeart/2005/8/layout/vList3"/>
    <dgm:cxn modelId="{4BD0AAC0-C553-4BB2-9E4F-0FDAC5AF2580}" type="presParOf" srcId="{C511D0DB-EA4C-45D0-94CE-2FDD83D9265E}" destId="{BBBFA5FE-D58A-40E5-917E-EE0776515DE5}" srcOrd="5" destOrd="0" presId="urn:microsoft.com/office/officeart/2005/8/layout/vList3"/>
    <dgm:cxn modelId="{01037A10-90E1-4A9C-B29D-8FDC5E091C99}" type="presParOf" srcId="{C511D0DB-EA4C-45D0-94CE-2FDD83D9265E}" destId="{7F2C6D26-2D57-4152-9CC1-8926BDE05600}" srcOrd="6" destOrd="0" presId="urn:microsoft.com/office/officeart/2005/8/layout/vList3"/>
    <dgm:cxn modelId="{16787719-B327-44E5-A622-9A6E9F60C1D5}" type="presParOf" srcId="{7F2C6D26-2D57-4152-9CC1-8926BDE05600}" destId="{288EEF76-B06B-4CF6-864B-9DCEF580D7A7}" srcOrd="0" destOrd="0" presId="urn:microsoft.com/office/officeart/2005/8/layout/vList3"/>
    <dgm:cxn modelId="{8D7F7F38-C352-4633-8295-0647F36829B0}" type="presParOf" srcId="{7F2C6D26-2D57-4152-9CC1-8926BDE05600}" destId="{025312C6-3373-4820-B003-F845CA8C4445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A52193-574F-4320-9679-E043BC7F8282}">
      <dsp:nvSpPr>
        <dsp:cNvPr id="0" name=""/>
        <dsp:cNvSpPr/>
      </dsp:nvSpPr>
      <dsp:spPr>
        <a:xfrm rot="10800000">
          <a:off x="1625839" y="1005"/>
          <a:ext cx="5627704" cy="833337"/>
        </a:xfrm>
        <a:prstGeom prst="homePlat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67479" tIns="144780" rIns="270256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Node.js</a:t>
          </a:r>
          <a:endParaRPr lang="zh-CN" altLang="en-US" sz="3800" kern="1200" dirty="0"/>
        </a:p>
      </dsp:txBody>
      <dsp:txXfrm rot="10800000">
        <a:off x="1834173" y="1005"/>
        <a:ext cx="5419370" cy="833337"/>
      </dsp:txXfrm>
    </dsp:sp>
    <dsp:sp modelId="{90DF4F3F-D889-47A1-A67E-5CEBB1AB371D}">
      <dsp:nvSpPr>
        <dsp:cNvPr id="0" name=""/>
        <dsp:cNvSpPr/>
      </dsp:nvSpPr>
      <dsp:spPr>
        <a:xfrm>
          <a:off x="1209170" y="1005"/>
          <a:ext cx="833337" cy="833337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 l="-17000" r="-17000"/>
          </a:stretch>
        </a:blip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FF5A75A0-2493-4DBD-8289-3661CD05C073}">
      <dsp:nvSpPr>
        <dsp:cNvPr id="0" name=""/>
        <dsp:cNvSpPr/>
      </dsp:nvSpPr>
      <dsp:spPr>
        <a:xfrm rot="10800000">
          <a:off x="1625839" y="1083101"/>
          <a:ext cx="5627704" cy="833337"/>
        </a:xfrm>
        <a:prstGeom prst="homePlat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67479" tIns="144780" rIns="270256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800" kern="1200" dirty="0" err="1"/>
            <a:t>Npm</a:t>
          </a:r>
          <a:endParaRPr lang="zh-CN" altLang="en-US" sz="3800" kern="1200" dirty="0"/>
        </a:p>
      </dsp:txBody>
      <dsp:txXfrm rot="10800000">
        <a:off x="1834173" y="1083101"/>
        <a:ext cx="5419370" cy="833337"/>
      </dsp:txXfrm>
    </dsp:sp>
    <dsp:sp modelId="{2368B53B-4876-4283-9A67-736EBD0093BF}">
      <dsp:nvSpPr>
        <dsp:cNvPr id="0" name=""/>
        <dsp:cNvSpPr/>
      </dsp:nvSpPr>
      <dsp:spPr>
        <a:xfrm>
          <a:off x="1209170" y="1083101"/>
          <a:ext cx="833337" cy="833337"/>
        </a:xfrm>
        <a:prstGeom prst="ellipse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158842F4-428E-4848-A342-08115C455877}">
      <dsp:nvSpPr>
        <dsp:cNvPr id="0" name=""/>
        <dsp:cNvSpPr/>
      </dsp:nvSpPr>
      <dsp:spPr>
        <a:xfrm rot="10800000">
          <a:off x="1625839" y="2165196"/>
          <a:ext cx="5627704" cy="833337"/>
        </a:xfrm>
        <a:prstGeom prst="homePlat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67479" tIns="144780" rIns="270256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VS Code</a:t>
          </a:r>
          <a:endParaRPr lang="zh-CN" altLang="en-US" sz="3800" kern="1200" dirty="0"/>
        </a:p>
      </dsp:txBody>
      <dsp:txXfrm rot="10800000">
        <a:off x="1834173" y="2165196"/>
        <a:ext cx="5419370" cy="833337"/>
      </dsp:txXfrm>
    </dsp:sp>
    <dsp:sp modelId="{56AB9182-DEE9-4D45-B283-8F436071A902}">
      <dsp:nvSpPr>
        <dsp:cNvPr id="0" name=""/>
        <dsp:cNvSpPr/>
      </dsp:nvSpPr>
      <dsp:spPr>
        <a:xfrm>
          <a:off x="1209170" y="2165196"/>
          <a:ext cx="833337" cy="833337"/>
        </a:xfrm>
        <a:prstGeom prst="ellipse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025312C6-3373-4820-B003-F845CA8C4445}">
      <dsp:nvSpPr>
        <dsp:cNvPr id="0" name=""/>
        <dsp:cNvSpPr/>
      </dsp:nvSpPr>
      <dsp:spPr>
        <a:xfrm rot="10800000">
          <a:off x="1625839" y="3247291"/>
          <a:ext cx="5627704" cy="833337"/>
        </a:xfrm>
        <a:prstGeom prst="homePlat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67479" tIns="144780" rIns="270256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Yeoman </a:t>
          </a:r>
          <a:endParaRPr lang="zh-CN" altLang="en-US" sz="3800" kern="1200" dirty="0"/>
        </a:p>
      </dsp:txBody>
      <dsp:txXfrm rot="10800000">
        <a:off x="1834173" y="3247291"/>
        <a:ext cx="5419370" cy="833337"/>
      </dsp:txXfrm>
    </dsp:sp>
    <dsp:sp modelId="{288EEF76-B06B-4CF6-864B-9DCEF580D7A7}">
      <dsp:nvSpPr>
        <dsp:cNvPr id="0" name=""/>
        <dsp:cNvSpPr/>
      </dsp:nvSpPr>
      <dsp:spPr>
        <a:xfrm>
          <a:off x="1207020" y="3248297"/>
          <a:ext cx="833337" cy="833337"/>
        </a:xfrm>
        <a:prstGeom prst="ellipse">
          <a:avLst/>
        </a:prstGeom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rcRect/>
          <a:stretch>
            <a:fillRect t="-21000" b="-21000"/>
          </a:stretch>
        </a:blip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630DBF-D010-4114-9DE3-41E342A27C18}" type="datetimeFigureOut">
              <a:rPr lang="zh-CN" altLang="en-US" smtClean="0"/>
              <a:t>2019/4/15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D1D107-4CC9-43CA-8CA8-36E1DF70D5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66600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6024D97-E667-405D-B634-E583E2108D71}" type="datetimeFigureOut">
              <a:rPr lang="zh-CN" altLang="en-US"/>
              <a:pPr>
                <a:defRPr/>
              </a:pPr>
              <a:t>2019/4/15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18F03C3-53C1-4F10-8DAF-D1F318E96C6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05404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556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128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3700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8272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285493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5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96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6788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99100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08905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67211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03430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00876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11644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24069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79955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365584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08011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85898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762030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512035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908492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590748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744236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599005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19514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13053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37809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27113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74378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90690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15796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1998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8325228" y="654542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www.1ppt.com/excel/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www.1ppt.com/shiti/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www.1ppt.com/jiaoan/  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/>
              <a:ea typeface="宋体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D87B8-9A4B-45E2-BBE5-FB86ADE287A3}" type="datetimeFigureOut">
              <a:rPr lang="zh-CN" altLang="en-US" smtClean="0"/>
              <a:t>2019/4/15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AA611-6692-4583-86AB-5AB9B972BD46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2" y="0"/>
            <a:ext cx="12858045" cy="723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5185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9E41F-56DF-4FC8-91E0-5A8F51018C3C}" type="datetimeFigureOut">
              <a:rPr lang="zh-CN" altLang="en-US" smtClean="0"/>
              <a:t>2019/4/15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04292-395C-4F09-9E92-5B8F3195B3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976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37810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84238" y="385763"/>
            <a:ext cx="11090275" cy="1397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84238" y="1925638"/>
            <a:ext cx="11090275" cy="45894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8423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BF82D2-7A68-459D-A996-9BDDA2518FA4}" type="datetimeFigureOut">
              <a:rPr lang="zh-CN" altLang="en-US" smtClean="0"/>
              <a:t>2019/4/15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259263" y="6704013"/>
            <a:ext cx="43402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08208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1EE5D-26FB-46D5-A381-ECFB35BF1D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5056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</p:sldLayoutIdLst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84238" y="385763"/>
            <a:ext cx="11090275" cy="1397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84238" y="1925638"/>
            <a:ext cx="11090275" cy="45894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8423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59E41F-56DF-4FC8-91E0-5A8F51018C3C}" type="datetimeFigureOut">
              <a:rPr lang="zh-CN" altLang="en-US" smtClean="0"/>
              <a:t>2019/4/15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259263" y="6704013"/>
            <a:ext cx="43402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08208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704292-395C-4F09-9E92-5B8F3195B3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624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</p:sldLayoutIdLst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ode.visualstudio.com/api/references/extension-manifest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notesSlide" Target="../notesSlides/notesSlide18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2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marketplace.visualstudio.com/vscode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img2018.cnblogs.com/blog/602207/201903/602207-20190330162754770-1214563485.png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notesSlide" Target="../notesSlides/notesSlide23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2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api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Microsoft/vscode-extension-samples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12" Type="http://schemas.openxmlformats.org/officeDocument/2006/relationships/notesSlide" Target="../notesSlides/notesSlide2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slideLayout" Target="../slideLayouts/slideLayout1.xml"/><Relationship Id="rId5" Type="http://schemas.openxmlformats.org/officeDocument/2006/relationships/tags" Target="../tags/tag6.xml"/><Relationship Id="rId10" Type="http://schemas.openxmlformats.org/officeDocument/2006/relationships/tags" Target="../tags/tag11.xml"/><Relationship Id="rId4" Type="http://schemas.openxmlformats.org/officeDocument/2006/relationships/tags" Target="../tags/tag5.xml"/><Relationship Id="rId9" Type="http://schemas.openxmlformats.org/officeDocument/2006/relationships/tags" Target="../tags/tag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2" y="0"/>
            <a:ext cx="12858045" cy="7232650"/>
          </a:xfrm>
          <a:prstGeom prst="rect">
            <a:avLst/>
          </a:prstGeom>
        </p:spPr>
      </p:pic>
      <p:sp>
        <p:nvSpPr>
          <p:cNvPr id="10" name="矩形 259"/>
          <p:cNvSpPr>
            <a:spLocks noChangeArrowheads="1"/>
          </p:cNvSpPr>
          <p:nvPr/>
        </p:nvSpPr>
        <p:spPr bwMode="auto">
          <a:xfrm>
            <a:off x="3189015" y="4264397"/>
            <a:ext cx="6267450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28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Jax.Y.Bai</a:t>
            </a:r>
            <a:endParaRPr lang="en-US" altLang="zh-CN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矩形 259"/>
          <p:cNvSpPr>
            <a:spLocks noChangeArrowheads="1"/>
          </p:cNvSpPr>
          <p:nvPr/>
        </p:nvSpPr>
        <p:spPr bwMode="auto">
          <a:xfrm>
            <a:off x="2495550" y="2354833"/>
            <a:ext cx="7867650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7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VSC </a:t>
            </a:r>
            <a:r>
              <a:rPr lang="zh-CN" altLang="en-US" sz="7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插件开发入门</a:t>
            </a:r>
            <a:endParaRPr lang="en-US" altLang="zh-CN" sz="7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36104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 tmFilter="0,0; .5, 1; 1, 1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900"/>
                            </p:stCondLst>
                            <p:childTnLst>
                              <p:par>
                                <p:cTn id="18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9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 tmFilter="0,0; .5, 1; 1, 1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900"/>
                            </p:stCondLst>
                            <p:childTnLst>
                              <p:par>
                                <p:cTn id="31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32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3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" grpId="1"/>
      <p:bldP spid="11" grpId="0"/>
      <p:bldP spid="11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Box 8"/>
          <p:cNvSpPr txBox="1"/>
          <p:nvPr/>
        </p:nvSpPr>
        <p:spPr>
          <a:xfrm>
            <a:off x="4454797" y="332914"/>
            <a:ext cx="3949155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</a:rPr>
              <a:t>VSC</a:t>
            </a:r>
            <a:r>
              <a:rPr lang="zh-CN" altLang="en-US" sz="3200" b="1" dirty="0">
                <a:solidFill>
                  <a:schemeClr val="bg1"/>
                </a:solidFill>
              </a:rPr>
              <a:t>插件能做什么？</a:t>
            </a:r>
            <a:endParaRPr lang="zh-CN" altLang="en-US" sz="40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44" name="组合 43"/>
          <p:cNvGrpSpPr/>
          <p:nvPr/>
        </p:nvGrpSpPr>
        <p:grpSpPr>
          <a:xfrm>
            <a:off x="886327" y="591989"/>
            <a:ext cx="11086097" cy="0"/>
            <a:chOff x="1028775" y="591989"/>
            <a:chExt cx="11086097" cy="0"/>
          </a:xfrm>
        </p:grpSpPr>
        <p:cxnSp>
          <p:nvCxnSpPr>
            <p:cNvPr id="45" name="直接连接符 44"/>
            <p:cNvCxnSpPr/>
            <p:nvPr/>
          </p:nvCxnSpPr>
          <p:spPr>
            <a:xfrm>
              <a:off x="1028775" y="591989"/>
              <a:ext cx="3504197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/>
            <p:nvPr/>
          </p:nvCxnSpPr>
          <p:spPr>
            <a:xfrm>
              <a:off x="8610675" y="591989"/>
              <a:ext cx="3504197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文本框 3">
            <a:extLst>
              <a:ext uri="{FF2B5EF4-FFF2-40B4-BE49-F238E27FC236}">
                <a16:creationId xmlns:a16="http://schemas.microsoft.com/office/drawing/2014/main" id="{EBF5266E-D7FC-4E90-B2FE-D2A0A284805F}"/>
              </a:ext>
            </a:extLst>
          </p:cNvPr>
          <p:cNvSpPr txBox="1"/>
          <p:nvPr/>
        </p:nvSpPr>
        <p:spPr>
          <a:xfrm>
            <a:off x="1244799" y="1384077"/>
            <a:ext cx="6120680" cy="57393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800" dirty="0">
                <a:solidFill>
                  <a:schemeClr val="bg1"/>
                </a:solidFill>
              </a:rPr>
              <a:t>定制漂亮的主题</a:t>
            </a:r>
            <a:endParaRPr lang="en-US" altLang="zh-CN" sz="2800" dirty="0">
              <a:solidFill>
                <a:schemeClr val="bg1"/>
              </a:solidFill>
            </a:endParaRPr>
          </a:p>
          <a:p>
            <a:pPr>
              <a:lnSpc>
                <a:spcPct val="200000"/>
              </a:lnSpc>
            </a:pPr>
            <a:r>
              <a:rPr lang="zh-CN" altLang="en-US" sz="2800" dirty="0">
                <a:solidFill>
                  <a:schemeClr val="bg1"/>
                </a:solidFill>
              </a:rPr>
              <a:t>定制智能提示</a:t>
            </a:r>
            <a:endParaRPr lang="en-US" altLang="zh-CN" sz="2800" dirty="0">
              <a:solidFill>
                <a:schemeClr val="bg1"/>
              </a:solidFill>
            </a:endParaRPr>
          </a:p>
          <a:p>
            <a:pPr>
              <a:lnSpc>
                <a:spcPct val="200000"/>
              </a:lnSpc>
            </a:pPr>
            <a:r>
              <a:rPr lang="zh-CN" altLang="en-US" sz="2800" dirty="0">
                <a:solidFill>
                  <a:schemeClr val="bg1"/>
                </a:solidFill>
              </a:rPr>
              <a:t>定制快捷键</a:t>
            </a:r>
            <a:endParaRPr lang="en-US" altLang="zh-CN" sz="2800" dirty="0">
              <a:solidFill>
                <a:schemeClr val="bg1"/>
              </a:solidFill>
            </a:endParaRPr>
          </a:p>
          <a:p>
            <a:pPr>
              <a:lnSpc>
                <a:spcPct val="200000"/>
              </a:lnSpc>
            </a:pPr>
            <a:r>
              <a:rPr lang="zh-CN" altLang="en-US" sz="2800" dirty="0">
                <a:solidFill>
                  <a:schemeClr val="bg1"/>
                </a:solidFill>
              </a:rPr>
              <a:t>让</a:t>
            </a:r>
            <a:r>
              <a:rPr lang="en-US" altLang="zh-CN" sz="2800" dirty="0" err="1">
                <a:solidFill>
                  <a:schemeClr val="bg1"/>
                </a:solidFill>
              </a:rPr>
              <a:t>VSCode</a:t>
            </a:r>
            <a:r>
              <a:rPr lang="zh-CN" altLang="en-US" sz="2800" dirty="0">
                <a:solidFill>
                  <a:schemeClr val="bg1"/>
                </a:solidFill>
              </a:rPr>
              <a:t>支持一门新语言的语法</a:t>
            </a:r>
            <a:endParaRPr lang="en-US" altLang="zh-CN" sz="2800" dirty="0">
              <a:solidFill>
                <a:schemeClr val="bg1"/>
              </a:solidFill>
            </a:endParaRPr>
          </a:p>
          <a:p>
            <a:pPr>
              <a:lnSpc>
                <a:spcPct val="200000"/>
              </a:lnSpc>
            </a:pPr>
            <a:r>
              <a:rPr lang="zh-CN" altLang="en-US" sz="2800" dirty="0">
                <a:solidFill>
                  <a:schemeClr val="bg1"/>
                </a:solidFill>
              </a:rPr>
              <a:t>格式化代码</a:t>
            </a:r>
            <a:endParaRPr lang="en-US" altLang="zh-CN" sz="2800" dirty="0">
              <a:solidFill>
                <a:schemeClr val="bg1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zh-CN" sz="2800" dirty="0">
                <a:solidFill>
                  <a:schemeClr val="bg1"/>
                </a:solidFill>
              </a:rPr>
              <a:t>….</a:t>
            </a:r>
          </a:p>
          <a:p>
            <a:pPr>
              <a:lnSpc>
                <a:spcPct val="200000"/>
              </a:lnSpc>
            </a:pP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65037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Box 8"/>
          <p:cNvSpPr txBox="1"/>
          <p:nvPr/>
        </p:nvSpPr>
        <p:spPr>
          <a:xfrm>
            <a:off x="4454797" y="271359"/>
            <a:ext cx="3949155" cy="61555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zh-CN" altLang="en-US" sz="4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总结一下</a:t>
            </a:r>
          </a:p>
        </p:txBody>
      </p:sp>
      <p:grpSp>
        <p:nvGrpSpPr>
          <p:cNvPr id="44" name="组合 43"/>
          <p:cNvGrpSpPr/>
          <p:nvPr/>
        </p:nvGrpSpPr>
        <p:grpSpPr>
          <a:xfrm>
            <a:off x="886327" y="591989"/>
            <a:ext cx="11086097" cy="0"/>
            <a:chOff x="1028775" y="591989"/>
            <a:chExt cx="11086097" cy="0"/>
          </a:xfrm>
        </p:grpSpPr>
        <p:cxnSp>
          <p:nvCxnSpPr>
            <p:cNvPr id="45" name="直接连接符 44"/>
            <p:cNvCxnSpPr/>
            <p:nvPr/>
          </p:nvCxnSpPr>
          <p:spPr>
            <a:xfrm>
              <a:off x="1028775" y="591989"/>
              <a:ext cx="3504197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/>
            <p:nvPr/>
          </p:nvCxnSpPr>
          <p:spPr>
            <a:xfrm>
              <a:off x="8610675" y="591989"/>
              <a:ext cx="3504197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7B1FD941-F4DF-4B4C-A1D8-5EDA7366A984}"/>
              </a:ext>
            </a:extLst>
          </p:cNvPr>
          <p:cNvSpPr txBox="1"/>
          <p:nvPr/>
        </p:nvSpPr>
        <p:spPr>
          <a:xfrm>
            <a:off x="1246902" y="2176165"/>
            <a:ext cx="1200329" cy="263149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6600" dirty="0">
                <a:solidFill>
                  <a:schemeClr val="bg1"/>
                </a:solidFill>
              </a:rPr>
              <a:t>基础版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8E27F00-5CA4-461B-B2EC-FF2160DED2D7}"/>
              </a:ext>
            </a:extLst>
          </p:cNvPr>
          <p:cNvSpPr txBox="1"/>
          <p:nvPr/>
        </p:nvSpPr>
        <p:spPr>
          <a:xfrm>
            <a:off x="2900983" y="886912"/>
            <a:ext cx="7774885" cy="54767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lvl="1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1"/>
                </a:solidFill>
              </a:rPr>
              <a:t>注册命令、配置、快捷键、右键菜单等 </a:t>
            </a:r>
          </a:p>
          <a:p>
            <a:pPr marL="742950" lvl="1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1"/>
                </a:solidFill>
              </a:rPr>
              <a:t>存储工作空间或者全局数据 </a:t>
            </a:r>
          </a:p>
          <a:p>
            <a:pPr marL="742950" lvl="1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1"/>
                </a:solidFill>
              </a:rPr>
              <a:t>显示消息通知 </a:t>
            </a:r>
          </a:p>
          <a:p>
            <a:pPr marL="742950" lvl="1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1"/>
                </a:solidFill>
              </a:rPr>
              <a:t>使用快速选择，收集用户输入 </a:t>
            </a:r>
          </a:p>
          <a:p>
            <a:pPr marL="742950" lvl="1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1"/>
                </a:solidFill>
              </a:rPr>
              <a:t>打开系统文件选择器，便于用户选择文件或文件夹 </a:t>
            </a:r>
          </a:p>
          <a:p>
            <a:pPr marL="742950" lvl="1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1"/>
                </a:solidFill>
              </a:rPr>
              <a:t>使用</a:t>
            </a:r>
            <a:r>
              <a:rPr lang="en-US" altLang="zh-CN" sz="2400" dirty="0">
                <a:solidFill>
                  <a:schemeClr val="bg1"/>
                </a:solidFill>
              </a:rPr>
              <a:t>Progress API</a:t>
            </a:r>
            <a:r>
              <a:rPr lang="zh-CN" altLang="en-US" sz="2400" dirty="0">
                <a:solidFill>
                  <a:schemeClr val="bg1"/>
                </a:solidFill>
              </a:rPr>
              <a:t>显示长时间运行的操作</a:t>
            </a:r>
          </a:p>
        </p:txBody>
      </p:sp>
    </p:spTree>
    <p:extLst>
      <p:ext uri="{BB962C8B-B14F-4D97-AF65-F5344CB8AC3E}">
        <p14:creationId xmlns:p14="http://schemas.microsoft.com/office/powerpoint/2010/main" val="14114928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Box 8"/>
          <p:cNvSpPr txBox="1"/>
          <p:nvPr/>
        </p:nvSpPr>
        <p:spPr>
          <a:xfrm>
            <a:off x="4454797" y="271359"/>
            <a:ext cx="3949155" cy="61555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zh-CN" altLang="en-US" sz="4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总结一下</a:t>
            </a:r>
          </a:p>
        </p:txBody>
      </p:sp>
      <p:grpSp>
        <p:nvGrpSpPr>
          <p:cNvPr id="44" name="组合 43"/>
          <p:cNvGrpSpPr/>
          <p:nvPr/>
        </p:nvGrpSpPr>
        <p:grpSpPr>
          <a:xfrm>
            <a:off x="886327" y="591989"/>
            <a:ext cx="11086097" cy="0"/>
            <a:chOff x="1028775" y="591989"/>
            <a:chExt cx="11086097" cy="0"/>
          </a:xfrm>
        </p:grpSpPr>
        <p:cxnSp>
          <p:nvCxnSpPr>
            <p:cNvPr id="45" name="直接连接符 44"/>
            <p:cNvCxnSpPr/>
            <p:nvPr/>
          </p:nvCxnSpPr>
          <p:spPr>
            <a:xfrm>
              <a:off x="1028775" y="591989"/>
              <a:ext cx="3504197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/>
            <p:nvPr/>
          </p:nvCxnSpPr>
          <p:spPr>
            <a:xfrm>
              <a:off x="8610675" y="591989"/>
              <a:ext cx="3504197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7B1FD941-F4DF-4B4C-A1D8-5EDA7366A984}"/>
              </a:ext>
            </a:extLst>
          </p:cNvPr>
          <p:cNvSpPr txBox="1"/>
          <p:nvPr/>
        </p:nvSpPr>
        <p:spPr>
          <a:xfrm>
            <a:off x="1246902" y="2176165"/>
            <a:ext cx="1200329" cy="347787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6600" dirty="0">
                <a:solidFill>
                  <a:schemeClr val="bg1"/>
                </a:solidFill>
              </a:rPr>
              <a:t>定制主题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8E27F00-5CA4-461B-B2EC-FF2160DED2D7}"/>
              </a:ext>
            </a:extLst>
          </p:cNvPr>
          <p:cNvSpPr txBox="1"/>
          <p:nvPr/>
        </p:nvSpPr>
        <p:spPr>
          <a:xfrm>
            <a:off x="3044999" y="2262941"/>
            <a:ext cx="3909853" cy="2706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lvl="1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1"/>
                </a:solidFill>
              </a:rPr>
              <a:t>更改代码的颜色 </a:t>
            </a:r>
          </a:p>
          <a:p>
            <a:pPr marL="742950" lvl="1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1"/>
                </a:solidFill>
              </a:rPr>
              <a:t>更改</a:t>
            </a:r>
            <a:r>
              <a:rPr lang="en-US" altLang="zh-CN" sz="2400" dirty="0">
                <a:solidFill>
                  <a:schemeClr val="bg1"/>
                </a:solidFill>
              </a:rPr>
              <a:t>VS Code UI</a:t>
            </a:r>
            <a:r>
              <a:rPr lang="zh-CN" altLang="en-US" sz="2400" dirty="0">
                <a:solidFill>
                  <a:schemeClr val="bg1"/>
                </a:solidFill>
              </a:rPr>
              <a:t>的颜色 </a:t>
            </a:r>
          </a:p>
          <a:p>
            <a:pPr marL="742950" lvl="1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1"/>
                </a:solidFill>
              </a:rPr>
              <a:t>自定义文件图标</a:t>
            </a:r>
          </a:p>
        </p:txBody>
      </p:sp>
    </p:spTree>
    <p:extLst>
      <p:ext uri="{BB962C8B-B14F-4D97-AF65-F5344CB8AC3E}">
        <p14:creationId xmlns:p14="http://schemas.microsoft.com/office/powerpoint/2010/main" val="12384599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Box 8"/>
          <p:cNvSpPr txBox="1"/>
          <p:nvPr/>
        </p:nvSpPr>
        <p:spPr>
          <a:xfrm>
            <a:off x="4454797" y="271359"/>
            <a:ext cx="3949155" cy="61555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zh-CN" altLang="en-US" sz="4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总结一下</a:t>
            </a:r>
          </a:p>
        </p:txBody>
      </p:sp>
      <p:grpSp>
        <p:nvGrpSpPr>
          <p:cNvPr id="44" name="组合 43"/>
          <p:cNvGrpSpPr/>
          <p:nvPr/>
        </p:nvGrpSpPr>
        <p:grpSpPr>
          <a:xfrm>
            <a:off x="886327" y="591989"/>
            <a:ext cx="11086097" cy="0"/>
            <a:chOff x="1028775" y="591989"/>
            <a:chExt cx="11086097" cy="0"/>
          </a:xfrm>
        </p:grpSpPr>
        <p:cxnSp>
          <p:nvCxnSpPr>
            <p:cNvPr id="45" name="直接连接符 44"/>
            <p:cNvCxnSpPr/>
            <p:nvPr/>
          </p:nvCxnSpPr>
          <p:spPr>
            <a:xfrm>
              <a:off x="1028775" y="591989"/>
              <a:ext cx="3504197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/>
            <p:nvPr/>
          </p:nvCxnSpPr>
          <p:spPr>
            <a:xfrm>
              <a:off x="8610675" y="591989"/>
              <a:ext cx="3504197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7B1FD941-F4DF-4B4C-A1D8-5EDA7366A984}"/>
              </a:ext>
            </a:extLst>
          </p:cNvPr>
          <p:cNvSpPr txBox="1"/>
          <p:nvPr/>
        </p:nvSpPr>
        <p:spPr>
          <a:xfrm>
            <a:off x="1316807" y="1039967"/>
            <a:ext cx="1200329" cy="517064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6600" dirty="0">
                <a:solidFill>
                  <a:schemeClr val="bg1"/>
                </a:solidFill>
              </a:rPr>
              <a:t>声明语言特性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8E27F00-5CA4-461B-B2EC-FF2160DED2D7}"/>
              </a:ext>
            </a:extLst>
          </p:cNvPr>
          <p:cNvSpPr txBox="1"/>
          <p:nvPr/>
        </p:nvSpPr>
        <p:spPr>
          <a:xfrm>
            <a:off x="2828975" y="1810242"/>
            <a:ext cx="8371010" cy="36300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lvl="1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1"/>
                </a:solidFill>
              </a:rPr>
              <a:t>创造一门新的语言，告诉</a:t>
            </a:r>
            <a:r>
              <a:rPr lang="en-US" altLang="zh-CN" sz="2400" dirty="0">
                <a:solidFill>
                  <a:schemeClr val="bg1"/>
                </a:solidFill>
              </a:rPr>
              <a:t>VSC</a:t>
            </a:r>
            <a:r>
              <a:rPr lang="zh-CN" altLang="en-US" sz="2400" dirty="0">
                <a:solidFill>
                  <a:schemeClr val="bg1"/>
                </a:solidFill>
              </a:rPr>
              <a:t>新语言的语法等语言信息 </a:t>
            </a:r>
          </a:p>
          <a:p>
            <a:pPr marL="742950" lvl="1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1"/>
                </a:solidFill>
              </a:rPr>
              <a:t>添加常用代码片段 </a:t>
            </a:r>
          </a:p>
          <a:p>
            <a:pPr marL="742950" lvl="1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1"/>
                </a:solidFill>
              </a:rPr>
              <a:t>添加、替换编程语言的语法 </a:t>
            </a:r>
          </a:p>
          <a:p>
            <a:pPr marL="742950" lvl="1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1"/>
                </a:solidFill>
              </a:rPr>
              <a:t>使用语法注入扩展现有语法</a:t>
            </a:r>
          </a:p>
        </p:txBody>
      </p:sp>
    </p:spTree>
    <p:extLst>
      <p:ext uri="{BB962C8B-B14F-4D97-AF65-F5344CB8AC3E}">
        <p14:creationId xmlns:p14="http://schemas.microsoft.com/office/powerpoint/2010/main" val="11403913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Box 8"/>
          <p:cNvSpPr txBox="1"/>
          <p:nvPr/>
        </p:nvSpPr>
        <p:spPr>
          <a:xfrm>
            <a:off x="4454797" y="271359"/>
            <a:ext cx="3949155" cy="61555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zh-CN" altLang="en-US" sz="4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总结一下</a:t>
            </a:r>
          </a:p>
        </p:txBody>
      </p:sp>
      <p:grpSp>
        <p:nvGrpSpPr>
          <p:cNvPr id="44" name="组合 43"/>
          <p:cNvGrpSpPr/>
          <p:nvPr/>
        </p:nvGrpSpPr>
        <p:grpSpPr>
          <a:xfrm>
            <a:off x="886327" y="591989"/>
            <a:ext cx="11086097" cy="0"/>
            <a:chOff x="1028775" y="591989"/>
            <a:chExt cx="11086097" cy="0"/>
          </a:xfrm>
        </p:grpSpPr>
        <p:cxnSp>
          <p:nvCxnSpPr>
            <p:cNvPr id="45" name="直接连接符 44"/>
            <p:cNvCxnSpPr/>
            <p:nvPr/>
          </p:nvCxnSpPr>
          <p:spPr>
            <a:xfrm>
              <a:off x="1028775" y="591989"/>
              <a:ext cx="3504197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/>
            <p:nvPr/>
          </p:nvCxnSpPr>
          <p:spPr>
            <a:xfrm>
              <a:off x="8610675" y="591989"/>
              <a:ext cx="3504197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7B1FD941-F4DF-4B4C-A1D8-5EDA7366A984}"/>
              </a:ext>
            </a:extLst>
          </p:cNvPr>
          <p:cNvSpPr txBox="1"/>
          <p:nvPr/>
        </p:nvSpPr>
        <p:spPr>
          <a:xfrm>
            <a:off x="1532831" y="800169"/>
            <a:ext cx="1015663" cy="5632311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5400" dirty="0">
                <a:solidFill>
                  <a:schemeClr val="bg1"/>
                </a:solidFill>
              </a:rPr>
              <a:t>程序化的语言功能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128BFDB-F931-47F7-B511-3D66893FBF2B}"/>
              </a:ext>
            </a:extLst>
          </p:cNvPr>
          <p:cNvSpPr txBox="1"/>
          <p:nvPr/>
        </p:nvSpPr>
        <p:spPr>
          <a:xfrm>
            <a:off x="2828975" y="1810242"/>
            <a:ext cx="7585731" cy="36300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lvl="1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1"/>
                </a:solidFill>
              </a:rPr>
              <a:t>添加显示</a:t>
            </a:r>
            <a:r>
              <a:rPr lang="en-US" altLang="zh-CN" sz="2400" dirty="0">
                <a:solidFill>
                  <a:schemeClr val="bg1"/>
                </a:solidFill>
              </a:rPr>
              <a:t>API</a:t>
            </a:r>
            <a:r>
              <a:rPr lang="zh-CN" altLang="en-US" sz="2400" dirty="0">
                <a:solidFill>
                  <a:schemeClr val="bg1"/>
                </a:solidFill>
              </a:rPr>
              <a:t>的示例用法的悬停 </a:t>
            </a:r>
          </a:p>
          <a:p>
            <a:pPr marL="742950" lvl="1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1"/>
                </a:solidFill>
              </a:rPr>
              <a:t>检测代码的语法错误、拼写错误、不规范的代码 </a:t>
            </a:r>
          </a:p>
          <a:p>
            <a:pPr marL="742950" lvl="1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1"/>
                </a:solidFill>
              </a:rPr>
              <a:t>格式化代码 </a:t>
            </a:r>
          </a:p>
          <a:p>
            <a:pPr marL="742950" lvl="1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1"/>
                </a:solidFill>
              </a:rPr>
              <a:t>为语言添加智能提示</a:t>
            </a:r>
          </a:p>
        </p:txBody>
      </p:sp>
    </p:spTree>
    <p:extLst>
      <p:ext uri="{BB962C8B-B14F-4D97-AF65-F5344CB8AC3E}">
        <p14:creationId xmlns:p14="http://schemas.microsoft.com/office/powerpoint/2010/main" val="15899085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Box 8"/>
          <p:cNvSpPr txBox="1"/>
          <p:nvPr/>
        </p:nvSpPr>
        <p:spPr>
          <a:xfrm>
            <a:off x="4454797" y="271359"/>
            <a:ext cx="3949155" cy="61555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zh-CN" altLang="en-US" sz="4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总结一下</a:t>
            </a:r>
          </a:p>
        </p:txBody>
      </p:sp>
      <p:grpSp>
        <p:nvGrpSpPr>
          <p:cNvPr id="44" name="组合 43"/>
          <p:cNvGrpSpPr/>
          <p:nvPr/>
        </p:nvGrpSpPr>
        <p:grpSpPr>
          <a:xfrm>
            <a:off x="886327" y="591989"/>
            <a:ext cx="11086097" cy="0"/>
            <a:chOff x="1028775" y="591989"/>
            <a:chExt cx="11086097" cy="0"/>
          </a:xfrm>
        </p:grpSpPr>
        <p:cxnSp>
          <p:nvCxnSpPr>
            <p:cNvPr id="45" name="直接连接符 44"/>
            <p:cNvCxnSpPr/>
            <p:nvPr/>
          </p:nvCxnSpPr>
          <p:spPr>
            <a:xfrm>
              <a:off x="1028775" y="591989"/>
              <a:ext cx="3504197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/>
            <p:nvPr/>
          </p:nvCxnSpPr>
          <p:spPr>
            <a:xfrm>
              <a:off x="8610675" y="591989"/>
              <a:ext cx="3504197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7B1FD941-F4DF-4B4C-A1D8-5EDA7366A984}"/>
              </a:ext>
            </a:extLst>
          </p:cNvPr>
          <p:cNvSpPr txBox="1"/>
          <p:nvPr/>
        </p:nvSpPr>
        <p:spPr>
          <a:xfrm>
            <a:off x="1316807" y="1024037"/>
            <a:ext cx="1200329" cy="573945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6600" dirty="0">
                <a:solidFill>
                  <a:schemeClr val="bg1"/>
                </a:solidFill>
              </a:rPr>
              <a:t>扩展</a:t>
            </a:r>
            <a:r>
              <a:rPr lang="en-US" altLang="zh-CN" sz="6600" dirty="0">
                <a:solidFill>
                  <a:schemeClr val="bg1"/>
                </a:solidFill>
              </a:rPr>
              <a:t>Workbench</a:t>
            </a:r>
            <a:endParaRPr lang="zh-CN" altLang="en-US" sz="6600" dirty="0">
              <a:solidFill>
                <a:schemeClr val="bg1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3321706-6835-4FFF-B2D8-2751C3966C72}"/>
              </a:ext>
            </a:extLst>
          </p:cNvPr>
          <p:cNvSpPr txBox="1"/>
          <p:nvPr/>
        </p:nvSpPr>
        <p:spPr>
          <a:xfrm>
            <a:off x="2790397" y="1155387"/>
            <a:ext cx="7277954" cy="54767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lvl="1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1"/>
                </a:solidFill>
              </a:rPr>
              <a:t>添加自定义上下文菜单操作到文件资源管理器 </a:t>
            </a:r>
          </a:p>
          <a:p>
            <a:pPr marL="742950" lvl="1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1"/>
                </a:solidFill>
              </a:rPr>
              <a:t>在侧栏中创建一个新的交互式</a:t>
            </a:r>
            <a:r>
              <a:rPr lang="en-US" altLang="zh-CN" sz="2400" dirty="0" err="1">
                <a:solidFill>
                  <a:schemeClr val="bg1"/>
                </a:solidFill>
              </a:rPr>
              <a:t>TreeView</a:t>
            </a:r>
            <a:r>
              <a:rPr lang="zh-CN" altLang="en-US" sz="2400" dirty="0">
                <a:solidFill>
                  <a:schemeClr val="bg1"/>
                </a:solidFill>
              </a:rPr>
              <a:t>。 </a:t>
            </a:r>
          </a:p>
          <a:p>
            <a:pPr marL="742950" lvl="1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1"/>
                </a:solidFill>
              </a:rPr>
              <a:t>定义新的活动栏视图。 </a:t>
            </a:r>
          </a:p>
          <a:p>
            <a:pPr marL="742950" lvl="1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1"/>
                </a:solidFill>
              </a:rPr>
              <a:t>在状态栏中显示新信息。 </a:t>
            </a:r>
          </a:p>
          <a:p>
            <a:pPr marL="742950" lvl="1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1"/>
                </a:solidFill>
              </a:rPr>
              <a:t>使用</a:t>
            </a:r>
            <a:r>
              <a:rPr lang="en-US" altLang="zh-CN" sz="2400" dirty="0" err="1">
                <a:solidFill>
                  <a:schemeClr val="bg1"/>
                </a:solidFill>
              </a:rPr>
              <a:t>WebViewAPI</a:t>
            </a:r>
            <a:r>
              <a:rPr lang="en-US" altLang="zh-CN" sz="2400" dirty="0">
                <a:solidFill>
                  <a:schemeClr val="bg1"/>
                </a:solidFill>
              </a:rPr>
              <a:t> </a:t>
            </a:r>
            <a:r>
              <a:rPr lang="zh-CN" altLang="en-US" sz="2400" dirty="0">
                <a:solidFill>
                  <a:schemeClr val="bg1"/>
                </a:solidFill>
              </a:rPr>
              <a:t>呈现自定义内容。 </a:t>
            </a:r>
          </a:p>
          <a:p>
            <a:pPr marL="742950" lvl="1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1"/>
                </a:solidFill>
              </a:rPr>
              <a:t>贡献源控制提供商。</a:t>
            </a:r>
          </a:p>
        </p:txBody>
      </p:sp>
    </p:spTree>
    <p:extLst>
      <p:ext uri="{BB962C8B-B14F-4D97-AF65-F5344CB8AC3E}">
        <p14:creationId xmlns:p14="http://schemas.microsoft.com/office/powerpoint/2010/main" val="37038183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Box 8"/>
          <p:cNvSpPr txBox="1"/>
          <p:nvPr/>
        </p:nvSpPr>
        <p:spPr>
          <a:xfrm>
            <a:off x="4454797" y="271359"/>
            <a:ext cx="3949155" cy="61555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zh-CN" altLang="en-US" sz="4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总结一下</a:t>
            </a:r>
          </a:p>
        </p:txBody>
      </p:sp>
      <p:grpSp>
        <p:nvGrpSpPr>
          <p:cNvPr id="44" name="组合 43"/>
          <p:cNvGrpSpPr/>
          <p:nvPr/>
        </p:nvGrpSpPr>
        <p:grpSpPr>
          <a:xfrm>
            <a:off x="886327" y="591989"/>
            <a:ext cx="11086097" cy="0"/>
            <a:chOff x="1028775" y="591989"/>
            <a:chExt cx="11086097" cy="0"/>
          </a:xfrm>
        </p:grpSpPr>
        <p:cxnSp>
          <p:nvCxnSpPr>
            <p:cNvPr id="45" name="直接连接符 44"/>
            <p:cNvCxnSpPr/>
            <p:nvPr/>
          </p:nvCxnSpPr>
          <p:spPr>
            <a:xfrm>
              <a:off x="1028775" y="591989"/>
              <a:ext cx="3504197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/>
            <p:nvPr/>
          </p:nvCxnSpPr>
          <p:spPr>
            <a:xfrm>
              <a:off x="8610675" y="591989"/>
              <a:ext cx="3504197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7B1FD941-F4DF-4B4C-A1D8-5EDA7366A984}"/>
              </a:ext>
            </a:extLst>
          </p:cNvPr>
          <p:cNvSpPr txBox="1"/>
          <p:nvPr/>
        </p:nvSpPr>
        <p:spPr>
          <a:xfrm>
            <a:off x="1316807" y="2723773"/>
            <a:ext cx="1200329" cy="1785104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6600" dirty="0">
                <a:solidFill>
                  <a:schemeClr val="bg1"/>
                </a:solidFill>
              </a:rPr>
              <a:t>调试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3321706-6835-4FFF-B2D8-2751C3966C72}"/>
              </a:ext>
            </a:extLst>
          </p:cNvPr>
          <p:cNvSpPr txBox="1"/>
          <p:nvPr/>
        </p:nvSpPr>
        <p:spPr>
          <a:xfrm>
            <a:off x="2468935" y="1240061"/>
            <a:ext cx="10612008" cy="5153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1"/>
                </a:solidFill>
              </a:rPr>
              <a:t>通过提供调试适配器实现，将</a:t>
            </a:r>
            <a:r>
              <a:rPr lang="en-US" altLang="zh-CN" sz="2400" dirty="0">
                <a:solidFill>
                  <a:schemeClr val="bg1"/>
                </a:solidFill>
              </a:rPr>
              <a:t>VS Code</a:t>
            </a:r>
            <a:r>
              <a:rPr lang="zh-CN" altLang="en-US" sz="2400" dirty="0">
                <a:solidFill>
                  <a:schemeClr val="bg1"/>
                </a:solidFill>
              </a:rPr>
              <a:t>的调试</a:t>
            </a:r>
            <a:r>
              <a:rPr lang="en-US" altLang="zh-CN" sz="2400" dirty="0">
                <a:solidFill>
                  <a:schemeClr val="bg1"/>
                </a:solidFill>
              </a:rPr>
              <a:t>UI</a:t>
            </a:r>
            <a:r>
              <a:rPr lang="zh-CN" altLang="en-US" sz="2400" dirty="0">
                <a:solidFill>
                  <a:schemeClr val="bg1"/>
                </a:solidFill>
              </a:rPr>
              <a:t>连接到调试器或运行时。 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1"/>
                </a:solidFill>
              </a:rPr>
              <a:t>指定调试器扩展支持的语言。 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1"/>
                </a:solidFill>
              </a:rPr>
              <a:t>为调试器使用的调试配置属性提供丰富的</a:t>
            </a:r>
            <a:r>
              <a:rPr lang="en-US" altLang="zh-CN" sz="2400" dirty="0">
                <a:solidFill>
                  <a:schemeClr val="bg1"/>
                </a:solidFill>
              </a:rPr>
              <a:t>IntelliSense</a:t>
            </a:r>
            <a:r>
              <a:rPr lang="zh-CN" altLang="en-US" sz="2400" dirty="0">
                <a:solidFill>
                  <a:schemeClr val="bg1"/>
                </a:solidFill>
              </a:rPr>
              <a:t>和悬停信息。 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1"/>
                </a:solidFill>
              </a:rPr>
              <a:t>提供调试配置片段。 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1"/>
                </a:solidFill>
              </a:rPr>
              <a:t>根据动态创建的调试配置启动调试会话。 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1"/>
                </a:solidFill>
              </a:rPr>
              <a:t>跟踪调试会话的生命周期。 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1"/>
                </a:solidFill>
              </a:rPr>
              <a:t>以编程方式创建和管理断点。</a:t>
            </a:r>
          </a:p>
        </p:txBody>
      </p:sp>
    </p:spTree>
    <p:extLst>
      <p:ext uri="{BB962C8B-B14F-4D97-AF65-F5344CB8AC3E}">
        <p14:creationId xmlns:p14="http://schemas.microsoft.com/office/powerpoint/2010/main" val="26279502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Box 8"/>
          <p:cNvSpPr txBox="1"/>
          <p:nvPr/>
        </p:nvSpPr>
        <p:spPr>
          <a:xfrm>
            <a:off x="4454797" y="271359"/>
            <a:ext cx="3949155" cy="61555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zh-CN" altLang="en-US" sz="4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文件结构详解</a:t>
            </a:r>
          </a:p>
        </p:txBody>
      </p:sp>
      <p:grpSp>
        <p:nvGrpSpPr>
          <p:cNvPr id="44" name="组合 43"/>
          <p:cNvGrpSpPr/>
          <p:nvPr/>
        </p:nvGrpSpPr>
        <p:grpSpPr>
          <a:xfrm>
            <a:off x="886327" y="591989"/>
            <a:ext cx="11086097" cy="0"/>
            <a:chOff x="1028775" y="591989"/>
            <a:chExt cx="11086097" cy="0"/>
          </a:xfrm>
        </p:grpSpPr>
        <p:cxnSp>
          <p:nvCxnSpPr>
            <p:cNvPr id="45" name="直接连接符 44"/>
            <p:cNvCxnSpPr/>
            <p:nvPr/>
          </p:nvCxnSpPr>
          <p:spPr>
            <a:xfrm>
              <a:off x="1028775" y="591989"/>
              <a:ext cx="3504197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/>
            <p:nvPr/>
          </p:nvCxnSpPr>
          <p:spPr>
            <a:xfrm>
              <a:off x="8610675" y="591989"/>
              <a:ext cx="3504197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8A4D11A5-2D58-4615-87D9-DB864E5630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735" y="1240061"/>
            <a:ext cx="5616624" cy="5472605"/>
          </a:xfrm>
          <a:prstGeom prst="rect">
            <a:avLst/>
          </a:prstGeom>
        </p:spPr>
      </p:pic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5E2E24AF-B149-47B2-B5AF-9A7919A77B1E}"/>
              </a:ext>
            </a:extLst>
          </p:cNvPr>
          <p:cNvCxnSpPr>
            <a:cxnSpLocks/>
          </p:cNvCxnSpPr>
          <p:nvPr/>
        </p:nvCxnSpPr>
        <p:spPr>
          <a:xfrm>
            <a:off x="3288313" y="2104157"/>
            <a:ext cx="381642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61CEA6A6-7CA4-4BEA-8145-92A7F9E7E128}"/>
              </a:ext>
            </a:extLst>
          </p:cNvPr>
          <p:cNvSpPr txBox="1"/>
          <p:nvPr/>
        </p:nvSpPr>
        <p:spPr>
          <a:xfrm>
            <a:off x="7073771" y="1919491"/>
            <a:ext cx="5332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与插件无关，用</a:t>
            </a:r>
            <a:r>
              <a:rPr lang="en-US" altLang="zh-CN" dirty="0">
                <a:solidFill>
                  <a:schemeClr val="bg1"/>
                </a:solidFill>
              </a:rPr>
              <a:t>VSC</a:t>
            </a:r>
            <a:r>
              <a:rPr lang="zh-CN" altLang="en-US" dirty="0">
                <a:solidFill>
                  <a:schemeClr val="bg1"/>
                </a:solidFill>
              </a:rPr>
              <a:t>打开的项目都会自动生成</a:t>
            </a:r>
            <a:endParaRPr lang="en-US" altLang="zh-CN" dirty="0">
              <a:solidFill>
                <a:schemeClr val="bg1"/>
              </a:solidFill>
            </a:endParaRP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492CB2D0-81BE-436C-AB7D-E6392BE380A1}"/>
              </a:ext>
            </a:extLst>
          </p:cNvPr>
          <p:cNvCxnSpPr>
            <a:cxnSpLocks/>
          </p:cNvCxnSpPr>
          <p:nvPr/>
        </p:nvCxnSpPr>
        <p:spPr>
          <a:xfrm>
            <a:off x="3436005" y="2752229"/>
            <a:ext cx="366873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1C66CCB3-E902-438B-AE13-775C5774D78A}"/>
              </a:ext>
            </a:extLst>
          </p:cNvPr>
          <p:cNvSpPr txBox="1"/>
          <p:nvPr/>
        </p:nvSpPr>
        <p:spPr>
          <a:xfrm>
            <a:off x="7104737" y="2567563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放置代码片段的文件夹，名字可改</a:t>
            </a:r>
            <a:endParaRPr lang="en-US" altLang="zh-CN" dirty="0">
              <a:solidFill>
                <a:schemeClr val="bg1"/>
              </a:solidFill>
            </a:endParaRP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2DB3D3F1-49BD-426E-9F2A-27B9E62E68A1}"/>
              </a:ext>
            </a:extLst>
          </p:cNvPr>
          <p:cNvCxnSpPr>
            <a:cxnSpLocks/>
          </p:cNvCxnSpPr>
          <p:nvPr/>
        </p:nvCxnSpPr>
        <p:spPr>
          <a:xfrm>
            <a:off x="4156085" y="3832349"/>
            <a:ext cx="294865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25F5F485-2FBD-4F2C-8B44-88C266E521F5}"/>
              </a:ext>
            </a:extLst>
          </p:cNvPr>
          <p:cNvSpPr txBox="1"/>
          <p:nvPr/>
        </p:nvSpPr>
        <p:spPr>
          <a:xfrm>
            <a:off x="7104737" y="3647683"/>
            <a:ext cx="5084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VS Code</a:t>
            </a:r>
            <a:r>
              <a:rPr lang="zh-CN" altLang="en-US" dirty="0">
                <a:solidFill>
                  <a:schemeClr val="bg1"/>
                </a:solidFill>
              </a:rPr>
              <a:t>安装插件时忽略的文件，类似于</a:t>
            </a:r>
            <a:r>
              <a:rPr lang="en-US" altLang="zh-CN" dirty="0">
                <a:solidFill>
                  <a:schemeClr val="bg1"/>
                </a:solidFill>
              </a:rPr>
              <a:t>.</a:t>
            </a:r>
            <a:r>
              <a:rPr lang="en-US" altLang="zh-CN" dirty="0" err="1">
                <a:solidFill>
                  <a:schemeClr val="bg1"/>
                </a:solidFill>
              </a:rPr>
              <a:t>gitignore</a:t>
            </a:r>
            <a:endParaRPr lang="en-US" altLang="zh-CN" dirty="0">
              <a:solidFill>
                <a:schemeClr val="bg1"/>
              </a:solidFill>
            </a:endParaRP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FD2DDE4C-F7C8-46D3-ABC1-0E256764D065}"/>
              </a:ext>
            </a:extLst>
          </p:cNvPr>
          <p:cNvCxnSpPr>
            <a:cxnSpLocks/>
          </p:cNvCxnSpPr>
          <p:nvPr/>
        </p:nvCxnSpPr>
        <p:spPr>
          <a:xfrm>
            <a:off x="4629175" y="4408413"/>
            <a:ext cx="247556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BCBF976C-FDEB-4985-B286-BE1DFFC5A1E8}"/>
              </a:ext>
            </a:extLst>
          </p:cNvPr>
          <p:cNvSpPr txBox="1"/>
          <p:nvPr/>
        </p:nvSpPr>
        <p:spPr>
          <a:xfrm>
            <a:off x="7104737" y="4223747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插件的变更记录</a:t>
            </a:r>
            <a:endParaRPr lang="en-US" altLang="zh-CN" dirty="0">
              <a:solidFill>
                <a:schemeClr val="bg1"/>
              </a:solidFill>
            </a:endParaRPr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33F0A327-7CCD-4FA0-9580-76128728FD97}"/>
              </a:ext>
            </a:extLst>
          </p:cNvPr>
          <p:cNvCxnSpPr>
            <a:cxnSpLocks/>
          </p:cNvCxnSpPr>
          <p:nvPr/>
        </p:nvCxnSpPr>
        <p:spPr>
          <a:xfrm flipV="1">
            <a:off x="3981103" y="4912469"/>
            <a:ext cx="3092668" cy="1369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A0865FE9-5DB9-43F3-9254-46026A9A91DC}"/>
              </a:ext>
            </a:extLst>
          </p:cNvPr>
          <p:cNvSpPr txBox="1"/>
          <p:nvPr/>
        </p:nvSpPr>
        <p:spPr>
          <a:xfrm>
            <a:off x="7073771" y="4741498"/>
            <a:ext cx="5391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项目配置信息，包含了</a:t>
            </a:r>
            <a:r>
              <a:rPr lang="en-US" altLang="zh-CN" dirty="0">
                <a:solidFill>
                  <a:schemeClr val="bg1"/>
                </a:solidFill>
              </a:rPr>
              <a:t>VSC</a:t>
            </a:r>
            <a:r>
              <a:rPr lang="zh-CN" altLang="en-US" dirty="0">
                <a:solidFill>
                  <a:schemeClr val="bg1"/>
                </a:solidFill>
              </a:rPr>
              <a:t>插件的扩展清单（重要）</a:t>
            </a:r>
            <a:endParaRPr lang="en-US" altLang="zh-CN" dirty="0">
              <a:solidFill>
                <a:schemeClr val="bg1"/>
              </a:solidFill>
            </a:endParaRPr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D7199D44-F2C8-4C2F-8FC1-8E5500740D6E}"/>
              </a:ext>
            </a:extLst>
          </p:cNvPr>
          <p:cNvCxnSpPr>
            <a:cxnSpLocks/>
          </p:cNvCxnSpPr>
          <p:nvPr/>
        </p:nvCxnSpPr>
        <p:spPr>
          <a:xfrm>
            <a:off x="4053111" y="5560541"/>
            <a:ext cx="302066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A5029861-03DA-459C-A51F-E359B3078AA0}"/>
              </a:ext>
            </a:extLst>
          </p:cNvPr>
          <p:cNvSpPr txBox="1"/>
          <p:nvPr/>
        </p:nvSpPr>
        <p:spPr>
          <a:xfrm>
            <a:off x="7073771" y="537795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插件自述文件</a:t>
            </a:r>
            <a:endParaRPr lang="en-US" altLang="zh-CN" dirty="0">
              <a:solidFill>
                <a:schemeClr val="bg1"/>
              </a:solidFill>
            </a:endParaRPr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84E995D9-3848-4224-8A52-6D377DCE00CD}"/>
              </a:ext>
            </a:extLst>
          </p:cNvPr>
          <p:cNvCxnSpPr>
            <a:cxnSpLocks/>
          </p:cNvCxnSpPr>
          <p:nvPr/>
        </p:nvCxnSpPr>
        <p:spPr>
          <a:xfrm>
            <a:off x="6069335" y="6097909"/>
            <a:ext cx="100443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7FDD1081-BA92-4180-89DF-CFFBD2447D72}"/>
              </a:ext>
            </a:extLst>
          </p:cNvPr>
          <p:cNvSpPr txBox="1"/>
          <p:nvPr/>
        </p:nvSpPr>
        <p:spPr>
          <a:xfrm>
            <a:off x="7073771" y="5915326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快速开始的说明文档</a:t>
            </a:r>
            <a:endParaRPr lang="en-US" altLang="zh-C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86491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Box 8"/>
          <p:cNvSpPr txBox="1"/>
          <p:nvPr/>
        </p:nvSpPr>
        <p:spPr>
          <a:xfrm>
            <a:off x="4454797" y="271359"/>
            <a:ext cx="3949155" cy="61555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zh-CN" altLang="en-US" sz="4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扩展清单</a:t>
            </a:r>
          </a:p>
        </p:txBody>
      </p:sp>
      <p:grpSp>
        <p:nvGrpSpPr>
          <p:cNvPr id="44" name="组合 43"/>
          <p:cNvGrpSpPr/>
          <p:nvPr/>
        </p:nvGrpSpPr>
        <p:grpSpPr>
          <a:xfrm>
            <a:off x="886327" y="591989"/>
            <a:ext cx="11086097" cy="0"/>
            <a:chOff x="1028775" y="591989"/>
            <a:chExt cx="11086097" cy="0"/>
          </a:xfrm>
        </p:grpSpPr>
        <p:cxnSp>
          <p:nvCxnSpPr>
            <p:cNvPr id="45" name="直接连接符 44"/>
            <p:cNvCxnSpPr/>
            <p:nvPr/>
          </p:nvCxnSpPr>
          <p:spPr>
            <a:xfrm>
              <a:off x="1028775" y="591989"/>
              <a:ext cx="3504197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/>
            <p:nvPr/>
          </p:nvCxnSpPr>
          <p:spPr>
            <a:xfrm>
              <a:off x="8610675" y="591989"/>
              <a:ext cx="3504197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图片 1">
            <a:extLst>
              <a:ext uri="{FF2B5EF4-FFF2-40B4-BE49-F238E27FC236}">
                <a16:creationId xmlns:a16="http://schemas.microsoft.com/office/drawing/2014/main" id="{36ADDAF9-3231-4385-9360-AEEE1A5B0C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2871" y="913008"/>
            <a:ext cx="9073008" cy="5727653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FFF96D91-0675-4FE6-A7D4-91E2E6117958}"/>
              </a:ext>
            </a:extLst>
          </p:cNvPr>
          <p:cNvSpPr txBox="1"/>
          <p:nvPr/>
        </p:nvSpPr>
        <p:spPr>
          <a:xfrm>
            <a:off x="1892871" y="6807989"/>
            <a:ext cx="8157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更多信息请参考：</a:t>
            </a:r>
            <a:r>
              <a:rPr lang="en-US" altLang="zh-CN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https://code.visualstudio.com/api/references/extension-manifest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16836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>
            <p:custDataLst>
              <p:tags r:id="rId2"/>
            </p:custDataLst>
          </p:nvPr>
        </p:nvCxnSpPr>
        <p:spPr>
          <a:xfrm>
            <a:off x="5813895" y="3616325"/>
            <a:ext cx="4860273" cy="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6205300" y="2748495"/>
            <a:ext cx="4468868" cy="8309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zh-CN" altLang="en-US" sz="5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发布插件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6205300" y="3696145"/>
            <a:ext cx="4256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打包并分发编写完成的</a:t>
            </a:r>
            <a:r>
              <a:rPr lang="en-US" altLang="zh-CN" sz="16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VS Code</a:t>
            </a:r>
            <a:r>
              <a:rPr lang="zh-CN" altLang="en-US" sz="16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插件</a:t>
            </a:r>
            <a:endParaRPr lang="en-US" altLang="zh-CN" sz="16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" name="文本框 2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582458" y="1955325"/>
            <a:ext cx="4435021" cy="332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987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03</a:t>
            </a:r>
            <a:endParaRPr lang="zh-CN" altLang="en-US" sz="20987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cxnSp>
        <p:nvCxnSpPr>
          <p:cNvPr id="15" name="直接连接符 14"/>
          <p:cNvCxnSpPr/>
          <p:nvPr>
            <p:custDataLst>
              <p:tags r:id="rId4"/>
            </p:custDataLst>
          </p:nvPr>
        </p:nvCxnSpPr>
        <p:spPr>
          <a:xfrm>
            <a:off x="5813895" y="3616325"/>
            <a:ext cx="4860273" cy="0"/>
          </a:xfrm>
          <a:prstGeom prst="line">
            <a:avLst/>
          </a:prstGeom>
          <a:ln w="12700">
            <a:solidFill>
              <a:schemeClr val="bg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8053788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D8A6D99-1C5E-4070-AB9C-DC0811447F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7027" y="483977"/>
            <a:ext cx="6264696" cy="6264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2322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Box 8"/>
          <p:cNvSpPr txBox="1"/>
          <p:nvPr/>
        </p:nvSpPr>
        <p:spPr>
          <a:xfrm>
            <a:off x="4454797" y="271359"/>
            <a:ext cx="3949155" cy="61555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zh-CN" altLang="en-US" sz="4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发布途径</a:t>
            </a:r>
          </a:p>
        </p:txBody>
      </p:sp>
      <p:grpSp>
        <p:nvGrpSpPr>
          <p:cNvPr id="44" name="组合 43"/>
          <p:cNvGrpSpPr/>
          <p:nvPr/>
        </p:nvGrpSpPr>
        <p:grpSpPr>
          <a:xfrm>
            <a:off x="886327" y="591989"/>
            <a:ext cx="11086097" cy="0"/>
            <a:chOff x="1028775" y="591989"/>
            <a:chExt cx="11086097" cy="0"/>
          </a:xfrm>
        </p:grpSpPr>
        <p:cxnSp>
          <p:nvCxnSpPr>
            <p:cNvPr id="45" name="直接连接符 44"/>
            <p:cNvCxnSpPr/>
            <p:nvPr/>
          </p:nvCxnSpPr>
          <p:spPr>
            <a:xfrm>
              <a:off x="1028775" y="591989"/>
              <a:ext cx="3504197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/>
            <p:nvPr/>
          </p:nvCxnSpPr>
          <p:spPr>
            <a:xfrm>
              <a:off x="8610675" y="591989"/>
              <a:ext cx="3504197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文本框 6">
            <a:extLst>
              <a:ext uri="{FF2B5EF4-FFF2-40B4-BE49-F238E27FC236}">
                <a16:creationId xmlns:a16="http://schemas.microsoft.com/office/drawing/2014/main" id="{03321706-6835-4FFF-B2D8-2751C3966C72}"/>
              </a:ext>
            </a:extLst>
          </p:cNvPr>
          <p:cNvSpPr txBox="1"/>
          <p:nvPr/>
        </p:nvSpPr>
        <p:spPr>
          <a:xfrm>
            <a:off x="668735" y="1528093"/>
            <a:ext cx="9605194" cy="34300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3200" dirty="0">
                <a:solidFill>
                  <a:schemeClr val="bg1"/>
                </a:solidFill>
              </a:rPr>
              <a:t>发布到</a:t>
            </a:r>
            <a:r>
              <a:rPr lang="en-US" altLang="zh-CN" sz="3200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VS Code</a:t>
            </a:r>
            <a:r>
              <a:rPr lang="zh-CN" altLang="en-US" sz="3200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扩展商店 </a:t>
            </a:r>
            <a:endParaRPr lang="en-US" altLang="zh-CN" sz="3200" dirty="0">
              <a:solidFill>
                <a:schemeClr val="bg1"/>
              </a:solidFill>
            </a:endParaRPr>
          </a:p>
          <a:p>
            <a:pPr marL="1100137" lvl="2" indent="0">
              <a:lnSpc>
                <a:spcPct val="200000"/>
              </a:lnSpc>
            </a:pPr>
            <a:r>
              <a:rPr lang="zh-CN" altLang="en-US" sz="2400" dirty="0">
                <a:solidFill>
                  <a:schemeClr val="bg1"/>
                </a:solidFill>
              </a:rPr>
              <a:t>该方式适合发布公开的扩展，所有互联网用户均可下载</a:t>
            </a:r>
            <a:endParaRPr lang="en-US" altLang="zh-CN" sz="2400" dirty="0">
              <a:solidFill>
                <a:schemeClr val="bg1"/>
              </a:solidFill>
            </a:endParaRP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3200" dirty="0">
                <a:solidFill>
                  <a:schemeClr val="bg1"/>
                </a:solidFill>
              </a:rPr>
              <a:t>打包为</a:t>
            </a:r>
            <a:r>
              <a:rPr lang="en-US" altLang="zh-CN" sz="3200" dirty="0">
                <a:solidFill>
                  <a:schemeClr val="bg1"/>
                </a:solidFill>
              </a:rPr>
              <a:t>VSIX</a:t>
            </a:r>
            <a:r>
              <a:rPr lang="zh-CN" altLang="en-US" sz="3200" dirty="0">
                <a:solidFill>
                  <a:schemeClr val="bg1"/>
                </a:solidFill>
              </a:rPr>
              <a:t>格式的程序并与其他用户共享</a:t>
            </a:r>
            <a:endParaRPr lang="en-US" altLang="zh-CN" sz="3200" dirty="0">
              <a:solidFill>
                <a:schemeClr val="bg1"/>
              </a:solidFill>
            </a:endParaRPr>
          </a:p>
          <a:p>
            <a:pPr marL="1100137" lvl="2" indent="0">
              <a:lnSpc>
                <a:spcPct val="200000"/>
              </a:lnSpc>
            </a:pPr>
            <a:r>
              <a:rPr lang="zh-CN" altLang="en-US" sz="2400" dirty="0">
                <a:solidFill>
                  <a:schemeClr val="bg1"/>
                </a:solidFill>
              </a:rPr>
              <a:t>该方式适合在公司等场合小范围公开扩展，传播途径自行控制</a:t>
            </a:r>
          </a:p>
        </p:txBody>
      </p:sp>
    </p:spTree>
    <p:extLst>
      <p:ext uri="{BB962C8B-B14F-4D97-AF65-F5344CB8AC3E}">
        <p14:creationId xmlns:p14="http://schemas.microsoft.com/office/powerpoint/2010/main" val="19362126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Box 8"/>
          <p:cNvSpPr txBox="1"/>
          <p:nvPr/>
        </p:nvSpPr>
        <p:spPr>
          <a:xfrm>
            <a:off x="4454797" y="271359"/>
            <a:ext cx="3949155" cy="61555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zh-CN" sz="4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VSCE</a:t>
            </a:r>
            <a:endParaRPr lang="zh-CN" altLang="en-US" sz="40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44" name="组合 43"/>
          <p:cNvGrpSpPr/>
          <p:nvPr/>
        </p:nvGrpSpPr>
        <p:grpSpPr>
          <a:xfrm>
            <a:off x="886327" y="591989"/>
            <a:ext cx="11086097" cy="0"/>
            <a:chOff x="1028775" y="591989"/>
            <a:chExt cx="11086097" cy="0"/>
          </a:xfrm>
        </p:grpSpPr>
        <p:cxnSp>
          <p:nvCxnSpPr>
            <p:cNvPr id="45" name="直接连接符 44"/>
            <p:cNvCxnSpPr/>
            <p:nvPr/>
          </p:nvCxnSpPr>
          <p:spPr>
            <a:xfrm>
              <a:off x="1028775" y="591989"/>
              <a:ext cx="3504197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/>
            <p:nvPr/>
          </p:nvCxnSpPr>
          <p:spPr>
            <a:xfrm>
              <a:off x="8610675" y="591989"/>
              <a:ext cx="3504197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文本框 6">
            <a:extLst>
              <a:ext uri="{FF2B5EF4-FFF2-40B4-BE49-F238E27FC236}">
                <a16:creationId xmlns:a16="http://schemas.microsoft.com/office/drawing/2014/main" id="{03321706-6835-4FFF-B2D8-2751C3966C72}"/>
              </a:ext>
            </a:extLst>
          </p:cNvPr>
          <p:cNvSpPr txBox="1"/>
          <p:nvPr/>
        </p:nvSpPr>
        <p:spPr>
          <a:xfrm>
            <a:off x="1100783" y="2472120"/>
            <a:ext cx="3395097" cy="8334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lvl="1" indent="0">
              <a:lnSpc>
                <a:spcPct val="200000"/>
              </a:lnSpc>
            </a:pPr>
            <a:r>
              <a:rPr lang="en-US" altLang="zh-CN" sz="2800" dirty="0" err="1">
                <a:solidFill>
                  <a:schemeClr val="bg1"/>
                </a:solidFill>
              </a:rPr>
              <a:t>npm</a:t>
            </a:r>
            <a:r>
              <a:rPr lang="en-US" altLang="zh-CN" sz="2800" dirty="0">
                <a:solidFill>
                  <a:schemeClr val="bg1"/>
                </a:solidFill>
              </a:rPr>
              <a:t> install –g </a:t>
            </a:r>
            <a:r>
              <a:rPr lang="en-US" altLang="zh-CN" sz="2800" dirty="0" err="1">
                <a:solidFill>
                  <a:schemeClr val="bg1"/>
                </a:solidFill>
              </a:rPr>
              <a:t>vsce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9DFA264-658D-4202-9EB3-C3640E80BA36}"/>
              </a:ext>
            </a:extLst>
          </p:cNvPr>
          <p:cNvSpPr txBox="1"/>
          <p:nvPr/>
        </p:nvSpPr>
        <p:spPr>
          <a:xfrm>
            <a:off x="1100783" y="1505285"/>
            <a:ext cx="56123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</a:rPr>
              <a:t>VSCE : Visual Studio Code Extensions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32B7285-7974-4654-8AAF-90C6025209DE}"/>
              </a:ext>
            </a:extLst>
          </p:cNvPr>
          <p:cNvSpPr txBox="1"/>
          <p:nvPr/>
        </p:nvSpPr>
        <p:spPr>
          <a:xfrm>
            <a:off x="1090412" y="2134918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</a:rPr>
              <a:t>安装方式：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3685BC4-3EBD-4F0B-8941-60BD22413A1D}"/>
              </a:ext>
            </a:extLst>
          </p:cNvPr>
          <p:cNvSpPr txBox="1"/>
          <p:nvPr/>
        </p:nvSpPr>
        <p:spPr>
          <a:xfrm>
            <a:off x="1122638" y="4061284"/>
            <a:ext cx="7518212" cy="7216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lvl="1" indent="0">
              <a:lnSpc>
                <a:spcPct val="200000"/>
              </a:lnSpc>
            </a:pPr>
            <a:r>
              <a:rPr lang="zh-CN" altLang="en-US" sz="2400" dirty="0">
                <a:solidFill>
                  <a:schemeClr val="bg1"/>
                </a:solidFill>
              </a:rPr>
              <a:t>是用于打包，发布和管理</a:t>
            </a:r>
            <a:r>
              <a:rPr lang="en-US" altLang="zh-CN" sz="2400" dirty="0">
                <a:solidFill>
                  <a:schemeClr val="bg1"/>
                </a:solidFill>
              </a:rPr>
              <a:t>VS Code</a:t>
            </a:r>
            <a:r>
              <a:rPr lang="zh-CN" altLang="en-US" sz="2400" dirty="0">
                <a:solidFill>
                  <a:schemeClr val="bg1"/>
                </a:solidFill>
              </a:rPr>
              <a:t>扩展的命令行工具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3541959-40B4-4316-B474-0A91522E1428}"/>
              </a:ext>
            </a:extLst>
          </p:cNvPr>
          <p:cNvSpPr txBox="1"/>
          <p:nvPr/>
        </p:nvSpPr>
        <p:spPr>
          <a:xfrm>
            <a:off x="1103773" y="3571433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</a:rPr>
              <a:t>用途：</a:t>
            </a:r>
          </a:p>
        </p:txBody>
      </p:sp>
    </p:spTree>
    <p:extLst>
      <p:ext uri="{BB962C8B-B14F-4D97-AF65-F5344CB8AC3E}">
        <p14:creationId xmlns:p14="http://schemas.microsoft.com/office/powerpoint/2010/main" val="34250671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Box 8"/>
          <p:cNvSpPr txBox="1"/>
          <p:nvPr/>
        </p:nvSpPr>
        <p:spPr>
          <a:xfrm>
            <a:off x="4454797" y="271359"/>
            <a:ext cx="3949155" cy="61555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zh-CN" altLang="en-US" sz="4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发布扩展</a:t>
            </a:r>
          </a:p>
        </p:txBody>
      </p:sp>
      <p:grpSp>
        <p:nvGrpSpPr>
          <p:cNvPr id="44" name="组合 43"/>
          <p:cNvGrpSpPr/>
          <p:nvPr/>
        </p:nvGrpSpPr>
        <p:grpSpPr>
          <a:xfrm>
            <a:off x="886327" y="591989"/>
            <a:ext cx="11086097" cy="0"/>
            <a:chOff x="1028775" y="591989"/>
            <a:chExt cx="11086097" cy="0"/>
          </a:xfrm>
        </p:grpSpPr>
        <p:cxnSp>
          <p:nvCxnSpPr>
            <p:cNvPr id="45" name="直接连接符 44"/>
            <p:cNvCxnSpPr/>
            <p:nvPr/>
          </p:nvCxnSpPr>
          <p:spPr>
            <a:xfrm>
              <a:off x="1028775" y="591989"/>
              <a:ext cx="3504197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/>
            <p:nvPr/>
          </p:nvCxnSpPr>
          <p:spPr>
            <a:xfrm>
              <a:off x="8610675" y="591989"/>
              <a:ext cx="3504197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文本框 6">
            <a:extLst>
              <a:ext uri="{FF2B5EF4-FFF2-40B4-BE49-F238E27FC236}">
                <a16:creationId xmlns:a16="http://schemas.microsoft.com/office/drawing/2014/main" id="{03321706-6835-4FFF-B2D8-2751C3966C72}"/>
              </a:ext>
            </a:extLst>
          </p:cNvPr>
          <p:cNvSpPr txBox="1"/>
          <p:nvPr/>
        </p:nvSpPr>
        <p:spPr>
          <a:xfrm>
            <a:off x="912467" y="1528093"/>
            <a:ext cx="8208912" cy="38860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3200" dirty="0">
                <a:solidFill>
                  <a:schemeClr val="bg1"/>
                </a:solidFill>
              </a:rPr>
              <a:t>添加</a:t>
            </a:r>
            <a:r>
              <a:rPr lang="en-US" altLang="zh-CN" sz="3200" dirty="0">
                <a:solidFill>
                  <a:schemeClr val="bg1"/>
                </a:solidFill>
              </a:rPr>
              <a:t>Publisher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3200" dirty="0">
                <a:solidFill>
                  <a:schemeClr val="bg1"/>
                </a:solidFill>
              </a:rPr>
              <a:t>填写</a:t>
            </a:r>
            <a:r>
              <a:rPr lang="en-US" altLang="zh-CN" sz="3200" dirty="0">
                <a:solidFill>
                  <a:schemeClr val="bg1"/>
                </a:solidFill>
              </a:rPr>
              <a:t>Readme.md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3200" dirty="0">
                <a:solidFill>
                  <a:schemeClr val="bg1"/>
                </a:solidFill>
              </a:rPr>
              <a:t>填写</a:t>
            </a:r>
            <a:r>
              <a:rPr lang="en-US" altLang="zh-CN" sz="3200" dirty="0">
                <a:solidFill>
                  <a:schemeClr val="bg1"/>
                </a:solidFill>
              </a:rPr>
              <a:t>CHANGELOG.md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3200" dirty="0">
                <a:solidFill>
                  <a:schemeClr val="bg1"/>
                </a:solidFill>
              </a:rPr>
              <a:t>执行命令：</a:t>
            </a:r>
            <a:r>
              <a:rPr lang="en-US" altLang="zh-CN" sz="3200" dirty="0" err="1">
                <a:solidFill>
                  <a:schemeClr val="bg1"/>
                </a:solidFill>
              </a:rPr>
              <a:t>vsce</a:t>
            </a:r>
            <a:r>
              <a:rPr lang="en-US" altLang="zh-CN" sz="3200" dirty="0">
                <a:solidFill>
                  <a:schemeClr val="bg1"/>
                </a:solidFill>
              </a:rPr>
              <a:t> package</a:t>
            </a:r>
          </a:p>
        </p:txBody>
      </p:sp>
    </p:spTree>
    <p:extLst>
      <p:ext uri="{BB962C8B-B14F-4D97-AF65-F5344CB8AC3E}">
        <p14:creationId xmlns:p14="http://schemas.microsoft.com/office/powerpoint/2010/main" val="25780111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Box 8"/>
          <p:cNvSpPr txBox="1"/>
          <p:nvPr/>
        </p:nvSpPr>
        <p:spPr>
          <a:xfrm>
            <a:off x="4454797" y="271359"/>
            <a:ext cx="3949155" cy="61555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zh-CN" altLang="en-US" sz="4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安装</a:t>
            </a:r>
            <a:r>
              <a:rPr lang="en-US" altLang="zh-CN" sz="4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VSIX</a:t>
            </a:r>
            <a:r>
              <a:rPr lang="zh-CN" altLang="en-US" sz="4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插件</a:t>
            </a:r>
          </a:p>
        </p:txBody>
      </p:sp>
      <p:grpSp>
        <p:nvGrpSpPr>
          <p:cNvPr id="44" name="组合 43"/>
          <p:cNvGrpSpPr/>
          <p:nvPr/>
        </p:nvGrpSpPr>
        <p:grpSpPr>
          <a:xfrm>
            <a:off x="886327" y="591989"/>
            <a:ext cx="11086097" cy="0"/>
            <a:chOff x="1028775" y="591989"/>
            <a:chExt cx="11086097" cy="0"/>
          </a:xfrm>
        </p:grpSpPr>
        <p:cxnSp>
          <p:nvCxnSpPr>
            <p:cNvPr id="45" name="直接连接符 44"/>
            <p:cNvCxnSpPr/>
            <p:nvPr/>
          </p:nvCxnSpPr>
          <p:spPr>
            <a:xfrm>
              <a:off x="1028775" y="591989"/>
              <a:ext cx="3504197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/>
            <p:nvPr/>
          </p:nvCxnSpPr>
          <p:spPr>
            <a:xfrm>
              <a:off x="8610675" y="591989"/>
              <a:ext cx="3504197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文本框 6">
            <a:extLst>
              <a:ext uri="{FF2B5EF4-FFF2-40B4-BE49-F238E27FC236}">
                <a16:creationId xmlns:a16="http://schemas.microsoft.com/office/drawing/2014/main" id="{03321706-6835-4FFF-B2D8-2751C3966C72}"/>
              </a:ext>
            </a:extLst>
          </p:cNvPr>
          <p:cNvSpPr txBox="1"/>
          <p:nvPr/>
        </p:nvSpPr>
        <p:spPr>
          <a:xfrm>
            <a:off x="912467" y="1528093"/>
            <a:ext cx="8208912" cy="2909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3200" dirty="0">
                <a:solidFill>
                  <a:schemeClr val="bg1"/>
                </a:solidFill>
              </a:rPr>
              <a:t>在</a:t>
            </a:r>
            <a:r>
              <a:rPr lang="en-US" altLang="zh-CN" sz="3200" dirty="0">
                <a:solidFill>
                  <a:schemeClr val="bg1"/>
                </a:solidFill>
              </a:rPr>
              <a:t>VS Code</a:t>
            </a:r>
            <a:r>
              <a:rPr lang="zh-CN" altLang="en-US" sz="3200" dirty="0">
                <a:solidFill>
                  <a:schemeClr val="bg1"/>
                </a:solidFill>
              </a:rPr>
              <a:t>中按</a:t>
            </a:r>
            <a:r>
              <a:rPr lang="en-US" altLang="zh-CN" sz="3200" dirty="0">
                <a:solidFill>
                  <a:schemeClr val="bg1"/>
                </a:solidFill>
              </a:rPr>
              <a:t>F1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3200" dirty="0">
                <a:solidFill>
                  <a:schemeClr val="bg1"/>
                </a:solidFill>
              </a:rPr>
              <a:t>搜索</a:t>
            </a:r>
            <a:r>
              <a:rPr lang="en-US" altLang="zh-CN" sz="3200" dirty="0" err="1">
                <a:solidFill>
                  <a:schemeClr val="bg1"/>
                </a:solidFill>
              </a:rPr>
              <a:t>Extensions:install</a:t>
            </a:r>
            <a:r>
              <a:rPr lang="en-US" altLang="zh-CN" sz="3200" dirty="0">
                <a:solidFill>
                  <a:schemeClr val="bg1"/>
                </a:solidFill>
              </a:rPr>
              <a:t> from VSIX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3200" dirty="0">
                <a:solidFill>
                  <a:schemeClr val="bg1"/>
                </a:solidFill>
              </a:rPr>
              <a:t>选择打包出来的</a:t>
            </a:r>
            <a:r>
              <a:rPr lang="en-US" altLang="zh-CN" sz="3200" dirty="0">
                <a:solidFill>
                  <a:schemeClr val="bg1"/>
                </a:solidFill>
              </a:rPr>
              <a:t>VSIX</a:t>
            </a:r>
            <a:r>
              <a:rPr lang="zh-CN" altLang="en-US" sz="3200" dirty="0">
                <a:solidFill>
                  <a:schemeClr val="bg1"/>
                </a:solidFill>
              </a:rPr>
              <a:t>文件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pic>
        <p:nvPicPr>
          <p:cNvPr id="3074" name="Picture 2" descr="install-from-vsix">
            <a:hlinkClick r:id="rId3"/>
            <a:extLst>
              <a:ext uri="{FF2B5EF4-FFF2-40B4-BE49-F238E27FC236}">
                <a16:creationId xmlns:a16="http://schemas.microsoft.com/office/drawing/2014/main" id="{1FDD1C45-2343-4E1E-963F-4186B91834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9495" y="1672109"/>
            <a:ext cx="5076825" cy="165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47359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>
            <p:custDataLst>
              <p:tags r:id="rId2"/>
            </p:custDataLst>
          </p:nvPr>
        </p:nvCxnSpPr>
        <p:spPr>
          <a:xfrm>
            <a:off x="5813895" y="3616325"/>
            <a:ext cx="4860273" cy="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6205300" y="2748495"/>
            <a:ext cx="4468868" cy="8309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zh-CN" altLang="en-US" sz="5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相关资料推荐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6205300" y="3696145"/>
            <a:ext cx="4256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授人鱼不如授人以渔</a:t>
            </a:r>
            <a:endParaRPr lang="en-US" altLang="zh-CN" sz="16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" name="文本框 2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582458" y="1955325"/>
            <a:ext cx="4435021" cy="332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987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04</a:t>
            </a:r>
            <a:endParaRPr lang="zh-CN" altLang="en-US" sz="20987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cxnSp>
        <p:nvCxnSpPr>
          <p:cNvPr id="15" name="直接连接符 14"/>
          <p:cNvCxnSpPr/>
          <p:nvPr>
            <p:custDataLst>
              <p:tags r:id="rId4"/>
            </p:custDataLst>
          </p:nvPr>
        </p:nvCxnSpPr>
        <p:spPr>
          <a:xfrm>
            <a:off x="5813895" y="3616325"/>
            <a:ext cx="4860273" cy="0"/>
          </a:xfrm>
          <a:prstGeom prst="line">
            <a:avLst/>
          </a:prstGeom>
          <a:ln w="12700">
            <a:solidFill>
              <a:schemeClr val="bg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8039275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1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Box 8"/>
          <p:cNvSpPr txBox="1"/>
          <p:nvPr/>
        </p:nvSpPr>
        <p:spPr>
          <a:xfrm>
            <a:off x="4454797" y="271359"/>
            <a:ext cx="3949155" cy="61555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zh-CN" altLang="en-US" sz="4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推荐学习</a:t>
            </a:r>
          </a:p>
        </p:txBody>
      </p:sp>
      <p:grpSp>
        <p:nvGrpSpPr>
          <p:cNvPr id="44" name="组合 43"/>
          <p:cNvGrpSpPr/>
          <p:nvPr/>
        </p:nvGrpSpPr>
        <p:grpSpPr>
          <a:xfrm>
            <a:off x="886327" y="591989"/>
            <a:ext cx="11086097" cy="0"/>
            <a:chOff x="1028775" y="591989"/>
            <a:chExt cx="11086097" cy="0"/>
          </a:xfrm>
        </p:grpSpPr>
        <p:cxnSp>
          <p:nvCxnSpPr>
            <p:cNvPr id="45" name="直接连接符 44"/>
            <p:cNvCxnSpPr/>
            <p:nvPr/>
          </p:nvCxnSpPr>
          <p:spPr>
            <a:xfrm>
              <a:off x="1028775" y="591989"/>
              <a:ext cx="3504197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/>
            <p:nvPr/>
          </p:nvCxnSpPr>
          <p:spPr>
            <a:xfrm>
              <a:off x="8610675" y="591989"/>
              <a:ext cx="3504197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文本框 6">
            <a:extLst>
              <a:ext uri="{FF2B5EF4-FFF2-40B4-BE49-F238E27FC236}">
                <a16:creationId xmlns:a16="http://schemas.microsoft.com/office/drawing/2014/main" id="{03321706-6835-4FFF-B2D8-2751C3966C72}"/>
              </a:ext>
            </a:extLst>
          </p:cNvPr>
          <p:cNvSpPr txBox="1"/>
          <p:nvPr/>
        </p:nvSpPr>
        <p:spPr>
          <a:xfrm>
            <a:off x="912466" y="1528093"/>
            <a:ext cx="11059957" cy="29011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3200" dirty="0">
                <a:solidFill>
                  <a:schemeClr val="bg1"/>
                </a:solidFill>
              </a:rPr>
              <a:t>官方文档：</a:t>
            </a:r>
            <a:r>
              <a:rPr lang="en-US" altLang="zh-CN" sz="3200" dirty="0">
                <a:solidFill>
                  <a:schemeClr val="bg1"/>
                </a:solidFill>
                <a:hlinkClick r:id="rId3"/>
              </a:rPr>
              <a:t>https://code.visualstudio.com/api</a:t>
            </a:r>
            <a:endParaRPr lang="en-US" altLang="zh-CN" sz="3200" dirty="0">
              <a:solidFill>
                <a:schemeClr val="bg1"/>
              </a:solidFill>
            </a:endParaRP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3200" dirty="0">
                <a:solidFill>
                  <a:schemeClr val="bg1"/>
                </a:solidFill>
              </a:rPr>
              <a:t>官方</a:t>
            </a:r>
            <a:r>
              <a:rPr lang="en-US" altLang="zh-CN" sz="3200" dirty="0" err="1">
                <a:solidFill>
                  <a:schemeClr val="bg1"/>
                </a:solidFill>
              </a:rPr>
              <a:t>Demo:</a:t>
            </a:r>
            <a:r>
              <a:rPr lang="en-US" altLang="zh-CN" sz="2400" dirty="0" err="1">
                <a:hlinkClick r:id="rId4"/>
              </a:rPr>
              <a:t>https</a:t>
            </a:r>
            <a:r>
              <a:rPr lang="en-US" altLang="zh-CN" sz="2400" dirty="0">
                <a:hlinkClick r:id="rId4"/>
              </a:rPr>
              <a:t>://github.com/Microsoft/</a:t>
            </a:r>
            <a:r>
              <a:rPr lang="en-US" altLang="zh-CN" sz="2400" dirty="0" err="1">
                <a:hlinkClick r:id="rId4"/>
              </a:rPr>
              <a:t>vscode</a:t>
            </a:r>
            <a:r>
              <a:rPr lang="en-US" altLang="zh-CN" sz="2400" dirty="0">
                <a:hlinkClick r:id="rId4"/>
              </a:rPr>
              <a:t>-extension-samples</a:t>
            </a:r>
            <a:endParaRPr lang="en-US" altLang="zh-CN" sz="2400" dirty="0"/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3200" dirty="0">
                <a:solidFill>
                  <a:schemeClr val="bg1"/>
                </a:solidFill>
              </a:rPr>
              <a:t>其他优秀</a:t>
            </a:r>
            <a:r>
              <a:rPr lang="en-US" altLang="zh-CN" sz="3200" dirty="0">
                <a:solidFill>
                  <a:schemeClr val="bg1"/>
                </a:solidFill>
              </a:rPr>
              <a:t>VSC</a:t>
            </a:r>
            <a:r>
              <a:rPr lang="zh-CN" altLang="en-US" sz="3200" dirty="0">
                <a:solidFill>
                  <a:schemeClr val="bg1"/>
                </a:solidFill>
              </a:rPr>
              <a:t>插件的源代码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36109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2" y="0"/>
            <a:ext cx="12858045" cy="7232650"/>
          </a:xfrm>
          <a:prstGeom prst="rect">
            <a:avLst/>
          </a:prstGeom>
        </p:spPr>
      </p:pic>
      <p:sp>
        <p:nvSpPr>
          <p:cNvPr id="11" name="矩形 259"/>
          <p:cNvSpPr>
            <a:spLocks noChangeArrowheads="1"/>
          </p:cNvSpPr>
          <p:nvPr/>
        </p:nvSpPr>
        <p:spPr bwMode="auto">
          <a:xfrm>
            <a:off x="2495550" y="2354833"/>
            <a:ext cx="7867650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9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  <p:sp>
        <p:nvSpPr>
          <p:cNvPr id="12" name="矩形 259"/>
          <p:cNvSpPr>
            <a:spLocks noChangeArrowheads="1"/>
          </p:cNvSpPr>
          <p:nvPr/>
        </p:nvSpPr>
        <p:spPr bwMode="auto">
          <a:xfrm>
            <a:off x="4556580" y="4192389"/>
            <a:ext cx="3745592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 anchorCtr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zh-CN" alt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感谢各位大佬赏脸</a:t>
            </a:r>
            <a:r>
              <a:rPr lang="en-US" altLang="zh-CN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~</a:t>
            </a:r>
            <a:endParaRPr lang="zh-CN" alt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70740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 tmFilter="0,0; .5, 1; 1, 1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850"/>
                            </p:stCondLst>
                            <p:childTnLst>
                              <p:par>
                                <p:cTn id="18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9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350"/>
                            </p:stCondLst>
                            <p:childTnLst>
                              <p:par>
                                <p:cTn id="2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1" grpId="1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MH_Number_1"/>
          <p:cNvSpPr/>
          <p:nvPr>
            <p:custDataLst>
              <p:tags r:id="rId1"/>
            </p:custDataLst>
          </p:nvPr>
        </p:nvSpPr>
        <p:spPr>
          <a:xfrm>
            <a:off x="6578181" y="1844083"/>
            <a:ext cx="379667" cy="379667"/>
          </a:xfrm>
          <a:prstGeom prst="ellipse">
            <a:avLst/>
          </a:prstGeom>
          <a:noFill/>
          <a:ln w="28575">
            <a:solidFill>
              <a:schemeClr val="bg1"/>
            </a:solidFill>
          </a:ln>
          <a:effectLst>
            <a:outerShdw blurRad="203200" dist="1143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sz="2109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1</a:t>
            </a:r>
            <a:endParaRPr lang="zh-CN" altLang="en-US" sz="2109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12" name="MH_Entry_1"/>
          <p:cNvSpPr/>
          <p:nvPr>
            <p:custDataLst>
              <p:tags r:id="rId2"/>
            </p:custDataLst>
          </p:nvPr>
        </p:nvSpPr>
        <p:spPr>
          <a:xfrm>
            <a:off x="7283177" y="1818472"/>
            <a:ext cx="2602582" cy="430887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2800" dirty="0" err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Hello,World</a:t>
            </a:r>
            <a:endParaRPr lang="en-US" altLang="zh-CN" sz="28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MH_Number_2"/>
          <p:cNvSpPr/>
          <p:nvPr>
            <p:custDataLst>
              <p:tags r:id="rId3"/>
            </p:custDataLst>
          </p:nvPr>
        </p:nvSpPr>
        <p:spPr>
          <a:xfrm>
            <a:off x="6578181" y="2986649"/>
            <a:ext cx="379667" cy="379667"/>
          </a:xfrm>
          <a:prstGeom prst="ellipse">
            <a:avLst/>
          </a:prstGeom>
          <a:noFill/>
          <a:ln w="28575">
            <a:solidFill>
              <a:schemeClr val="bg1"/>
            </a:solidFill>
          </a:ln>
          <a:effectLst>
            <a:outerShdw blurRad="203200" dist="1143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sz="2109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2</a:t>
            </a:r>
            <a:endParaRPr lang="zh-CN" altLang="en-US" sz="2109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14" name="MH_Entry_2"/>
          <p:cNvSpPr/>
          <p:nvPr>
            <p:custDataLst>
              <p:tags r:id="rId4"/>
            </p:custDataLst>
          </p:nvPr>
        </p:nvSpPr>
        <p:spPr>
          <a:xfrm>
            <a:off x="7283177" y="2961038"/>
            <a:ext cx="2602582" cy="430887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VSC </a:t>
            </a:r>
            <a:r>
              <a:rPr lang="zh-CN" altLang="en-US" sz="2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扩展初探</a:t>
            </a:r>
            <a:endParaRPr lang="zh-CN" altLang="en-US" sz="28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5" name="MH_Number_3"/>
          <p:cNvSpPr/>
          <p:nvPr>
            <p:custDataLst>
              <p:tags r:id="rId5"/>
            </p:custDataLst>
          </p:nvPr>
        </p:nvSpPr>
        <p:spPr>
          <a:xfrm>
            <a:off x="6578181" y="4129215"/>
            <a:ext cx="379667" cy="379667"/>
          </a:xfrm>
          <a:prstGeom prst="ellipse">
            <a:avLst/>
          </a:prstGeom>
          <a:noFill/>
          <a:ln w="28575">
            <a:solidFill>
              <a:schemeClr val="bg1"/>
            </a:solidFill>
          </a:ln>
          <a:effectLst>
            <a:outerShdw blurRad="203200" dist="1143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sz="2109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3</a:t>
            </a:r>
            <a:endParaRPr lang="zh-CN" altLang="en-US" sz="2109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16" name="MH_Entry_3"/>
          <p:cNvSpPr/>
          <p:nvPr>
            <p:custDataLst>
              <p:tags r:id="rId6"/>
            </p:custDataLst>
          </p:nvPr>
        </p:nvSpPr>
        <p:spPr>
          <a:xfrm>
            <a:off x="7283177" y="4103604"/>
            <a:ext cx="2602582" cy="430887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sz="2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发布扩展</a:t>
            </a:r>
            <a:endParaRPr lang="zh-CN" altLang="en-US" sz="1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7" name="MH_Number_4"/>
          <p:cNvSpPr/>
          <p:nvPr>
            <p:custDataLst>
              <p:tags r:id="rId7"/>
            </p:custDataLst>
          </p:nvPr>
        </p:nvSpPr>
        <p:spPr>
          <a:xfrm>
            <a:off x="6578181" y="5271781"/>
            <a:ext cx="379667" cy="379667"/>
          </a:xfrm>
          <a:prstGeom prst="ellipse">
            <a:avLst/>
          </a:prstGeom>
          <a:noFill/>
          <a:ln w="28575">
            <a:solidFill>
              <a:schemeClr val="bg1"/>
            </a:solidFill>
          </a:ln>
          <a:effectLst>
            <a:outerShdw blurRad="203200" dist="1143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sz="2109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4</a:t>
            </a:r>
            <a:endParaRPr lang="zh-CN" altLang="en-US" sz="2109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18" name="MH_Entry_4"/>
          <p:cNvSpPr/>
          <p:nvPr>
            <p:custDataLst>
              <p:tags r:id="rId8"/>
            </p:custDataLst>
          </p:nvPr>
        </p:nvSpPr>
        <p:spPr>
          <a:xfrm>
            <a:off x="7283177" y="5220561"/>
            <a:ext cx="2602582" cy="430887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sz="2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相关资料推荐</a:t>
            </a:r>
            <a:endParaRPr lang="zh-CN" altLang="en-US" sz="1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9" name="MH_Others_1"/>
          <p:cNvSpPr txBox="1"/>
          <p:nvPr>
            <p:custDataLst>
              <p:tags r:id="rId9"/>
            </p:custDataLst>
          </p:nvPr>
        </p:nvSpPr>
        <p:spPr>
          <a:xfrm>
            <a:off x="3406949" y="1719029"/>
            <a:ext cx="1769715" cy="3794592"/>
          </a:xfrm>
          <a:prstGeom prst="rect">
            <a:avLst/>
          </a:prstGeom>
          <a:noFill/>
        </p:spPr>
        <p:txBody>
          <a:bodyPr vert="eaVert" wrap="square" lIns="0" tIns="0" rIns="0" bIns="0" rtlCol="0" anchor="ctr" anchorCtr="0">
            <a:spAutoFit/>
          </a:bodyPr>
          <a:lstStyle/>
          <a:p>
            <a:pPr algn="ctr"/>
            <a:r>
              <a:rPr lang="zh-CN" altLang="en-US" sz="115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目录</a:t>
            </a:r>
          </a:p>
        </p:txBody>
      </p:sp>
      <p:sp>
        <p:nvSpPr>
          <p:cNvPr id="20" name="MH_Others_2"/>
          <p:cNvSpPr txBox="1"/>
          <p:nvPr>
            <p:custDataLst>
              <p:tags r:id="rId10"/>
            </p:custDataLst>
          </p:nvPr>
        </p:nvSpPr>
        <p:spPr>
          <a:xfrm rot="5400000">
            <a:off x="1559167" y="3277771"/>
            <a:ext cx="3299296" cy="677108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CN" sz="4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CONTENTS</a:t>
            </a:r>
            <a:endParaRPr lang="zh-CN" altLang="en-US" sz="4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52281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3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4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  <p:bldP spid="13" grpId="0" animBg="1"/>
      <p:bldP spid="14" grpId="0"/>
      <p:bldP spid="15" grpId="0" animBg="1"/>
      <p:bldP spid="16" grpId="0"/>
      <p:bldP spid="17" grpId="0" animBg="1"/>
      <p:bldP spid="18" grpId="0"/>
      <p:bldP spid="19" grpId="0"/>
      <p:bldP spid="2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文本框 2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582458" y="1955325"/>
            <a:ext cx="4435021" cy="332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987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01</a:t>
            </a:r>
            <a:endParaRPr lang="zh-CN" altLang="en-US" sz="20987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cxnSp>
        <p:nvCxnSpPr>
          <p:cNvPr id="7" name="直接连接符 6"/>
          <p:cNvCxnSpPr/>
          <p:nvPr>
            <p:custDataLst>
              <p:tags r:id="rId3"/>
            </p:custDataLst>
          </p:nvPr>
        </p:nvCxnSpPr>
        <p:spPr>
          <a:xfrm>
            <a:off x="5813895" y="3616325"/>
            <a:ext cx="4860273" cy="0"/>
          </a:xfrm>
          <a:prstGeom prst="line">
            <a:avLst/>
          </a:prstGeom>
          <a:ln w="12700">
            <a:solidFill>
              <a:schemeClr val="bg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6205300" y="2748495"/>
            <a:ext cx="4468868" cy="8309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altLang="zh-CN" sz="5400" dirty="0" err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Hello,World</a:t>
            </a:r>
            <a:endParaRPr lang="zh-CN" altLang="en-US" sz="5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6205300" y="3696145"/>
            <a:ext cx="3495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 indent="0"/>
            <a:r>
              <a:rPr lang="zh-CN" altLang="en-US" sz="16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原理放一边，我们先来个</a:t>
            </a:r>
            <a:r>
              <a:rPr lang="en-US" altLang="zh-CN" sz="1600" dirty="0" err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Hello,World</a:t>
            </a:r>
            <a:endParaRPr lang="en-US" altLang="zh-CN" sz="16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256360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" grpId="0"/>
      <p:bldP spid="8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Box 8"/>
          <p:cNvSpPr txBox="1"/>
          <p:nvPr/>
        </p:nvSpPr>
        <p:spPr>
          <a:xfrm>
            <a:off x="4454797" y="332913"/>
            <a:ext cx="3949155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zh-CN" altLang="en-US" sz="3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基础环境</a:t>
            </a:r>
            <a:endParaRPr lang="zh-CN" altLang="en-US" sz="40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44" name="组合 43"/>
          <p:cNvGrpSpPr/>
          <p:nvPr/>
        </p:nvGrpSpPr>
        <p:grpSpPr>
          <a:xfrm>
            <a:off x="886327" y="591989"/>
            <a:ext cx="11086097" cy="0"/>
            <a:chOff x="1028775" y="591989"/>
            <a:chExt cx="11086097" cy="0"/>
          </a:xfrm>
        </p:grpSpPr>
        <p:cxnSp>
          <p:nvCxnSpPr>
            <p:cNvPr id="45" name="直接连接符 44"/>
            <p:cNvCxnSpPr/>
            <p:nvPr/>
          </p:nvCxnSpPr>
          <p:spPr>
            <a:xfrm>
              <a:off x="1028775" y="591989"/>
              <a:ext cx="3504197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/>
            <p:nvPr/>
          </p:nvCxnSpPr>
          <p:spPr>
            <a:xfrm>
              <a:off x="8610675" y="591989"/>
              <a:ext cx="3504197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" name="图示 2">
            <a:extLst>
              <a:ext uri="{FF2B5EF4-FFF2-40B4-BE49-F238E27FC236}">
                <a16:creationId xmlns:a16="http://schemas.microsoft.com/office/drawing/2014/main" id="{B7FBD7A7-2BBF-498F-B6AC-A0FDFDD95D6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79010926"/>
              </p:ext>
            </p:extLst>
          </p:nvPr>
        </p:nvGraphicFramePr>
        <p:xfrm>
          <a:off x="2198017" y="1575507"/>
          <a:ext cx="8462714" cy="40816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868268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Box 8"/>
          <p:cNvSpPr txBox="1"/>
          <p:nvPr/>
        </p:nvSpPr>
        <p:spPr>
          <a:xfrm>
            <a:off x="4454797" y="332913"/>
            <a:ext cx="3949155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zh-CN" altLang="en-US" sz="3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生成第一个插件代码</a:t>
            </a:r>
            <a:endParaRPr lang="zh-CN" altLang="en-US" sz="40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44" name="组合 43"/>
          <p:cNvGrpSpPr/>
          <p:nvPr/>
        </p:nvGrpSpPr>
        <p:grpSpPr>
          <a:xfrm>
            <a:off x="886327" y="591989"/>
            <a:ext cx="11086097" cy="0"/>
            <a:chOff x="1028775" y="591989"/>
            <a:chExt cx="11086097" cy="0"/>
          </a:xfrm>
        </p:grpSpPr>
        <p:cxnSp>
          <p:nvCxnSpPr>
            <p:cNvPr id="45" name="直接连接符 44"/>
            <p:cNvCxnSpPr/>
            <p:nvPr/>
          </p:nvCxnSpPr>
          <p:spPr>
            <a:xfrm>
              <a:off x="1028775" y="591989"/>
              <a:ext cx="3504197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/>
            <p:nvPr/>
          </p:nvCxnSpPr>
          <p:spPr>
            <a:xfrm>
              <a:off x="8610675" y="591989"/>
              <a:ext cx="3504197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EB4600DB-60A0-456B-A59C-3C5466469F92}"/>
              </a:ext>
            </a:extLst>
          </p:cNvPr>
          <p:cNvSpPr txBox="1"/>
          <p:nvPr/>
        </p:nvSpPr>
        <p:spPr>
          <a:xfrm>
            <a:off x="668735" y="1456085"/>
            <a:ext cx="4968552" cy="48173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zh-CN" altLang="en-US" sz="3200" dirty="0">
                <a:solidFill>
                  <a:schemeClr val="bg1"/>
                </a:solidFill>
              </a:rPr>
              <a:t>找一个空的文件夹</a:t>
            </a:r>
            <a:endParaRPr lang="en-US" altLang="zh-CN" sz="3200" dirty="0">
              <a:solidFill>
                <a:schemeClr val="bg1"/>
              </a:solidFill>
            </a:endParaRPr>
          </a:p>
          <a:p>
            <a:pPr>
              <a:lnSpc>
                <a:spcPct val="250000"/>
              </a:lnSpc>
            </a:pPr>
            <a:r>
              <a:rPr lang="zh-CN" altLang="en-US" sz="3200" dirty="0">
                <a:solidFill>
                  <a:schemeClr val="bg1"/>
                </a:solidFill>
              </a:rPr>
              <a:t>打开命令行工具</a:t>
            </a:r>
            <a:endParaRPr lang="en-US" altLang="zh-CN" sz="3200" dirty="0">
              <a:solidFill>
                <a:schemeClr val="bg1"/>
              </a:solidFill>
            </a:endParaRPr>
          </a:p>
          <a:p>
            <a:pPr>
              <a:lnSpc>
                <a:spcPct val="250000"/>
              </a:lnSpc>
            </a:pPr>
            <a:r>
              <a:rPr lang="zh-CN" altLang="en-US" sz="3200" dirty="0">
                <a:solidFill>
                  <a:schemeClr val="bg1"/>
                </a:solidFill>
              </a:rPr>
              <a:t>执行“</a:t>
            </a:r>
            <a:r>
              <a:rPr lang="en-US" altLang="zh-CN" sz="3200" dirty="0" err="1">
                <a:solidFill>
                  <a:schemeClr val="bg1"/>
                </a:solidFill>
              </a:rPr>
              <a:t>yo</a:t>
            </a:r>
            <a:r>
              <a:rPr lang="en-US" altLang="zh-CN" sz="3200" dirty="0">
                <a:solidFill>
                  <a:schemeClr val="bg1"/>
                </a:solidFill>
              </a:rPr>
              <a:t> code</a:t>
            </a:r>
            <a:r>
              <a:rPr lang="zh-CN" altLang="en-US" sz="3200" dirty="0">
                <a:solidFill>
                  <a:schemeClr val="bg1"/>
                </a:solidFill>
              </a:rPr>
              <a:t>”</a:t>
            </a:r>
            <a:endParaRPr lang="en-US" altLang="zh-CN" sz="3200" dirty="0">
              <a:solidFill>
                <a:schemeClr val="bg1"/>
              </a:solidFill>
            </a:endParaRPr>
          </a:p>
          <a:p>
            <a:pPr>
              <a:lnSpc>
                <a:spcPct val="250000"/>
              </a:lnSpc>
            </a:pPr>
            <a:r>
              <a:rPr lang="zh-CN" altLang="en-US" sz="3200" dirty="0">
                <a:solidFill>
                  <a:schemeClr val="bg1"/>
                </a:solidFill>
              </a:rPr>
              <a:t>选择“</a:t>
            </a:r>
            <a:r>
              <a:rPr lang="en-US" altLang="zh-CN" sz="3200" dirty="0">
                <a:solidFill>
                  <a:schemeClr val="bg1"/>
                </a:solidFill>
              </a:rPr>
              <a:t>New Code Snippets</a:t>
            </a:r>
            <a:r>
              <a:rPr lang="zh-CN" altLang="en-US" sz="3200" dirty="0">
                <a:solidFill>
                  <a:schemeClr val="bg1"/>
                </a:solidFill>
              </a:rPr>
              <a:t>”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30E6E59-F391-4DC5-97F3-5F06FE8C4D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5319" y="1387865"/>
            <a:ext cx="5904656" cy="5219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7186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Box 8"/>
          <p:cNvSpPr txBox="1"/>
          <p:nvPr/>
        </p:nvSpPr>
        <p:spPr>
          <a:xfrm>
            <a:off x="4484793" y="345767"/>
            <a:ext cx="3949155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zh-CN" altLang="en-US" sz="3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调试扩展</a:t>
            </a:r>
            <a:endParaRPr lang="zh-CN" altLang="en-US" sz="40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44" name="组合 43"/>
          <p:cNvGrpSpPr/>
          <p:nvPr/>
        </p:nvGrpSpPr>
        <p:grpSpPr>
          <a:xfrm>
            <a:off x="886327" y="591989"/>
            <a:ext cx="11086097" cy="0"/>
            <a:chOff x="1028775" y="591989"/>
            <a:chExt cx="11086097" cy="0"/>
          </a:xfrm>
        </p:grpSpPr>
        <p:cxnSp>
          <p:nvCxnSpPr>
            <p:cNvPr id="45" name="直接连接符 44"/>
            <p:cNvCxnSpPr/>
            <p:nvPr/>
          </p:nvCxnSpPr>
          <p:spPr>
            <a:xfrm>
              <a:off x="1028775" y="591989"/>
              <a:ext cx="3504197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/>
            <p:nvPr/>
          </p:nvCxnSpPr>
          <p:spPr>
            <a:xfrm>
              <a:off x="8610675" y="591989"/>
              <a:ext cx="3504197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0B1D3016-1851-4FCC-A8D5-901719C0E1C3}"/>
              </a:ext>
            </a:extLst>
          </p:cNvPr>
          <p:cNvSpPr txBox="1"/>
          <p:nvPr/>
        </p:nvSpPr>
        <p:spPr>
          <a:xfrm>
            <a:off x="1532831" y="1240061"/>
            <a:ext cx="9577064" cy="2778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300000"/>
              </a:lnSpc>
            </a:pPr>
            <a:r>
              <a:rPr lang="zh-CN" altLang="en-US" sz="3200" dirty="0">
                <a:solidFill>
                  <a:schemeClr val="bg1"/>
                </a:solidFill>
              </a:rPr>
              <a:t>在</a:t>
            </a:r>
            <a:r>
              <a:rPr lang="en-US" altLang="zh-CN" sz="3200" dirty="0">
                <a:solidFill>
                  <a:schemeClr val="bg1"/>
                </a:solidFill>
              </a:rPr>
              <a:t>VS Code</a:t>
            </a:r>
            <a:r>
              <a:rPr lang="zh-CN" altLang="en-US" sz="3200" dirty="0">
                <a:solidFill>
                  <a:schemeClr val="bg1"/>
                </a:solidFill>
              </a:rPr>
              <a:t>中打开生成的插件项目</a:t>
            </a:r>
            <a:endParaRPr lang="en-US" altLang="zh-CN" sz="3200" dirty="0">
              <a:solidFill>
                <a:schemeClr val="bg1"/>
              </a:solidFill>
            </a:endParaRPr>
          </a:p>
          <a:p>
            <a:pPr>
              <a:lnSpc>
                <a:spcPct val="300000"/>
              </a:lnSpc>
            </a:pPr>
            <a:r>
              <a:rPr lang="zh-CN" altLang="en-US" sz="3200" dirty="0">
                <a:solidFill>
                  <a:schemeClr val="bg1"/>
                </a:solidFill>
              </a:rPr>
              <a:t>按</a:t>
            </a:r>
            <a:r>
              <a:rPr lang="en-US" altLang="zh-CN" sz="3200" dirty="0">
                <a:solidFill>
                  <a:schemeClr val="bg1"/>
                </a:solidFill>
              </a:rPr>
              <a:t>F5</a:t>
            </a:r>
            <a:r>
              <a:rPr lang="zh-CN" altLang="en-US" sz="3200" dirty="0">
                <a:solidFill>
                  <a:schemeClr val="bg1"/>
                </a:solidFill>
              </a:rPr>
              <a:t>，会启动另外一个已经加载了插件的</a:t>
            </a:r>
            <a:r>
              <a:rPr lang="en-US" altLang="zh-CN" sz="3200" dirty="0">
                <a:solidFill>
                  <a:schemeClr val="bg1"/>
                </a:solidFill>
              </a:rPr>
              <a:t>VS Code</a:t>
            </a:r>
          </a:p>
        </p:txBody>
      </p:sp>
    </p:spTree>
    <p:extLst>
      <p:ext uri="{BB962C8B-B14F-4D97-AF65-F5344CB8AC3E}">
        <p14:creationId xmlns:p14="http://schemas.microsoft.com/office/powerpoint/2010/main" val="27746788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文本框 2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582458" y="1955325"/>
            <a:ext cx="4435021" cy="332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987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02</a:t>
            </a:r>
            <a:endParaRPr lang="zh-CN" altLang="en-US" sz="20987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cxnSp>
        <p:nvCxnSpPr>
          <p:cNvPr id="7" name="直接连接符 6"/>
          <p:cNvCxnSpPr/>
          <p:nvPr>
            <p:custDataLst>
              <p:tags r:id="rId3"/>
            </p:custDataLst>
          </p:nvPr>
        </p:nvCxnSpPr>
        <p:spPr>
          <a:xfrm>
            <a:off x="5813895" y="3616325"/>
            <a:ext cx="4860273" cy="0"/>
          </a:xfrm>
          <a:prstGeom prst="line">
            <a:avLst/>
          </a:prstGeom>
          <a:ln w="12700">
            <a:solidFill>
              <a:schemeClr val="bg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6205300" y="2748495"/>
            <a:ext cx="4468868" cy="8309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altLang="zh-CN" sz="5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VSC </a:t>
            </a:r>
            <a:r>
              <a:rPr lang="zh-CN" altLang="en-US" sz="5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扩展初探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6205300" y="3696145"/>
            <a:ext cx="18245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 indent="0"/>
            <a:r>
              <a:rPr lang="zh-CN" altLang="en-US" sz="16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深入</a:t>
            </a:r>
            <a:r>
              <a:rPr lang="en-US" altLang="zh-CN" sz="16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VS Code</a:t>
            </a:r>
            <a:r>
              <a:rPr lang="zh-CN" altLang="en-US" sz="16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插件</a:t>
            </a:r>
            <a:endParaRPr lang="en-US" altLang="zh-CN" sz="16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193737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" grpId="0"/>
      <p:bldP spid="8" grpId="0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Box 8"/>
          <p:cNvSpPr txBox="1"/>
          <p:nvPr/>
        </p:nvSpPr>
        <p:spPr>
          <a:xfrm>
            <a:off x="4454797" y="332914"/>
            <a:ext cx="3949155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</a:rPr>
              <a:t>VS Code</a:t>
            </a:r>
            <a:r>
              <a:rPr lang="zh-CN" altLang="en-US" sz="3200" b="1" dirty="0">
                <a:solidFill>
                  <a:schemeClr val="bg1"/>
                </a:solidFill>
              </a:rPr>
              <a:t>简介</a:t>
            </a:r>
            <a:endParaRPr lang="zh-CN" altLang="en-US" sz="40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44" name="组合 43"/>
          <p:cNvGrpSpPr/>
          <p:nvPr/>
        </p:nvGrpSpPr>
        <p:grpSpPr>
          <a:xfrm>
            <a:off x="886327" y="591989"/>
            <a:ext cx="11086097" cy="0"/>
            <a:chOff x="1028775" y="591989"/>
            <a:chExt cx="11086097" cy="0"/>
          </a:xfrm>
        </p:grpSpPr>
        <p:cxnSp>
          <p:nvCxnSpPr>
            <p:cNvPr id="45" name="直接连接符 44"/>
            <p:cNvCxnSpPr/>
            <p:nvPr/>
          </p:nvCxnSpPr>
          <p:spPr>
            <a:xfrm>
              <a:off x="1028775" y="591989"/>
              <a:ext cx="3504197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/>
            <p:nvPr/>
          </p:nvCxnSpPr>
          <p:spPr>
            <a:xfrm>
              <a:off x="8610675" y="591989"/>
              <a:ext cx="3504197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文本框 3">
            <a:extLst>
              <a:ext uri="{FF2B5EF4-FFF2-40B4-BE49-F238E27FC236}">
                <a16:creationId xmlns:a16="http://schemas.microsoft.com/office/drawing/2014/main" id="{EBF5266E-D7FC-4E90-B2FE-D2A0A284805F}"/>
              </a:ext>
            </a:extLst>
          </p:cNvPr>
          <p:cNvSpPr txBox="1"/>
          <p:nvPr/>
        </p:nvSpPr>
        <p:spPr>
          <a:xfrm>
            <a:off x="1330183" y="1468615"/>
            <a:ext cx="9131639" cy="4553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1"/>
                </a:solidFill>
              </a:rPr>
              <a:t>轻量级且强大的源代码编辑器</a:t>
            </a:r>
            <a:endParaRPr lang="en-US" altLang="zh-CN" sz="24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1"/>
                </a:solidFill>
              </a:rPr>
              <a:t>免费、开源（</a:t>
            </a:r>
            <a:r>
              <a:rPr lang="en-US" altLang="zh-CN" sz="2400" dirty="0">
                <a:solidFill>
                  <a:schemeClr val="bg1"/>
                </a:solidFill>
              </a:rPr>
              <a:t>MIT</a:t>
            </a:r>
            <a:r>
              <a:rPr lang="zh-CN" altLang="en-US" sz="2400" dirty="0">
                <a:solidFill>
                  <a:schemeClr val="bg1"/>
                </a:solidFill>
              </a:rPr>
              <a:t>）</a:t>
            </a:r>
            <a:endParaRPr lang="en-US" altLang="zh-CN" sz="24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1"/>
                </a:solidFill>
              </a:rPr>
              <a:t>可跨平台运行，适用于</a:t>
            </a:r>
            <a:r>
              <a:rPr lang="en-US" altLang="zh-CN" sz="2400" dirty="0">
                <a:solidFill>
                  <a:schemeClr val="bg1"/>
                </a:solidFill>
              </a:rPr>
              <a:t>Windows</a:t>
            </a:r>
            <a:r>
              <a:rPr lang="zh-CN" altLang="en-US" sz="2400" dirty="0">
                <a:solidFill>
                  <a:schemeClr val="bg1"/>
                </a:solidFill>
              </a:rPr>
              <a:t>，</a:t>
            </a:r>
            <a:r>
              <a:rPr lang="en-US" altLang="zh-CN" sz="2400" dirty="0">
                <a:solidFill>
                  <a:schemeClr val="bg1"/>
                </a:solidFill>
              </a:rPr>
              <a:t>macOS</a:t>
            </a:r>
            <a:r>
              <a:rPr lang="zh-CN" altLang="en-US" sz="2400" dirty="0">
                <a:solidFill>
                  <a:schemeClr val="bg1"/>
                </a:solidFill>
              </a:rPr>
              <a:t>和</a:t>
            </a:r>
            <a:r>
              <a:rPr lang="en-US" altLang="zh-CN" sz="2400" dirty="0">
                <a:solidFill>
                  <a:schemeClr val="bg1"/>
                </a:solidFill>
              </a:rPr>
              <a:t>Linux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1"/>
                </a:solidFill>
              </a:rPr>
              <a:t>基于</a:t>
            </a:r>
            <a:r>
              <a:rPr lang="en-US" altLang="zh-CN" sz="2400" dirty="0" err="1">
                <a:solidFill>
                  <a:schemeClr val="bg1"/>
                </a:solidFill>
              </a:rPr>
              <a:t>Node.Js</a:t>
            </a:r>
            <a:r>
              <a:rPr lang="zh-CN" altLang="en-US" sz="2400" dirty="0">
                <a:solidFill>
                  <a:schemeClr val="bg1"/>
                </a:solidFill>
              </a:rPr>
              <a:t>下的</a:t>
            </a:r>
            <a:r>
              <a:rPr lang="en-US" altLang="zh-CN" sz="2400" dirty="0">
                <a:solidFill>
                  <a:schemeClr val="bg1"/>
                </a:solidFill>
              </a:rPr>
              <a:t>Electron</a:t>
            </a:r>
            <a:r>
              <a:rPr lang="zh-CN" altLang="en-US" sz="2400" dirty="0">
                <a:solidFill>
                  <a:schemeClr val="bg1"/>
                </a:solidFill>
              </a:rPr>
              <a:t>框架</a:t>
            </a:r>
            <a:r>
              <a:rPr lang="en-US" altLang="zh-CN" sz="2400" dirty="0">
                <a:solidFill>
                  <a:schemeClr val="bg1"/>
                </a:solidFill>
              </a:rPr>
              <a:t>( https://electronjs.org)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1"/>
                </a:solidFill>
              </a:rPr>
              <a:t>内核是</a:t>
            </a:r>
            <a:r>
              <a:rPr lang="en-US" altLang="zh-CN" sz="2400" dirty="0">
                <a:solidFill>
                  <a:schemeClr val="bg1"/>
                </a:solidFill>
              </a:rPr>
              <a:t>Monaco(https://github.com/Microsoft/monaco-editor)</a:t>
            </a:r>
          </a:p>
        </p:txBody>
      </p:sp>
    </p:spTree>
    <p:extLst>
      <p:ext uri="{BB962C8B-B14F-4D97-AF65-F5344CB8AC3E}">
        <p14:creationId xmlns:p14="http://schemas.microsoft.com/office/powerpoint/2010/main" val="1757394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9E7965BD-BA7C-4284-B303-3DF26FF20985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QIAABQAAgAIAEOUV0cNwDEewAEAANoDAAAPAAAAAAAAAAEAAAAAAAAAAABub25lL3BsYXllci54bWxQSwUGAAAAAAEAAQA9AAAA7QEAAAAA"/>
  <p:tag name="ISPRING_OUTPUT_FOLDER" val="C:\Users\Administrator\Desktop"/>
  <p:tag name="ISPRING_SCORM_PASSING_SCORE" val="100.000000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PRESENTATION_TITLE" val="bt206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文本框 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Straight Connector 6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文本框 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Straight Connector 6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Straight Connector 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文本框 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Straight Connector 6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Straight Connector 6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文本框 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Straight Connector 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4"/>
</p:tagLst>
</file>

<file path=ppt/theme/theme1.xml><?xml version="1.0" encoding="utf-8"?>
<a:theme xmlns:a="http://schemas.openxmlformats.org/drawingml/2006/main" name="第一PPT，www.1ppt.com">
  <a:themeElements>
    <a:clrScheme name="自定义 12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0AFFF"/>
      </a:accent1>
      <a:accent2>
        <a:srgbClr val="BFBFBF"/>
      </a:accent2>
      <a:accent3>
        <a:srgbClr val="40AFFF"/>
      </a:accent3>
      <a:accent4>
        <a:srgbClr val="BFBFBF"/>
      </a:accent4>
      <a:accent5>
        <a:srgbClr val="40AFFF"/>
      </a:accent5>
      <a:accent6>
        <a:srgbClr val="BFBFBF"/>
      </a:accent6>
      <a:hlink>
        <a:srgbClr val="40AFFF"/>
      </a:hlink>
      <a:folHlink>
        <a:srgbClr val="BFBFBF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734</Words>
  <Application>Microsoft Office PowerPoint</Application>
  <PresentationFormat>自定义</PresentationFormat>
  <Paragraphs>153</Paragraphs>
  <Slides>26</Slides>
  <Notes>25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26</vt:i4>
      </vt:variant>
    </vt:vector>
  </HeadingPairs>
  <TitlesOfParts>
    <vt:vector size="32" baseType="lpstr">
      <vt:lpstr>微软雅黑</vt:lpstr>
      <vt:lpstr>Arial</vt:lpstr>
      <vt:lpstr>Calibri</vt:lpstr>
      <vt:lpstr>Calibri Light</vt:lpstr>
      <vt:lpstr>第一PPT，www.1ppt.com</vt:lpstr>
      <vt:lpstr>1_自定义设计方案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星空科技</dc:title>
  <dc:creator/>
  <cp:keywords>www.1ppt.com</cp:keywords>
  <cp:lastModifiedBy/>
  <cp:revision>1</cp:revision>
  <dcterms:created xsi:type="dcterms:W3CDTF">2016-11-28T19:31:50Z</dcterms:created>
  <dcterms:modified xsi:type="dcterms:W3CDTF">2019-04-15T14:41:39Z</dcterms:modified>
</cp:coreProperties>
</file>