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7CD48-8FBE-48C9-B03E-9FBFB15AA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91E6D8-03B0-48B5-ABA0-ABBB9C19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54229-4B2F-4996-B1FE-55C81343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07454-60C2-4611-AA80-C54D4528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9DAD9-C467-472A-A993-D20218E5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A294F-46A4-4F5B-BE98-DB171387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7ED0A-12D1-49F6-AD72-A63A13876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99487-3091-4283-977F-5AF33B34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6C20B-8D55-4C40-BECD-09EB8A4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E0261-580E-4014-A526-FE63C5F7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39064-71DF-45D4-AAC0-E7EA7CE80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458A5-73E2-4777-BFE5-56180D18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E6111-80A1-4BFC-BAEA-8871AA50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1307E-0A73-4576-AC9D-D7E70826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4B8AD-BF86-4C38-90B5-4E246DA6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2FE-DD83-43C9-B0C3-1B9E7869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A665F-B6E6-4E58-96CB-44173999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48629-4584-42C7-98B7-26E85CBA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355A7-1740-456E-98B3-1C151CFD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CD7BA-EEEB-48EF-873E-F70B13C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2B4F-2D40-4CEF-BF2B-4398147D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36C68-9B97-49E8-85F9-D742DE56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CA379-6045-4259-A684-A217088B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AB572-0B0A-438C-9ABD-7FD73062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0E360-4266-476C-859A-87AC4F16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C33B-7750-4650-9586-3800C912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66959-5D8B-4083-9AD5-A01AFCAD3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EE49E-98F1-4D38-96E6-35C536ED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16812-9952-404D-8C11-10E04B5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682DE-7144-466A-ABD0-347432C3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76D1C-F495-491B-973C-BA5A07A3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AAC51-64F0-4C08-ABDE-CEC89872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4B37D-1549-4E11-8937-C15CB814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C1EC9-AD04-478C-8AEA-4A8175E30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95A75-C8E2-4821-89EB-63DFC3FF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8F483D-3D68-411A-934B-9B0846EBC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146F96-A857-49BD-A881-09BC70CC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8A9B0-14B4-48D3-AC82-293D135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F81C7E-5F97-4B8D-BE5A-43020FF8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CFAEB-4D68-40C7-BAEE-A8922EAC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5AFDAB-F94C-4E35-A2C7-B5679FC7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42506F-4C20-42EF-AE81-217924A2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C3F177-68DA-42FE-AB4F-E116C37B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BB4468-3C3B-4FA7-A30A-AF52EFB1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8EC780-907F-46F8-90AA-2DE75753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2FF35-5174-4327-9E51-48492BB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7B135-7F5F-473E-91FB-0B050F6C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66831-1F88-4F6A-9315-F0A7D087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B1660-5423-4E97-A699-B67D9EB7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8584D-B727-4CBD-BE21-B234D4B5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E214C-3E3B-44AB-AA51-A1B2226E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465E9-4C66-4363-9FAC-ACEEAAA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10377-96F9-40EE-A886-FF938F34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7D161-1E5E-444F-9CCE-4D1B8586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780A2-B7B0-4DB6-893E-19FD405D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890D5-5E66-430C-BBDC-2309DC56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754FB-DB53-47FF-A2E0-2B4F99B0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85FB1-F8A2-4020-ABBE-46F366EE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E8F17D-81A4-4D28-9B80-417C7B11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D9604-4D51-4B78-A61B-E618424E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ED45F-BBC1-49E1-883E-C3860F5E1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7E09-DE33-4B0F-B8F6-1D4BCEB2C9C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F04BA-3BB6-47E3-A7F1-58B05E5CA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D33FD-9DBD-46E9-8542-31999FF6F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AB36-A7D0-493E-A4B8-055DA718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0-387-78414-4_116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94C21E-4B64-4975-90E2-C04C53D8B1B7}"/>
              </a:ext>
            </a:extLst>
          </p:cNvPr>
          <p:cNvSpPr txBox="1"/>
          <p:nvPr/>
        </p:nvSpPr>
        <p:spPr>
          <a:xfrm>
            <a:off x="1062682" y="667263"/>
            <a:ext cx="8377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en-US" altLang="zh-CN" sz="2800" dirty="0"/>
              <a:t>ncoder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342900" indent="-342900">
              <a:buAutoNum type="arabicParenBoth"/>
            </a:pPr>
            <a:r>
              <a:rPr lang="en-US" altLang="zh-CN" sz="2800" dirty="0"/>
              <a:t>Half-</a:t>
            </a:r>
            <a:r>
              <a:rPr lang="en-US" altLang="zh-CN" sz="2800" dirty="0" err="1"/>
              <a:t>pel</a:t>
            </a:r>
            <a:r>
              <a:rPr lang="en-US" altLang="zh-CN" sz="2800" dirty="0"/>
              <a:t> motion estimation (</a:t>
            </a:r>
            <a:r>
              <a:rPr lang="en-US" altLang="zh-CN" sz="2800" dirty="0">
                <a:solidFill>
                  <a:schemeClr val="accent1"/>
                </a:solidFill>
              </a:rPr>
              <a:t>reduce distortion</a:t>
            </a:r>
            <a:r>
              <a:rPr lang="en-US" altLang="zh-CN" sz="2800" dirty="0"/>
              <a:t>)</a:t>
            </a:r>
          </a:p>
          <a:p>
            <a:pPr marL="342900" indent="-342900">
              <a:buAutoNum type="arabicParenBoth"/>
            </a:pPr>
            <a:r>
              <a:rPr lang="en-US" sz="2800" dirty="0"/>
              <a:t>DPCM of DC coefficients (</a:t>
            </a:r>
            <a:r>
              <a:rPr lang="en-US" sz="2800" dirty="0">
                <a:solidFill>
                  <a:schemeClr val="accent1"/>
                </a:solidFill>
              </a:rPr>
              <a:t>save bit-rate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Decoder:</a:t>
            </a:r>
          </a:p>
          <a:p>
            <a:r>
              <a:rPr lang="en-US" sz="2800" dirty="0"/>
              <a:t>(1) In-loop filter (</a:t>
            </a:r>
            <a:r>
              <a:rPr lang="en-US" sz="2800" dirty="0">
                <a:solidFill>
                  <a:schemeClr val="accent1"/>
                </a:solidFill>
              </a:rPr>
              <a:t>reduce blocking artifacts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4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94"/>
    </mc:Choice>
    <mc:Fallback xmlns="">
      <p:transition spd="slow" advTm="221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44F38CD9-2ABE-4E12-9EF1-A5DFA6FC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19" y="2042664"/>
            <a:ext cx="4364207" cy="263967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D46335-64E5-4A59-BAAA-8F6EDBA3D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8" y="357292"/>
            <a:ext cx="2715870" cy="270764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24E922-1921-4325-AF0D-DBC4FD43CDD0}"/>
              </a:ext>
            </a:extLst>
          </p:cNvPr>
          <p:cNvSpPr txBox="1"/>
          <p:nvPr/>
        </p:nvSpPr>
        <p:spPr>
          <a:xfrm>
            <a:off x="508493" y="3054726"/>
            <a:ext cx="2783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1: Half-</a:t>
            </a:r>
            <a:r>
              <a:rPr lang="en-US" sz="1400" dirty="0" err="1"/>
              <a:t>pel</a:t>
            </a:r>
            <a:r>
              <a:rPr lang="en-US" sz="1400" dirty="0"/>
              <a:t> ME Illustration [1]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16460B-8309-4F71-907E-15EF2F1B0BE5}"/>
              </a:ext>
            </a:extLst>
          </p:cNvPr>
          <p:cNvSpPr txBox="1"/>
          <p:nvPr/>
        </p:nvSpPr>
        <p:spPr>
          <a:xfrm>
            <a:off x="8200087" y="4664689"/>
            <a:ext cx="320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2: JPEG encoder Block diagram [2]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7304AC-DC4F-480B-8846-35CD86EC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730" y="4106367"/>
            <a:ext cx="1920406" cy="4724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C39649-B892-430C-9F50-4D707E20A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65" y="4467860"/>
            <a:ext cx="4214225" cy="70110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001DAD-1DF4-49C5-915D-ACAA392245CF}"/>
              </a:ext>
            </a:extLst>
          </p:cNvPr>
          <p:cNvSpPr txBox="1"/>
          <p:nvPr/>
        </p:nvSpPr>
        <p:spPr>
          <a:xfrm>
            <a:off x="124878" y="5414465"/>
            <a:ext cx="7412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(1) Kernel solves the LS problem (luminance channel of encoded Image and </a:t>
            </a:r>
          </a:p>
          <a:p>
            <a:r>
              <a:rPr lang="en-US" sz="1600" dirty="0"/>
              <a:t>      filtered reconstructed Image)</a:t>
            </a:r>
          </a:p>
          <a:p>
            <a:r>
              <a:rPr lang="en-US" sz="1600" dirty="0"/>
              <a:t>(2) computed by encoder using conjugate gradient method and transmitted to decoder</a:t>
            </a:r>
          </a:p>
          <a:p>
            <a:r>
              <a:rPr lang="en-US" sz="1600" dirty="0"/>
              <a:t>(3) In-loop filter: filtered reconstructed Image used for ME for following frame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30FA32-67F1-45E9-85E1-F57FC15E7064}"/>
              </a:ext>
            </a:extLst>
          </p:cNvPr>
          <p:cNvSpPr txBox="1"/>
          <p:nvPr/>
        </p:nvSpPr>
        <p:spPr>
          <a:xfrm>
            <a:off x="1062162" y="505231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3: LS problem of optimal Filter [3]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6495E8-3C93-45BA-9863-7A0CC1032735}"/>
              </a:ext>
            </a:extLst>
          </p:cNvPr>
          <p:cNvSpPr txBox="1"/>
          <p:nvPr/>
        </p:nvSpPr>
        <p:spPr>
          <a:xfrm>
            <a:off x="7436712" y="4913222"/>
            <a:ext cx="4692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(1) DC coefficients of Y channel: DPCM</a:t>
            </a:r>
          </a:p>
          <a:p>
            <a:r>
              <a:rPr lang="en-US" sz="1600" dirty="0"/>
              <a:t>(2) AC coefficients of Y channel and all coefficients  of chrominance channel: Run-length coding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0C551C-C46B-4CD6-803A-2970A53710D8}"/>
              </a:ext>
            </a:extLst>
          </p:cNvPr>
          <p:cNvSpPr txBox="1"/>
          <p:nvPr/>
        </p:nvSpPr>
        <p:spPr>
          <a:xfrm>
            <a:off x="135451" y="1022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Half-</a:t>
            </a:r>
            <a:r>
              <a:rPr lang="en-US" b="1" dirty="0" err="1">
                <a:solidFill>
                  <a:srgbClr val="FF0000"/>
                </a:solidFill>
              </a:rPr>
              <a:t>pel</a:t>
            </a:r>
            <a:r>
              <a:rPr lang="en-US" b="1" dirty="0">
                <a:solidFill>
                  <a:srgbClr val="FF0000"/>
                </a:solidFill>
              </a:rPr>
              <a:t> ME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FF0AA9-2CB5-49B1-957C-F7DC5DB7A419}"/>
              </a:ext>
            </a:extLst>
          </p:cNvPr>
          <p:cNvSpPr txBox="1"/>
          <p:nvPr/>
        </p:nvSpPr>
        <p:spPr>
          <a:xfrm>
            <a:off x="7155456" y="1698138"/>
            <a:ext cx="27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DPCM of DC coefficients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4B4775-B951-434F-9274-C1DC648603C4}"/>
              </a:ext>
            </a:extLst>
          </p:cNvPr>
          <p:cNvSpPr txBox="1"/>
          <p:nvPr/>
        </p:nvSpPr>
        <p:spPr>
          <a:xfrm>
            <a:off x="219742" y="3737035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optimal LS filter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CF62F2-030D-4B0D-9076-005CA48148C3}"/>
              </a:ext>
            </a:extLst>
          </p:cNvPr>
          <p:cNvSpPr txBox="1"/>
          <p:nvPr/>
        </p:nvSpPr>
        <p:spPr>
          <a:xfrm>
            <a:off x="2958911" y="137591"/>
            <a:ext cx="57733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based on Integer-pixel ME</a:t>
            </a:r>
          </a:p>
          <a:p>
            <a:pPr marL="342900" indent="-342900">
              <a:buAutoNum type="arabicParenBoth"/>
            </a:pPr>
            <a:r>
              <a:rPr lang="en-US" dirty="0"/>
              <a:t>bilinear interpolation </a:t>
            </a:r>
          </a:p>
          <a:p>
            <a:pPr marL="342900" indent="-342900">
              <a:buAutoNum type="arabicParenBoth"/>
            </a:pPr>
            <a:r>
              <a:rPr lang="en-US" dirty="0"/>
              <a:t>compute SSE of 9 positions around optimal Integer pixel</a:t>
            </a:r>
          </a:p>
          <a:p>
            <a:pPr marL="342900" indent="-342900">
              <a:buAutoNum type="arabicParenBoth"/>
            </a:pPr>
            <a:r>
              <a:rPr lang="en-US" dirty="0"/>
              <a:t>Half-</a:t>
            </a:r>
            <a:r>
              <a:rPr lang="en-US" dirty="0" err="1"/>
              <a:t>pel</a:t>
            </a:r>
            <a:r>
              <a:rPr lang="en-US" dirty="0"/>
              <a:t> Motion vector is represented as </a:t>
            </a:r>
          </a:p>
          <a:p>
            <a:r>
              <a:rPr lang="en-US" dirty="0"/>
              <a:t>3-digit decimal number: position+ integer MV</a:t>
            </a:r>
          </a:p>
          <a:p>
            <a:r>
              <a:rPr lang="en-US" dirty="0"/>
              <a:t>e.g. 144: integer MV 44</a:t>
            </a:r>
          </a:p>
          <a:p>
            <a:r>
              <a:rPr lang="en-US" dirty="0"/>
              <a:t>                half-</a:t>
            </a:r>
            <a:r>
              <a:rPr lang="en-US" dirty="0" err="1"/>
              <a:t>pel</a:t>
            </a:r>
            <a:r>
              <a:rPr lang="en-US" dirty="0"/>
              <a:t> MV relative position: 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C0BB5C-D4C3-4564-88E7-8C6FE5EC05EF}"/>
              </a:ext>
            </a:extLst>
          </p:cNvPr>
          <p:cNvSpPr txBox="1"/>
          <p:nvPr/>
        </p:nvSpPr>
        <p:spPr>
          <a:xfrm>
            <a:off x="1062162" y="90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14F7CB-FFD3-4DB5-9169-6469C9B8BCCD}"/>
              </a:ext>
            </a:extLst>
          </p:cNvPr>
          <p:cNvSpPr txBox="1"/>
          <p:nvPr/>
        </p:nvSpPr>
        <p:spPr>
          <a:xfrm>
            <a:off x="1379427" y="903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1CF73C-C220-4284-874A-483A726CA6D0}"/>
              </a:ext>
            </a:extLst>
          </p:cNvPr>
          <p:cNvSpPr txBox="1"/>
          <p:nvPr/>
        </p:nvSpPr>
        <p:spPr>
          <a:xfrm>
            <a:off x="1700916" y="910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ED18819-A47B-498C-800C-A46D12161622}"/>
              </a:ext>
            </a:extLst>
          </p:cNvPr>
          <p:cNvSpPr txBox="1"/>
          <p:nvPr/>
        </p:nvSpPr>
        <p:spPr>
          <a:xfrm>
            <a:off x="1054009" y="1274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ACE5DE-E3BD-4D37-80B8-9CDC0BCB08B7}"/>
              </a:ext>
            </a:extLst>
          </p:cNvPr>
          <p:cNvSpPr txBox="1"/>
          <p:nvPr/>
        </p:nvSpPr>
        <p:spPr>
          <a:xfrm>
            <a:off x="1388301" y="128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C63DF3-9243-4434-94BA-7E320FC54A83}"/>
              </a:ext>
            </a:extLst>
          </p:cNvPr>
          <p:cNvSpPr txBox="1"/>
          <p:nvPr/>
        </p:nvSpPr>
        <p:spPr>
          <a:xfrm>
            <a:off x="1692994" y="1266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EDAAE1-FF77-4A76-9003-430639326388}"/>
              </a:ext>
            </a:extLst>
          </p:cNvPr>
          <p:cNvSpPr txBox="1"/>
          <p:nvPr/>
        </p:nvSpPr>
        <p:spPr>
          <a:xfrm>
            <a:off x="1070312" y="1651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421AF6-A7BF-489F-B406-BB525FA42F7B}"/>
              </a:ext>
            </a:extLst>
          </p:cNvPr>
          <p:cNvSpPr txBox="1"/>
          <p:nvPr/>
        </p:nvSpPr>
        <p:spPr>
          <a:xfrm>
            <a:off x="1379427" y="1643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DB44933-0B5F-46A5-AA29-B7AF5ADDF5E3}"/>
              </a:ext>
            </a:extLst>
          </p:cNvPr>
          <p:cNvSpPr txBox="1"/>
          <p:nvPr/>
        </p:nvSpPr>
        <p:spPr>
          <a:xfrm>
            <a:off x="1706271" y="1643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630A28-AB94-4953-9661-D5793B049C17}"/>
              </a:ext>
            </a:extLst>
          </p:cNvPr>
          <p:cNvSpPr txBox="1"/>
          <p:nvPr/>
        </p:nvSpPr>
        <p:spPr>
          <a:xfrm>
            <a:off x="7537805" y="6119336"/>
            <a:ext cx="4692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[1]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hlinkClick r:id="rId6"/>
              </a:rPr>
              <a:t>https://doi.org/10.1007/978-0-387-78414-4_116</a:t>
            </a:r>
            <a:endParaRPr lang="en-US" sz="105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sz="1050" dirty="0"/>
              <a:t>[2] IVC lecture slides</a:t>
            </a:r>
          </a:p>
          <a:p>
            <a:r>
              <a:rPr lang="en-US" sz="1050" dirty="0"/>
              <a:t>[3]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D. Kim, H. Oh, O. </a:t>
            </a:r>
            <a:r>
              <a:rPr lang="en-US" sz="105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Urhan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sz="105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Erturk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T. Chang, "Optimal Post-Process</a:t>
            </a:r>
          </a:p>
          <a:p>
            <a:r>
              <a:rPr lang="en-US" sz="105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/In-Loop Filtering for Improved Video Compression Performance,"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1275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86"/>
    </mc:Choice>
    <mc:Fallback xmlns="">
      <p:transition spd="slow" advTm="1121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DD9405-9E75-4292-806F-380EB419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82" y="335829"/>
            <a:ext cx="9387307" cy="50698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EBEB4F-E45E-418F-8030-7B8DE3D08F78}"/>
              </a:ext>
            </a:extLst>
          </p:cNvPr>
          <p:cNvSpPr txBox="1"/>
          <p:nvPr/>
        </p:nvSpPr>
        <p:spPr>
          <a:xfrm>
            <a:off x="2010032" y="5508407"/>
            <a:ext cx="618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All 3 methods can improve RD performance.</a:t>
            </a:r>
          </a:p>
          <a:p>
            <a:r>
              <a:rPr lang="en-US" dirty="0"/>
              <a:t>(2) Half-</a:t>
            </a:r>
            <a:r>
              <a:rPr lang="en-US" dirty="0" err="1"/>
              <a:t>pel</a:t>
            </a:r>
            <a:r>
              <a:rPr lang="en-US" dirty="0"/>
              <a:t> ME and In-loop filter bring more improvement .    </a:t>
            </a:r>
          </a:p>
        </p:txBody>
      </p:sp>
    </p:spTree>
    <p:extLst>
      <p:ext uri="{BB962C8B-B14F-4D97-AF65-F5344CB8AC3E}">
        <p14:creationId xmlns:p14="http://schemas.microsoft.com/office/powerpoint/2010/main" val="166219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25"/>
    </mc:Choice>
    <mc:Fallback xmlns="">
      <p:transition spd="slow" advTm="22425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278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Halfpel motion estimation 2. DPCM DC values 3. Optimal In-loop filter</dc:title>
  <dc:creator>Yunming Bai</dc:creator>
  <cp:lastModifiedBy>Yunming Bai</cp:lastModifiedBy>
  <cp:revision>24</cp:revision>
  <dcterms:created xsi:type="dcterms:W3CDTF">2020-08-13T19:00:09Z</dcterms:created>
  <dcterms:modified xsi:type="dcterms:W3CDTF">2020-08-14T17:43:59Z</dcterms:modified>
</cp:coreProperties>
</file>