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0"/>
  </p:notesMasterIdLst>
  <p:sldIdLst>
    <p:sldId id="342" r:id="rId5"/>
    <p:sldId id="343" r:id="rId6"/>
    <p:sldId id="354" r:id="rId7"/>
    <p:sldId id="345" r:id="rId8"/>
    <p:sldId id="346" r:id="rId9"/>
    <p:sldId id="348" r:id="rId10"/>
    <p:sldId id="349" r:id="rId11"/>
    <p:sldId id="347" r:id="rId12"/>
    <p:sldId id="344" r:id="rId13"/>
    <p:sldId id="353" r:id="rId14"/>
    <p:sldId id="351" r:id="rId15"/>
    <p:sldId id="350" r:id="rId16"/>
    <p:sldId id="352" r:id="rId17"/>
    <p:sldId id="355" r:id="rId18"/>
    <p:sldId id="356" r:id="rId1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653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3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5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6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22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93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84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5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1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3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0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5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0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概述合约数据类型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智能合约基础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数据类型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63573" y="246849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3573" y="20173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649558" y="431711"/>
            <a:ext cx="184537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Location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815A543D-E403-78FE-4D8D-96E9614E3861}"/>
              </a:ext>
            </a:extLst>
          </p:cNvPr>
          <p:cNvSpPr/>
          <p:nvPr/>
        </p:nvSpPr>
        <p:spPr>
          <a:xfrm>
            <a:off x="963573" y="246674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BBB20C9C-D9BD-BA18-48B7-68072EA22718}"/>
              </a:ext>
            </a:extLst>
          </p:cNvPr>
          <p:cNvSpPr/>
          <p:nvPr/>
        </p:nvSpPr>
        <p:spPr>
          <a:xfrm>
            <a:off x="539440" y="17633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EVM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从三个地方访问数据：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memory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，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storage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，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calldata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，这三个地方就是变量的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location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Calldata</a:t>
            </a:r>
            <a:r>
              <a:rPr lang="zh-CN" altLang="en-US" sz="2000" u="none" strike="noStrike" kern="10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实际上是</a:t>
            </a:r>
            <a:r>
              <a:rPr lang="en-US" altLang="zh-CN" sz="2000" u="none" strike="noStrike" kern="10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transaction</a:t>
            </a:r>
            <a:r>
              <a:rPr lang="zh-CN" altLang="en-US" sz="2000" u="none" strike="noStrike" kern="10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的数据字段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A20767-22DA-FA7A-8CE9-A494A2A4D7DB}"/>
              </a:ext>
            </a:extLst>
          </p:cNvPr>
          <p:cNvSpPr/>
          <p:nvPr/>
        </p:nvSpPr>
        <p:spPr>
          <a:xfrm>
            <a:off x="5436120" y="3867930"/>
            <a:ext cx="1512210" cy="72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transaction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D0CBDD-CF92-C676-3659-097A9BB3572B}"/>
              </a:ext>
            </a:extLst>
          </p:cNvPr>
          <p:cNvSpPr/>
          <p:nvPr/>
        </p:nvSpPr>
        <p:spPr>
          <a:xfrm>
            <a:off x="5436120" y="3982099"/>
            <a:ext cx="1512210" cy="2796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calldata</a:t>
            </a:r>
            <a:endParaRPr 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9AA993-BCC0-859C-3C78-9E0507A73CCE}"/>
              </a:ext>
            </a:extLst>
          </p:cNvPr>
          <p:cNvSpPr/>
          <p:nvPr/>
        </p:nvSpPr>
        <p:spPr>
          <a:xfrm>
            <a:off x="3419840" y="3867930"/>
            <a:ext cx="1512210" cy="72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1D9BA2-C8B0-0761-B100-492783784494}"/>
              </a:ext>
            </a:extLst>
          </p:cNvPr>
          <p:cNvSpPr/>
          <p:nvPr/>
        </p:nvSpPr>
        <p:spPr>
          <a:xfrm>
            <a:off x="1403560" y="3867930"/>
            <a:ext cx="1512210" cy="72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F59A26-433E-48D3-184A-C4FCE6BEC6B7}"/>
              </a:ext>
            </a:extLst>
          </p:cNvPr>
          <p:cNvSpPr/>
          <p:nvPr/>
        </p:nvSpPr>
        <p:spPr>
          <a:xfrm>
            <a:off x="3347830" y="3060407"/>
            <a:ext cx="1368190" cy="36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reference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5237625-8851-52B4-1F89-43253F191C54}"/>
              </a:ext>
            </a:extLst>
          </p:cNvPr>
          <p:cNvCxnSpPr>
            <a:stCxn id="11" idx="5"/>
            <a:endCxn id="7" idx="0"/>
          </p:cNvCxnSpPr>
          <p:nvPr/>
        </p:nvCxnSpPr>
        <p:spPr>
          <a:xfrm>
            <a:off x="4515653" y="3367729"/>
            <a:ext cx="1676572" cy="50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5919B5-E210-5A71-CD4B-3142BA7AAED6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4031925" y="3420457"/>
            <a:ext cx="144020" cy="447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AFBCFA-7210-49A9-1030-1926FFB8464C}"/>
              </a:ext>
            </a:extLst>
          </p:cNvPr>
          <p:cNvCxnSpPr>
            <a:stCxn id="11" idx="3"/>
            <a:endCxn id="10" idx="0"/>
          </p:cNvCxnSpPr>
          <p:nvPr/>
        </p:nvCxnSpPr>
        <p:spPr>
          <a:xfrm flipH="1">
            <a:off x="2159665" y="3367729"/>
            <a:ext cx="1388532" cy="50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852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091272" y="483460"/>
            <a:ext cx="224933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数组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(array)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619590" y="163562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Location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不同，完全是两种类型，应各自表述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u="none" strike="noStrike" kern="120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storage</a:t>
            </a:r>
            <a:r>
              <a:rPr lang="zh-CN" altLang="en-US" u="none" strike="noStrike" kern="120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u="none" strike="noStrike" kern="120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memory</a:t>
            </a:r>
            <a:r>
              <a:rPr lang="zh-CN" altLang="en-US" u="none" strike="noStrike" kern="120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中的</a:t>
            </a:r>
            <a:r>
              <a:rPr lang="zh-CN" altLang="en-US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动态</a:t>
            </a:r>
            <a:r>
              <a:rPr lang="zh-CN" altLang="en-US" u="none" strike="noStrike" kern="120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数组</a:t>
            </a:r>
            <a:endParaRPr lang="en-US" altLang="zh-CN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数组元素的类型限制</a:t>
            </a:r>
            <a:endParaRPr lang="zh-CN" altLang="en-US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58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028274" y="483460"/>
            <a:ext cx="237533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结构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(struct)</a:t>
            </a: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755470" y="221170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结构如同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contract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kern="100" dirty="0" err="1">
                <a:latin typeface="微软雅黑" panose="020B0503020204020204" charset="-122"/>
                <a:ea typeface="微软雅黑" panose="020B0503020204020204" charset="-122"/>
              </a:rPr>
              <a:t>enum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，用来自定义数据类型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状态变量、局部变量、参数与返回值均可用结构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结构可放在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mapping'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和数组中，结构的成员可以是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mapping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或数组</a:t>
            </a:r>
            <a:endParaRPr lang="zh-CN" altLang="en-US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21780" y="483460"/>
            <a:ext cx="298831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映射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mapping)</a:t>
            </a: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755470" y="221170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声明形式：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mapping(key type=&gt;value type)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400" kern="100" dirty="0" err="1">
                <a:latin typeface="微软雅黑" panose="020B0503020204020204" charset="-122"/>
                <a:ea typeface="微软雅黑" panose="020B0503020204020204" charset="-122"/>
              </a:rPr>
              <a:t>keytype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可以是任何基本类型，包括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bytes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， 不包括用户自定义的复杂类型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合约，枚举，结构，映射。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Value type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可以是包括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mapping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在内的任何类型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可以作为状态变量、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型局部变量、库函数的参数；不能作为共有函数的参数和返回值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public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mapping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会自动生成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getter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；嵌套的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mapping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生成的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mapper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会有多个参数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mapping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无法遍历 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storage layout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65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457200" y="2089316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748686" y="431711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技术特点与学习方法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2051650" y="2119436"/>
            <a:ext cx="800047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高级语言，底层机制，技术内幕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知识点的前后关联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58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457200" y="2089316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02849" y="431711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思考题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890695" y="2063751"/>
            <a:ext cx="800047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内存动态数组使用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new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操作符，结构、静态数组为什么不用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new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？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Struct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中有一个动态数组，数组元素又是这个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struct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，会有问题吗？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en-US" altLang="zh-CN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06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63573" y="246849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979640" y="206375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引用类型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reference type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748670" y="431711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类型的两个大类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979640" y="150342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值类型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value type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3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63573" y="246849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3573" y="20173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Address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contract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581429" y="431711"/>
            <a:ext cx="198163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类型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963573" y="156361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基本数据类型：整数，枚举，布尔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815A543D-E403-78FE-4D8D-96E9614E3861}"/>
              </a:ext>
            </a:extLst>
          </p:cNvPr>
          <p:cNvSpPr/>
          <p:nvPr/>
        </p:nvSpPr>
        <p:spPr>
          <a:xfrm>
            <a:off x="963573" y="246674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Fixed byte array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58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888968" y="431711"/>
            <a:ext cx="336656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Integer(int/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uint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539440" y="285979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Int/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uint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位字长递增，</a:t>
            </a:r>
            <a:r>
              <a:rPr lang="pt-BR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uint</a:t>
            </a:r>
            <a:r>
              <a:rPr lang="zh-CN" altLang="pt-BR" sz="2000" kern="1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pt-BR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uint256</a:t>
            </a:r>
            <a:r>
              <a:rPr lang="zh-CN" altLang="pt-BR" sz="2000" kern="1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pt-BR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alias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对于整型数类型</a:t>
            </a:r>
            <a:r>
              <a:rPr lang="en-US" altLang="zh-CN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x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，可以用</a:t>
            </a:r>
            <a:r>
              <a:rPr lang="en-US" altLang="zh-CN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type(x)min()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type(x).max()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取这个类型的最大值或最小值</a:t>
            </a:r>
            <a:endParaRPr lang="en-US" altLang="zh-CN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以太坊虚拟机是</a:t>
            </a:r>
            <a:r>
              <a:rPr lang="en-US" altLang="zh-CN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256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位的机器</a:t>
            </a:r>
            <a:endParaRPr lang="en-US" altLang="zh-CN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低版本取模，高版本：异常；</a:t>
            </a:r>
            <a:r>
              <a:rPr lang="en-US" altLang="zh-CN" sz="2000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Safe'Math</a:t>
            </a:r>
            <a:endParaRPr lang="en-US" altLang="zh-CN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en-US" altLang="zh-CN" sz="2000" b="1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9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43577" y="431711"/>
            <a:ext cx="22573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Enum type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539440" y="285979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枚举是用户创建自定义类型的一种方法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(contract, struct,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enum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可以与整型数显式转换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隐式不行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整形到枚举的转换会检查是否越界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枚举最少一个成员，最多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成员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(uint8)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，默认值第一个成员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开始的无符号整型数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相同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 b="1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1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57544" y="483460"/>
            <a:ext cx="25167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Address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初步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457200" y="249974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1. address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个字节长度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关于可支付：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- address payable: 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可支付，有成员函数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transfer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send  - address payable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可转换为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address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，反之需要显式转换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3. address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可转换为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uint160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bytes20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合约账号地址与外部账号地址 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EOA External Owned Account  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5. call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balance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等，很大程度上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address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并不只是一个数据类型了</a:t>
            </a:r>
            <a:endParaRPr lang="zh-CN" altLang="en-US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06122" y="483460"/>
            <a:ext cx="26196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Contract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547580" y="249974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合约可以隐式转换为它的父合约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多态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合约可以显示转换为地址类型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address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合约不支持任何运算符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从合约变量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调用合约函数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合约可用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操作符部署另一合约</a:t>
            </a:r>
            <a:endParaRPr lang="zh-CN" altLang="en-US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6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123660" y="483460"/>
            <a:ext cx="418454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Fixed-size byte array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835620" y="249974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bytes1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bytes32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通过下标访问元素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通过</a:t>
            </a:r>
            <a:r>
              <a:rPr lang="en-US" altLang="zh-CN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length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读取长度</a:t>
            </a:r>
            <a:endParaRPr lang="en-US" altLang="zh-CN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2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63573" y="246849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3573" y="20173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182539" y="431711"/>
            <a:ext cx="277941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reference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类型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815A543D-E403-78FE-4D8D-96E9614E3861}"/>
              </a:ext>
            </a:extLst>
          </p:cNvPr>
          <p:cNvSpPr/>
          <p:nvPr/>
        </p:nvSpPr>
        <p:spPr>
          <a:xfrm>
            <a:off x="963573" y="246674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BBB20C9C-D9BD-BA18-48B7-68072EA22718}"/>
              </a:ext>
            </a:extLst>
          </p:cNvPr>
          <p:cNvSpPr/>
          <p:nvPr/>
        </p:nvSpPr>
        <p:spPr>
          <a:xfrm>
            <a:off x="2699740" y="2271305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数组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Struct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mapping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09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1936</TotalTime>
  <Words>594</Words>
  <Application>Microsoft Office PowerPoint</Application>
  <PresentationFormat>全屏显示(16:9)</PresentationFormat>
  <Paragraphs>88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136</cp:revision>
  <dcterms:created xsi:type="dcterms:W3CDTF">2016-04-25T01:54:00Z</dcterms:created>
  <dcterms:modified xsi:type="dcterms:W3CDTF">2023-02-16T00:45:03Z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