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342" r:id="rId5"/>
    <p:sldId id="343" r:id="rId6"/>
    <p:sldId id="359" r:id="rId7"/>
    <p:sldId id="354" r:id="rId8"/>
    <p:sldId id="345" r:id="rId9"/>
    <p:sldId id="356" r:id="rId10"/>
    <p:sldId id="360" r:id="rId11"/>
    <p:sldId id="358" r:id="rId12"/>
    <p:sldId id="362" r:id="rId13"/>
    <p:sldId id="361" r:id="rId14"/>
    <p:sldId id="363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9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0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5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1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8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9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0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引用类型全解析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引用类型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710492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检查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算法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899490" y="1220545"/>
            <a:ext cx="7056980" cy="105980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   判定算法有三个输出：引用拷贝，值拷贝。如果输出引用拷贝，不必检查；输出值拷贝，则执行检查算法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34BBB7A9-E753-2064-1A50-A4AB2A4B7E29}"/>
              </a:ext>
            </a:extLst>
          </p:cNvPr>
          <p:cNvSpPr/>
          <p:nvPr/>
        </p:nvSpPr>
        <p:spPr>
          <a:xfrm>
            <a:off x="899490" y="2337158"/>
            <a:ext cx="7056980" cy="2374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检查算法：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1066800" lvl="1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检查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的类型中是否有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mapping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元素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它本身是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mapping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或者嵌入了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mapping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成分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)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，如果有则出错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1066800" lvl="1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检查</a:t>
            </a:r>
            <a:r>
              <a:rPr lang="en-US" altLang="zh-CN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是否是</a:t>
            </a:r>
            <a:r>
              <a:rPr lang="en-US" altLang="zh-CN" sz="1400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，如果是则出错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1066800" lvl="1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执行值拷贝</a:t>
            </a: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518133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算法的作用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8F5146AA-B352-3F7C-420C-B671805F3253}"/>
              </a:ext>
            </a:extLst>
          </p:cNvPr>
          <p:cNvSpPr/>
          <p:nvPr/>
        </p:nvSpPr>
        <p:spPr>
          <a:xfrm>
            <a:off x="899490" y="2063751"/>
            <a:ext cx="72010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判定算法让我们理解赋值操作背后发生了什么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检查算法让我们理解赋值操作为什么不被允许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02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33394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引用的本来语义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EBFEBCE8-4570-90E1-B500-950FAC8016D3}"/>
              </a:ext>
            </a:extLst>
          </p:cNvPr>
          <p:cNvSpPr/>
          <p:nvPr/>
        </p:nvSpPr>
        <p:spPr>
          <a:xfrm>
            <a:off x="963573" y="156361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引用类型，变量本身与变量指向的数据块分离，赋值操作是引用拷贝，数据块不受影响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u="none" strike="noStrike" kern="100" cap="none" spc="0" baseline="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通常的面向对象语言中的所有引用类型变量之间的赋值操作，都是引用拷贝</a:t>
            </a:r>
            <a:endParaRPr lang="en-US" altLang="zh-CN" sz="1400" u="none" strike="noStrike" kern="1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这一点在</a:t>
            </a:r>
            <a:r>
              <a:rPr lang="en-US" altLang="zh-CN" sz="1400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solidity</a:t>
            </a: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的引用类型中不再成立：</a:t>
            </a:r>
            <a:r>
              <a:rPr lang="en-US" altLang="zh-CN" sz="1400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solidity</a:t>
            </a: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Calibri" panose="020F0502020204030204" pitchFamily="34" charset="0"/>
              </a:rPr>
              <a:t>的引用类型的变量之间可能发生值拷贝</a:t>
            </a:r>
            <a:endParaRPr lang="zh-CN" altLang="en-US" sz="14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36008D-9B0B-582B-E017-0331D4B3357B}"/>
              </a:ext>
            </a:extLst>
          </p:cNvPr>
          <p:cNvGrpSpPr/>
          <p:nvPr/>
        </p:nvGrpSpPr>
        <p:grpSpPr>
          <a:xfrm>
            <a:off x="1619590" y="2594580"/>
            <a:ext cx="5616782" cy="1996239"/>
            <a:chOff x="1619590" y="2594580"/>
            <a:chExt cx="5616782" cy="19962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0C8B338-015B-53FB-00AF-A325E4BF1E90}"/>
                </a:ext>
              </a:extLst>
            </p:cNvPr>
            <p:cNvSpPr/>
            <p:nvPr/>
          </p:nvSpPr>
          <p:spPr>
            <a:xfrm>
              <a:off x="1619590" y="2650943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value1</a:t>
              </a:r>
              <a:endParaRPr 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C162A3A-A1FF-E3B3-C8F9-46AF13E96A50}"/>
                </a:ext>
              </a:extLst>
            </p:cNvPr>
            <p:cNvSpPr/>
            <p:nvPr/>
          </p:nvSpPr>
          <p:spPr>
            <a:xfrm>
              <a:off x="1619590" y="3659083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value2</a:t>
              </a:r>
              <a:endParaRPr lang="en-US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EB23222E-0737-84D9-9BFA-5F5BA7B08D2F}"/>
                </a:ext>
              </a:extLst>
            </p:cNvPr>
            <p:cNvSpPr/>
            <p:nvPr/>
          </p:nvSpPr>
          <p:spPr>
            <a:xfrm flipV="1">
              <a:off x="2025364" y="3108197"/>
              <a:ext cx="484632" cy="445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C5BFD9-368E-F156-C5D9-4A2C3C8476B5}"/>
                </a:ext>
              </a:extLst>
            </p:cNvPr>
            <p:cNvSpPr/>
            <p:nvPr/>
          </p:nvSpPr>
          <p:spPr>
            <a:xfrm>
              <a:off x="5940192" y="2594580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value1</a:t>
              </a:r>
              <a:endParaRPr 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214768-D183-EC6C-E3E6-34A12DDBCBDA}"/>
                </a:ext>
              </a:extLst>
            </p:cNvPr>
            <p:cNvSpPr/>
            <p:nvPr/>
          </p:nvSpPr>
          <p:spPr>
            <a:xfrm>
              <a:off x="5940192" y="3602720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value2</a:t>
              </a:r>
              <a:endParaRPr 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9DB228A-4A28-288D-D3A8-AF87F8F8602E}"/>
                </a:ext>
              </a:extLst>
            </p:cNvPr>
            <p:cNvSpPr/>
            <p:nvPr/>
          </p:nvSpPr>
          <p:spPr>
            <a:xfrm>
              <a:off x="4499990" y="2722953"/>
              <a:ext cx="504070" cy="216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v1</a:t>
              </a:r>
              <a:endParaRPr lang="en-US" sz="12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E0F89AC-F496-6824-DE6A-E0879914D7E5}"/>
                </a:ext>
              </a:extLst>
            </p:cNvPr>
            <p:cNvSpPr/>
            <p:nvPr/>
          </p:nvSpPr>
          <p:spPr>
            <a:xfrm>
              <a:off x="4536983" y="3717458"/>
              <a:ext cx="504070" cy="216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v2</a:t>
              </a:r>
              <a:endParaRPr lang="en-US" sz="12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3589763-3B3C-373A-CEA4-0F24E65272B0}"/>
                </a:ext>
              </a:extLst>
            </p:cNvPr>
            <p:cNvCxnSpPr>
              <a:stCxn id="14" idx="6"/>
              <a:endCxn id="12" idx="1"/>
            </p:cNvCxnSpPr>
            <p:nvPr/>
          </p:nvCxnSpPr>
          <p:spPr>
            <a:xfrm>
              <a:off x="5004060" y="2830968"/>
              <a:ext cx="1125953" cy="8369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6DA0B20-E781-9129-08C5-F112165942EC}"/>
                </a:ext>
              </a:extLst>
            </p:cNvPr>
            <p:cNvCxnSpPr>
              <a:cxnSpLocks/>
              <a:stCxn id="17" idx="6"/>
              <a:endCxn id="12" idx="2"/>
            </p:cNvCxnSpPr>
            <p:nvPr/>
          </p:nvCxnSpPr>
          <p:spPr>
            <a:xfrm>
              <a:off x="5041053" y="3825473"/>
              <a:ext cx="899139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750493C-F07A-7D21-B623-8406066D1286}"/>
                </a:ext>
              </a:extLst>
            </p:cNvPr>
            <p:cNvCxnSpPr>
              <a:stCxn id="14" idx="6"/>
              <a:endCxn id="11" idx="2"/>
            </p:cNvCxnSpPr>
            <p:nvPr/>
          </p:nvCxnSpPr>
          <p:spPr>
            <a:xfrm flipV="1">
              <a:off x="5004060" y="2817334"/>
              <a:ext cx="936132" cy="136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C80AB14-82A6-83FA-F90E-9144A9B25EB6}"/>
                </a:ext>
              </a:extLst>
            </p:cNvPr>
            <p:cNvSpPr/>
            <p:nvPr/>
          </p:nvSpPr>
          <p:spPr>
            <a:xfrm>
              <a:off x="1691600" y="4230769"/>
              <a:ext cx="1152160" cy="36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值拷贝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1E3AD1-07C1-988A-0BE3-0B07F6D2DA1E}"/>
                </a:ext>
              </a:extLst>
            </p:cNvPr>
            <p:cNvSpPr/>
            <p:nvPr/>
          </p:nvSpPr>
          <p:spPr>
            <a:xfrm>
              <a:off x="5168785" y="4230769"/>
              <a:ext cx="1152160" cy="36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引用拷贝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A06D47-B96E-CDB5-662C-B058424D02B8}"/>
                </a:ext>
              </a:extLst>
            </p:cNvPr>
            <p:cNvSpPr/>
            <p:nvPr/>
          </p:nvSpPr>
          <p:spPr>
            <a:xfrm>
              <a:off x="2269274" y="3264586"/>
              <a:ext cx="864120" cy="287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填充到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654F08-1DC1-7333-8EF8-EA74DA00FA9C}"/>
                </a:ext>
              </a:extLst>
            </p:cNvPr>
            <p:cNvSpPr/>
            <p:nvPr/>
          </p:nvSpPr>
          <p:spPr>
            <a:xfrm>
              <a:off x="4880745" y="3175371"/>
              <a:ext cx="864120" cy="287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切换到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判定算法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判定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363955" y="431711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合约的成员变量的特殊性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115520" y="2011501"/>
            <a:ext cx="6349412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50000"/>
              </a:lnSpc>
              <a:buClr>
                <a:srgbClr val="C00000"/>
              </a:buClr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	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与一般虚拟机或物理机不同的是，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EVM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的机器模型中引入了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storage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，合约成员变量指向固定的持久化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(storage)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数据块，它并不能像一般引用类型变量一样切换它所指向的数据块，由于这个限制，对成员变量的赋值，引用拷贝从技术上变成不可能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14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72839F-3E44-B71E-AAB2-C6CEE2950444}"/>
              </a:ext>
            </a:extLst>
          </p:cNvPr>
          <p:cNvGrpSpPr/>
          <p:nvPr/>
        </p:nvGrpSpPr>
        <p:grpSpPr>
          <a:xfrm>
            <a:off x="3131800" y="3075820"/>
            <a:ext cx="2952412" cy="1453647"/>
            <a:chOff x="3131800" y="3075820"/>
            <a:chExt cx="2952412" cy="14536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A7C3BC8-1773-A908-63A3-30EC02DB0CE6}"/>
                </a:ext>
              </a:extLst>
            </p:cNvPr>
            <p:cNvSpPr/>
            <p:nvPr/>
          </p:nvSpPr>
          <p:spPr>
            <a:xfrm>
              <a:off x="4572002" y="3075820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value1</a:t>
              </a:r>
              <a:endParaRPr 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212EC4B-6525-E6A1-4E91-0F8413E677D6}"/>
                </a:ext>
              </a:extLst>
            </p:cNvPr>
            <p:cNvSpPr/>
            <p:nvPr/>
          </p:nvSpPr>
          <p:spPr>
            <a:xfrm>
              <a:off x="4572002" y="4083960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value2</a:t>
              </a:r>
              <a:endParaRPr 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4A168B1-C1D4-3308-0CEF-57000FA6E36B}"/>
                </a:ext>
              </a:extLst>
            </p:cNvPr>
            <p:cNvSpPr/>
            <p:nvPr/>
          </p:nvSpPr>
          <p:spPr>
            <a:xfrm>
              <a:off x="3131800" y="3204193"/>
              <a:ext cx="504070" cy="216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v1</a:t>
              </a:r>
              <a:endParaRPr lang="en-US" sz="12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9A4CD37-EDAC-41A3-F2EE-A5F54BB65BFA}"/>
                </a:ext>
              </a:extLst>
            </p:cNvPr>
            <p:cNvSpPr/>
            <p:nvPr/>
          </p:nvSpPr>
          <p:spPr>
            <a:xfrm>
              <a:off x="3168793" y="4198698"/>
              <a:ext cx="504070" cy="216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v2</a:t>
              </a:r>
              <a:endParaRPr lang="en-US" sz="12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F8ECA56-44B5-44BB-5807-6E73F727C952}"/>
                </a:ext>
              </a:extLst>
            </p:cNvPr>
            <p:cNvCxnSpPr>
              <a:stCxn id="7" idx="6"/>
              <a:endCxn id="6" idx="1"/>
            </p:cNvCxnSpPr>
            <p:nvPr/>
          </p:nvCxnSpPr>
          <p:spPr>
            <a:xfrm>
              <a:off x="3635870" y="3312208"/>
              <a:ext cx="1125953" cy="8369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7A6E894-BBFF-A701-9FCF-064557F63F3C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3672863" y="4306713"/>
              <a:ext cx="899139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67152CC-B98A-9858-0141-208E8E975DFC}"/>
                </a:ext>
              </a:extLst>
            </p:cNvPr>
            <p:cNvCxnSpPr>
              <a:stCxn id="7" idx="6"/>
              <a:endCxn id="4" idx="2"/>
            </p:cNvCxnSpPr>
            <p:nvPr/>
          </p:nvCxnSpPr>
          <p:spPr>
            <a:xfrm flipV="1">
              <a:off x="3635870" y="3298574"/>
              <a:ext cx="936132" cy="13634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150E832D-87D3-43BB-F3C5-4DC145FB92FB}"/>
                </a:ext>
              </a:extLst>
            </p:cNvPr>
            <p:cNvSpPr/>
            <p:nvPr/>
          </p:nvSpPr>
          <p:spPr>
            <a:xfrm>
              <a:off x="3995920" y="3579890"/>
              <a:ext cx="288040" cy="2880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BAA6E09B-D510-06B4-2606-2B2AEFDE164A}"/>
                </a:ext>
              </a:extLst>
            </p:cNvPr>
            <p:cNvSpPr/>
            <p:nvPr/>
          </p:nvSpPr>
          <p:spPr>
            <a:xfrm flipV="1">
              <a:off x="4977776" y="3566016"/>
              <a:ext cx="484632" cy="445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AE5A61-9443-D6EF-49F9-3DE5D95C8A27}"/>
                </a:ext>
              </a:extLst>
            </p:cNvPr>
            <p:cNvSpPr/>
            <p:nvPr/>
          </p:nvSpPr>
          <p:spPr>
            <a:xfrm>
              <a:off x="5220092" y="3753894"/>
              <a:ext cx="864120" cy="2876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填充到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58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110686" y="431711"/>
            <a:ext cx="492314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Location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对数据空间的分割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971500" y="1851650"/>
            <a:ext cx="69849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数据块有三个存储位置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kern="100" dirty="0" err="1"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, memory, storage), 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概念上存储空间被分割成三个子空间，引用类型变量被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location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属性限定，不可能跨越子空间进行指向切换，只能在子空间内部切换</a:t>
            </a:r>
            <a:endParaRPr lang="en-US" altLang="zh-CN" sz="14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14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6B7A9AE-DD4A-6E5E-85EB-1358EB1FB593}"/>
              </a:ext>
            </a:extLst>
          </p:cNvPr>
          <p:cNvGrpSpPr/>
          <p:nvPr/>
        </p:nvGrpSpPr>
        <p:grpSpPr>
          <a:xfrm>
            <a:off x="1812414" y="2855638"/>
            <a:ext cx="5522881" cy="1660382"/>
            <a:chOff x="1812414" y="2855638"/>
            <a:chExt cx="5522881" cy="16603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3DF9A04-AD81-3624-A5C5-7F36B9EBFD30}"/>
                </a:ext>
              </a:extLst>
            </p:cNvPr>
            <p:cNvSpPr/>
            <p:nvPr/>
          </p:nvSpPr>
          <p:spPr>
            <a:xfrm>
              <a:off x="1956944" y="2859789"/>
              <a:ext cx="2615055" cy="1656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6376AA-4398-60B7-B544-2AAE39A4784A}"/>
                </a:ext>
              </a:extLst>
            </p:cNvPr>
            <p:cNvSpPr/>
            <p:nvPr/>
          </p:nvSpPr>
          <p:spPr>
            <a:xfrm>
              <a:off x="4571998" y="2855638"/>
              <a:ext cx="2763297" cy="16603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4111FF5-80D1-6622-DAF2-4942798B346F}"/>
                </a:ext>
              </a:extLst>
            </p:cNvPr>
            <p:cNvSpPr/>
            <p:nvPr/>
          </p:nvSpPr>
          <p:spPr>
            <a:xfrm>
              <a:off x="5855066" y="3713502"/>
              <a:ext cx="1296180" cy="445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value1</a:t>
              </a:r>
              <a:endParaRPr 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9A2C7D-DC50-FF19-A5E6-8817B5344FC2}"/>
                </a:ext>
              </a:extLst>
            </p:cNvPr>
            <p:cNvSpPr/>
            <p:nvPr/>
          </p:nvSpPr>
          <p:spPr>
            <a:xfrm>
              <a:off x="2711553" y="3482019"/>
              <a:ext cx="1296180" cy="44550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value2</a:t>
              </a:r>
              <a:endParaRPr 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FBD43F-940D-181B-DB13-46DEA7C33A29}"/>
                </a:ext>
              </a:extLst>
            </p:cNvPr>
            <p:cNvSpPr/>
            <p:nvPr/>
          </p:nvSpPr>
          <p:spPr>
            <a:xfrm>
              <a:off x="5076070" y="3078761"/>
              <a:ext cx="504070" cy="216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v1</a:t>
              </a:r>
              <a:endParaRPr lang="en-US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A89F60C-4DAD-257F-2211-7A7E9115B57F}"/>
                </a:ext>
              </a:extLst>
            </p:cNvPr>
            <p:cNvCxnSpPr>
              <a:cxnSpLocks/>
              <a:stCxn id="8" idx="3"/>
              <a:endCxn id="7" idx="6"/>
            </p:cNvCxnSpPr>
            <p:nvPr/>
          </p:nvCxnSpPr>
          <p:spPr>
            <a:xfrm flipH="1">
              <a:off x="4007733" y="3263154"/>
              <a:ext cx="1142156" cy="44161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CE1F80C-5273-316C-68C9-FF55BFD7E21E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812414" y="3704772"/>
              <a:ext cx="899139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EB61CE5-194F-048D-D88B-FFA9135F4207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5506321" y="3263154"/>
              <a:ext cx="538566" cy="51559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0D2EEDF2-8122-7FFF-2055-811EF7D93BCC}"/>
                </a:ext>
              </a:extLst>
            </p:cNvPr>
            <p:cNvSpPr/>
            <p:nvPr/>
          </p:nvSpPr>
          <p:spPr>
            <a:xfrm>
              <a:off x="4436249" y="3325093"/>
              <a:ext cx="288040" cy="2880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0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395420" y="242773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395420" y="1976542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648712" y="31893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判定算法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899490" y="1059540"/>
            <a:ext cx="7128990" cy="172824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一个赋值操作：     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  	</a:t>
            </a:r>
            <a:r>
              <a:rPr lang="en-US" altLang="zh-CN" sz="1400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 = a </a:t>
            </a: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其中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是被赋值的变量，在赋值操作符的左侧，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是赋值变量，在赋值操作符的右侧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E3CAD02C-1C25-C62C-ED1C-9E369A800EFD}"/>
              </a:ext>
            </a:extLst>
          </p:cNvPr>
          <p:cNvSpPr/>
          <p:nvPr/>
        </p:nvSpPr>
        <p:spPr>
          <a:xfrm>
            <a:off x="899490" y="2818010"/>
            <a:ext cx="7128990" cy="15122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判定算法：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如果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是成员变量，值拷贝，否则：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如果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x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与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</a:t>
            </a:r>
            <a:r>
              <a:rPr lang="zh-CN" altLang="en-US" sz="1400" kern="10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location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相同，引用拷贝，否则：值拷贝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06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2" grpId="0"/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检查算法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智能合约基础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99490" y="2063751"/>
            <a:ext cx="72010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是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message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的数据字段。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你无法向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message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数据体的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数据域中拷东西，正如你不能修改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msg.sender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或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msg.value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一样！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457200" y="2089316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33465" y="431711"/>
            <a:ext cx="36776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Calldata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的只读属性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547580" y="2343315"/>
            <a:ext cx="80004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5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899490" y="2283710"/>
            <a:ext cx="72010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它不能遍历。 没有遍历能力的技术原因在于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mapping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在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storage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中的存储方式。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它也不能进行值拷贝，因为拷贝就是一种搬运过程，搬运总要先能把东西找全。</a:t>
            </a:r>
            <a:endParaRPr lang="zh-CN" altLang="en-US" sz="16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642900" y="431711"/>
            <a:ext cx="38587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Mapping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不支持拷贝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547580" y="2343315"/>
            <a:ext cx="80004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3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2097</TotalTime>
  <Words>502</Words>
  <Application>Microsoft Office PowerPoint</Application>
  <PresentationFormat>全屏显示(16:9)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162</cp:revision>
  <dcterms:created xsi:type="dcterms:W3CDTF">2016-04-25T01:54:00Z</dcterms:created>
  <dcterms:modified xsi:type="dcterms:W3CDTF">2023-02-25T00:34:55Z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