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4"/>
  </p:notesMasterIdLst>
  <p:sldIdLst>
    <p:sldId id="342" r:id="rId5"/>
    <p:sldId id="337" r:id="rId6"/>
    <p:sldId id="343" r:id="rId7"/>
    <p:sldId id="347" r:id="rId8"/>
    <p:sldId id="354" r:id="rId9"/>
    <p:sldId id="344" r:id="rId10"/>
    <p:sldId id="348" r:id="rId11"/>
    <p:sldId id="345" r:id="rId12"/>
    <p:sldId id="346" r:id="rId13"/>
    <p:sldId id="355" r:id="rId14"/>
    <p:sldId id="349" r:id="rId15"/>
    <p:sldId id="350" r:id="rId16"/>
    <p:sldId id="356" r:id="rId17"/>
    <p:sldId id="351" r:id="rId18"/>
    <p:sldId id="352" r:id="rId19"/>
    <p:sldId id="357" r:id="rId20"/>
    <p:sldId id="359" r:id="rId21"/>
    <p:sldId id="361" r:id="rId22"/>
    <p:sldId id="360" r:id="rId2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06" d="100"/>
          <a:sy n="106" d="100"/>
        </p:scale>
        <p:origin x="91" y="18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6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1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4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21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422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34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44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72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47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2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1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13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5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0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22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38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函数静态调用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静态调用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18126" y="431711"/>
            <a:ext cx="21082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生动的例子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259540" y="2197927"/>
            <a:ext cx="727301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USDT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：符合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ERC20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标准的美元稳定币，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tether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合约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获得测试网上</a:t>
            </a:r>
            <a:r>
              <a:rPr lang="en-US" altLang="zh-CN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tether</a:t>
            </a: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合约地址</a:t>
            </a:r>
            <a:endParaRPr lang="en-US" altLang="zh-CN" sz="2000" kern="1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通过自己写的</a:t>
            </a:r>
            <a:r>
              <a:rPr lang="en-US" altLang="zh-CN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ERC20</a:t>
            </a: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接口访问这个合约</a:t>
            </a:r>
            <a:endParaRPr lang="zh-CN" altLang="en-US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8039C7-2359-E822-F14E-C476E5378539}"/>
              </a:ext>
            </a:extLst>
          </p:cNvPr>
          <p:cNvSpPr txBox="1"/>
          <p:nvPr/>
        </p:nvSpPr>
        <p:spPr>
          <a:xfrm>
            <a:off x="2195670" y="3867930"/>
            <a:ext cx="53287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0xdAC17F958D2ee523a2206206994597C13D831ec7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00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ABI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探秘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ABI</a:t>
            </a:r>
            <a:endParaRPr lang="zh-CN" altLang="en-US" sz="24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85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54570" y="431711"/>
            <a:ext cx="163538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ABI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探秘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411700" y="221170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EOA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ABI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合约</a:t>
            </a:r>
            <a:r>
              <a:rPr lang="zh-CN" altLang="en-US" sz="2000" kern="1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之间使用接口调用</a:t>
            </a:r>
            <a:endParaRPr lang="en-US" altLang="zh-CN" sz="2000" kern="1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自己写</a:t>
            </a:r>
            <a:r>
              <a:rPr lang="en-US" altLang="zh-CN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ABI</a:t>
            </a: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，自己写接口</a:t>
            </a:r>
            <a:endParaRPr lang="zh-CN" altLang="en-US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516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54570" y="431711"/>
            <a:ext cx="163538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ABI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探秘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115520" y="985710"/>
            <a:ext cx="6696930" cy="16316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EOA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使用的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ABI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数据与合约间调用时调用者持有的接口是等价的，都是对合约函数签名的完整描述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调用者使用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ABI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数据生成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message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calldata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D0BD950-04E3-4C2E-25B9-7F3E0AA09DAF}"/>
              </a:ext>
            </a:extLst>
          </p:cNvPr>
          <p:cNvGrpSpPr/>
          <p:nvPr/>
        </p:nvGrpSpPr>
        <p:grpSpPr>
          <a:xfrm>
            <a:off x="1763610" y="2859790"/>
            <a:ext cx="5616780" cy="1558914"/>
            <a:chOff x="1403560" y="2802646"/>
            <a:chExt cx="5616780" cy="155891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F24AA07-A543-6760-E110-EBA5061323C4}"/>
                </a:ext>
              </a:extLst>
            </p:cNvPr>
            <p:cNvSpPr/>
            <p:nvPr/>
          </p:nvSpPr>
          <p:spPr>
            <a:xfrm>
              <a:off x="1763610" y="2931800"/>
              <a:ext cx="648090" cy="4320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EOA</a:t>
              </a:r>
              <a:endParaRPr lang="en-US" sz="14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8CEB2F8-481B-48BB-2D38-5EAB95E02B3D}"/>
                </a:ext>
              </a:extLst>
            </p:cNvPr>
            <p:cNvSpPr/>
            <p:nvPr/>
          </p:nvSpPr>
          <p:spPr>
            <a:xfrm>
              <a:off x="3275820" y="2859790"/>
              <a:ext cx="1296180" cy="576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ContractA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1856008-6F8F-A1E8-6B0D-D38BAFB42680}"/>
                </a:ext>
              </a:extLst>
            </p:cNvPr>
            <p:cNvSpPr/>
            <p:nvPr/>
          </p:nvSpPr>
          <p:spPr>
            <a:xfrm>
              <a:off x="1403560" y="3922669"/>
              <a:ext cx="1368190" cy="4320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Json</a:t>
              </a:r>
              <a:r>
                <a:rPr lang="zh-CN" altLang="en-US" sz="1200" dirty="0"/>
                <a:t>格式的</a:t>
              </a:r>
              <a:r>
                <a:rPr lang="en-US" altLang="zh-CN" sz="1200" dirty="0"/>
                <a:t>ABI</a:t>
              </a:r>
              <a:endParaRPr lang="en-US" sz="12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B9233E6-82A4-8786-D8CB-732D03E25D8E}"/>
                </a:ext>
              </a:extLst>
            </p:cNvPr>
            <p:cNvSpPr/>
            <p:nvPr/>
          </p:nvSpPr>
          <p:spPr>
            <a:xfrm>
              <a:off x="5724160" y="2859790"/>
              <a:ext cx="1296180" cy="5760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ContractB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DE8FBE-5D06-A37E-DF25-F52EF8F927D8}"/>
                </a:ext>
              </a:extLst>
            </p:cNvPr>
            <p:cNvSpPr/>
            <p:nvPr/>
          </p:nvSpPr>
          <p:spPr>
            <a:xfrm>
              <a:off x="3275820" y="3929499"/>
              <a:ext cx="1296180" cy="4320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InterfaceB</a:t>
              </a:r>
              <a:endParaRPr lang="en-US" sz="1200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4332092-FEA6-43E1-72E4-32DC5D63091E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087655" y="3363860"/>
              <a:ext cx="0" cy="55880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66C52D7-6514-4C20-FD1F-41C44DE183F0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3923910" y="3435870"/>
              <a:ext cx="0" cy="49362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3E3B88-5955-8C06-2870-3C6E9BD1A084}"/>
                </a:ext>
              </a:extLst>
            </p:cNvPr>
            <p:cNvSpPr/>
            <p:nvPr/>
          </p:nvSpPr>
          <p:spPr>
            <a:xfrm>
              <a:off x="1813664" y="3435870"/>
              <a:ext cx="324045" cy="4320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1"/>
                  </a:solidFill>
                </a:rPr>
                <a:t>持有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D42F3F-DBF5-9F82-122A-D86CFEAED31D}"/>
                </a:ext>
              </a:extLst>
            </p:cNvPr>
            <p:cNvSpPr/>
            <p:nvPr/>
          </p:nvSpPr>
          <p:spPr>
            <a:xfrm>
              <a:off x="3592547" y="3481520"/>
              <a:ext cx="324045" cy="4320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accent1"/>
                  </a:solidFill>
                </a:rPr>
                <a:t>持</a:t>
              </a:r>
              <a:r>
                <a:rPr lang="zh-CN" altLang="en-US" sz="1100" dirty="0">
                  <a:solidFill>
                    <a:schemeClr val="accent1"/>
                  </a:solidFill>
                </a:rPr>
                <a:t>有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8D96BAE-CA7E-2CF3-A655-4A7BBD31A4C9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>
              <a:off x="2411700" y="3147830"/>
              <a:ext cx="86412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F79A98E-1C0F-82C3-9BA4-F1DB435DB3B7}"/>
                </a:ext>
              </a:extLst>
            </p:cNvPr>
            <p:cNvSpPr/>
            <p:nvPr/>
          </p:nvSpPr>
          <p:spPr>
            <a:xfrm>
              <a:off x="2313010" y="2810605"/>
              <a:ext cx="1180848" cy="4320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1"/>
                  </a:solidFill>
                </a:rPr>
                <a:t>调用</a:t>
              </a:r>
              <a:r>
                <a:rPr lang="en-US" altLang="zh-CN" sz="1100" dirty="0">
                  <a:solidFill>
                    <a:schemeClr val="accent1"/>
                  </a:solidFill>
                </a:rPr>
                <a:t>message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CBF1555-146F-2476-60C3-8DEFF5AA457E}"/>
                </a:ext>
              </a:extLst>
            </p:cNvPr>
            <p:cNvSpPr/>
            <p:nvPr/>
          </p:nvSpPr>
          <p:spPr>
            <a:xfrm>
              <a:off x="4397588" y="2802646"/>
              <a:ext cx="1494208" cy="4320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1"/>
                  </a:solidFill>
                </a:rPr>
                <a:t>调用</a:t>
              </a:r>
              <a:r>
                <a:rPr lang="en-US" altLang="zh-CN" sz="1100" dirty="0">
                  <a:solidFill>
                    <a:schemeClr val="accent1"/>
                  </a:solidFill>
                </a:rPr>
                <a:t>message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2314370-F6B0-5B86-0978-8C0F1B5E31A0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4572000" y="3147830"/>
              <a:ext cx="115216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5D5949B-F2DE-0C38-C4E1-A19238367354}"/>
                </a:ext>
              </a:extLst>
            </p:cNvPr>
            <p:cNvSpPr/>
            <p:nvPr/>
          </p:nvSpPr>
          <p:spPr>
            <a:xfrm>
              <a:off x="2513733" y="3399314"/>
              <a:ext cx="486068" cy="4320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1"/>
                  </a:solidFill>
                </a:rPr>
                <a:t>描述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6B51602-B379-95BE-9AA8-7DC141DDCDB6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2571383" y="3300230"/>
              <a:ext cx="856837" cy="685713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ADA2793-2472-94F3-BBF3-42CE49826422}"/>
                </a:ext>
              </a:extLst>
            </p:cNvPr>
            <p:cNvCxnSpPr>
              <a:cxnSpLocks/>
              <a:stCxn id="9" idx="6"/>
              <a:endCxn id="8" idx="3"/>
            </p:cNvCxnSpPr>
            <p:nvPr/>
          </p:nvCxnSpPr>
          <p:spPr>
            <a:xfrm flipV="1">
              <a:off x="4572000" y="3351505"/>
              <a:ext cx="1341981" cy="794025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6F82F68-D4A8-9655-B203-7ECC7E2C2C89}"/>
                </a:ext>
              </a:extLst>
            </p:cNvPr>
            <p:cNvSpPr/>
            <p:nvPr/>
          </p:nvSpPr>
          <p:spPr>
            <a:xfrm>
              <a:off x="4697269" y="3481520"/>
              <a:ext cx="486068" cy="4320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accent1"/>
                  </a:solidFill>
                </a:rPr>
                <a:t>描述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002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合约调用中的上下文变化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上下文</a:t>
            </a:r>
            <a:endParaRPr lang="zh-CN" altLang="en-US" sz="24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16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645939" y="431711"/>
            <a:ext cx="38526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Transaction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block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899490" y="1779640"/>
            <a:ext cx="705698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en-US" altLang="zh-CN" sz="14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	</a:t>
            </a:r>
            <a:r>
              <a:rPr lang="zh-CN" altLang="en-US" sz="14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任何合约函数调用最终都是由一个</a:t>
            </a:r>
            <a:r>
              <a:rPr lang="en-US" altLang="zh-CN" sz="14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EOA</a:t>
            </a:r>
            <a:r>
              <a:rPr lang="zh-CN" altLang="en-US" sz="14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发送一个</a:t>
            </a:r>
            <a:r>
              <a:rPr lang="en-US" altLang="zh-CN" sz="14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transaction</a:t>
            </a:r>
            <a:r>
              <a:rPr lang="zh-CN" altLang="en-US" sz="14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触发的，并通过合约之间的进一步调用形成一个调用链条。无论这个链条有多长，任何环节的函数都能够看到、访问这个链条的发起者</a:t>
            </a:r>
            <a:r>
              <a:rPr lang="en-US" altLang="zh-CN" sz="14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transaction</a:t>
            </a:r>
            <a:r>
              <a:rPr lang="zh-CN" altLang="en-US" sz="14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，它是一个完整调用链条的全局性上下文变量，变量名称为</a:t>
            </a:r>
            <a:r>
              <a:rPr lang="en-US" altLang="zh-CN" sz="1400" dirty="0" err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tx</a:t>
            </a:r>
            <a:r>
              <a:rPr lang="zh-CN" altLang="en-US" sz="14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r>
              <a:rPr lang="en-US" altLang="zh-CN" sz="14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transaction</a:t>
            </a:r>
            <a:r>
              <a:rPr lang="zh-CN" altLang="en-US" sz="14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总是来自于一个区块，这个区块对应的上下文变量的名字是</a:t>
            </a:r>
            <a:r>
              <a:rPr lang="en-US" altLang="zh-CN" sz="14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block</a:t>
            </a:r>
            <a:endParaRPr lang="zh-CN" altLang="en-US" sz="14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323E02-D4D6-6013-4320-A25C5BAADF16}"/>
              </a:ext>
            </a:extLst>
          </p:cNvPr>
          <p:cNvSpPr/>
          <p:nvPr/>
        </p:nvSpPr>
        <p:spPr>
          <a:xfrm>
            <a:off x="1259540" y="3147830"/>
            <a:ext cx="7201000" cy="1712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F578DCB-1069-4FF1-FD20-2F8B101AB8B0}"/>
              </a:ext>
            </a:extLst>
          </p:cNvPr>
          <p:cNvGrpSpPr/>
          <p:nvPr/>
        </p:nvGrpSpPr>
        <p:grpSpPr>
          <a:xfrm>
            <a:off x="1763610" y="3633996"/>
            <a:ext cx="6387529" cy="1100130"/>
            <a:chOff x="1693839" y="3452203"/>
            <a:chExt cx="6387529" cy="110013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A189834-5678-471D-4BEA-AFBDC0F4DF04}"/>
                </a:ext>
              </a:extLst>
            </p:cNvPr>
            <p:cNvGrpSpPr/>
            <p:nvPr/>
          </p:nvGrpSpPr>
          <p:grpSpPr>
            <a:xfrm>
              <a:off x="3112678" y="3452203"/>
              <a:ext cx="2232310" cy="1080150"/>
              <a:chOff x="3275820" y="3507880"/>
              <a:chExt cx="2232310" cy="1080150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3B47400-C2EE-B43D-8A47-655790A155D5}"/>
                  </a:ext>
                </a:extLst>
              </p:cNvPr>
              <p:cNvSpPr/>
              <p:nvPr/>
            </p:nvSpPr>
            <p:spPr>
              <a:xfrm>
                <a:off x="3275820" y="3507880"/>
                <a:ext cx="2232310" cy="108015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 err="1"/>
                  <a:t>ContractA</a:t>
                </a:r>
                <a:endParaRPr lang="en-US" sz="1200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ACCD428-3728-59B2-DF12-60CE9E29CEC4}"/>
                  </a:ext>
                </a:extLst>
              </p:cNvPr>
              <p:cNvSpPr/>
              <p:nvPr/>
            </p:nvSpPr>
            <p:spPr>
              <a:xfrm>
                <a:off x="3563860" y="3939940"/>
                <a:ext cx="648090" cy="28804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a1()</a:t>
                </a: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BC7D07C-6081-1A93-135E-1AF2C5D16CA5}"/>
                  </a:ext>
                </a:extLst>
              </p:cNvPr>
              <p:cNvSpPr/>
              <p:nvPr/>
            </p:nvSpPr>
            <p:spPr>
              <a:xfrm>
                <a:off x="4552878" y="3939940"/>
                <a:ext cx="648090" cy="28804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a2()</a:t>
                </a: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5E6EAB3C-B33A-44F4-629D-0E768065566D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4211950" y="4083960"/>
                <a:ext cx="340928" cy="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92727BE-1F3A-5A52-E2A5-2892A172E8EC}"/>
                </a:ext>
              </a:extLst>
            </p:cNvPr>
            <p:cNvGrpSpPr/>
            <p:nvPr/>
          </p:nvGrpSpPr>
          <p:grpSpPr>
            <a:xfrm>
              <a:off x="5849058" y="3472183"/>
              <a:ext cx="2232310" cy="1080150"/>
              <a:chOff x="3275820" y="3507880"/>
              <a:chExt cx="2232310" cy="1080150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E2C4A9AE-4BDD-AEC5-8C82-E9FEBFDD076B}"/>
                  </a:ext>
                </a:extLst>
              </p:cNvPr>
              <p:cNvSpPr/>
              <p:nvPr/>
            </p:nvSpPr>
            <p:spPr>
              <a:xfrm>
                <a:off x="3275820" y="3507880"/>
                <a:ext cx="2232310" cy="108015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 err="1"/>
                  <a:t>ContractB</a:t>
                </a:r>
                <a:endParaRPr lang="en-US" sz="1200" dirty="0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0619012-8CFF-EF4E-22B4-DEF20FA8D4CB}"/>
                  </a:ext>
                </a:extLst>
              </p:cNvPr>
              <p:cNvSpPr/>
              <p:nvPr/>
            </p:nvSpPr>
            <p:spPr>
              <a:xfrm>
                <a:off x="3563860" y="3939940"/>
                <a:ext cx="648090" cy="28804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b1()</a:t>
                </a: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276E1389-D20A-7B8D-7297-396100E17B0D}"/>
                  </a:ext>
                </a:extLst>
              </p:cNvPr>
              <p:cNvSpPr/>
              <p:nvPr/>
            </p:nvSpPr>
            <p:spPr>
              <a:xfrm>
                <a:off x="4552878" y="3939940"/>
                <a:ext cx="648090" cy="28804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b2()</a:t>
                </a: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89E4AC4D-7304-4F30-538E-B75475F51216}"/>
                  </a:ext>
                </a:extLst>
              </p:cNvPr>
              <p:cNvCxnSpPr>
                <a:stCxn id="14" idx="6"/>
                <a:endCxn id="15" idx="2"/>
              </p:cNvCxnSpPr>
              <p:nvPr/>
            </p:nvCxnSpPr>
            <p:spPr>
              <a:xfrm>
                <a:off x="4211950" y="4083960"/>
                <a:ext cx="340928" cy="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E0F975C-083A-A115-3835-557ED78EB4F9}"/>
                </a:ext>
              </a:extLst>
            </p:cNvPr>
            <p:cNvSpPr/>
            <p:nvPr/>
          </p:nvSpPr>
          <p:spPr>
            <a:xfrm>
              <a:off x="1693839" y="3894921"/>
              <a:ext cx="648090" cy="324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EOA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5CAEC29-84E1-08A7-E1DB-3A3F42790894}"/>
                </a:ext>
              </a:extLst>
            </p:cNvPr>
            <p:cNvCxnSpPr>
              <a:cxnSpLocks/>
              <a:stCxn id="17" idx="3"/>
              <a:endCxn id="7" idx="2"/>
            </p:cNvCxnSpPr>
            <p:nvPr/>
          </p:nvCxnSpPr>
          <p:spPr>
            <a:xfrm flipV="1">
              <a:off x="2341929" y="4028283"/>
              <a:ext cx="1058789" cy="2866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A818627-FF17-BD24-EAC3-50E55CF2CCC8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5037826" y="4028283"/>
              <a:ext cx="1099272" cy="1998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9597CD3-919E-8C85-C97A-3DC875B9B5B0}"/>
              </a:ext>
            </a:extLst>
          </p:cNvPr>
          <p:cNvSpPr/>
          <p:nvPr/>
        </p:nvSpPr>
        <p:spPr>
          <a:xfrm>
            <a:off x="3995920" y="3194690"/>
            <a:ext cx="1512210" cy="315266"/>
          </a:xfrm>
          <a:prstGeom prst="roundRect">
            <a:avLst/>
          </a:prstGeom>
          <a:solidFill>
            <a:srgbClr val="9EF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全局变量</a:t>
            </a:r>
            <a:r>
              <a:rPr lang="en-US" altLang="zh-CN" sz="1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tx</a:t>
            </a:r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block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6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436909" y="431711"/>
            <a:ext cx="427072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message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上下文的变化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975171" y="1698192"/>
            <a:ext cx="7665369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合约之间的调用也模拟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transaction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的结构，并且叫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message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，变量名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msg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直接被外部账号调用使用的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message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可以认为是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transaction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的一个拷贝</a:t>
            </a: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Message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在合约间调用时新产生。调用链条中，合约内部调用看到的是一个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message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，不同合约看到不同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message</a:t>
            </a:r>
            <a:endParaRPr lang="zh-CN" altLang="en-US" sz="14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855E89-653D-F628-BFEE-9A2437F8F3B8}"/>
              </a:ext>
            </a:extLst>
          </p:cNvPr>
          <p:cNvSpPr/>
          <p:nvPr/>
        </p:nvSpPr>
        <p:spPr>
          <a:xfrm>
            <a:off x="1403560" y="3081570"/>
            <a:ext cx="7201000" cy="1712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8E3BCF-16F9-961A-69DD-04FF8829D81E}"/>
              </a:ext>
            </a:extLst>
          </p:cNvPr>
          <p:cNvGrpSpPr/>
          <p:nvPr/>
        </p:nvGrpSpPr>
        <p:grpSpPr>
          <a:xfrm>
            <a:off x="1756847" y="3633996"/>
            <a:ext cx="6394292" cy="1100130"/>
            <a:chOff x="1687076" y="3452203"/>
            <a:chExt cx="6394292" cy="110013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B13057B-60D4-1F26-967D-4E32B72B2CF6}"/>
                </a:ext>
              </a:extLst>
            </p:cNvPr>
            <p:cNvGrpSpPr/>
            <p:nvPr/>
          </p:nvGrpSpPr>
          <p:grpSpPr>
            <a:xfrm>
              <a:off x="2456705" y="3452203"/>
              <a:ext cx="2888283" cy="1080150"/>
              <a:chOff x="2619847" y="3507880"/>
              <a:chExt cx="2888283" cy="1080150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8EA9D26-647D-9896-380F-15BA3522DFE0}"/>
                  </a:ext>
                </a:extLst>
              </p:cNvPr>
              <p:cNvSpPr/>
              <p:nvPr/>
            </p:nvSpPr>
            <p:spPr>
              <a:xfrm>
                <a:off x="2619847" y="3507880"/>
                <a:ext cx="2888283" cy="108015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 err="1"/>
                  <a:t>ContractA</a:t>
                </a:r>
                <a:endParaRPr lang="en-US" sz="1200" dirty="0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4FD7AB7-C0E9-1FB1-DC80-9620DC7B31D2}"/>
                  </a:ext>
                </a:extLst>
              </p:cNvPr>
              <p:cNvSpPr/>
              <p:nvPr/>
            </p:nvSpPr>
            <p:spPr>
              <a:xfrm>
                <a:off x="3563860" y="3939940"/>
                <a:ext cx="648090" cy="28804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a1()</a:t>
                </a: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FC8E4A6-D6E6-703E-2D31-2D08C4862FAB}"/>
                  </a:ext>
                </a:extLst>
              </p:cNvPr>
              <p:cNvSpPr/>
              <p:nvPr/>
            </p:nvSpPr>
            <p:spPr>
              <a:xfrm>
                <a:off x="4552878" y="3939940"/>
                <a:ext cx="648090" cy="28804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a2()</a:t>
                </a: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0A4E99A9-8BAB-E5BC-15BB-578CBA190FA3}"/>
                  </a:ext>
                </a:extLst>
              </p:cNvPr>
              <p:cNvCxnSpPr>
                <a:stCxn id="17" idx="6"/>
                <a:endCxn id="18" idx="2"/>
              </p:cNvCxnSpPr>
              <p:nvPr/>
            </p:nvCxnSpPr>
            <p:spPr>
              <a:xfrm>
                <a:off x="4211950" y="4083960"/>
                <a:ext cx="340928" cy="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E6825E1-7AE4-D01C-C9D9-9284E7300128}"/>
                </a:ext>
              </a:extLst>
            </p:cNvPr>
            <p:cNvGrpSpPr/>
            <p:nvPr/>
          </p:nvGrpSpPr>
          <p:grpSpPr>
            <a:xfrm>
              <a:off x="5395637" y="3472183"/>
              <a:ext cx="2685731" cy="1080150"/>
              <a:chOff x="2822399" y="3507880"/>
              <a:chExt cx="2685731" cy="1080150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035E1A8B-FF57-AEAB-964D-B097C4151C39}"/>
                  </a:ext>
                </a:extLst>
              </p:cNvPr>
              <p:cNvSpPr/>
              <p:nvPr/>
            </p:nvSpPr>
            <p:spPr>
              <a:xfrm>
                <a:off x="2822399" y="3507880"/>
                <a:ext cx="2685731" cy="108015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 err="1"/>
                  <a:t>ContractB</a:t>
                </a:r>
                <a:endParaRPr lang="en-US" sz="1200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4141A3B-2055-5159-1950-DBA3A470DE78}"/>
                  </a:ext>
                </a:extLst>
              </p:cNvPr>
              <p:cNvSpPr/>
              <p:nvPr/>
            </p:nvSpPr>
            <p:spPr>
              <a:xfrm>
                <a:off x="3563860" y="3939940"/>
                <a:ext cx="648090" cy="28804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b1()</a:t>
                </a: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F879773-C790-132F-AB96-A41AF2A2F667}"/>
                  </a:ext>
                </a:extLst>
              </p:cNvPr>
              <p:cNvSpPr/>
              <p:nvPr/>
            </p:nvSpPr>
            <p:spPr>
              <a:xfrm>
                <a:off x="4552878" y="3939940"/>
                <a:ext cx="648090" cy="28804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b2()</a:t>
                </a: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D40E9EE1-32A0-2C62-CFF0-79850ACC64DC}"/>
                  </a:ext>
                </a:extLst>
              </p:cNvPr>
              <p:cNvCxnSpPr>
                <a:stCxn id="13" idx="6"/>
                <a:endCxn id="14" idx="2"/>
              </p:cNvCxnSpPr>
              <p:nvPr/>
            </p:nvCxnSpPr>
            <p:spPr>
              <a:xfrm>
                <a:off x="4211950" y="4083960"/>
                <a:ext cx="340928" cy="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911C7E9-9BF9-7CD4-76D3-4B973D683117}"/>
                </a:ext>
              </a:extLst>
            </p:cNvPr>
            <p:cNvSpPr/>
            <p:nvPr/>
          </p:nvSpPr>
          <p:spPr>
            <a:xfrm>
              <a:off x="1687076" y="3866260"/>
              <a:ext cx="648090" cy="3240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EOA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480CDA4-C3F5-04B6-7947-DB894FC1755E}"/>
                </a:ext>
              </a:extLst>
            </p:cNvPr>
            <p:cNvCxnSpPr>
              <a:cxnSpLocks/>
              <a:stCxn id="9" idx="3"/>
              <a:endCxn id="17" idx="2"/>
            </p:cNvCxnSpPr>
            <p:nvPr/>
          </p:nvCxnSpPr>
          <p:spPr>
            <a:xfrm>
              <a:off x="2335166" y="4028283"/>
              <a:ext cx="1065552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BE4F580-B232-9185-DA07-AECBB71EF534}"/>
                </a:ext>
              </a:extLst>
            </p:cNvPr>
            <p:cNvCxnSpPr>
              <a:cxnSpLocks/>
              <a:stCxn id="18" idx="6"/>
              <a:endCxn id="13" idx="2"/>
            </p:cNvCxnSpPr>
            <p:nvPr/>
          </p:nvCxnSpPr>
          <p:spPr>
            <a:xfrm>
              <a:off x="5037826" y="4028283"/>
              <a:ext cx="1099272" cy="1998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3958758-8922-A323-8428-A220BDB3B7E5}"/>
              </a:ext>
            </a:extLst>
          </p:cNvPr>
          <p:cNvSpPr/>
          <p:nvPr/>
        </p:nvSpPr>
        <p:spPr>
          <a:xfrm>
            <a:off x="3995920" y="3194690"/>
            <a:ext cx="1993800" cy="315266"/>
          </a:xfrm>
          <a:prstGeom prst="roundRect">
            <a:avLst/>
          </a:prstGeom>
          <a:solidFill>
            <a:srgbClr val="9EF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全局变量</a:t>
            </a:r>
            <a:r>
              <a:rPr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transaction</a:t>
            </a:r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block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7EDE81-D53F-D3B2-7005-35DA7A3F3F4C}"/>
              </a:ext>
            </a:extLst>
          </p:cNvPr>
          <p:cNvSpPr/>
          <p:nvPr/>
        </p:nvSpPr>
        <p:spPr>
          <a:xfrm>
            <a:off x="2448824" y="3886031"/>
            <a:ext cx="971016" cy="324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2D05D8-F682-41DA-ACE9-70028EEC27C0}"/>
              </a:ext>
            </a:extLst>
          </p:cNvPr>
          <p:cNvSpPr/>
          <p:nvPr/>
        </p:nvSpPr>
        <p:spPr>
          <a:xfrm>
            <a:off x="5343869" y="3920339"/>
            <a:ext cx="971016" cy="324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mesage2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73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89201" y="431711"/>
            <a:ext cx="176612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external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331550" y="2317750"/>
            <a:ext cx="604884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should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只被外部函数调用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可以被内部调用，但是这种内部调用也是有外部调用机制，即新产生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message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814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函数静态调用小结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  <a:endParaRPr lang="zh-CN" altLang="en-US" sz="24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59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095211" y="431711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小结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683460" y="2317750"/>
            <a:ext cx="748904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通过接口调用及其与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ABI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的关系、上下文变量的变化以及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external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关键字的完整解释，这些内容是在让我们</a:t>
            </a:r>
            <a:r>
              <a:rPr lang="zh-CN" altLang="en-US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洞察幕后机制！</a:t>
            </a:r>
            <a:endParaRPr lang="en-US" altLang="zh-CN" kern="1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这是合约开发者的核心能力，我们学习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solidity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的根本任务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61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748682" y="431711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合约之间的函数调用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475570" y="3161552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EOA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kern="100" dirty="0">
                <a:latin typeface="微软雅黑" panose="020B0503020204020204" charset="-122"/>
                <a:ea typeface="微软雅黑" panose="020B0503020204020204" charset="-122"/>
              </a:rPr>
              <a:t>external owned account</a:t>
            </a:r>
            <a:r>
              <a:rPr lang="zh-CN" altLang="en-US" sz="1400" kern="100" dirty="0">
                <a:latin typeface="微软雅黑" panose="020B0503020204020204" charset="-122"/>
                <a:ea typeface="微软雅黑" panose="020B0503020204020204" charset="-122"/>
              </a:rPr>
              <a:t>， 外部账号，例如</a:t>
            </a:r>
            <a:r>
              <a:rPr lang="en-US" altLang="zh-CN" sz="1400" kern="100" dirty="0" err="1">
                <a:latin typeface="微软雅黑" panose="020B0503020204020204" charset="-122"/>
                <a:ea typeface="微软雅黑" panose="020B0503020204020204" charset="-122"/>
              </a:rPr>
              <a:t>metamask</a:t>
            </a:r>
            <a:endParaRPr lang="en-US" altLang="zh-CN" sz="14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4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调用最终总是由</a:t>
            </a:r>
            <a:r>
              <a:rPr lang="en-US" altLang="zh-CN" sz="14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EOA</a:t>
            </a:r>
            <a:r>
              <a:rPr lang="zh-CN" altLang="en-US" sz="14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发起的</a:t>
            </a:r>
            <a:endParaRPr lang="en-US" altLang="zh-CN" sz="1400" kern="1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4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合约之间的调用使得一次完整的调用成为一个调用链条</a:t>
            </a:r>
            <a:endParaRPr lang="zh-CN" altLang="en-US" sz="14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378B787-7894-5065-7395-7C33EE488AC8}"/>
              </a:ext>
            </a:extLst>
          </p:cNvPr>
          <p:cNvGrpSpPr/>
          <p:nvPr/>
        </p:nvGrpSpPr>
        <p:grpSpPr>
          <a:xfrm>
            <a:off x="1259540" y="1485215"/>
            <a:ext cx="6889858" cy="1079875"/>
            <a:chOff x="2413" y="7763"/>
            <a:chExt cx="10720" cy="1801"/>
          </a:xfrm>
        </p:grpSpPr>
        <p:sp>
          <p:nvSpPr>
            <p:cNvPr id="20" name="圆角矩形 2">
              <a:extLst>
                <a:ext uri="{FF2B5EF4-FFF2-40B4-BE49-F238E27FC236}">
                  <a16:creationId xmlns:a16="http://schemas.microsoft.com/office/drawing/2014/main" id="{3E6B410C-A81F-7D60-E5B4-179180F11582}"/>
                </a:ext>
              </a:extLst>
            </p:cNvPr>
            <p:cNvSpPr/>
            <p:nvPr/>
          </p:nvSpPr>
          <p:spPr>
            <a:xfrm>
              <a:off x="5184" y="7763"/>
              <a:ext cx="3183" cy="18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sz="1200" dirty="0" err="1">
                  <a:solidFill>
                    <a:schemeClr val="accent2"/>
                  </a:solidFill>
                </a:rPr>
                <a:t>ContractA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圆角矩形 3">
              <a:extLst>
                <a:ext uri="{FF2B5EF4-FFF2-40B4-BE49-F238E27FC236}">
                  <a16:creationId xmlns:a16="http://schemas.microsoft.com/office/drawing/2014/main" id="{E08E637E-5926-AB0F-9178-A8D074CAAC16}"/>
                </a:ext>
              </a:extLst>
            </p:cNvPr>
            <p:cNvSpPr/>
            <p:nvPr/>
          </p:nvSpPr>
          <p:spPr>
            <a:xfrm>
              <a:off x="10005" y="7763"/>
              <a:ext cx="2932" cy="18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sz="1200" dirty="0" err="1">
                  <a:solidFill>
                    <a:schemeClr val="accent2"/>
                  </a:solidFill>
                </a:rPr>
                <a:t>ContractB</a:t>
              </a:r>
              <a:endParaRPr lang="en-US" altLang="zh-CN" sz="1200" dirty="0">
                <a:solidFill>
                  <a:schemeClr val="accent2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943B50A-B33D-519A-BC60-ED0A6D8E34CF}"/>
                </a:ext>
              </a:extLst>
            </p:cNvPr>
            <p:cNvSpPr/>
            <p:nvPr/>
          </p:nvSpPr>
          <p:spPr>
            <a:xfrm>
              <a:off x="6056" y="8277"/>
              <a:ext cx="1439" cy="870"/>
            </a:xfrm>
            <a:prstGeom prst="ellipse">
              <a:avLst/>
            </a:prstGeom>
            <a:solidFill>
              <a:srgbClr val="F0DF00"/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a()</a:t>
              </a: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72A0E04-42D8-67B2-D9BE-997831246EF8}"/>
                </a:ext>
              </a:extLst>
            </p:cNvPr>
            <p:cNvSpPr/>
            <p:nvPr/>
          </p:nvSpPr>
          <p:spPr>
            <a:xfrm>
              <a:off x="10736" y="8268"/>
              <a:ext cx="1439" cy="870"/>
            </a:xfrm>
            <a:prstGeom prst="ellipse">
              <a:avLst/>
            </a:prstGeom>
            <a:solidFill>
              <a:srgbClr val="F0DF00"/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b()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CB83323-5DA0-897E-955E-E427CB0D419B}"/>
                </a:ext>
              </a:extLst>
            </p:cNvPr>
            <p:cNvCxnSpPr>
              <a:cxnSpLocks/>
            </p:cNvCxnSpPr>
            <p:nvPr/>
          </p:nvCxnSpPr>
          <p:spPr>
            <a:xfrm>
              <a:off x="3820" y="8676"/>
              <a:ext cx="2247" cy="32"/>
            </a:xfrm>
            <a:prstGeom prst="straightConnector1">
              <a:avLst/>
            </a:prstGeom>
            <a:ln w="0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6082F9C-1D16-37DB-EEF8-4A14955AAF65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7495" y="8635"/>
              <a:ext cx="840" cy="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1BE3ED7-DD6B-DCA9-0B5F-DD8F8B0F00BD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 flipV="1">
              <a:off x="7495" y="8703"/>
              <a:ext cx="3241" cy="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03B34C4-58FE-AE5F-ED3F-5B5676A6DC31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12175" y="8703"/>
              <a:ext cx="95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54333A5-702A-F872-5B43-4932806E3480}"/>
                </a:ext>
              </a:extLst>
            </p:cNvPr>
            <p:cNvSpPr txBox="1"/>
            <p:nvPr/>
          </p:nvSpPr>
          <p:spPr>
            <a:xfrm>
              <a:off x="4076" y="8103"/>
              <a:ext cx="2057" cy="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圆角矩形 17">
              <a:extLst>
                <a:ext uri="{FF2B5EF4-FFF2-40B4-BE49-F238E27FC236}">
                  <a16:creationId xmlns:a16="http://schemas.microsoft.com/office/drawing/2014/main" id="{83B8014F-E646-7617-2DCF-FDF803D40A1B}"/>
                </a:ext>
              </a:extLst>
            </p:cNvPr>
            <p:cNvSpPr/>
            <p:nvPr/>
          </p:nvSpPr>
          <p:spPr>
            <a:xfrm>
              <a:off x="2413" y="8300"/>
              <a:ext cx="1407" cy="72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EOA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493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48679" y="431711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合约间函数调用过程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907630" y="2063751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调用者须持有被调用合约的地址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得到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被调用合约的信息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将地址重载为被调用合约，调用它的函数</a:t>
            </a:r>
            <a:endParaRPr lang="zh-CN" altLang="en-US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3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import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18118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源文件内部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619590" y="221170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调用者直接将被调用合约的地址重载为合约实例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用合约实例调用合约函数</a:t>
            </a:r>
            <a:endParaRPr lang="zh-CN" altLang="en-US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28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18120" y="431711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源文件之间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475570" y="285979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Import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被调用合约的源文件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调用者将被调用合约的地址重载为合约实例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用合约实例调用合约函数</a:t>
            </a:r>
            <a:endParaRPr lang="zh-CN" altLang="en-US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通过接口调用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interface</a:t>
            </a:r>
            <a:endParaRPr lang="zh-CN" altLang="en-US" sz="24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3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5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5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5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33398" y="43171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通过接口的调用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475570" y="231775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合约的接口等价于其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ABI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接口的定义方法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接口的使用方法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endParaRPr lang="zh-CN" altLang="en-US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06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484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面向接口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475570" y="231775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与一般开发语言一样，面向接口而不是实现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不要求被调用者语法上实现一个接口</a:t>
            </a:r>
            <a:endParaRPr lang="en-US" altLang="zh-CN" sz="2000" kern="1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接口最小化</a:t>
            </a:r>
            <a:endParaRPr lang="zh-CN" altLang="en-US" sz="20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518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1435</TotalTime>
  <Words>617</Words>
  <Application>Microsoft Office PowerPoint</Application>
  <PresentationFormat>全屏显示(16:9)</PresentationFormat>
  <Paragraphs>143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164</cp:revision>
  <dcterms:created xsi:type="dcterms:W3CDTF">2016-04-25T01:54:00Z</dcterms:created>
  <dcterms:modified xsi:type="dcterms:W3CDTF">2023-02-26T00:32:08Z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