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5"/>
  </p:notesMasterIdLst>
  <p:sldIdLst>
    <p:sldId id="342" r:id="rId5"/>
    <p:sldId id="337" r:id="rId6"/>
    <p:sldId id="351" r:id="rId7"/>
    <p:sldId id="348" r:id="rId8"/>
    <p:sldId id="343" r:id="rId9"/>
    <p:sldId id="353" r:id="rId10"/>
    <p:sldId id="350" r:id="rId11"/>
    <p:sldId id="355" r:id="rId12"/>
    <p:sldId id="354" r:id="rId13"/>
    <p:sldId id="344" r:id="rId14"/>
    <p:sldId id="357" r:id="rId15"/>
    <p:sldId id="352" r:id="rId16"/>
    <p:sldId id="358" r:id="rId17"/>
    <p:sldId id="359" r:id="rId18"/>
    <p:sldId id="346" r:id="rId19"/>
    <p:sldId id="356" r:id="rId20"/>
    <p:sldId id="345" r:id="rId21"/>
    <p:sldId id="361" r:id="rId22"/>
    <p:sldId id="362" r:id="rId23"/>
    <p:sldId id="363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0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2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46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89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44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5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63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9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4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18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3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4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9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0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9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5.xml"/><Relationship Id="rId4" Type="http://schemas.openxmlformats.org/officeDocument/2006/relationships/hyperlink" Target="https://ethsum.netlify.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与转账收款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转账收款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295801" y="431711"/>
            <a:ext cx="45529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Gaslimit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gasleft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19441788-36C2-B55B-B4D8-C46E6192B8AC}"/>
              </a:ext>
            </a:extLst>
          </p:cNvPr>
          <p:cNvSpPr/>
          <p:nvPr/>
        </p:nvSpPr>
        <p:spPr>
          <a:xfrm>
            <a:off x="1892780" y="1851650"/>
            <a:ext cx="712899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交易发起者设定最多消耗多少：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gaslimit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合约之间调用，调用者可以设定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gaslimit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区块本身有一个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gaslimit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9C37FE-B892-1CAF-DEA0-AF727A4E3F8C}"/>
              </a:ext>
            </a:extLst>
          </p:cNvPr>
          <p:cNvSpPr/>
          <p:nvPr/>
        </p:nvSpPr>
        <p:spPr>
          <a:xfrm>
            <a:off x="1331550" y="3075820"/>
            <a:ext cx="662492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Gasleft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是以上因素作为限定，与当前</a:t>
            </a:r>
            <a:r>
              <a:rPr lang="en-US" altLang="zh-CN" dirty="0">
                <a:solidFill>
                  <a:srgbClr val="FF0000"/>
                </a:solidFill>
              </a:rPr>
              <a:t>gas</a:t>
            </a:r>
            <a:r>
              <a:rPr lang="zh-CN" altLang="en-US" dirty="0">
                <a:solidFill>
                  <a:srgbClr val="FF0000"/>
                </a:solidFill>
              </a:rPr>
              <a:t>消耗一起计算的结果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85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退款规则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19441788-36C2-B55B-B4D8-C46E6192B8AC}"/>
              </a:ext>
            </a:extLst>
          </p:cNvPr>
          <p:cNvSpPr/>
          <p:nvPr/>
        </p:nvSpPr>
        <p:spPr>
          <a:xfrm>
            <a:off x="1892777" y="2427730"/>
            <a:ext cx="712899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剩下没用完的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会“退款”； 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如果可用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耗尽时，会终止交易执行；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交易失败时，已经用了的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不退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5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转账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转账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3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33402" y="43171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转账的设计思想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2600527"/>
            <a:ext cx="597683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理解转账一直是学习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solidity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难点。理解转账的关键是理解合约收款的设计安排</a:t>
            </a:r>
            <a:endParaRPr lang="en-US" altLang="zh-CN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这个设计拆解成两个步骤：被调用函数解析逻辑和检查逻辑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E53C31-95A2-D49B-B4FE-AA786924E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0" y="2028262"/>
            <a:ext cx="4785507" cy="26835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150E89-8006-6026-B07F-FBCC4B4C82CF}"/>
              </a:ext>
            </a:extLst>
          </p:cNvPr>
          <p:cNvSpPr/>
          <p:nvPr/>
        </p:nvSpPr>
        <p:spPr>
          <a:xfrm>
            <a:off x="6660290" y="3579890"/>
            <a:ext cx="156249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忘掉这个图！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61417" y="431711"/>
            <a:ext cx="26216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eceive()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函数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547580" y="2139690"/>
            <a:ext cx="597683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	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单纯转账</a:t>
            </a:r>
            <a:r>
              <a:rPr lang="en-US" altLang="zh-CN" sz="200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calldata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为空，为了使得</a:t>
            </a:r>
            <a:r>
              <a:rPr lang="en-US" altLang="zh-CN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fallback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的职责清晰，</a:t>
            </a:r>
            <a:r>
              <a:rPr lang="en-US" altLang="zh-CN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solidity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安排了另一个特殊函数</a:t>
            </a:r>
            <a:r>
              <a:rPr lang="en-US" altLang="zh-CN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receive()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来处理它。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8687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被调用函数解析逻辑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039822" y="2571750"/>
            <a:ext cx="7064355" cy="2024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自定义函数匹配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函数匹配为空的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calldata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Fallback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函数兜底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fallback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必须在尾部，其他元素顺序无关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EA5CEB2-7019-C183-3E3B-3BEFAFFF6FB9}"/>
              </a:ext>
            </a:extLst>
          </p:cNvPr>
          <p:cNvGrpSpPr/>
          <p:nvPr/>
        </p:nvGrpSpPr>
        <p:grpSpPr>
          <a:xfrm>
            <a:off x="961691" y="1491600"/>
            <a:ext cx="7220618" cy="559889"/>
            <a:chOff x="959256" y="1845758"/>
            <a:chExt cx="7220618" cy="55988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C78A9DD-34D7-B844-E242-9D51B950C2C8}"/>
                </a:ext>
              </a:extLst>
            </p:cNvPr>
            <p:cNvSpPr/>
            <p:nvPr/>
          </p:nvSpPr>
          <p:spPr>
            <a:xfrm>
              <a:off x="2371281" y="1851651"/>
              <a:ext cx="936130" cy="553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自定义函数</a:t>
              </a:r>
              <a:r>
                <a:rPr lang="en-US" altLang="zh-CN" sz="1050" dirty="0"/>
                <a:t>1</a:t>
              </a:r>
              <a:endParaRPr lang="en-US" sz="105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67D8994-666D-911D-DB6A-EDA693F9114B}"/>
                </a:ext>
              </a:extLst>
            </p:cNvPr>
            <p:cNvSpPr/>
            <p:nvPr/>
          </p:nvSpPr>
          <p:spPr>
            <a:xfrm>
              <a:off x="3585865" y="1851650"/>
              <a:ext cx="936130" cy="553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自定义函数</a:t>
              </a:r>
              <a:r>
                <a:rPr lang="en-US" altLang="zh-CN" sz="1050" dirty="0"/>
                <a:t>1</a:t>
              </a:r>
              <a:endParaRPr lang="en-US" sz="105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914C22D-C67F-DED0-DE9E-63F9383187AE}"/>
                </a:ext>
              </a:extLst>
            </p:cNvPr>
            <p:cNvSpPr/>
            <p:nvPr/>
          </p:nvSpPr>
          <p:spPr>
            <a:xfrm>
              <a:off x="4812271" y="1851649"/>
              <a:ext cx="936130" cy="553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 …….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C82F3A0-ACF7-AB0D-EB0D-8D078769B74C}"/>
                </a:ext>
              </a:extLst>
            </p:cNvPr>
            <p:cNvSpPr/>
            <p:nvPr/>
          </p:nvSpPr>
          <p:spPr>
            <a:xfrm>
              <a:off x="5985806" y="1851648"/>
              <a:ext cx="936130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Receive</a:t>
              </a:r>
              <a:r>
                <a:rPr lang="zh-CN" altLang="en-US" sz="1050" dirty="0"/>
                <a:t>函数</a:t>
              </a:r>
              <a:endParaRPr lang="en-US" sz="105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5270FC-8AD0-F066-2CA5-ED5089E3BECF}"/>
                </a:ext>
              </a:extLst>
            </p:cNvPr>
            <p:cNvSpPr/>
            <p:nvPr/>
          </p:nvSpPr>
          <p:spPr>
            <a:xfrm>
              <a:off x="7159341" y="1845758"/>
              <a:ext cx="1020533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Fallback</a:t>
              </a:r>
              <a:r>
                <a:rPr lang="zh-CN" altLang="en-US" sz="1050" dirty="0"/>
                <a:t>函数</a:t>
              </a:r>
              <a:endParaRPr lang="en-US" sz="105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4193355-086D-7586-DA49-B747F4C58A9E}"/>
                </a:ext>
              </a:extLst>
            </p:cNvPr>
            <p:cNvSpPr/>
            <p:nvPr/>
          </p:nvSpPr>
          <p:spPr>
            <a:xfrm>
              <a:off x="959256" y="1912161"/>
              <a:ext cx="1133571" cy="432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calldata</a:t>
              </a:r>
              <a:endParaRPr lang="en-US" sz="12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10B8527-9A85-1D2E-EFE9-C5A5C97C0BCF}"/>
                </a:ext>
              </a:extLst>
            </p:cNvPr>
            <p:cNvCxnSpPr>
              <a:cxnSpLocks/>
              <a:stCxn id="10" idx="6"/>
              <a:endCxn id="5" idx="1"/>
            </p:cNvCxnSpPr>
            <p:nvPr/>
          </p:nvCxnSpPr>
          <p:spPr>
            <a:xfrm>
              <a:off x="2092827" y="2128647"/>
              <a:ext cx="278454" cy="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7175F5F-533B-7B03-814C-0A8B500405F0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921936" y="2122757"/>
              <a:ext cx="237405" cy="589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249417-83D2-D43C-0EA6-658577537354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5748401" y="2128647"/>
              <a:ext cx="237405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853C491-288A-3DC0-6B43-FE7DB37BAF0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4521995" y="2128648"/>
              <a:ext cx="290276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353FAEA-C12F-28A1-9233-24E4F1B0E40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307411" y="2128649"/>
              <a:ext cx="27845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446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91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检查逻辑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115520" y="1563610"/>
            <a:ext cx="7064355" cy="14901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解析逻辑如果成功则会输出一个函数，检查逻辑就是检查一个情况：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&gt; 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 这个函数没有被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。如果出现这个情况，调用失败终止，否则执行函数逻辑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80E628-F2E0-3CB9-5137-27174E327D88}"/>
              </a:ext>
            </a:extLst>
          </p:cNvPr>
          <p:cNvSpPr/>
          <p:nvPr/>
        </p:nvSpPr>
        <p:spPr>
          <a:xfrm>
            <a:off x="1403560" y="3291850"/>
            <a:ext cx="662492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这就是</a:t>
            </a:r>
            <a:r>
              <a:rPr lang="en-US" altLang="zh-CN" dirty="0">
                <a:solidFill>
                  <a:srgbClr val="FF0000"/>
                </a:solidFill>
              </a:rPr>
              <a:t>payable</a:t>
            </a:r>
            <a:r>
              <a:rPr lang="zh-CN" altLang="en-US" dirty="0">
                <a:solidFill>
                  <a:srgbClr val="FF0000"/>
                </a:solidFill>
              </a:rPr>
              <a:t>修饰符在函数定义中的作用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1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8685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转账系统的遗留方式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1BD5827B-FE7C-F7D1-B550-F626CBD8BC33}"/>
              </a:ext>
            </a:extLst>
          </p:cNvPr>
          <p:cNvSpPr/>
          <p:nvPr/>
        </p:nvSpPr>
        <p:spPr>
          <a:xfrm>
            <a:off x="1043510" y="2355720"/>
            <a:ext cx="684095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Solidity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中的转账函数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send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transfer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是旧的转账设计，有各种缺陷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新的转账设计没有专门的转账函数，而是普通函数调用的伴生物</a:t>
            </a:r>
            <a:endParaRPr lang="en-US" altLang="zh-CN" sz="1600" kern="1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send</a:t>
            </a: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transfer</a:t>
            </a: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就是</a:t>
            </a:r>
            <a:r>
              <a:rPr lang="en-US" altLang="zh-CN" sz="1600" kern="10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gaslimit</a:t>
            </a: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</a:t>
            </a:r>
            <a:r>
              <a:rPr lang="en-US" altLang="zh-CN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2300</a:t>
            </a: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</a:t>
            </a:r>
            <a:r>
              <a:rPr lang="en-US" altLang="zh-CN" sz="1600" kern="10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calldata</a:t>
            </a: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为空的</a:t>
            </a:r>
            <a:r>
              <a:rPr lang="en-US" altLang="zh-CN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call</a:t>
            </a: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，区别在于</a:t>
            </a:r>
            <a:r>
              <a:rPr lang="en-US" altLang="zh-CN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transfer</a:t>
            </a: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处理了</a:t>
            </a:r>
            <a:r>
              <a:rPr lang="en-US" altLang="zh-CN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call</a:t>
            </a: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的返回值</a:t>
            </a:r>
            <a:endParaRPr lang="en-US" altLang="zh-CN" sz="1600" kern="1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建议使用新的转账设计，也是我们介绍的重点</a:t>
            </a:r>
            <a:endParaRPr lang="zh-CN" altLang="en-US" sz="16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0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边界性问题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边界问题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0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518137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边界性问题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007505" y="2139690"/>
            <a:ext cx="7128990" cy="54148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调用非合约地址的合约函数总是成功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非合约地址并非一定是外部账号，地址空间是黑暗森林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合约不一定能接收资产，接收了资产也不一定能够转出资产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4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56331" y="431711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区块链是一个经济系统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475570" y="2030262"/>
            <a:ext cx="8831178" cy="54148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计算与存储资源都是稀缺的，区块链的工作需要耗费资源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共识、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trustless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需要矿工的工作，而矿工需要激励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Transaction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的执行有成本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(gas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,gas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费成为矿工的激励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Ether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是这个经济生态系统的通行货币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C04A305-2EB4-47C2-AEA8-882A2C29BCA7}"/>
              </a:ext>
            </a:extLst>
          </p:cNvPr>
          <p:cNvGrpSpPr/>
          <p:nvPr/>
        </p:nvGrpSpPr>
        <p:grpSpPr>
          <a:xfrm>
            <a:off x="1655595" y="3507880"/>
            <a:ext cx="5832810" cy="1152160"/>
            <a:chOff x="2123660" y="3507880"/>
            <a:chExt cx="5832810" cy="115216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D9D9A0-0C88-C8B8-4425-C6832338598E}"/>
                </a:ext>
              </a:extLst>
            </p:cNvPr>
            <p:cNvSpPr/>
            <p:nvPr/>
          </p:nvSpPr>
          <p:spPr>
            <a:xfrm>
              <a:off x="3779890" y="3507880"/>
              <a:ext cx="1944270" cy="11521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blockchain</a:t>
              </a:r>
              <a:endParaRPr 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3509DA2-9F4A-8182-CDCA-ABEED1B2E0D5}"/>
                </a:ext>
              </a:extLst>
            </p:cNvPr>
            <p:cNvSpPr/>
            <p:nvPr/>
          </p:nvSpPr>
          <p:spPr>
            <a:xfrm>
              <a:off x="2123660" y="3867930"/>
              <a:ext cx="720100" cy="43206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EOA</a:t>
              </a:r>
              <a:endParaRPr lang="en-US" sz="11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F36EF24-F35F-1361-15C4-049300D37692}"/>
                </a:ext>
              </a:extLst>
            </p:cNvPr>
            <p:cNvSpPr/>
            <p:nvPr/>
          </p:nvSpPr>
          <p:spPr>
            <a:xfrm>
              <a:off x="7164360" y="3849122"/>
              <a:ext cx="792110" cy="4320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miner</a:t>
              </a:r>
              <a:endParaRPr lang="en-US" sz="11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22C5A43-0B65-B4FC-1AC9-DA4E943D5B20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2843760" y="4083960"/>
              <a:ext cx="93613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00A8FA4-3C19-3C41-3F16-5121722526B6}"/>
                </a:ext>
              </a:extLst>
            </p:cNvPr>
            <p:cNvCxnSpPr>
              <a:cxnSpLocks/>
              <a:stCxn id="7" idx="2"/>
              <a:endCxn id="4" idx="6"/>
            </p:cNvCxnSpPr>
            <p:nvPr/>
          </p:nvCxnSpPr>
          <p:spPr>
            <a:xfrm flipH="1">
              <a:off x="5724160" y="4065152"/>
              <a:ext cx="1440200" cy="188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AE0B671-5678-050A-0A57-C1EDF24907CF}"/>
                </a:ext>
              </a:extLst>
            </p:cNvPr>
            <p:cNvSpPr/>
            <p:nvPr/>
          </p:nvSpPr>
          <p:spPr>
            <a:xfrm>
              <a:off x="2771750" y="3723914"/>
              <a:ext cx="1008140" cy="3600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transaction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369FDDF-5CBE-FFC5-A4B1-233BCF15FD66}"/>
                </a:ext>
              </a:extLst>
            </p:cNvPr>
            <p:cNvSpPr/>
            <p:nvPr/>
          </p:nvSpPr>
          <p:spPr>
            <a:xfrm>
              <a:off x="5968880" y="3732651"/>
              <a:ext cx="1008140" cy="3600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共识挖矿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4F67B88-78A5-02D4-C6D9-06686D0D7DBF}"/>
                </a:ext>
              </a:extLst>
            </p:cNvPr>
            <p:cNvSpPr/>
            <p:nvPr/>
          </p:nvSpPr>
          <p:spPr>
            <a:xfrm>
              <a:off x="2778770" y="4065152"/>
              <a:ext cx="1008140" cy="3600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提供</a:t>
              </a:r>
              <a:r>
                <a:rPr lang="en-US" altLang="zh-CN" sz="1000" dirty="0">
                  <a:solidFill>
                    <a:schemeClr val="tx1"/>
                  </a:solidFill>
                </a:rPr>
                <a:t>gas</a:t>
              </a:r>
              <a:r>
                <a:rPr lang="zh-CN" altLang="en-US" sz="1000" dirty="0">
                  <a:solidFill>
                    <a:schemeClr val="tx1"/>
                  </a:solidFill>
                </a:rPr>
                <a:t>费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BE81929-3109-DEFD-B679-120552256D46}"/>
                </a:ext>
              </a:extLst>
            </p:cNvPr>
            <p:cNvSpPr/>
            <p:nvPr/>
          </p:nvSpPr>
          <p:spPr>
            <a:xfrm>
              <a:off x="5968880" y="4092697"/>
              <a:ext cx="1008140" cy="3600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收获</a:t>
              </a:r>
              <a:r>
                <a:rPr lang="en-US" altLang="zh-CN" sz="1000" dirty="0">
                  <a:solidFill>
                    <a:schemeClr val="tx1"/>
                  </a:solidFill>
                </a:rPr>
                <a:t>gas</a:t>
              </a:r>
              <a:r>
                <a:rPr lang="zh-CN" altLang="en-US" sz="1000" dirty="0">
                  <a:solidFill>
                    <a:schemeClr val="tx1"/>
                  </a:solidFill>
                </a:rPr>
                <a:t>费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49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944262" y="431711"/>
            <a:ext cx="32560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地址的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checksum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971500" y="2139690"/>
            <a:ext cx="6529625" cy="54148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Address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的使用中如果有输入错误是非常危险的，地址进入黑暗森林，资产进入黑洞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Checksum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保证了输入错误能够被检查出来。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Checksum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检查是在链下完成的，比如在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ethersjs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这种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包中完成，链上并不会检查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checksum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1D88CF-F174-57B1-2706-ED56C3DE3B23}"/>
              </a:ext>
            </a:extLst>
          </p:cNvPr>
          <p:cNvSpPr txBox="1"/>
          <p:nvPr/>
        </p:nvSpPr>
        <p:spPr>
          <a:xfrm>
            <a:off x="1691600" y="3835159"/>
            <a:ext cx="4660710" cy="56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en-US" altLang="zh-CN" sz="18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  <a:hlinkClick r:id="rId4"/>
              </a:rPr>
              <a:t>https://ethsum.netlify.app/</a:t>
            </a:r>
            <a:endParaRPr lang="en-US" altLang="zh-CN" sz="18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7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518135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关心的问题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691600" y="1999016"/>
            <a:ext cx="8831178" cy="54148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合约执行中的经济成本，即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智能合约实现货币的流通，即转账收款功能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7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177879" y="431711"/>
            <a:ext cx="27887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认识一下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ether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EBA051-5324-99ED-241F-325FD73B14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75570" y="1017360"/>
            <a:ext cx="5836920" cy="3649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2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77861" y="431711"/>
            <a:ext cx="27887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合约持有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ether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231775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address.balance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合约可以有钱！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合约与其他合约或者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EOA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之间可以转账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multisig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钱包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118702" y="431711"/>
            <a:ext cx="49071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和转账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函数调用的选项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1BD5827B-FE7C-F7D1-B550-F626CBD8BC33}"/>
              </a:ext>
            </a:extLst>
          </p:cNvPr>
          <p:cNvSpPr/>
          <p:nvPr/>
        </p:nvSpPr>
        <p:spPr>
          <a:xfrm>
            <a:off x="1187530" y="1707630"/>
            <a:ext cx="734502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转账是与函数调用一起发生的。转账就是函数调用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调用时加上调用选项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B44892-2ECC-D22D-7C87-4BABEE74F7B3}"/>
              </a:ext>
            </a:extLst>
          </p:cNvPr>
          <p:cNvSpPr/>
          <p:nvPr/>
        </p:nvSpPr>
        <p:spPr>
          <a:xfrm>
            <a:off x="1691600" y="2643760"/>
            <a:ext cx="5904820" cy="180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Token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…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token.deposit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{value: 1 ether, gas: 40000}();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address receiver = …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receiver.call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value: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1 ether,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gas: 40000}(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“”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gas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16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199777" y="431711"/>
            <a:ext cx="47449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gas fee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gas price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19441788-36C2-B55B-B4D8-C46E6192B8AC}"/>
              </a:ext>
            </a:extLst>
          </p:cNvPr>
          <p:cNvSpPr/>
          <p:nvPr/>
        </p:nvSpPr>
        <p:spPr>
          <a:xfrm>
            <a:off x="1115520" y="2355720"/>
            <a:ext cx="712899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实际的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是完全由执行逻辑决定的，一个固定的逻辑的合约函数执行，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没有变化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有变化的是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price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，是由交易发起者在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transaction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中设定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Gas price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由市场定价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Gas fee 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gas *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gasprice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4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11755" y="431711"/>
            <a:ext cx="29209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Evm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gas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消耗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19441788-36C2-B55B-B4D8-C46E6192B8AC}"/>
              </a:ext>
            </a:extLst>
          </p:cNvPr>
          <p:cNvSpPr/>
          <p:nvPr/>
        </p:nvSpPr>
        <p:spPr>
          <a:xfrm>
            <a:off x="1295545" y="1059540"/>
            <a:ext cx="655291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https://github.com/wolflo/evm-opcodes/blob/main/gas.md</a:t>
            </a:r>
            <a:endParaRPr lang="zh-CN" altLang="en-US" sz="14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86874-5B02-9DBE-C0AC-AFE6B6B7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70" y="1855579"/>
            <a:ext cx="6300240" cy="2999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748,&quot;width&quot;:919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2521</TotalTime>
  <Words>747</Words>
  <Application>Microsoft Office PowerPoint</Application>
  <PresentationFormat>全屏显示(16:9)</PresentationFormat>
  <Paragraphs>113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208</cp:revision>
  <dcterms:created xsi:type="dcterms:W3CDTF">2016-04-25T01:54:00Z</dcterms:created>
  <dcterms:modified xsi:type="dcterms:W3CDTF">2023-03-03T05:00:10Z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