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8"/>
  </p:notesMasterIdLst>
  <p:sldIdLst>
    <p:sldId id="357" r:id="rId5"/>
    <p:sldId id="343" r:id="rId6"/>
    <p:sldId id="368" r:id="rId7"/>
    <p:sldId id="337" r:id="rId8"/>
    <p:sldId id="363" r:id="rId9"/>
    <p:sldId id="360" r:id="rId10"/>
    <p:sldId id="364" r:id="rId11"/>
    <p:sldId id="359" r:id="rId12"/>
    <p:sldId id="365" r:id="rId13"/>
    <p:sldId id="356" r:id="rId14"/>
    <p:sldId id="366" r:id="rId15"/>
    <p:sldId id="367" r:id="rId16"/>
    <p:sldId id="352" r:id="rId17"/>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extLst>
    <p:ext uri="{EFAFB233-063F-42B5-8137-9DF3F51BA10A}">
      <p15:sldGuideLst xmlns:p15="http://schemas.microsoft.com/office/powerpoint/2012/main">
        <p15:guide id="1" orient="horz" pos="1565">
          <p15:clr>
            <a:srgbClr val="A4A3A4"/>
          </p15:clr>
        </p15:guide>
        <p15:guide id="2" pos="2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9500" autoAdjust="0"/>
  </p:normalViewPr>
  <p:slideViewPr>
    <p:cSldViewPr>
      <p:cViewPr varScale="1">
        <p:scale>
          <a:sx n="112" d="100"/>
          <a:sy n="112" d="100"/>
        </p:scale>
        <p:origin x="653" y="86"/>
      </p:cViewPr>
      <p:guideLst>
        <p:guide orient="horz" pos="1565"/>
        <p:guide pos="2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7"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6</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10"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11"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dt="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1950330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10</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872402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25003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375225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23263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679225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312885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4</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44911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5</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74140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6</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12481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7</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829930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45053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219694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5"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Calibri" panose="020F0502020204030204" pitchFamily="34" charset="0"/>
              <a:ea typeface="宋体" panose="02010600030101010101" pitchFamily="2" charset="-122"/>
              <a:cs typeface="Times New Roman" panose="02020603050405020304" charset="0"/>
            </a:endParaRPr>
          </a:p>
        </p:txBody>
      </p:sp>
      <p:sp>
        <p:nvSpPr>
          <p:cNvPr id="13"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Calibri" panose="020F0502020204030204" pitchFamily="34" charset="0"/>
              <a:ea typeface="宋体" panose="02010600030101010101" pitchFamily="2" charset="-122"/>
              <a:cs typeface="Times New Roman" panose="02020603050405020304" charset="0"/>
            </a:endParaRPr>
          </a:p>
        </p:txBody>
      </p:sp>
      <p:sp>
        <p:nvSpPr>
          <p:cNvPr id="14"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Times New Roman" panose="02020603050405020304" charset="0"/>
              </a:rPr>
              <a:t>‹#›</a:t>
            </a:fld>
            <a:endParaRPr lang="zh-CN" altLang="en-US">
              <a:latin typeface="Calibri" panose="020F050202020403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0.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0.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0.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err="1">
                <a:solidFill>
                  <a:schemeClr val="bg1"/>
                </a:solidFill>
                <a:latin typeface="微软雅黑" panose="020B0503020204020204" charset="-122"/>
                <a:ea typeface="微软雅黑" panose="020B0503020204020204" charset="-122"/>
              </a:rPr>
              <a:t>Delegatecall</a:t>
            </a:r>
            <a:r>
              <a:rPr lang="zh-CN" altLang="en-US" sz="2000">
                <a:solidFill>
                  <a:schemeClr val="bg1"/>
                </a:solidFill>
                <a:latin typeface="微软雅黑" panose="020B0503020204020204" charset="-122"/>
                <a:ea typeface="微软雅黑" panose="020B0503020204020204" charset="-122"/>
              </a:rPr>
              <a:t>详解</a:t>
            </a:r>
            <a:endParaRPr lang="zh-CN" altLang="en-US" sz="2000"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000" b="1" kern="0" dirty="0" err="1">
                <a:solidFill>
                  <a:srgbClr val="C9394A"/>
                </a:solidFill>
                <a:latin typeface="微软雅黑" panose="020B0503020204020204" charset="-122"/>
                <a:ea typeface="微软雅黑" panose="020B0503020204020204" charset="-122"/>
              </a:rPr>
              <a:t>delegatecall</a:t>
            </a:r>
            <a:r>
              <a:rPr lang="zh-CN" altLang="en-US" sz="3000" b="1" kern="0" dirty="0">
                <a:solidFill>
                  <a:srgbClr val="C9394A"/>
                </a:solidFill>
                <a:latin typeface="微软雅黑" panose="020B0503020204020204" charset="-122"/>
                <a:ea typeface="微软雅黑" panose="020B0503020204020204" charset="-122"/>
              </a:rPr>
              <a:t>与代理模式</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委托调用</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98065312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269272" y="431711"/>
            <a:ext cx="2605971"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000" b="1" kern="100" dirty="0" err="1">
                <a:solidFill>
                  <a:srgbClr val="C9394A"/>
                </a:solidFill>
                <a:latin typeface="微软雅黑" panose="020B0503020204020204" charset="-122"/>
                <a:ea typeface="微软雅黑" panose="020B0503020204020204" charset="-122"/>
              </a:rPr>
              <a:t>delegatecall</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1907630" y="2063751"/>
            <a:ext cx="8867460" cy="507999"/>
          </a:xfrm>
          <a:prstGeom prst="rect">
            <a:avLst/>
          </a:prstGeom>
          <a:noFill/>
          <a:ln w="9525" cap="flat" cmpd="sng">
            <a:noFill/>
            <a:prstDash val="solid"/>
            <a:miter/>
          </a:ln>
        </p:spPr>
        <p:txBody>
          <a:bodyPr vert="horz" wrap="square" lIns="91440" tIns="45720" rIns="91440" bIns="45720" anchor="ctr" anchorCtr="0"/>
          <a:lstStyle/>
          <a:p>
            <a:pPr marL="609600" indent="-342900" algn="just">
              <a:lnSpc>
                <a:spcPct val="200000"/>
              </a:lnSpc>
              <a:buClr>
                <a:srgbClr val="C00000"/>
              </a:buClr>
              <a:buFont typeface="Wingdings" panose="05000000000000000000" charset="0"/>
              <a:buChar char="u"/>
            </a:pPr>
            <a:r>
              <a:rPr lang="en-US" altLang="zh-CN" sz="2000" kern="100" dirty="0">
                <a:latin typeface="微软雅黑" panose="020B0503020204020204" charset="-122"/>
                <a:ea typeface="微软雅黑" panose="020B0503020204020204" charset="-122"/>
              </a:rPr>
              <a:t>&lt;address&gt;.</a:t>
            </a:r>
            <a:r>
              <a:rPr lang="en-US" altLang="zh-CN" sz="2000" kern="100" dirty="0" err="1">
                <a:latin typeface="微软雅黑" panose="020B0503020204020204" charset="-122"/>
                <a:ea typeface="微软雅黑" panose="020B0503020204020204" charset="-122"/>
              </a:rPr>
              <a:t>delegatecall</a:t>
            </a:r>
            <a:r>
              <a:rPr lang="en-US" altLang="zh-CN" sz="2000" kern="100" dirty="0">
                <a:latin typeface="微软雅黑" panose="020B0503020204020204" charset="-122"/>
                <a:ea typeface="微软雅黑" panose="020B0503020204020204" charset="-122"/>
              </a:rPr>
              <a:t>(bytes </a:t>
            </a:r>
            <a:r>
              <a:rPr lang="en-US" altLang="zh-CN" sz="2000" kern="100" dirty="0" err="1">
                <a:latin typeface="微软雅黑" panose="020B0503020204020204" charset="-122"/>
                <a:ea typeface="微软雅黑" panose="020B0503020204020204" charset="-122"/>
              </a:rPr>
              <a:t>calldata</a:t>
            </a:r>
            <a:r>
              <a:rPr lang="en-US" altLang="zh-CN" sz="2000" kern="100" dirty="0">
                <a:latin typeface="微软雅黑" panose="020B0503020204020204" charset="-122"/>
                <a:ea typeface="微软雅黑" panose="020B0503020204020204" charset="-122"/>
              </a:rPr>
              <a:t>)</a:t>
            </a:r>
          </a:p>
          <a:p>
            <a:pPr marL="609600" indent="-342900" algn="just">
              <a:lnSpc>
                <a:spcPct val="200000"/>
              </a:lnSpc>
              <a:buClr>
                <a:srgbClr val="C00000"/>
              </a:buClr>
              <a:buFont typeface="Wingdings" panose="05000000000000000000" charset="0"/>
              <a:buChar char="u"/>
            </a:pPr>
            <a:r>
              <a:rPr lang="zh-CN" altLang="en-US" sz="2000" kern="100" dirty="0">
                <a:latin typeface="微软雅黑" panose="020B0503020204020204" charset="-122"/>
                <a:ea typeface="微软雅黑" panose="020B0503020204020204" charset="-122"/>
              </a:rPr>
              <a:t>调用别的合约的代码，访问自己的成员</a:t>
            </a:r>
            <a:endParaRPr lang="zh-CN" altLang="en-US" sz="2000" kern="100" dirty="0">
              <a:solidFill>
                <a:srgbClr val="FF0000"/>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3178248482"/>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699822" y="431711"/>
            <a:ext cx="3744872"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000" b="1" kern="100" dirty="0" err="1">
                <a:solidFill>
                  <a:srgbClr val="C9394A"/>
                </a:solidFill>
                <a:latin typeface="微软雅黑" panose="020B0503020204020204" charset="-122"/>
                <a:ea typeface="微软雅黑" panose="020B0503020204020204" charset="-122"/>
              </a:rPr>
              <a:t>Delegatecall</a:t>
            </a:r>
            <a:r>
              <a:rPr lang="zh-CN" altLang="en-US" sz="3000" b="1" kern="100" dirty="0">
                <a:solidFill>
                  <a:srgbClr val="C9394A"/>
                </a:solidFill>
                <a:latin typeface="微软雅黑" panose="020B0503020204020204" charset="-122"/>
                <a:ea typeface="微软雅黑" panose="020B0503020204020204" charset="-122"/>
              </a:rPr>
              <a:t>的理解</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683460" y="2571750"/>
            <a:ext cx="7489040" cy="507999"/>
          </a:xfrm>
          <a:prstGeom prst="rect">
            <a:avLst/>
          </a:prstGeom>
          <a:noFill/>
          <a:ln w="9525" cap="flat" cmpd="sng">
            <a:noFill/>
            <a:prstDash val="solid"/>
            <a:miter/>
          </a:ln>
        </p:spPr>
        <p:txBody>
          <a:bodyPr vert="horz" wrap="square" lIns="91440" tIns="45720" rIns="91440" bIns="45720" anchor="ctr" anchorCtr="0"/>
          <a:lstStyle/>
          <a:p>
            <a:pPr marL="266700" algn="just">
              <a:lnSpc>
                <a:spcPct val="200000"/>
              </a:lnSpc>
              <a:buClr>
                <a:srgbClr val="C00000"/>
              </a:buClr>
            </a:pPr>
            <a:r>
              <a:rPr lang="en-US" altLang="zh-CN" sz="2000" kern="100" dirty="0">
                <a:solidFill>
                  <a:srgbClr val="FF0000"/>
                </a:solidFill>
                <a:latin typeface="微软雅黑" panose="020B0503020204020204" charset="-122"/>
                <a:ea typeface="微软雅黑" panose="020B0503020204020204" charset="-122"/>
              </a:rPr>
              <a:t>	</a:t>
            </a:r>
            <a:r>
              <a:rPr lang="en-US" altLang="zh-CN" kern="100" dirty="0">
                <a:solidFill>
                  <a:schemeClr val="tx1">
                    <a:lumMod val="65000"/>
                    <a:lumOff val="35000"/>
                  </a:schemeClr>
                </a:solidFill>
                <a:latin typeface="微软雅黑" panose="020B0503020204020204" charset="-122"/>
                <a:ea typeface="微软雅黑" panose="020B0503020204020204" charset="-122"/>
              </a:rPr>
              <a:t>A</a:t>
            </a:r>
            <a:r>
              <a:rPr lang="zh-CN" altLang="en-US" kern="100" dirty="0">
                <a:solidFill>
                  <a:schemeClr val="tx1">
                    <a:lumMod val="65000"/>
                    <a:lumOff val="35000"/>
                  </a:schemeClr>
                </a:solidFill>
                <a:latin typeface="微软雅黑" panose="020B0503020204020204" charset="-122"/>
                <a:ea typeface="微软雅黑" panose="020B0503020204020204" charset="-122"/>
              </a:rPr>
              <a:t>合约把</a:t>
            </a:r>
            <a:r>
              <a:rPr lang="en-US" altLang="zh-CN" kern="100" dirty="0">
                <a:solidFill>
                  <a:schemeClr val="tx1">
                    <a:lumMod val="65000"/>
                    <a:lumOff val="35000"/>
                  </a:schemeClr>
                </a:solidFill>
                <a:latin typeface="微软雅黑" panose="020B0503020204020204" charset="-122"/>
                <a:ea typeface="微软雅黑" panose="020B0503020204020204" charset="-122"/>
              </a:rPr>
              <a:t>B</a:t>
            </a:r>
            <a:r>
              <a:rPr lang="zh-CN" altLang="en-US" kern="100" dirty="0">
                <a:solidFill>
                  <a:schemeClr val="tx1">
                    <a:lumMod val="65000"/>
                    <a:lumOff val="35000"/>
                  </a:schemeClr>
                </a:solidFill>
                <a:latin typeface="微软雅黑" panose="020B0503020204020204" charset="-122"/>
                <a:ea typeface="微软雅黑" panose="020B0503020204020204" charset="-122"/>
              </a:rPr>
              <a:t>合约的函数借用、搬运到自己合约内部来执行，这些代码访问的是</a:t>
            </a:r>
            <a:r>
              <a:rPr lang="en-US" altLang="zh-CN" kern="100" dirty="0">
                <a:solidFill>
                  <a:schemeClr val="tx1">
                    <a:lumMod val="65000"/>
                    <a:lumOff val="35000"/>
                  </a:schemeClr>
                </a:solidFill>
                <a:latin typeface="微软雅黑" panose="020B0503020204020204" charset="-122"/>
                <a:ea typeface="微软雅黑" panose="020B0503020204020204" charset="-122"/>
              </a:rPr>
              <a:t>A</a:t>
            </a:r>
            <a:r>
              <a:rPr lang="zh-CN" altLang="en-US" kern="100" dirty="0">
                <a:solidFill>
                  <a:schemeClr val="tx1">
                    <a:lumMod val="65000"/>
                    <a:lumOff val="35000"/>
                  </a:schemeClr>
                </a:solidFill>
                <a:latin typeface="微软雅黑" panose="020B0503020204020204" charset="-122"/>
                <a:ea typeface="微软雅黑" panose="020B0503020204020204" charset="-122"/>
              </a:rPr>
              <a:t>合约的成员。</a:t>
            </a:r>
            <a:r>
              <a:rPr lang="zh-CN" altLang="en-US" kern="100" dirty="0">
                <a:solidFill>
                  <a:srgbClr val="FF0000"/>
                </a:solidFill>
                <a:latin typeface="微软雅黑" panose="020B0503020204020204" charset="-122"/>
                <a:ea typeface="微软雅黑" panose="020B0503020204020204" charset="-122"/>
              </a:rPr>
              <a:t>由于合约是按照成员变量的存储位置来访问成员的，如果</a:t>
            </a:r>
            <a:r>
              <a:rPr lang="en-US" altLang="zh-CN" kern="100" dirty="0">
                <a:solidFill>
                  <a:srgbClr val="FF0000"/>
                </a:solidFill>
                <a:latin typeface="微软雅黑" panose="020B0503020204020204" charset="-122"/>
                <a:ea typeface="微软雅黑" panose="020B0503020204020204" charset="-122"/>
              </a:rPr>
              <a:t>A</a:t>
            </a:r>
            <a:r>
              <a:rPr lang="zh-CN" altLang="en-US" kern="100" dirty="0">
                <a:solidFill>
                  <a:srgbClr val="FF0000"/>
                </a:solidFill>
                <a:latin typeface="微软雅黑" panose="020B0503020204020204" charset="-122"/>
                <a:ea typeface="微软雅黑" panose="020B0503020204020204" charset="-122"/>
              </a:rPr>
              <a:t>和</a:t>
            </a:r>
            <a:r>
              <a:rPr lang="en-US" altLang="zh-CN" kern="100" dirty="0">
                <a:solidFill>
                  <a:srgbClr val="FF0000"/>
                </a:solidFill>
                <a:latin typeface="微软雅黑" panose="020B0503020204020204" charset="-122"/>
                <a:ea typeface="微软雅黑" panose="020B0503020204020204" charset="-122"/>
              </a:rPr>
              <a:t>B</a:t>
            </a:r>
            <a:r>
              <a:rPr lang="zh-CN" altLang="en-US" kern="100" dirty="0">
                <a:solidFill>
                  <a:srgbClr val="FF0000"/>
                </a:solidFill>
                <a:latin typeface="微软雅黑" panose="020B0503020204020204" charset="-122"/>
                <a:ea typeface="微软雅黑" panose="020B0503020204020204" charset="-122"/>
              </a:rPr>
              <a:t>的成员变量存储布局相同</a:t>
            </a:r>
            <a:r>
              <a:rPr lang="en-US" altLang="zh-CN" kern="100" dirty="0">
                <a:solidFill>
                  <a:srgbClr val="FF0000"/>
                </a:solidFill>
                <a:latin typeface="微软雅黑" panose="020B0503020204020204" charset="-122"/>
                <a:ea typeface="微软雅黑" panose="020B0503020204020204" charset="-122"/>
              </a:rPr>
              <a:t>(</a:t>
            </a:r>
            <a:r>
              <a:rPr lang="zh-CN" altLang="en-US" kern="100" dirty="0">
                <a:solidFill>
                  <a:srgbClr val="FF0000"/>
                </a:solidFill>
                <a:latin typeface="微软雅黑" panose="020B0503020204020204" charset="-122"/>
                <a:ea typeface="微软雅黑" panose="020B0503020204020204" charset="-122"/>
              </a:rPr>
              <a:t>兼容</a:t>
            </a:r>
            <a:r>
              <a:rPr lang="en-US" altLang="zh-CN" kern="100" dirty="0">
                <a:solidFill>
                  <a:srgbClr val="FF0000"/>
                </a:solidFill>
                <a:latin typeface="微软雅黑" panose="020B0503020204020204" charset="-122"/>
                <a:ea typeface="微软雅黑" panose="020B0503020204020204" charset="-122"/>
              </a:rPr>
              <a:t>)</a:t>
            </a:r>
            <a:r>
              <a:rPr lang="zh-CN" altLang="en-US" kern="100" dirty="0">
                <a:solidFill>
                  <a:srgbClr val="FF0000"/>
                </a:solidFill>
                <a:latin typeface="微软雅黑" panose="020B0503020204020204" charset="-122"/>
                <a:ea typeface="微软雅黑" panose="020B0503020204020204" charset="-122"/>
              </a:rPr>
              <a:t>，那么这种借用就能正确执行。</a:t>
            </a:r>
            <a:endParaRPr lang="en-US" altLang="zh-CN" kern="100" dirty="0">
              <a:solidFill>
                <a:srgbClr val="FF0000"/>
              </a:solidFill>
              <a:latin typeface="微软雅黑" panose="020B0503020204020204" charset="-122"/>
              <a:ea typeface="微软雅黑" panose="020B0503020204020204" charset="-122"/>
            </a:endParaRPr>
          </a:p>
          <a:p>
            <a:pPr marL="266700" algn="just">
              <a:lnSpc>
                <a:spcPct val="200000"/>
              </a:lnSpc>
              <a:buClr>
                <a:srgbClr val="C00000"/>
              </a:buClr>
            </a:pPr>
            <a:r>
              <a:rPr lang="en-US" altLang="zh-CN" kern="100" dirty="0">
                <a:solidFill>
                  <a:srgbClr val="FF0000"/>
                </a:solidFill>
                <a:latin typeface="微软雅黑" panose="020B0503020204020204" charset="-122"/>
                <a:ea typeface="微软雅黑" panose="020B0503020204020204" charset="-122"/>
              </a:rPr>
              <a:t>	B</a:t>
            </a:r>
            <a:r>
              <a:rPr lang="zh-CN" altLang="en-US" kern="100" dirty="0">
                <a:solidFill>
                  <a:srgbClr val="FF0000"/>
                </a:solidFill>
                <a:latin typeface="微软雅黑" panose="020B0503020204020204" charset="-122"/>
                <a:ea typeface="微软雅黑" panose="020B0503020204020204" charset="-122"/>
              </a:rPr>
              <a:t>合约的成员变量设置相当于训练场，实战发生在</a:t>
            </a:r>
            <a:r>
              <a:rPr lang="en-US" altLang="zh-CN" kern="100" dirty="0">
                <a:solidFill>
                  <a:srgbClr val="FF0000"/>
                </a:solidFill>
                <a:latin typeface="微软雅黑" panose="020B0503020204020204" charset="-122"/>
                <a:ea typeface="微软雅黑" panose="020B0503020204020204" charset="-122"/>
              </a:rPr>
              <a:t>A</a:t>
            </a:r>
            <a:r>
              <a:rPr lang="zh-CN" altLang="en-US" kern="100" dirty="0">
                <a:solidFill>
                  <a:srgbClr val="FF0000"/>
                </a:solidFill>
                <a:latin typeface="微软雅黑" panose="020B0503020204020204" charset="-122"/>
                <a:ea typeface="微软雅黑" panose="020B0503020204020204" charset="-122"/>
              </a:rPr>
              <a:t>合约，训练场要模拟实战场！</a:t>
            </a:r>
          </a:p>
        </p:txBody>
      </p:sp>
    </p:spTree>
    <p:custDataLst>
      <p:tags r:id="rId1"/>
    </p:custDataLst>
    <p:extLst>
      <p:ext uri="{BB962C8B-B14F-4D97-AF65-F5344CB8AC3E}">
        <p14:creationId xmlns:p14="http://schemas.microsoft.com/office/powerpoint/2010/main" val="512528507"/>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charset="-122"/>
                <a:ea typeface="微软雅黑" panose="020B0503020204020204" charset="-122"/>
              </a:rPr>
              <a:t>上下文变化</a:t>
            </a: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000" b="1" kern="0" dirty="0" err="1">
                <a:solidFill>
                  <a:srgbClr val="C9394A"/>
                </a:solidFill>
                <a:latin typeface="微软雅黑" panose="020B0503020204020204" charset="-122"/>
                <a:ea typeface="微软雅黑" panose="020B0503020204020204" charset="-122"/>
              </a:rPr>
              <a:t>delegatecall</a:t>
            </a:r>
            <a:r>
              <a:rPr lang="zh-CN" altLang="en-US" sz="3000" b="1" kern="0" dirty="0">
                <a:solidFill>
                  <a:srgbClr val="C9394A"/>
                </a:solidFill>
                <a:latin typeface="微软雅黑" panose="020B0503020204020204" charset="-122"/>
                <a:ea typeface="微软雅黑" panose="020B0503020204020204" charset="-122"/>
              </a:rPr>
              <a:t>与代理模式</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上下文</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38320106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518131" y="431711"/>
            <a:ext cx="2108269"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上下文变化</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395420" y="1946167"/>
            <a:ext cx="7486617" cy="507999"/>
          </a:xfrm>
          <a:prstGeom prst="rect">
            <a:avLst/>
          </a:prstGeom>
          <a:noFill/>
          <a:ln w="9525" cap="flat" cmpd="sng">
            <a:noFill/>
            <a:prstDash val="solid"/>
            <a:miter/>
          </a:ln>
        </p:spPr>
        <p:txBody>
          <a:bodyPr vert="horz" wrap="square" lIns="91440" tIns="45720" rIns="91440" bIns="45720" anchor="ctr" anchorCtr="0"/>
          <a:lstStyle/>
          <a:p>
            <a:pPr marL="609600" indent="-342900" algn="just">
              <a:lnSpc>
                <a:spcPct val="200000"/>
              </a:lnSpc>
              <a:buClr>
                <a:srgbClr val="C00000"/>
              </a:buClr>
              <a:buFont typeface="Wingdings" panose="05000000000000000000" charset="0"/>
              <a:buChar char="u"/>
            </a:pPr>
            <a:r>
              <a:rPr lang="zh-CN" altLang="en-US" sz="1600" kern="100" dirty="0">
                <a:solidFill>
                  <a:schemeClr val="accent6"/>
                </a:solidFill>
                <a:latin typeface="微软雅黑" panose="020B0503020204020204" charset="-122"/>
                <a:ea typeface="微软雅黑" panose="020B0503020204020204" charset="-122"/>
              </a:rPr>
              <a:t>概念上</a:t>
            </a:r>
            <a:r>
              <a:rPr lang="en-US" altLang="zh-CN" sz="1600" kern="100" dirty="0">
                <a:latin typeface="微软雅黑" panose="020B0503020204020204" charset="-122"/>
                <a:ea typeface="微软雅黑" panose="020B0503020204020204" charset="-122"/>
              </a:rPr>
              <a:t>, </a:t>
            </a:r>
            <a:r>
              <a:rPr lang="en-US" altLang="zh-CN" sz="1600" kern="100" dirty="0" err="1">
                <a:latin typeface="微软雅黑" panose="020B0503020204020204" charset="-122"/>
                <a:ea typeface="微软雅黑" panose="020B0503020204020204" charset="-122"/>
              </a:rPr>
              <a:t>ContractB</a:t>
            </a:r>
            <a:r>
              <a:rPr lang="zh-CN" altLang="en-US" sz="1600" kern="100" dirty="0">
                <a:latin typeface="微软雅黑" panose="020B0503020204020204" charset="-122"/>
                <a:ea typeface="微软雅黑" panose="020B0503020204020204" charset="-122"/>
              </a:rPr>
              <a:t>完全运行在</a:t>
            </a:r>
            <a:r>
              <a:rPr lang="en-US" altLang="zh-CN" sz="1600" kern="100" dirty="0" err="1">
                <a:latin typeface="微软雅黑" panose="020B0503020204020204" charset="-122"/>
                <a:ea typeface="微软雅黑" panose="020B0503020204020204" charset="-122"/>
              </a:rPr>
              <a:t>ContractA</a:t>
            </a:r>
            <a:r>
              <a:rPr lang="zh-CN" altLang="en-US" sz="1600" kern="100" dirty="0">
                <a:latin typeface="微软雅黑" panose="020B0503020204020204" charset="-122"/>
                <a:ea typeface="微软雅黑" panose="020B0503020204020204" charset="-122"/>
              </a:rPr>
              <a:t>的上下文中，</a:t>
            </a:r>
            <a:r>
              <a:rPr lang="en-US" altLang="zh-CN" sz="1600" kern="100" dirty="0">
                <a:latin typeface="微软雅黑" panose="020B0503020204020204" charset="-122"/>
                <a:ea typeface="微软雅黑" panose="020B0503020204020204" charset="-122"/>
              </a:rPr>
              <a:t>this</a:t>
            </a:r>
            <a:r>
              <a:rPr lang="zh-CN" altLang="en-US" sz="1600" kern="100" dirty="0">
                <a:latin typeface="微软雅黑" panose="020B0503020204020204" charset="-122"/>
                <a:ea typeface="微软雅黑" panose="020B0503020204020204" charset="-122"/>
              </a:rPr>
              <a:t> </a:t>
            </a:r>
            <a:r>
              <a:rPr lang="en-US" altLang="zh-CN" sz="1600" kern="100" dirty="0" err="1">
                <a:latin typeface="微软雅黑" panose="020B0503020204020204" charset="-122"/>
                <a:ea typeface="微软雅黑" panose="020B0503020204020204" charset="-122"/>
              </a:rPr>
              <a:t>msg.sender</a:t>
            </a:r>
            <a:r>
              <a:rPr lang="zh-CN" altLang="en-US" sz="1600" kern="100" dirty="0">
                <a:latin typeface="微软雅黑" panose="020B0503020204020204" charset="-122"/>
                <a:ea typeface="微软雅黑" panose="020B0503020204020204" charset="-122"/>
              </a:rPr>
              <a:t> </a:t>
            </a:r>
            <a:r>
              <a:rPr lang="en-US" altLang="zh-CN" sz="1600" kern="100" dirty="0" err="1">
                <a:latin typeface="微软雅黑" panose="020B0503020204020204" charset="-122"/>
                <a:ea typeface="微软雅黑" panose="020B0503020204020204" charset="-122"/>
              </a:rPr>
              <a:t>msg.value</a:t>
            </a:r>
            <a:r>
              <a:rPr lang="zh-CN" altLang="en-US" sz="1600" kern="100" dirty="0">
                <a:latin typeface="微软雅黑" panose="020B0503020204020204" charset="-122"/>
                <a:ea typeface="微软雅黑" panose="020B0503020204020204" charset="-122"/>
              </a:rPr>
              <a:t>均无变化，</a:t>
            </a:r>
            <a:r>
              <a:rPr lang="en-US" altLang="zh-CN" sz="1600" kern="100" dirty="0">
                <a:latin typeface="微软雅黑" panose="020B0503020204020204" charset="-122"/>
                <a:ea typeface="微软雅黑" panose="020B0503020204020204" charset="-122"/>
              </a:rPr>
              <a:t>msg</a:t>
            </a:r>
            <a:r>
              <a:rPr lang="zh-CN" altLang="en-US" sz="1600" kern="100" dirty="0">
                <a:latin typeface="微软雅黑" panose="020B0503020204020204" charset="-122"/>
                <a:ea typeface="微软雅黑" panose="020B0503020204020204" charset="-122"/>
              </a:rPr>
              <a:t>就是</a:t>
            </a:r>
            <a:r>
              <a:rPr lang="en-US" altLang="zh-CN" sz="1600" kern="100" dirty="0" err="1">
                <a:latin typeface="微软雅黑" panose="020B0503020204020204" charset="-122"/>
                <a:ea typeface="微软雅黑" panose="020B0503020204020204" charset="-122"/>
              </a:rPr>
              <a:t>ContractA</a:t>
            </a:r>
            <a:r>
              <a:rPr lang="zh-CN" altLang="en-US" sz="1600" kern="100" dirty="0">
                <a:latin typeface="微软雅黑" panose="020B0503020204020204" charset="-122"/>
                <a:ea typeface="微软雅黑" panose="020B0503020204020204" charset="-122"/>
              </a:rPr>
              <a:t>的调用者产生的</a:t>
            </a:r>
            <a:r>
              <a:rPr lang="en-US" altLang="zh-CN" sz="1600" kern="100" dirty="0">
                <a:latin typeface="微软雅黑" panose="020B0503020204020204" charset="-122"/>
                <a:ea typeface="微软雅黑" panose="020B0503020204020204" charset="-122"/>
              </a:rPr>
              <a:t>message</a:t>
            </a:r>
            <a:r>
              <a:rPr lang="zh-CN" altLang="en-US" sz="1600" kern="100" dirty="0">
                <a:latin typeface="微软雅黑" panose="020B0503020204020204" charset="-122"/>
                <a:ea typeface="微软雅黑" panose="020B0503020204020204" charset="-122"/>
              </a:rPr>
              <a:t>！    </a:t>
            </a:r>
            <a:r>
              <a:rPr lang="zh-CN" altLang="en-US" sz="1600" i="1" kern="100" dirty="0">
                <a:latin typeface="微软雅黑" panose="020B0503020204020204" charset="-122"/>
                <a:ea typeface="微软雅黑" panose="020B0503020204020204" charset="-122"/>
              </a:rPr>
              <a:t>（</a:t>
            </a:r>
            <a:r>
              <a:rPr lang="zh-CN" altLang="en-US" sz="1400" i="1" kern="100" dirty="0">
                <a:solidFill>
                  <a:schemeClr val="accent6"/>
                </a:solidFill>
                <a:latin typeface="微软雅黑" panose="020B0503020204020204" charset="-122"/>
                <a:ea typeface="微软雅黑" panose="020B0503020204020204" charset="-122"/>
              </a:rPr>
              <a:t>底层确实新产生了一个</a:t>
            </a:r>
            <a:r>
              <a:rPr lang="en-US" altLang="zh-CN" sz="1400" i="1" kern="100" dirty="0">
                <a:solidFill>
                  <a:schemeClr val="accent6"/>
                </a:solidFill>
                <a:latin typeface="微软雅黑" panose="020B0503020204020204" charset="-122"/>
                <a:ea typeface="微软雅黑" panose="020B0503020204020204" charset="-122"/>
              </a:rPr>
              <a:t>message</a:t>
            </a:r>
            <a:r>
              <a:rPr lang="zh-CN" altLang="en-US" sz="1400" i="1" kern="100" dirty="0">
                <a:solidFill>
                  <a:schemeClr val="accent6"/>
                </a:solidFill>
                <a:latin typeface="微软雅黑" panose="020B0503020204020204" charset="-122"/>
                <a:ea typeface="微软雅黑" panose="020B0503020204020204" charset="-122"/>
              </a:rPr>
              <a:t>拷贝，比如</a:t>
            </a:r>
            <a:r>
              <a:rPr lang="en-US" altLang="zh-CN" sz="1400" i="1" kern="100" dirty="0" err="1">
                <a:solidFill>
                  <a:schemeClr val="accent6"/>
                </a:solidFill>
                <a:latin typeface="微软雅黑" panose="020B0503020204020204" charset="-122"/>
                <a:ea typeface="微软雅黑" panose="020B0503020204020204" charset="-122"/>
              </a:rPr>
              <a:t>gaslimit</a:t>
            </a:r>
            <a:r>
              <a:rPr lang="zh-CN" altLang="en-US" sz="1400" i="1" kern="100" dirty="0">
                <a:solidFill>
                  <a:schemeClr val="accent6"/>
                </a:solidFill>
                <a:latin typeface="微软雅黑" panose="020B0503020204020204" charset="-122"/>
                <a:ea typeface="微软雅黑" panose="020B0503020204020204" charset="-122"/>
              </a:rPr>
              <a:t>可以重新设置</a:t>
            </a:r>
            <a:r>
              <a:rPr lang="en-US" altLang="zh-CN" sz="1400" i="1" kern="100" dirty="0">
                <a:solidFill>
                  <a:schemeClr val="accent6"/>
                </a:solidFill>
                <a:latin typeface="微软雅黑" panose="020B0503020204020204" charset="-122"/>
                <a:ea typeface="微软雅黑" panose="020B0503020204020204" charset="-122"/>
              </a:rPr>
              <a:t>(why</a:t>
            </a:r>
            <a:r>
              <a:rPr lang="zh-CN" altLang="en-US" sz="1400" i="1" kern="100" dirty="0">
                <a:solidFill>
                  <a:schemeClr val="accent6"/>
                </a:solidFill>
                <a:latin typeface="微软雅黑" panose="020B0503020204020204" charset="-122"/>
                <a:ea typeface="微软雅黑" panose="020B0503020204020204" charset="-122"/>
              </a:rPr>
              <a:t>？</a:t>
            </a:r>
            <a:r>
              <a:rPr lang="en-US" altLang="zh-CN" sz="1400" i="1" kern="100" dirty="0">
                <a:solidFill>
                  <a:schemeClr val="accent6"/>
                </a:solidFill>
                <a:latin typeface="微软雅黑" panose="020B0503020204020204" charset="-122"/>
                <a:ea typeface="微软雅黑" panose="020B0503020204020204" charset="-122"/>
              </a:rPr>
              <a:t>)</a:t>
            </a:r>
            <a:r>
              <a:rPr lang="zh-CN" altLang="en-US" sz="1600" i="1" kern="100" dirty="0">
                <a:latin typeface="微软雅黑" panose="020B0503020204020204" charset="-122"/>
                <a:ea typeface="微软雅黑" panose="020B0503020204020204" charset="-122"/>
              </a:rPr>
              <a:t>）</a:t>
            </a:r>
            <a:endParaRPr lang="en-US" altLang="zh-CN" sz="1600" i="1"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Wingdings" panose="05000000000000000000" charset="0"/>
              <a:buChar char="u"/>
            </a:pPr>
            <a:r>
              <a:rPr lang="zh-CN" altLang="en-US" sz="1600" kern="100" dirty="0">
                <a:latin typeface="微软雅黑" panose="020B0503020204020204" charset="-122"/>
                <a:ea typeface="微软雅黑" panose="020B0503020204020204" charset="-122"/>
              </a:rPr>
              <a:t>合约调用链条中，</a:t>
            </a:r>
            <a:r>
              <a:rPr lang="en-US" altLang="zh-CN" sz="1600" kern="100" dirty="0" err="1">
                <a:latin typeface="微软雅黑" panose="020B0503020204020204" charset="-122"/>
                <a:ea typeface="微软雅黑" panose="020B0503020204020204" charset="-122"/>
              </a:rPr>
              <a:t>delegatecall</a:t>
            </a:r>
            <a:r>
              <a:rPr lang="zh-CN" altLang="en-US" sz="1600" kern="100" dirty="0">
                <a:latin typeface="微软雅黑" panose="020B0503020204020204" charset="-122"/>
                <a:ea typeface="微软雅黑" panose="020B0503020204020204" charset="-122"/>
              </a:rPr>
              <a:t>是调用者合约管辖范围的扩大</a:t>
            </a:r>
            <a:endParaRPr lang="en-US" altLang="zh-CN" sz="1600" kern="100" dirty="0">
              <a:latin typeface="微软雅黑" panose="020B0503020204020204" charset="-122"/>
              <a:ea typeface="微软雅黑" panose="020B0503020204020204" charset="-122"/>
            </a:endParaRPr>
          </a:p>
          <a:p>
            <a:pPr marL="266700" algn="just">
              <a:lnSpc>
                <a:spcPct val="200000"/>
              </a:lnSpc>
              <a:buClr>
                <a:srgbClr val="C00000"/>
              </a:buClr>
            </a:pPr>
            <a:endParaRPr lang="zh-CN" altLang="en-US" sz="1600" dirty="0">
              <a:solidFill>
                <a:srgbClr val="21212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grpSp>
        <p:nvGrpSpPr>
          <p:cNvPr id="25" name="组合 24">
            <a:extLst>
              <a:ext uri="{FF2B5EF4-FFF2-40B4-BE49-F238E27FC236}">
                <a16:creationId xmlns:a16="http://schemas.microsoft.com/office/drawing/2014/main" id="{A40171F6-AF75-4E0B-C1A9-7D182F0C3A87}"/>
              </a:ext>
            </a:extLst>
          </p:cNvPr>
          <p:cNvGrpSpPr/>
          <p:nvPr/>
        </p:nvGrpSpPr>
        <p:grpSpPr>
          <a:xfrm>
            <a:off x="971500" y="3075820"/>
            <a:ext cx="7201000" cy="1570143"/>
            <a:chOff x="1507097" y="3317963"/>
            <a:chExt cx="7201000" cy="1712215"/>
          </a:xfrm>
        </p:grpSpPr>
        <p:sp>
          <p:nvSpPr>
            <p:cNvPr id="7" name="矩形 6">
              <a:extLst>
                <a:ext uri="{FF2B5EF4-FFF2-40B4-BE49-F238E27FC236}">
                  <a16:creationId xmlns:a16="http://schemas.microsoft.com/office/drawing/2014/main" id="{459AB795-94F2-C0EB-A641-D7EF605D646D}"/>
                </a:ext>
              </a:extLst>
            </p:cNvPr>
            <p:cNvSpPr/>
            <p:nvPr/>
          </p:nvSpPr>
          <p:spPr>
            <a:xfrm>
              <a:off x="1507097" y="3317963"/>
              <a:ext cx="7201000" cy="1712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组合 7">
              <a:extLst>
                <a:ext uri="{FF2B5EF4-FFF2-40B4-BE49-F238E27FC236}">
                  <a16:creationId xmlns:a16="http://schemas.microsoft.com/office/drawing/2014/main" id="{3A8C3A3F-41F2-B50D-D509-B02BF5AB18EB}"/>
                </a:ext>
              </a:extLst>
            </p:cNvPr>
            <p:cNvGrpSpPr/>
            <p:nvPr/>
          </p:nvGrpSpPr>
          <p:grpSpPr>
            <a:xfrm>
              <a:off x="1756847" y="3633996"/>
              <a:ext cx="6415653" cy="1080150"/>
              <a:chOff x="1687076" y="3452203"/>
              <a:chExt cx="6415653" cy="1080150"/>
            </a:xfrm>
          </p:grpSpPr>
          <p:grpSp>
            <p:nvGrpSpPr>
              <p:cNvPr id="9" name="组合 8">
                <a:extLst>
                  <a:ext uri="{FF2B5EF4-FFF2-40B4-BE49-F238E27FC236}">
                    <a16:creationId xmlns:a16="http://schemas.microsoft.com/office/drawing/2014/main" id="{727A8ED2-B931-0D2A-E881-CA4143A0E73E}"/>
                  </a:ext>
                </a:extLst>
              </p:cNvPr>
              <p:cNvGrpSpPr/>
              <p:nvPr/>
            </p:nvGrpSpPr>
            <p:grpSpPr>
              <a:xfrm>
                <a:off x="2456705" y="3452203"/>
                <a:ext cx="5646024" cy="1080150"/>
                <a:chOff x="2619847" y="3507880"/>
                <a:chExt cx="5646024" cy="1080150"/>
              </a:xfrm>
            </p:grpSpPr>
            <p:sp>
              <p:nvSpPr>
                <p:cNvPr id="18" name="矩形: 圆角 17">
                  <a:extLst>
                    <a:ext uri="{FF2B5EF4-FFF2-40B4-BE49-F238E27FC236}">
                      <a16:creationId xmlns:a16="http://schemas.microsoft.com/office/drawing/2014/main" id="{79AF1720-CEB6-0D91-301F-E8F646716FAF}"/>
                    </a:ext>
                  </a:extLst>
                </p:cNvPr>
                <p:cNvSpPr/>
                <p:nvPr/>
              </p:nvSpPr>
              <p:spPr>
                <a:xfrm>
                  <a:off x="2619847" y="3507880"/>
                  <a:ext cx="5646024" cy="1080150"/>
                </a:xfrm>
                <a:prstGeom prst="roundRect">
                  <a:avLst/>
                </a:prstGeom>
                <a:solidFill>
                  <a:schemeClr val="tx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1200" dirty="0"/>
                </a:p>
                <a:p>
                  <a:pPr algn="ctr"/>
                  <a:endParaRPr lang="en-US" sz="1200" dirty="0"/>
                </a:p>
                <a:p>
                  <a:pPr algn="ctr"/>
                  <a:r>
                    <a:rPr lang="en-US" sz="1200" dirty="0" err="1">
                      <a:solidFill>
                        <a:schemeClr val="tx1">
                          <a:lumMod val="65000"/>
                          <a:lumOff val="35000"/>
                        </a:schemeClr>
                      </a:solidFill>
                    </a:rPr>
                    <a:t>ContractA</a:t>
                  </a:r>
                  <a:endParaRPr lang="en-US" sz="1200" dirty="0">
                    <a:solidFill>
                      <a:schemeClr val="tx1">
                        <a:lumMod val="65000"/>
                        <a:lumOff val="35000"/>
                      </a:schemeClr>
                    </a:solidFill>
                  </a:endParaRPr>
                </a:p>
              </p:txBody>
            </p:sp>
            <p:sp>
              <p:nvSpPr>
                <p:cNvPr id="19" name="椭圆 18">
                  <a:extLst>
                    <a:ext uri="{FF2B5EF4-FFF2-40B4-BE49-F238E27FC236}">
                      <a16:creationId xmlns:a16="http://schemas.microsoft.com/office/drawing/2014/main" id="{EA561161-32BC-8919-6038-330E5791E90A}"/>
                    </a:ext>
                  </a:extLst>
                </p:cNvPr>
                <p:cNvSpPr/>
                <p:nvPr/>
              </p:nvSpPr>
              <p:spPr>
                <a:xfrm>
                  <a:off x="3563860" y="3939940"/>
                  <a:ext cx="648090" cy="2880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a1()</a:t>
                  </a:r>
                </a:p>
              </p:txBody>
            </p:sp>
            <p:sp>
              <p:nvSpPr>
                <p:cNvPr id="20" name="椭圆 19">
                  <a:extLst>
                    <a:ext uri="{FF2B5EF4-FFF2-40B4-BE49-F238E27FC236}">
                      <a16:creationId xmlns:a16="http://schemas.microsoft.com/office/drawing/2014/main" id="{B4ED90D2-F1FB-7770-7EAE-5291928154FA}"/>
                    </a:ext>
                  </a:extLst>
                </p:cNvPr>
                <p:cNvSpPr/>
                <p:nvPr/>
              </p:nvSpPr>
              <p:spPr>
                <a:xfrm>
                  <a:off x="4552878" y="3939940"/>
                  <a:ext cx="648090" cy="2880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a2()</a:t>
                  </a:r>
                </a:p>
              </p:txBody>
            </p:sp>
            <p:cxnSp>
              <p:nvCxnSpPr>
                <p:cNvPr id="21" name="直接箭头连接符 20">
                  <a:extLst>
                    <a:ext uri="{FF2B5EF4-FFF2-40B4-BE49-F238E27FC236}">
                      <a16:creationId xmlns:a16="http://schemas.microsoft.com/office/drawing/2014/main" id="{E39F0902-E4BD-38AC-A09B-F876CC41C469}"/>
                    </a:ext>
                  </a:extLst>
                </p:cNvPr>
                <p:cNvCxnSpPr>
                  <a:stCxn id="19" idx="6"/>
                  <a:endCxn id="20" idx="2"/>
                </p:cNvCxnSpPr>
                <p:nvPr/>
              </p:nvCxnSpPr>
              <p:spPr>
                <a:xfrm>
                  <a:off x="4211950" y="4083960"/>
                  <a:ext cx="340928"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B944BB82-682B-49B7-6E0A-B0E332AB84DF}"/>
                  </a:ext>
                </a:extLst>
              </p:cNvPr>
              <p:cNvGrpSpPr/>
              <p:nvPr/>
            </p:nvGrpSpPr>
            <p:grpSpPr>
              <a:xfrm>
                <a:off x="5937127" y="3699291"/>
                <a:ext cx="1960032" cy="657982"/>
                <a:chOff x="3363889" y="3734988"/>
                <a:chExt cx="1960032" cy="657982"/>
              </a:xfrm>
            </p:grpSpPr>
            <p:sp>
              <p:nvSpPr>
                <p:cNvPr id="14" name="矩形: 圆角 13">
                  <a:extLst>
                    <a:ext uri="{FF2B5EF4-FFF2-40B4-BE49-F238E27FC236}">
                      <a16:creationId xmlns:a16="http://schemas.microsoft.com/office/drawing/2014/main" id="{5C896E25-15A5-695A-5C9E-5943B956E499}"/>
                    </a:ext>
                  </a:extLst>
                </p:cNvPr>
                <p:cNvSpPr/>
                <p:nvPr/>
              </p:nvSpPr>
              <p:spPr>
                <a:xfrm>
                  <a:off x="3363889" y="3734988"/>
                  <a:ext cx="1960032" cy="657982"/>
                </a:xfrm>
                <a:prstGeom prst="roundRect">
                  <a:avLst/>
                </a:prstGeom>
                <a:solidFill>
                  <a:schemeClr val="tx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1200" dirty="0"/>
                </a:p>
                <a:p>
                  <a:pPr algn="ctr"/>
                  <a:r>
                    <a:rPr lang="en-US" sz="1200" dirty="0" err="1">
                      <a:solidFill>
                        <a:schemeClr val="tx2">
                          <a:lumMod val="20000"/>
                          <a:lumOff val="80000"/>
                        </a:schemeClr>
                      </a:solidFill>
                    </a:rPr>
                    <a:t>ContractB</a:t>
                  </a:r>
                  <a:endParaRPr lang="en-US" sz="1200" dirty="0">
                    <a:solidFill>
                      <a:schemeClr val="tx2">
                        <a:lumMod val="20000"/>
                        <a:lumOff val="80000"/>
                      </a:schemeClr>
                    </a:solidFill>
                  </a:endParaRPr>
                </a:p>
              </p:txBody>
            </p:sp>
            <p:sp>
              <p:nvSpPr>
                <p:cNvPr id="15" name="椭圆 14">
                  <a:extLst>
                    <a:ext uri="{FF2B5EF4-FFF2-40B4-BE49-F238E27FC236}">
                      <a16:creationId xmlns:a16="http://schemas.microsoft.com/office/drawing/2014/main" id="{9B7DDFB4-01D7-8AEA-17FE-4D5D531538A4}"/>
                    </a:ext>
                  </a:extLst>
                </p:cNvPr>
                <p:cNvSpPr/>
                <p:nvPr/>
              </p:nvSpPr>
              <p:spPr>
                <a:xfrm>
                  <a:off x="3563860" y="3939940"/>
                  <a:ext cx="648090" cy="2880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b1()</a:t>
                  </a:r>
                </a:p>
              </p:txBody>
            </p:sp>
            <p:sp>
              <p:nvSpPr>
                <p:cNvPr id="16" name="椭圆 15">
                  <a:extLst>
                    <a:ext uri="{FF2B5EF4-FFF2-40B4-BE49-F238E27FC236}">
                      <a16:creationId xmlns:a16="http://schemas.microsoft.com/office/drawing/2014/main" id="{6F3F570D-28E7-A0DD-C9D0-88149EA4B105}"/>
                    </a:ext>
                  </a:extLst>
                </p:cNvPr>
                <p:cNvSpPr/>
                <p:nvPr/>
              </p:nvSpPr>
              <p:spPr>
                <a:xfrm>
                  <a:off x="4552878" y="3939940"/>
                  <a:ext cx="648090" cy="2880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b2()</a:t>
                  </a:r>
                </a:p>
              </p:txBody>
            </p:sp>
            <p:cxnSp>
              <p:nvCxnSpPr>
                <p:cNvPr id="17" name="直接箭头连接符 16">
                  <a:extLst>
                    <a:ext uri="{FF2B5EF4-FFF2-40B4-BE49-F238E27FC236}">
                      <a16:creationId xmlns:a16="http://schemas.microsoft.com/office/drawing/2014/main" id="{A342E90E-2D8F-AE04-E281-8F8D4017524E}"/>
                    </a:ext>
                  </a:extLst>
                </p:cNvPr>
                <p:cNvCxnSpPr>
                  <a:stCxn id="15" idx="6"/>
                  <a:endCxn id="16" idx="2"/>
                </p:cNvCxnSpPr>
                <p:nvPr/>
              </p:nvCxnSpPr>
              <p:spPr>
                <a:xfrm>
                  <a:off x="4211950" y="4083960"/>
                  <a:ext cx="340928"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矩形: 圆角 10">
                <a:extLst>
                  <a:ext uri="{FF2B5EF4-FFF2-40B4-BE49-F238E27FC236}">
                    <a16:creationId xmlns:a16="http://schemas.microsoft.com/office/drawing/2014/main" id="{A059AC37-AA96-3F50-31DE-5E088E2876BC}"/>
                  </a:ext>
                </a:extLst>
              </p:cNvPr>
              <p:cNvSpPr/>
              <p:nvPr/>
            </p:nvSpPr>
            <p:spPr>
              <a:xfrm>
                <a:off x="1687076" y="3866260"/>
                <a:ext cx="648090" cy="324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EOA</a:t>
                </a:r>
              </a:p>
            </p:txBody>
          </p:sp>
          <p:cxnSp>
            <p:nvCxnSpPr>
              <p:cNvPr id="12" name="直接箭头连接符 11">
                <a:extLst>
                  <a:ext uri="{FF2B5EF4-FFF2-40B4-BE49-F238E27FC236}">
                    <a16:creationId xmlns:a16="http://schemas.microsoft.com/office/drawing/2014/main" id="{7877593D-7FF2-2BBA-9316-98EA789B11D7}"/>
                  </a:ext>
                </a:extLst>
              </p:cNvPr>
              <p:cNvCxnSpPr>
                <a:cxnSpLocks/>
                <a:stCxn id="11" idx="3"/>
                <a:endCxn id="19" idx="2"/>
              </p:cNvCxnSpPr>
              <p:nvPr/>
            </p:nvCxnSpPr>
            <p:spPr>
              <a:xfrm>
                <a:off x="2335166" y="4028283"/>
                <a:ext cx="106555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C6AE4F4-AB0B-A32D-CF5F-EBC4D9ECDEA1}"/>
                  </a:ext>
                </a:extLst>
              </p:cNvPr>
              <p:cNvCxnSpPr>
                <a:cxnSpLocks/>
                <a:stCxn id="20" idx="6"/>
                <a:endCxn id="15" idx="2"/>
              </p:cNvCxnSpPr>
              <p:nvPr/>
            </p:nvCxnSpPr>
            <p:spPr>
              <a:xfrm>
                <a:off x="5037826" y="4028283"/>
                <a:ext cx="1099272" cy="1998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B4AD2CE1-D30A-D4E5-00A1-92B670499640}"/>
                </a:ext>
              </a:extLst>
            </p:cNvPr>
            <p:cNvSpPr/>
            <p:nvPr/>
          </p:nvSpPr>
          <p:spPr>
            <a:xfrm>
              <a:off x="2448824" y="3886031"/>
              <a:ext cx="971016" cy="324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65000"/>
                      <a:lumOff val="35000"/>
                    </a:schemeClr>
                  </a:solidFill>
                </a:rPr>
                <a:t>message</a:t>
              </a:r>
              <a:endParaRPr lang="en-US" sz="1200" dirty="0">
                <a:solidFill>
                  <a:schemeClr val="tx1">
                    <a:lumMod val="65000"/>
                    <a:lumOff val="35000"/>
                  </a:schemeClr>
                </a:solidFill>
              </a:endParaRPr>
            </a:p>
          </p:txBody>
        </p:sp>
        <p:sp>
          <p:nvSpPr>
            <p:cNvPr id="24" name="矩形 23">
              <a:extLst>
                <a:ext uri="{FF2B5EF4-FFF2-40B4-BE49-F238E27FC236}">
                  <a16:creationId xmlns:a16="http://schemas.microsoft.com/office/drawing/2014/main" id="{6469C6E3-5111-6839-02B5-A67CA0CAE51A}"/>
                </a:ext>
              </a:extLst>
            </p:cNvPr>
            <p:cNvSpPr/>
            <p:nvPr/>
          </p:nvSpPr>
          <p:spPr>
            <a:xfrm>
              <a:off x="4991995" y="3919712"/>
              <a:ext cx="1252293" cy="324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lumMod val="65000"/>
                      <a:lumOff val="35000"/>
                    </a:schemeClr>
                  </a:solidFill>
                </a:rPr>
                <a:t>delegatecall</a:t>
              </a:r>
              <a:endParaRPr lang="en-US" sz="1200" dirty="0">
                <a:solidFill>
                  <a:schemeClr val="tx1">
                    <a:lumMod val="65000"/>
                    <a:lumOff val="35000"/>
                  </a:schemeClr>
                </a:solidFill>
              </a:endParaRPr>
            </a:p>
          </p:txBody>
        </p:sp>
      </p:grpSp>
    </p:spTree>
    <p:custDataLst>
      <p:tags r:id="rId1"/>
    </p:custDataLst>
    <p:extLst>
      <p:ext uri="{BB962C8B-B14F-4D97-AF65-F5344CB8AC3E}">
        <p14:creationId xmlns:p14="http://schemas.microsoft.com/office/powerpoint/2010/main" val="3783661155"/>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355178" y="431711"/>
            <a:ext cx="4434163"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存储布局与</a:t>
            </a:r>
            <a:r>
              <a:rPr lang="en-US" altLang="zh-CN" sz="3000" b="1" kern="100" dirty="0" err="1">
                <a:solidFill>
                  <a:srgbClr val="C9394A"/>
                </a:solidFill>
                <a:latin typeface="微软雅黑" panose="020B0503020204020204" charset="-122"/>
                <a:ea typeface="微软雅黑" panose="020B0503020204020204" charset="-122"/>
              </a:rPr>
              <a:t>delegatecall</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1955397" y="2063751"/>
            <a:ext cx="8867460" cy="507999"/>
          </a:xfrm>
          <a:prstGeom prst="rect">
            <a:avLst/>
          </a:prstGeom>
          <a:noFill/>
          <a:ln w="9525" cap="flat" cmpd="sng">
            <a:noFill/>
            <a:prstDash val="solid"/>
            <a:miter/>
          </a:ln>
        </p:spPr>
        <p:txBody>
          <a:bodyPr vert="horz" wrap="square" lIns="91440" tIns="45720" rIns="91440" bIns="45720" anchor="ctr" anchorCtr="0"/>
          <a:lstStyle/>
          <a:p>
            <a:pPr marL="609600" indent="-342900" algn="just">
              <a:lnSpc>
                <a:spcPct val="200000"/>
              </a:lnSpc>
              <a:buClr>
                <a:srgbClr val="C00000"/>
              </a:buClr>
              <a:buFont typeface="Wingdings" panose="05000000000000000000" charset="0"/>
              <a:buChar char="u"/>
            </a:pPr>
            <a:r>
              <a:rPr lang="zh-CN" altLang="en-US" sz="2000" kern="100" dirty="0">
                <a:latin typeface="微软雅黑" panose="020B0503020204020204" charset="-122"/>
                <a:ea typeface="微软雅黑" panose="020B0503020204020204" charset="-122"/>
              </a:rPr>
              <a:t>存储布局</a:t>
            </a:r>
            <a:endParaRPr lang="en-US" altLang="zh-CN" sz="20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Wingdings" panose="05000000000000000000" charset="0"/>
              <a:buChar char="u"/>
            </a:pPr>
            <a:r>
              <a:rPr lang="en-US" altLang="zh-CN" sz="2000" kern="100" dirty="0" err="1">
                <a:latin typeface="微软雅黑" panose="020B0503020204020204" charset="-122"/>
                <a:ea typeface="微软雅黑" panose="020B0503020204020204" charset="-122"/>
              </a:rPr>
              <a:t>delegatecall</a:t>
            </a:r>
            <a:endParaRPr lang="en-US" altLang="zh-CN" sz="20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Wingdings" panose="05000000000000000000" charset="0"/>
              <a:buChar char="u"/>
            </a:pPr>
            <a:endParaRPr lang="zh-CN" altLang="en-US" sz="2000" kern="100" dirty="0">
              <a:solidFill>
                <a:srgbClr val="FF0000"/>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867305236"/>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charset="-122"/>
                <a:ea typeface="微软雅黑" panose="020B0503020204020204" charset="-122"/>
              </a:rPr>
              <a:t>存储布局</a:t>
            </a: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000" b="1" kern="0" dirty="0" err="1">
                <a:solidFill>
                  <a:srgbClr val="C9394A"/>
                </a:solidFill>
                <a:latin typeface="微软雅黑" panose="020B0503020204020204" charset="-122"/>
                <a:ea typeface="微软雅黑" panose="020B0503020204020204" charset="-122"/>
              </a:rPr>
              <a:t>delegatecall</a:t>
            </a:r>
            <a:r>
              <a:rPr lang="zh-CN" altLang="en-US" sz="3000" b="1" kern="0" dirty="0">
                <a:solidFill>
                  <a:srgbClr val="C9394A"/>
                </a:solidFill>
                <a:latin typeface="微软雅黑" panose="020B0503020204020204" charset="-122"/>
                <a:ea typeface="微软雅黑" panose="020B0503020204020204" charset="-122"/>
              </a:rPr>
              <a:t>与代理模式</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存储布局</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84554147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067102" y="431711"/>
            <a:ext cx="3010312"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000" b="1" kern="100" dirty="0">
                <a:solidFill>
                  <a:srgbClr val="C9394A"/>
                </a:solidFill>
                <a:latin typeface="微软雅黑" panose="020B0503020204020204" charset="-122"/>
                <a:ea typeface="微软雅黑" panose="020B0503020204020204" charset="-122"/>
              </a:rPr>
              <a:t>Storage layout</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1403560" y="1704755"/>
            <a:ext cx="5904820" cy="507999"/>
          </a:xfrm>
          <a:prstGeom prst="rect">
            <a:avLst/>
          </a:prstGeom>
          <a:noFill/>
          <a:ln w="9525" cap="flat" cmpd="sng">
            <a:noFill/>
            <a:prstDash val="solid"/>
            <a:miter/>
          </a:ln>
        </p:spPr>
        <p:txBody>
          <a:bodyPr vert="horz" wrap="square" lIns="91440" tIns="45720" rIns="91440" bIns="45720" anchor="ctr" anchorCtr="0"/>
          <a:lstStyle/>
          <a:p>
            <a:pPr marL="266700" algn="just">
              <a:lnSpc>
                <a:spcPct val="150000"/>
              </a:lnSpc>
              <a:buClr>
                <a:srgbClr val="C00000"/>
              </a:buClr>
            </a:pPr>
            <a:r>
              <a:rPr lang="zh-CN" altLang="en-US" dirty="0">
                <a:latin typeface="微软雅黑" panose="020B0503020204020204" pitchFamily="34" charset="-122"/>
                <a:ea typeface="微软雅黑" panose="020B0503020204020204" pitchFamily="34" charset="-122"/>
              </a:rPr>
              <a:t>成员变量按照它们出现的顺序在</a:t>
            </a:r>
            <a:r>
              <a:rPr lang="en-US" altLang="zh-CN" dirty="0">
                <a:latin typeface="微软雅黑" panose="020B0503020204020204" pitchFamily="34" charset="-122"/>
                <a:ea typeface="微软雅黑" panose="020B0503020204020204" pitchFamily="34" charset="-122"/>
              </a:rPr>
              <a:t>storage</a:t>
            </a:r>
            <a:r>
              <a:rPr lang="zh-CN" altLang="en-US" dirty="0">
                <a:latin typeface="微软雅黑" panose="020B0503020204020204" pitchFamily="34" charset="-122"/>
                <a:ea typeface="微软雅黑" panose="020B0503020204020204" pitchFamily="34" charset="-122"/>
              </a:rPr>
              <a:t>中按照一种规则次第堆放，这使得每个成员变量具有固定的位置。在</a:t>
            </a:r>
            <a:r>
              <a:rPr lang="en-US" altLang="zh-CN" dirty="0">
                <a:latin typeface="微软雅黑" panose="020B0503020204020204" pitchFamily="34" charset="-122"/>
                <a:ea typeface="微软雅黑" panose="020B0503020204020204" pitchFamily="34" charset="-122"/>
              </a:rPr>
              <a:t>slot</a:t>
            </a:r>
            <a:r>
              <a:rPr lang="zh-CN" altLang="en-US" dirty="0">
                <a:latin typeface="微软雅黑" panose="020B0503020204020204" pitchFamily="34" charset="-122"/>
                <a:ea typeface="微软雅黑" panose="020B0503020204020204" pitchFamily="34" charset="-122"/>
              </a:rPr>
              <a:t>中一个变量从低位开始存。</a:t>
            </a:r>
            <a:endParaRPr lang="en-US" altLang="zh-CN" dirty="0">
              <a:latin typeface="微软雅黑" panose="020B0503020204020204" pitchFamily="34" charset="-122"/>
              <a:ea typeface="微软雅黑" panose="020B0503020204020204" pitchFamily="34" charset="-122"/>
            </a:endParaRPr>
          </a:p>
          <a:p>
            <a:pPr marL="266700" algn="just">
              <a:lnSpc>
                <a:spcPct val="150000"/>
              </a:lnSpc>
              <a:buClr>
                <a:srgbClr val="C00000"/>
              </a:buClr>
            </a:pPr>
            <a:endParaRPr lang="en-US" dirty="0">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03A49262-E9BC-90C0-5434-26D10BEB4CA6}"/>
              </a:ext>
            </a:extLst>
          </p:cNvPr>
          <p:cNvGrpSpPr/>
          <p:nvPr/>
        </p:nvGrpSpPr>
        <p:grpSpPr>
          <a:xfrm>
            <a:off x="2878777" y="2571750"/>
            <a:ext cx="3233654" cy="1487194"/>
            <a:chOff x="899489" y="2508428"/>
            <a:chExt cx="2520351" cy="1487194"/>
          </a:xfrm>
        </p:grpSpPr>
        <p:sp>
          <p:nvSpPr>
            <p:cNvPr id="4" name="矩形 3">
              <a:extLst>
                <a:ext uri="{FF2B5EF4-FFF2-40B4-BE49-F238E27FC236}">
                  <a16:creationId xmlns:a16="http://schemas.microsoft.com/office/drawing/2014/main" id="{2CE276DD-E167-F8BE-D582-D9FB9A5939CD}"/>
                </a:ext>
              </a:extLst>
            </p:cNvPr>
            <p:cNvSpPr/>
            <p:nvPr/>
          </p:nvSpPr>
          <p:spPr>
            <a:xfrm>
              <a:off x="1619590" y="2931800"/>
              <a:ext cx="1800250" cy="360050"/>
            </a:xfrm>
            <a:prstGeom prst="rect">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uint256 x </a:t>
              </a:r>
              <a:endParaRPr lang="en-US" sz="1100" dirty="0">
                <a:solidFill>
                  <a:schemeClr val="tx1">
                    <a:lumMod val="65000"/>
                    <a:lumOff val="35000"/>
                  </a:schemeClr>
                </a:solidFill>
              </a:endParaRPr>
            </a:p>
          </p:txBody>
        </p:sp>
        <p:sp>
          <p:nvSpPr>
            <p:cNvPr id="5" name="矩形 4">
              <a:extLst>
                <a:ext uri="{FF2B5EF4-FFF2-40B4-BE49-F238E27FC236}">
                  <a16:creationId xmlns:a16="http://schemas.microsoft.com/office/drawing/2014/main" id="{D8D45A46-D010-EDAC-24CC-5A2DED35CF07}"/>
                </a:ext>
              </a:extLst>
            </p:cNvPr>
            <p:cNvSpPr/>
            <p:nvPr/>
          </p:nvSpPr>
          <p:spPr>
            <a:xfrm>
              <a:off x="899491" y="2956542"/>
              <a:ext cx="720100"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slot 0</a:t>
              </a:r>
              <a:endParaRPr lang="en-US" sz="1050" dirty="0">
                <a:solidFill>
                  <a:schemeClr val="tx1">
                    <a:lumMod val="65000"/>
                    <a:lumOff val="35000"/>
                  </a:schemeClr>
                </a:solidFill>
              </a:endParaRPr>
            </a:p>
          </p:txBody>
        </p:sp>
        <p:cxnSp>
          <p:nvCxnSpPr>
            <p:cNvPr id="7" name="直接连接符 6">
              <a:extLst>
                <a:ext uri="{FF2B5EF4-FFF2-40B4-BE49-F238E27FC236}">
                  <a16:creationId xmlns:a16="http://schemas.microsoft.com/office/drawing/2014/main" id="{8CDD5A06-8E01-D593-8210-037FDD1B711D}"/>
                </a:ext>
              </a:extLst>
            </p:cNvPr>
            <p:cNvCxnSpPr/>
            <p:nvPr/>
          </p:nvCxnSpPr>
          <p:spPr>
            <a:xfrm>
              <a:off x="1619590" y="2571750"/>
              <a:ext cx="0" cy="288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2105C8-B10C-3D2B-064B-5620D35B65D5}"/>
                </a:ext>
              </a:extLst>
            </p:cNvPr>
            <p:cNvCxnSpPr/>
            <p:nvPr/>
          </p:nvCxnSpPr>
          <p:spPr>
            <a:xfrm>
              <a:off x="3419840" y="2571750"/>
              <a:ext cx="0" cy="288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0EBF4A0-EE56-2529-6B60-C8E68E4B63FF}"/>
                </a:ext>
              </a:extLst>
            </p:cNvPr>
            <p:cNvCxnSpPr/>
            <p:nvPr/>
          </p:nvCxnSpPr>
          <p:spPr>
            <a:xfrm flipH="1">
              <a:off x="1619590" y="2715770"/>
              <a:ext cx="43206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CE913CB-8D5E-E006-2150-C55A517D3398}"/>
                </a:ext>
              </a:extLst>
            </p:cNvPr>
            <p:cNvCxnSpPr>
              <a:cxnSpLocks/>
            </p:cNvCxnSpPr>
            <p:nvPr/>
          </p:nvCxnSpPr>
          <p:spPr>
            <a:xfrm>
              <a:off x="2843760" y="2715770"/>
              <a:ext cx="57608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0CB9D0E-F556-B8D8-560C-FD4CB0DF49B7}"/>
                </a:ext>
              </a:extLst>
            </p:cNvPr>
            <p:cNvSpPr/>
            <p:nvPr/>
          </p:nvSpPr>
          <p:spPr>
            <a:xfrm>
              <a:off x="2123659" y="2508428"/>
              <a:ext cx="720100"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32</a:t>
              </a:r>
              <a:r>
                <a:rPr lang="zh-CN" altLang="en-US" sz="1050" dirty="0">
                  <a:solidFill>
                    <a:schemeClr val="tx1">
                      <a:lumMod val="65000"/>
                      <a:lumOff val="35000"/>
                    </a:schemeClr>
                  </a:solidFill>
                </a:rPr>
                <a:t>字节</a:t>
              </a:r>
              <a:endParaRPr lang="en-US" sz="1050" dirty="0">
                <a:solidFill>
                  <a:schemeClr val="tx1">
                    <a:lumMod val="65000"/>
                    <a:lumOff val="35000"/>
                  </a:schemeClr>
                </a:solidFill>
              </a:endParaRPr>
            </a:p>
          </p:txBody>
        </p:sp>
        <p:sp>
          <p:nvSpPr>
            <p:cNvPr id="15" name="矩形 14">
              <a:extLst>
                <a:ext uri="{FF2B5EF4-FFF2-40B4-BE49-F238E27FC236}">
                  <a16:creationId xmlns:a16="http://schemas.microsoft.com/office/drawing/2014/main" id="{1E7B7F6C-8592-11E7-D2D9-05EF7C8FAECF}"/>
                </a:ext>
              </a:extLst>
            </p:cNvPr>
            <p:cNvSpPr/>
            <p:nvPr/>
          </p:nvSpPr>
          <p:spPr>
            <a:xfrm>
              <a:off x="1619590" y="3263720"/>
              <a:ext cx="1800250" cy="360050"/>
            </a:xfrm>
            <a:prstGeom prst="rect">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65000"/>
                      <a:lumOff val="35000"/>
                    </a:schemeClr>
                  </a:solidFill>
                </a:rPr>
                <a:t>address caller;</a:t>
              </a:r>
            </a:p>
            <a:p>
              <a:pPr algn="ctr"/>
              <a:r>
                <a:rPr lang="en-US" altLang="zh-CN" sz="1200" dirty="0">
                  <a:solidFill>
                    <a:schemeClr val="tx1">
                      <a:lumMod val="65000"/>
                      <a:lumOff val="35000"/>
                    </a:schemeClr>
                  </a:solidFill>
                </a:rPr>
                <a:t>bool success;</a:t>
              </a:r>
            </a:p>
          </p:txBody>
        </p:sp>
        <p:sp>
          <p:nvSpPr>
            <p:cNvPr id="16" name="矩形 15">
              <a:extLst>
                <a:ext uri="{FF2B5EF4-FFF2-40B4-BE49-F238E27FC236}">
                  <a16:creationId xmlns:a16="http://schemas.microsoft.com/office/drawing/2014/main" id="{916B2A53-4032-DD3A-FD32-FFAB75921D90}"/>
                </a:ext>
              </a:extLst>
            </p:cNvPr>
            <p:cNvSpPr/>
            <p:nvPr/>
          </p:nvSpPr>
          <p:spPr>
            <a:xfrm>
              <a:off x="1619590" y="3610830"/>
              <a:ext cx="1800250" cy="360050"/>
            </a:xfrm>
            <a:prstGeom prst="rect">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uint256[] data; </a:t>
              </a:r>
            </a:p>
          </p:txBody>
        </p:sp>
        <p:sp>
          <p:nvSpPr>
            <p:cNvPr id="17" name="矩形 16">
              <a:extLst>
                <a:ext uri="{FF2B5EF4-FFF2-40B4-BE49-F238E27FC236}">
                  <a16:creationId xmlns:a16="http://schemas.microsoft.com/office/drawing/2014/main" id="{68A92C58-5018-DD64-08E4-8573F8E92B43}"/>
                </a:ext>
              </a:extLst>
            </p:cNvPr>
            <p:cNvSpPr/>
            <p:nvPr/>
          </p:nvSpPr>
          <p:spPr>
            <a:xfrm>
              <a:off x="899489" y="3285808"/>
              <a:ext cx="720100"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slot 1</a:t>
              </a:r>
              <a:endParaRPr lang="en-US" sz="1050" dirty="0">
                <a:solidFill>
                  <a:schemeClr val="tx1">
                    <a:lumMod val="65000"/>
                    <a:lumOff val="35000"/>
                  </a:schemeClr>
                </a:solidFill>
              </a:endParaRPr>
            </a:p>
          </p:txBody>
        </p:sp>
        <p:sp>
          <p:nvSpPr>
            <p:cNvPr id="18" name="矩形 17">
              <a:extLst>
                <a:ext uri="{FF2B5EF4-FFF2-40B4-BE49-F238E27FC236}">
                  <a16:creationId xmlns:a16="http://schemas.microsoft.com/office/drawing/2014/main" id="{0FD5015A-00E2-E4F8-DAF1-9E2777287615}"/>
                </a:ext>
              </a:extLst>
            </p:cNvPr>
            <p:cNvSpPr/>
            <p:nvPr/>
          </p:nvSpPr>
          <p:spPr>
            <a:xfrm>
              <a:off x="899489" y="3635572"/>
              <a:ext cx="720100"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slot 2</a:t>
              </a:r>
              <a:endParaRPr lang="en-US" sz="1050" dirty="0">
                <a:solidFill>
                  <a:schemeClr val="tx1">
                    <a:lumMod val="65000"/>
                    <a:lumOff val="35000"/>
                  </a:schemeClr>
                </a:solidFill>
              </a:endParaRPr>
            </a:p>
          </p:txBody>
        </p:sp>
      </p:grpSp>
    </p:spTree>
    <p:custDataLst>
      <p:tags r:id="rId1"/>
    </p:custDataLst>
    <p:extLst>
      <p:ext uri="{BB962C8B-B14F-4D97-AF65-F5344CB8AC3E}">
        <p14:creationId xmlns:p14="http://schemas.microsoft.com/office/powerpoint/2010/main" val="1204932791"/>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457200" y="2540504"/>
            <a:ext cx="8867460" cy="507999"/>
          </a:xfrm>
          <a:prstGeom prst="rect">
            <a:avLst/>
          </a:prstGeom>
          <a:noFill/>
          <a:ln w="9525" cap="flat" cmpd="sng">
            <a:noFill/>
            <a:prstDash val="solid"/>
            <a:miter/>
          </a:ln>
        </p:spPr>
        <p:txBody>
          <a:bodyPr vert="horz" wrap="square" lIns="91440" tIns="45720" rIns="91440" bIns="45720" anchor="ctr" anchorCtr="0"/>
          <a:lstStyle/>
          <a:p>
            <a:pPr marL="266700" algn="just">
              <a:lnSpc>
                <a:spcPct val="100000"/>
              </a:lnSpc>
              <a:spcBef>
                <a:spcPts val="0"/>
              </a:spcBef>
              <a:spcAft>
                <a:spcPts val="0"/>
              </a:spcAft>
              <a:buClr>
                <a:srgbClr val="C00000"/>
              </a:buClr>
            </a:pPr>
            <a:endParaRPr lang="zh-CN" altLang="en-US" sz="2000" b="1" u="none" strike="noStrike" kern="100" cap="none" spc="0" baseline="0" dirty="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pitchFamily="34" charset="0"/>
            </a:endParaRPr>
          </a:p>
        </p:txBody>
      </p:sp>
      <p:sp>
        <p:nvSpPr>
          <p:cNvPr id="2" name="矩形"/>
          <p:cNvSpPr/>
          <p:nvPr/>
        </p:nvSpPr>
        <p:spPr>
          <a:xfrm>
            <a:off x="3133407" y="431711"/>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值类型堆叠规则</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1393330" y="1851650"/>
            <a:ext cx="6995200" cy="507999"/>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值类型需要的空间就是这个数据类型的数据块大小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字节</a:t>
            </a:r>
            <a:r>
              <a:rPr lang="en-US" altLang="zh-CN"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值类型数据如果不能在当前</a:t>
            </a:r>
            <a:r>
              <a:rPr lang="en-US" altLang="zh-CN" dirty="0">
                <a:latin typeface="微软雅黑" panose="020B0503020204020204" pitchFamily="34" charset="-122"/>
                <a:ea typeface="微软雅黑" panose="020B0503020204020204" pitchFamily="34" charset="-122"/>
              </a:rPr>
              <a:t>slot</a:t>
            </a:r>
            <a:r>
              <a:rPr lang="zh-CN" altLang="en-US" dirty="0">
                <a:latin typeface="微软雅黑" panose="020B0503020204020204" pitchFamily="34" charset="-122"/>
                <a:ea typeface="微软雅黑" panose="020B0503020204020204" pitchFamily="34" charset="-122"/>
              </a:rPr>
              <a:t>剩余空间存的下则新起一个</a:t>
            </a:r>
            <a:r>
              <a:rPr lang="en-US" altLang="zh-CN" dirty="0">
                <a:latin typeface="微软雅黑" panose="020B0503020204020204" pitchFamily="34" charset="-122"/>
                <a:ea typeface="微软雅黑" panose="020B0503020204020204" pitchFamily="34" charset="-122"/>
              </a:rPr>
              <a:t>slot</a:t>
            </a:r>
            <a:endParaRPr lang="en-US"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结构和数组不会与其他数据分享</a:t>
            </a:r>
            <a:r>
              <a:rPr lang="en-US" altLang="zh-CN" dirty="0">
                <a:latin typeface="微软雅黑" panose="020B0503020204020204" pitchFamily="34" charset="-122"/>
                <a:ea typeface="微软雅黑" panose="020B0503020204020204" pitchFamily="34" charset="-122"/>
              </a:rPr>
              <a:t>slot</a:t>
            </a:r>
            <a:r>
              <a:rPr lang="zh-CN" altLang="en-US" dirty="0">
                <a:latin typeface="微软雅黑" panose="020B0503020204020204" pitchFamily="34" charset="-122"/>
                <a:ea typeface="微软雅黑" panose="020B0503020204020204" pitchFamily="34" charset="-122"/>
              </a:rPr>
              <a:t>，之前或者之后</a:t>
            </a:r>
            <a:endParaRPr lang="en-US" altLang="zh-CN"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82119591"/>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500" fill="hold"/>
                                        <p:tgtEl>
                                          <p:spTgt spid="91"/>
                                        </p:tgtEl>
                                        <p:attrNameLst>
                                          <p:attrName>ppt_x</p:attrName>
                                        </p:attrNameLst>
                                      </p:cBhvr>
                                      <p:tavLst>
                                        <p:tav tm="0">
                                          <p:val>
                                            <p:strVal val="#ppt_x"/>
                                          </p:val>
                                        </p:tav>
                                        <p:tav tm="100000">
                                          <p:val>
                                            <p:strVal val="#ppt_x"/>
                                          </p:val>
                                        </p:tav>
                                      </p:tavLst>
                                    </p:anim>
                                    <p:anim calcmode="lin" valueType="num">
                                      <p:cBhvr additive="base">
                                        <p:cTn id="1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133406" y="431711"/>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动态数组</a:t>
            </a:r>
            <a:r>
              <a:rPr lang="zh-CN" altLang="en-US" sz="3000" b="1" kern="100" dirty="0">
                <a:solidFill>
                  <a:srgbClr val="C9394A"/>
                </a:solidFill>
                <a:latin typeface="微软雅黑" panose="020B0503020204020204" charset="-122"/>
                <a:ea typeface="微软雅黑" panose="020B0503020204020204" charset="-122"/>
              </a:rPr>
              <a:t>和映射</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1391061" y="1767628"/>
            <a:ext cx="5904820" cy="507999"/>
          </a:xfrm>
          <a:prstGeom prst="rect">
            <a:avLst/>
          </a:prstGeom>
          <a:noFill/>
          <a:ln w="9525" cap="flat" cmpd="sng">
            <a:noFill/>
            <a:prstDash val="solid"/>
            <a:miter/>
          </a:ln>
        </p:spPr>
        <p:txBody>
          <a:bodyPr vert="horz" wrap="square" lIns="91440" tIns="45720" rIns="91440" bIns="45720" anchor="ctr" anchorCtr="0"/>
          <a:lstStyle/>
          <a:p>
            <a:pPr marL="609600" indent="-342900" algn="just">
              <a:lnSpc>
                <a:spcPct val="200000"/>
              </a:lnSpc>
              <a:buClr>
                <a:srgbClr val="C00000"/>
              </a:buClr>
              <a:buAutoNum type="arabicPeriod"/>
            </a:pPr>
            <a:r>
              <a:rPr lang="zh-CN" altLang="en-US" sz="1400" kern="100" dirty="0">
                <a:latin typeface="微软雅黑" panose="020B0503020204020204" charset="-122"/>
                <a:ea typeface="微软雅黑" panose="020B0503020204020204" charset="-122"/>
              </a:rPr>
              <a:t>动态数组和</a:t>
            </a:r>
            <a:r>
              <a:rPr lang="en-US" altLang="zh-CN" sz="1400" kern="100" dirty="0">
                <a:latin typeface="微软雅黑" panose="020B0503020204020204" charset="-122"/>
                <a:ea typeface="微软雅黑" panose="020B0503020204020204" charset="-122"/>
              </a:rPr>
              <a:t>mapping</a:t>
            </a:r>
            <a:r>
              <a:rPr lang="zh-CN" altLang="en-US" sz="1400" kern="100" dirty="0">
                <a:latin typeface="微软雅黑" panose="020B0503020204020204" charset="-122"/>
                <a:ea typeface="微软雅黑" panose="020B0503020204020204" charset="-122"/>
              </a:rPr>
              <a:t>参与成员变量的堆叠占有一个</a:t>
            </a:r>
            <a:r>
              <a:rPr lang="en-US" altLang="zh-CN" sz="1400" kern="100" dirty="0">
                <a:latin typeface="微软雅黑" panose="020B0503020204020204" charset="-122"/>
                <a:ea typeface="微软雅黑" panose="020B0503020204020204" charset="-122"/>
              </a:rPr>
              <a:t>32</a:t>
            </a:r>
            <a:r>
              <a:rPr lang="zh-CN" altLang="en-US" sz="1400" kern="100" dirty="0">
                <a:latin typeface="微软雅黑" panose="020B0503020204020204" charset="-122"/>
                <a:ea typeface="微软雅黑" panose="020B0503020204020204" charset="-122"/>
              </a:rPr>
              <a:t>位</a:t>
            </a:r>
            <a:r>
              <a:rPr lang="en-US" altLang="zh-CN" sz="1400" kern="100" dirty="0">
                <a:latin typeface="微软雅黑" panose="020B0503020204020204" charset="-122"/>
                <a:ea typeface="微软雅黑" panose="020B0503020204020204" charset="-122"/>
              </a:rPr>
              <a:t>slot</a:t>
            </a:r>
            <a:r>
              <a:rPr lang="zh-CN" altLang="en-US" sz="1400" kern="100" dirty="0">
                <a:latin typeface="微软雅黑" panose="020B0503020204020204" charset="-122"/>
                <a:ea typeface="微软雅黑" panose="020B0503020204020204" charset="-122"/>
              </a:rPr>
              <a:t>，但数据通过哈希运算存在别的存储</a:t>
            </a:r>
            <a:r>
              <a:rPr lang="en-US" altLang="zh-CN" sz="1400" kern="100" dirty="0">
                <a:latin typeface="微软雅黑" panose="020B0503020204020204" charset="-122"/>
                <a:ea typeface="微软雅黑" panose="020B0503020204020204" charset="-122"/>
              </a:rPr>
              <a:t>slot</a:t>
            </a:r>
            <a:r>
              <a:rPr lang="zh-CN" altLang="en-US" sz="1400" kern="100" dirty="0">
                <a:latin typeface="微软雅黑" panose="020B0503020204020204" charset="-122"/>
                <a:ea typeface="微软雅黑" panose="020B0503020204020204" charset="-122"/>
              </a:rPr>
              <a:t>中，不参与堆叠</a:t>
            </a:r>
            <a:endParaRPr lang="en-US" altLang="zh-CN" sz="1400" kern="100" dirty="0">
              <a:latin typeface="微软雅黑" panose="020B0503020204020204" charset="-122"/>
              <a:ea typeface="微软雅黑" panose="020B0503020204020204" charset="-122"/>
            </a:endParaRPr>
          </a:p>
          <a:p>
            <a:pPr marL="609600" indent="-342900" algn="just">
              <a:lnSpc>
                <a:spcPct val="200000"/>
              </a:lnSpc>
              <a:buClr>
                <a:srgbClr val="C00000"/>
              </a:buClr>
              <a:buAutoNum type="arabicPeriod"/>
            </a:pPr>
            <a:r>
              <a:rPr lang="zh-CN" altLang="en-US" sz="1400" kern="100" dirty="0">
                <a:latin typeface="微软雅黑" panose="020B0503020204020204" charset="-122"/>
                <a:ea typeface="微软雅黑" panose="020B0503020204020204" charset="-122"/>
              </a:rPr>
              <a:t>动态数组的</a:t>
            </a:r>
            <a:r>
              <a:rPr lang="en-US" altLang="zh-CN" sz="1400" kern="100" dirty="0">
                <a:latin typeface="微软雅黑" panose="020B0503020204020204" charset="-122"/>
                <a:ea typeface="微软雅黑" panose="020B0503020204020204" charset="-122"/>
              </a:rPr>
              <a:t>slot</a:t>
            </a:r>
            <a:r>
              <a:rPr lang="zh-CN" altLang="en-US" sz="1400" kern="100" dirty="0">
                <a:latin typeface="微软雅黑" panose="020B0503020204020204" charset="-122"/>
                <a:ea typeface="微软雅黑" panose="020B0503020204020204" charset="-122"/>
              </a:rPr>
              <a:t>存放数组大小，</a:t>
            </a:r>
            <a:r>
              <a:rPr lang="en-US" altLang="zh-CN" sz="1400" kern="100" dirty="0">
                <a:latin typeface="微软雅黑" panose="020B0503020204020204" charset="-122"/>
                <a:ea typeface="微软雅黑" panose="020B0503020204020204" charset="-122"/>
              </a:rPr>
              <a:t>mapping</a:t>
            </a:r>
            <a:r>
              <a:rPr lang="zh-CN" altLang="en-US" sz="1400" kern="100" dirty="0">
                <a:latin typeface="微软雅黑" panose="020B0503020204020204" charset="-122"/>
                <a:ea typeface="微软雅黑" panose="020B0503020204020204" charset="-122"/>
              </a:rPr>
              <a:t>空着</a:t>
            </a:r>
            <a:endParaRPr lang="en-US" altLang="zh-CN" sz="1400" kern="100" dirty="0">
              <a:latin typeface="微软雅黑" panose="020B0503020204020204" charset="-122"/>
              <a:ea typeface="微软雅黑" panose="020B0503020204020204" charset="-122"/>
            </a:endParaRPr>
          </a:p>
          <a:p>
            <a:pPr marL="609600" indent="-342900" algn="just">
              <a:lnSpc>
                <a:spcPct val="200000"/>
              </a:lnSpc>
              <a:buClr>
                <a:srgbClr val="C00000"/>
              </a:buClr>
              <a:buAutoNum type="arabicPeriod"/>
            </a:pPr>
            <a:endParaRPr lang="en-US" altLang="zh-CN" sz="1400" kern="100" dirty="0">
              <a:latin typeface="微软雅黑" panose="020B0503020204020204" charset="-122"/>
              <a:ea typeface="微软雅黑" panose="020B0503020204020204" charset="-122"/>
            </a:endParaRPr>
          </a:p>
        </p:txBody>
      </p:sp>
      <p:grpSp>
        <p:nvGrpSpPr>
          <p:cNvPr id="33" name="组合 32">
            <a:extLst>
              <a:ext uri="{FF2B5EF4-FFF2-40B4-BE49-F238E27FC236}">
                <a16:creationId xmlns:a16="http://schemas.microsoft.com/office/drawing/2014/main" id="{710830C9-E488-6CC2-6A46-3E664E56CF90}"/>
              </a:ext>
            </a:extLst>
          </p:cNvPr>
          <p:cNvGrpSpPr/>
          <p:nvPr/>
        </p:nvGrpSpPr>
        <p:grpSpPr>
          <a:xfrm>
            <a:off x="827480" y="2517435"/>
            <a:ext cx="7345020" cy="2194354"/>
            <a:chOff x="827480" y="2756200"/>
            <a:chExt cx="7345020" cy="2194354"/>
          </a:xfrm>
        </p:grpSpPr>
        <p:grpSp>
          <p:nvGrpSpPr>
            <p:cNvPr id="18" name="组合 17">
              <a:extLst>
                <a:ext uri="{FF2B5EF4-FFF2-40B4-BE49-F238E27FC236}">
                  <a16:creationId xmlns:a16="http://schemas.microsoft.com/office/drawing/2014/main" id="{F65DDA59-B59E-3352-1571-AB93226B6908}"/>
                </a:ext>
              </a:extLst>
            </p:cNvPr>
            <p:cNvGrpSpPr/>
            <p:nvPr/>
          </p:nvGrpSpPr>
          <p:grpSpPr>
            <a:xfrm>
              <a:off x="827480" y="2756200"/>
              <a:ext cx="3744520" cy="2194354"/>
              <a:chOff x="827480" y="2794503"/>
              <a:chExt cx="2520351" cy="2194354"/>
            </a:xfrm>
          </p:grpSpPr>
          <p:grpSp>
            <p:nvGrpSpPr>
              <p:cNvPr id="4" name="组合 3">
                <a:extLst>
                  <a:ext uri="{FF2B5EF4-FFF2-40B4-BE49-F238E27FC236}">
                    <a16:creationId xmlns:a16="http://schemas.microsoft.com/office/drawing/2014/main" id="{24F67BF9-A34C-9815-B752-24C607D9AAB1}"/>
                  </a:ext>
                </a:extLst>
              </p:cNvPr>
              <p:cNvGrpSpPr/>
              <p:nvPr/>
            </p:nvGrpSpPr>
            <p:grpSpPr>
              <a:xfrm>
                <a:off x="827480" y="2794503"/>
                <a:ext cx="2520351" cy="1462452"/>
                <a:chOff x="899489" y="2508428"/>
                <a:chExt cx="2520351" cy="1462452"/>
              </a:xfrm>
            </p:grpSpPr>
            <p:sp>
              <p:nvSpPr>
                <p:cNvPr id="5" name="矩形 4">
                  <a:extLst>
                    <a:ext uri="{FF2B5EF4-FFF2-40B4-BE49-F238E27FC236}">
                      <a16:creationId xmlns:a16="http://schemas.microsoft.com/office/drawing/2014/main" id="{7CD0113F-24BD-69A8-719C-3BC50B2F7B66}"/>
                    </a:ext>
                  </a:extLst>
                </p:cNvPr>
                <p:cNvSpPr/>
                <p:nvPr/>
              </p:nvSpPr>
              <p:spPr>
                <a:xfrm>
                  <a:off x="1619590" y="2931800"/>
                  <a:ext cx="1800250" cy="360050"/>
                </a:xfrm>
                <a:prstGeom prst="rect">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lumMod val="65000"/>
                          <a:lumOff val="35000"/>
                        </a:schemeClr>
                      </a:solidFill>
                    </a:rPr>
                    <a:t>….</a:t>
                  </a:r>
                  <a:endParaRPr lang="en-US" sz="1100" dirty="0">
                    <a:solidFill>
                      <a:schemeClr val="tx1">
                        <a:lumMod val="65000"/>
                        <a:lumOff val="35000"/>
                      </a:schemeClr>
                    </a:solidFill>
                  </a:endParaRPr>
                </a:p>
              </p:txBody>
            </p:sp>
            <p:cxnSp>
              <p:nvCxnSpPr>
                <p:cNvPr id="7" name="直接连接符 6">
                  <a:extLst>
                    <a:ext uri="{FF2B5EF4-FFF2-40B4-BE49-F238E27FC236}">
                      <a16:creationId xmlns:a16="http://schemas.microsoft.com/office/drawing/2014/main" id="{D5E6ECAE-F328-5383-062E-3C93A67C79A4}"/>
                    </a:ext>
                  </a:extLst>
                </p:cNvPr>
                <p:cNvCxnSpPr/>
                <p:nvPr/>
              </p:nvCxnSpPr>
              <p:spPr>
                <a:xfrm>
                  <a:off x="1619590" y="2571750"/>
                  <a:ext cx="0" cy="288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053627D-3E85-C30F-D029-22AB4E1D8B36}"/>
                    </a:ext>
                  </a:extLst>
                </p:cNvPr>
                <p:cNvCxnSpPr/>
                <p:nvPr/>
              </p:nvCxnSpPr>
              <p:spPr>
                <a:xfrm>
                  <a:off x="3419840" y="2571750"/>
                  <a:ext cx="0" cy="288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610AF04-1F90-4F30-7D51-1DC371133135}"/>
                    </a:ext>
                  </a:extLst>
                </p:cNvPr>
                <p:cNvCxnSpPr/>
                <p:nvPr/>
              </p:nvCxnSpPr>
              <p:spPr>
                <a:xfrm flipH="1">
                  <a:off x="1619590" y="2715770"/>
                  <a:ext cx="43206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17EA2AC-A6BE-65AC-4EFD-2C9F58D268D5}"/>
                    </a:ext>
                  </a:extLst>
                </p:cNvPr>
                <p:cNvCxnSpPr>
                  <a:cxnSpLocks/>
                </p:cNvCxnSpPr>
                <p:nvPr/>
              </p:nvCxnSpPr>
              <p:spPr>
                <a:xfrm>
                  <a:off x="2843760" y="2715770"/>
                  <a:ext cx="57608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F3897CAF-460C-ADFA-F451-ECCF52106CEA}"/>
                    </a:ext>
                  </a:extLst>
                </p:cNvPr>
                <p:cNvSpPr/>
                <p:nvPr/>
              </p:nvSpPr>
              <p:spPr>
                <a:xfrm>
                  <a:off x="2123659" y="2508428"/>
                  <a:ext cx="720100"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32</a:t>
                  </a:r>
                  <a:r>
                    <a:rPr lang="zh-CN" altLang="en-US" sz="1050" dirty="0">
                      <a:solidFill>
                        <a:schemeClr val="tx1">
                          <a:lumMod val="65000"/>
                          <a:lumOff val="35000"/>
                        </a:schemeClr>
                      </a:solidFill>
                    </a:rPr>
                    <a:t>字节</a:t>
                  </a:r>
                  <a:endParaRPr lang="en-US" sz="1050" dirty="0">
                    <a:solidFill>
                      <a:schemeClr val="tx1">
                        <a:lumMod val="65000"/>
                        <a:lumOff val="35000"/>
                      </a:schemeClr>
                    </a:solidFill>
                  </a:endParaRPr>
                </a:p>
              </p:txBody>
            </p:sp>
            <p:sp>
              <p:nvSpPr>
                <p:cNvPr id="12" name="矩形 11">
                  <a:extLst>
                    <a:ext uri="{FF2B5EF4-FFF2-40B4-BE49-F238E27FC236}">
                      <a16:creationId xmlns:a16="http://schemas.microsoft.com/office/drawing/2014/main" id="{1697FD52-0E50-5388-891B-FB1C1980D011}"/>
                    </a:ext>
                  </a:extLst>
                </p:cNvPr>
                <p:cNvSpPr/>
                <p:nvPr/>
              </p:nvSpPr>
              <p:spPr>
                <a:xfrm>
                  <a:off x="1619590" y="3263720"/>
                  <a:ext cx="1800250" cy="36005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lumMod val="65000"/>
                          <a:lumOff val="35000"/>
                        </a:schemeClr>
                      </a:solidFill>
                    </a:rPr>
                    <a:t>uint</a:t>
                  </a:r>
                  <a:r>
                    <a:rPr lang="en-US" altLang="zh-CN" sz="1200" dirty="0">
                      <a:solidFill>
                        <a:schemeClr val="tx1">
                          <a:lumMod val="65000"/>
                          <a:lumOff val="35000"/>
                        </a:schemeClr>
                      </a:solidFill>
                    </a:rPr>
                    <a:t>[] data;</a:t>
                  </a:r>
                </a:p>
              </p:txBody>
            </p:sp>
            <p:sp>
              <p:nvSpPr>
                <p:cNvPr id="13" name="矩形 12">
                  <a:extLst>
                    <a:ext uri="{FF2B5EF4-FFF2-40B4-BE49-F238E27FC236}">
                      <a16:creationId xmlns:a16="http://schemas.microsoft.com/office/drawing/2014/main" id="{F97D135D-8481-86B4-B957-0BAD90C124AF}"/>
                    </a:ext>
                  </a:extLst>
                </p:cNvPr>
                <p:cNvSpPr/>
                <p:nvPr/>
              </p:nvSpPr>
              <p:spPr>
                <a:xfrm>
                  <a:off x="1619590" y="3610830"/>
                  <a:ext cx="1800250" cy="360050"/>
                </a:xfrm>
                <a:prstGeom prst="rect">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4" name="矩形 13">
                  <a:extLst>
                    <a:ext uri="{FF2B5EF4-FFF2-40B4-BE49-F238E27FC236}">
                      <a16:creationId xmlns:a16="http://schemas.microsoft.com/office/drawing/2014/main" id="{14118BB7-79FA-17D0-1728-12B736B643D5}"/>
                    </a:ext>
                  </a:extLst>
                </p:cNvPr>
                <p:cNvSpPr/>
                <p:nvPr/>
              </p:nvSpPr>
              <p:spPr>
                <a:xfrm>
                  <a:off x="899489" y="3285808"/>
                  <a:ext cx="720100"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slot m</a:t>
                  </a:r>
                  <a:endParaRPr lang="en-US" sz="1050" dirty="0">
                    <a:solidFill>
                      <a:schemeClr val="tx1">
                        <a:lumMod val="65000"/>
                        <a:lumOff val="35000"/>
                      </a:schemeClr>
                    </a:solidFill>
                  </a:endParaRPr>
                </a:p>
              </p:txBody>
            </p:sp>
          </p:grpSp>
          <p:sp>
            <p:nvSpPr>
              <p:cNvPr id="16" name="矩形 15">
                <a:extLst>
                  <a:ext uri="{FF2B5EF4-FFF2-40B4-BE49-F238E27FC236}">
                    <a16:creationId xmlns:a16="http://schemas.microsoft.com/office/drawing/2014/main" id="{916E42D6-18D0-6502-7442-D82608715A42}"/>
                  </a:ext>
                </a:extLst>
              </p:cNvPr>
              <p:cNvSpPr/>
              <p:nvPr/>
            </p:nvSpPr>
            <p:spPr>
              <a:xfrm>
                <a:off x="1547581" y="4256955"/>
                <a:ext cx="1800250" cy="360050"/>
              </a:xfrm>
              <a:prstGeom prst="rect">
                <a:avLst/>
              </a:prstGeom>
              <a:solidFill>
                <a:srgbClr val="00B0F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65000"/>
                        <a:lumOff val="35000"/>
                      </a:schemeClr>
                    </a:solidFill>
                  </a:rPr>
                  <a:t>Mapping(address=&gt;</a:t>
                </a:r>
                <a:r>
                  <a:rPr lang="en-US" altLang="zh-CN" sz="1200" dirty="0" err="1">
                    <a:solidFill>
                      <a:schemeClr val="tx1">
                        <a:lumMod val="65000"/>
                        <a:lumOff val="35000"/>
                      </a:schemeClr>
                    </a:solidFill>
                  </a:rPr>
                  <a:t>uint</a:t>
                </a:r>
                <a:r>
                  <a:rPr lang="en-US" altLang="zh-CN" sz="1200" dirty="0">
                    <a:solidFill>
                      <a:schemeClr val="tx1">
                        <a:lumMod val="65000"/>
                        <a:lumOff val="35000"/>
                      </a:schemeClr>
                    </a:solidFill>
                  </a:rPr>
                  <a:t>) balances</a:t>
                </a:r>
                <a:endParaRPr lang="en-US" sz="1200" dirty="0">
                  <a:solidFill>
                    <a:schemeClr val="tx1">
                      <a:lumMod val="65000"/>
                      <a:lumOff val="35000"/>
                    </a:schemeClr>
                  </a:solidFill>
                </a:endParaRPr>
              </a:p>
            </p:txBody>
          </p:sp>
          <p:sp>
            <p:nvSpPr>
              <p:cNvPr id="17" name="矩形 16">
                <a:extLst>
                  <a:ext uri="{FF2B5EF4-FFF2-40B4-BE49-F238E27FC236}">
                    <a16:creationId xmlns:a16="http://schemas.microsoft.com/office/drawing/2014/main" id="{F006D0EF-3C23-E61E-8C64-8D7F61A50F55}"/>
                  </a:ext>
                </a:extLst>
              </p:cNvPr>
              <p:cNvSpPr/>
              <p:nvPr/>
            </p:nvSpPr>
            <p:spPr>
              <a:xfrm>
                <a:off x="1547580" y="4628807"/>
                <a:ext cx="1800250" cy="360050"/>
              </a:xfrm>
              <a:prstGeom prst="rect">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grpSp>
        <p:sp>
          <p:nvSpPr>
            <p:cNvPr id="19" name="矩形 18">
              <a:extLst>
                <a:ext uri="{FF2B5EF4-FFF2-40B4-BE49-F238E27FC236}">
                  <a16:creationId xmlns:a16="http://schemas.microsoft.com/office/drawing/2014/main" id="{E30D7F62-134D-BC5C-5AE4-B3D9A2A4F384}"/>
                </a:ext>
              </a:extLst>
            </p:cNvPr>
            <p:cNvSpPr/>
            <p:nvPr/>
          </p:nvSpPr>
          <p:spPr>
            <a:xfrm>
              <a:off x="920064" y="4230454"/>
              <a:ext cx="884694"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slot n</a:t>
              </a:r>
              <a:endParaRPr lang="en-US" sz="1050" dirty="0">
                <a:solidFill>
                  <a:schemeClr val="tx1">
                    <a:lumMod val="65000"/>
                    <a:lumOff val="35000"/>
                  </a:schemeClr>
                </a:solidFill>
              </a:endParaRPr>
            </a:p>
          </p:txBody>
        </p:sp>
        <p:sp>
          <p:nvSpPr>
            <p:cNvPr id="21" name="椭圆 20">
              <a:extLst>
                <a:ext uri="{FF2B5EF4-FFF2-40B4-BE49-F238E27FC236}">
                  <a16:creationId xmlns:a16="http://schemas.microsoft.com/office/drawing/2014/main" id="{EA1101D0-21F9-1936-4CC0-1AC8B394DA34}"/>
                </a:ext>
              </a:extLst>
            </p:cNvPr>
            <p:cNvSpPr/>
            <p:nvPr/>
          </p:nvSpPr>
          <p:spPr>
            <a:xfrm>
              <a:off x="6588280" y="3179572"/>
              <a:ext cx="1584220" cy="83237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箭头连接符 22">
              <a:extLst>
                <a:ext uri="{FF2B5EF4-FFF2-40B4-BE49-F238E27FC236}">
                  <a16:creationId xmlns:a16="http://schemas.microsoft.com/office/drawing/2014/main" id="{DF88D3DB-C9BD-8D81-5285-56AB09694681}"/>
                </a:ext>
              </a:extLst>
            </p:cNvPr>
            <p:cNvCxnSpPr>
              <a:stCxn id="12" idx="3"/>
              <a:endCxn id="21" idx="2"/>
            </p:cNvCxnSpPr>
            <p:nvPr/>
          </p:nvCxnSpPr>
          <p:spPr>
            <a:xfrm flipV="1">
              <a:off x="4572000" y="3595761"/>
              <a:ext cx="2016280" cy="95756"/>
            </a:xfrm>
            <a:prstGeom prst="straightConnector1">
              <a:avLst/>
            </a:prstGeom>
            <a:ln>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A54C7E2-830D-CF2C-0904-164C54C2B2A3}"/>
                </a:ext>
              </a:extLst>
            </p:cNvPr>
            <p:cNvSpPr/>
            <p:nvPr/>
          </p:nvSpPr>
          <p:spPr>
            <a:xfrm>
              <a:off x="5164424" y="3260548"/>
              <a:ext cx="1069862"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f(m)</a:t>
              </a:r>
              <a:endParaRPr lang="en-US" sz="1050" dirty="0">
                <a:solidFill>
                  <a:schemeClr val="tx1">
                    <a:lumMod val="65000"/>
                    <a:lumOff val="35000"/>
                  </a:schemeClr>
                </a:solidFill>
              </a:endParaRPr>
            </a:p>
          </p:txBody>
        </p:sp>
        <p:sp>
          <p:nvSpPr>
            <p:cNvPr id="25" name="矩形: 圆角 24">
              <a:extLst>
                <a:ext uri="{FF2B5EF4-FFF2-40B4-BE49-F238E27FC236}">
                  <a16:creationId xmlns:a16="http://schemas.microsoft.com/office/drawing/2014/main" id="{5E7365BF-45AD-1816-54C2-26A2A0D0FBD3}"/>
                </a:ext>
              </a:extLst>
            </p:cNvPr>
            <p:cNvSpPr/>
            <p:nvPr/>
          </p:nvSpPr>
          <p:spPr>
            <a:xfrm>
              <a:off x="6588280" y="4243394"/>
              <a:ext cx="1512210" cy="707160"/>
            </a:xfrm>
            <a:prstGeom prst="roundRect">
              <a:avLst/>
            </a:prstGeom>
            <a:noFill/>
            <a:ln>
              <a:solidFill>
                <a:srgbClr val="FFC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 25">
              <a:extLst>
                <a:ext uri="{FF2B5EF4-FFF2-40B4-BE49-F238E27FC236}">
                  <a16:creationId xmlns:a16="http://schemas.microsoft.com/office/drawing/2014/main" id="{5DCB8AE8-A094-CCE5-ACD7-C4CE5533C5C7}"/>
                </a:ext>
              </a:extLst>
            </p:cNvPr>
            <p:cNvSpPr/>
            <p:nvPr/>
          </p:nvSpPr>
          <p:spPr>
            <a:xfrm>
              <a:off x="6804310" y="4372000"/>
              <a:ext cx="360050" cy="2067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 26">
              <a:extLst>
                <a:ext uri="{FF2B5EF4-FFF2-40B4-BE49-F238E27FC236}">
                  <a16:creationId xmlns:a16="http://schemas.microsoft.com/office/drawing/2014/main" id="{C86FA643-3AA7-A1F9-5751-23E46ADE7139}"/>
                </a:ext>
              </a:extLst>
            </p:cNvPr>
            <p:cNvSpPr/>
            <p:nvPr/>
          </p:nvSpPr>
          <p:spPr>
            <a:xfrm>
              <a:off x="6804310" y="4656512"/>
              <a:ext cx="360050" cy="2067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椭圆 27">
              <a:extLst>
                <a:ext uri="{FF2B5EF4-FFF2-40B4-BE49-F238E27FC236}">
                  <a16:creationId xmlns:a16="http://schemas.microsoft.com/office/drawing/2014/main" id="{B2B8BD83-1E47-368E-4543-C9BD98FD7A2E}"/>
                </a:ext>
              </a:extLst>
            </p:cNvPr>
            <p:cNvSpPr/>
            <p:nvPr/>
          </p:nvSpPr>
          <p:spPr>
            <a:xfrm>
              <a:off x="7344385" y="4475351"/>
              <a:ext cx="360050" cy="2067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直接箭头连接符 28">
              <a:extLst>
                <a:ext uri="{FF2B5EF4-FFF2-40B4-BE49-F238E27FC236}">
                  <a16:creationId xmlns:a16="http://schemas.microsoft.com/office/drawing/2014/main" id="{0792DC61-4B6D-CCF3-A16B-D398E036F7B2}"/>
                </a:ext>
              </a:extLst>
            </p:cNvPr>
            <p:cNvCxnSpPr>
              <a:cxnSpLocks/>
              <a:stCxn id="16" idx="3"/>
              <a:endCxn id="25" idx="1"/>
            </p:cNvCxnSpPr>
            <p:nvPr/>
          </p:nvCxnSpPr>
          <p:spPr>
            <a:xfrm>
              <a:off x="4572000" y="4398677"/>
              <a:ext cx="2016280" cy="198297"/>
            </a:xfrm>
            <a:prstGeom prst="straightConnector1">
              <a:avLst/>
            </a:prstGeom>
            <a:ln>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80F05A2F-13BE-F401-0FE8-835F5A5E6EBB}"/>
                </a:ext>
              </a:extLst>
            </p:cNvPr>
            <p:cNvSpPr/>
            <p:nvPr/>
          </p:nvSpPr>
          <p:spPr>
            <a:xfrm>
              <a:off x="4983486" y="4179716"/>
              <a:ext cx="1069862" cy="36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lumMod val="65000"/>
                      <a:lumOff val="35000"/>
                    </a:schemeClr>
                  </a:solidFill>
                </a:rPr>
                <a:t>f(n, k)</a:t>
              </a:r>
              <a:endParaRPr lang="en-US" sz="1050" dirty="0">
                <a:solidFill>
                  <a:schemeClr val="tx1">
                    <a:lumMod val="65000"/>
                    <a:lumOff val="35000"/>
                  </a:schemeClr>
                </a:solidFill>
              </a:endParaRPr>
            </a:p>
          </p:txBody>
        </p:sp>
      </p:grpSp>
    </p:spTree>
    <p:custDataLst>
      <p:tags r:id="rId1"/>
    </p:custDataLst>
    <p:extLst>
      <p:ext uri="{BB962C8B-B14F-4D97-AF65-F5344CB8AC3E}">
        <p14:creationId xmlns:p14="http://schemas.microsoft.com/office/powerpoint/2010/main" val="991417213"/>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710489" y="431711"/>
            <a:ext cx="1723549"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忘掉细节</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683460" y="2643760"/>
            <a:ext cx="7273010" cy="507999"/>
          </a:xfrm>
          <a:prstGeom prst="rect">
            <a:avLst/>
          </a:prstGeom>
          <a:noFill/>
          <a:ln w="9525" cap="flat" cmpd="sng">
            <a:noFill/>
            <a:prstDash val="solid"/>
            <a:miter/>
          </a:ln>
        </p:spPr>
        <p:txBody>
          <a:bodyPr vert="horz" wrap="square" lIns="91440" tIns="45720" rIns="91440" bIns="45720" anchor="ctr" anchorCtr="0"/>
          <a:lstStyle/>
          <a:p>
            <a:pPr marL="266700" algn="just">
              <a:lnSpc>
                <a:spcPct val="200000"/>
              </a:lnSpc>
              <a:buClr>
                <a:srgbClr val="C00000"/>
              </a:buClr>
            </a:pPr>
            <a:r>
              <a:rPr lang="en-US" altLang="zh-CN" kern="100" dirty="0">
                <a:latin typeface="微软雅黑" panose="020B0503020204020204" charset="-122"/>
                <a:ea typeface="微软雅黑" panose="020B0503020204020204" charset="-122"/>
              </a:rPr>
              <a:t>	</a:t>
            </a:r>
            <a:r>
              <a:rPr lang="zh-CN" altLang="en-US" kern="100" dirty="0">
                <a:latin typeface="微软雅黑" panose="020B0503020204020204" charset="-122"/>
                <a:ea typeface="微软雅黑" panose="020B0503020204020204" charset="-122"/>
              </a:rPr>
              <a:t>一个合约有成员变量，每个成员变量根据它的类型占有固定长度的空间并按照规则堆叠上去。这个成员变量序列的布置是固定的，每个成员变量的位置是固定的。</a:t>
            </a:r>
            <a:r>
              <a:rPr lang="zh-CN" altLang="en-US" kern="100" dirty="0">
                <a:solidFill>
                  <a:srgbClr val="FF0000"/>
                </a:solidFill>
                <a:latin typeface="微软雅黑" panose="020B0503020204020204" charset="-122"/>
                <a:ea typeface="微软雅黑" panose="020B0503020204020204" charset="-122"/>
              </a:rPr>
              <a:t>合约编译成的机器码是用这个位置来访问它的！在幕后，合约机器代码只认位置，不认变量名称！</a:t>
            </a:r>
            <a:endParaRPr lang="en-US" altLang="zh-CN" dirty="0">
              <a:solidFill>
                <a:srgbClr val="FF0000"/>
              </a:solidFill>
              <a:latin typeface="微软雅黑" panose="020B0503020204020204" pitchFamily="34" charset="-122"/>
              <a:ea typeface="微软雅黑" panose="020B0503020204020204" pitchFamily="34" charset="-122"/>
            </a:endParaRPr>
          </a:p>
          <a:p>
            <a:pPr marL="266700" algn="just">
              <a:lnSpc>
                <a:spcPct val="200000"/>
              </a:lnSpc>
              <a:buClr>
                <a:srgbClr val="C00000"/>
              </a:buClr>
            </a:pPr>
            <a:endParaRPr lang="en-US" altLang="zh-CN" kern="100" dirty="0">
              <a:solidFill>
                <a:srgbClr val="FF0000"/>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462124131"/>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p:cNvSpPr/>
          <p:nvPr/>
        </p:nvSpPr>
        <p:spPr>
          <a:xfrm>
            <a:off x="457200" y="2540504"/>
            <a:ext cx="8867460" cy="507999"/>
          </a:xfrm>
          <a:prstGeom prst="rect">
            <a:avLst/>
          </a:prstGeom>
          <a:noFill/>
          <a:ln w="9525" cap="flat" cmpd="sng">
            <a:noFill/>
            <a:prstDash val="solid"/>
            <a:miter/>
          </a:ln>
        </p:spPr>
        <p:txBody>
          <a:bodyPr vert="horz" wrap="square" lIns="91440" tIns="45720" rIns="91440" bIns="45720" anchor="ctr" anchorCtr="0"/>
          <a:lstStyle/>
          <a:p>
            <a:pPr marL="266700" algn="just">
              <a:lnSpc>
                <a:spcPct val="100000"/>
              </a:lnSpc>
              <a:spcBef>
                <a:spcPts val="0"/>
              </a:spcBef>
              <a:spcAft>
                <a:spcPts val="0"/>
              </a:spcAft>
              <a:buClr>
                <a:srgbClr val="C00000"/>
              </a:buClr>
            </a:pPr>
            <a:endParaRPr lang="zh-CN" altLang="en-US" sz="2000" b="1" u="none" strike="noStrike" kern="100" cap="none" spc="0" baseline="0" dirty="0">
              <a:solidFill>
                <a:schemeClr val="tx1"/>
              </a:solidFill>
              <a:latin typeface="微软雅黑" panose="020B0503020204020204" charset="-122"/>
              <a:ea typeface="微软雅黑" panose="020B0503020204020204" charset="-122"/>
              <a:cs typeface="Times New Roman" panose="02020603050405020304" charset="0"/>
              <a:sym typeface="Calibri" panose="020F0502020204030204" pitchFamily="34" charset="0"/>
            </a:endParaRPr>
          </a:p>
        </p:txBody>
      </p:sp>
      <p:sp>
        <p:nvSpPr>
          <p:cNvPr id="2" name="矩形"/>
          <p:cNvSpPr/>
          <p:nvPr/>
        </p:nvSpPr>
        <p:spPr>
          <a:xfrm>
            <a:off x="2477428" y="431711"/>
            <a:ext cx="4189673"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Layout</a:t>
            </a: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中的递归与继承</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1259540" y="2427730"/>
            <a:ext cx="6768940" cy="507999"/>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Struct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array</a:t>
            </a:r>
            <a:r>
              <a:rPr lang="zh-CN" altLang="en-US" dirty="0">
                <a:latin typeface="微软雅黑" panose="020B0503020204020204" pitchFamily="34" charset="-122"/>
                <a:ea typeface="微软雅黑" panose="020B0503020204020204" pitchFamily="34" charset="-122"/>
              </a:rPr>
              <a:t>的数据的堆叠跟上述成员变量的堆叠规则一样</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对于合约继承，按照</a:t>
            </a:r>
            <a:r>
              <a:rPr lang="en-US" altLang="zh-CN" dirty="0">
                <a:latin typeface="微软雅黑" panose="020B0503020204020204" pitchFamily="34" charset="-122"/>
                <a:ea typeface="微软雅黑" panose="020B0503020204020204" pitchFamily="34" charset="-122"/>
              </a:rPr>
              <a:t>c3</a:t>
            </a:r>
            <a:r>
              <a:rPr lang="zh-CN" altLang="en-US" dirty="0">
                <a:latin typeface="微软雅黑" panose="020B0503020204020204" pitchFamily="34" charset="-122"/>
                <a:ea typeface="微软雅黑" panose="020B0503020204020204" pitchFamily="34" charset="-122"/>
              </a:rPr>
              <a:t>线性化的结果以此堆叠，并且允许父子数据共存于一个</a:t>
            </a:r>
            <a:r>
              <a:rPr lang="en-US" altLang="zh-CN" dirty="0">
                <a:latin typeface="微软雅黑" panose="020B0503020204020204" pitchFamily="34" charset="-122"/>
                <a:ea typeface="微软雅黑" panose="020B0503020204020204" pitchFamily="34" charset="-122"/>
              </a:rPr>
              <a:t>slot</a:t>
            </a: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如官方文档所言，</a:t>
            </a:r>
            <a:r>
              <a:rPr lang="en-US" altLang="zh-CN" dirty="0">
                <a:latin typeface="微软雅黑" panose="020B0503020204020204" pitchFamily="34" charset="-122"/>
                <a:ea typeface="微软雅黑" panose="020B0503020204020204" pitchFamily="34" charset="-122"/>
              </a:rPr>
              <a:t>layout</a:t>
            </a:r>
            <a:r>
              <a:rPr lang="zh-CN" altLang="en-US" dirty="0">
                <a:latin typeface="微软雅黑" panose="020B0503020204020204" pitchFamily="34" charset="-122"/>
                <a:ea typeface="微软雅黑" panose="020B0503020204020204" pitchFamily="34" charset="-122"/>
              </a:rPr>
              <a:t>规则并不是内部技术，而是与语言的外部行为有关的！</a:t>
            </a:r>
            <a:endParaRPr lang="en-US" altLang="zh-CN"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662010240"/>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500" fill="hold"/>
                                        <p:tgtEl>
                                          <p:spTgt spid="91"/>
                                        </p:tgtEl>
                                        <p:attrNameLst>
                                          <p:attrName>ppt_x</p:attrName>
                                        </p:attrNameLst>
                                      </p:cBhvr>
                                      <p:tavLst>
                                        <p:tav tm="0">
                                          <p:val>
                                            <p:strVal val="#ppt_x"/>
                                          </p:val>
                                        </p:tav>
                                        <p:tav tm="100000">
                                          <p:val>
                                            <p:strVal val="#ppt_x"/>
                                          </p:val>
                                        </p:tav>
                                      </p:tavLst>
                                    </p:anim>
                                    <p:anim calcmode="lin" valueType="num">
                                      <p:cBhvr additive="base">
                                        <p:cTn id="1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err="1">
                <a:solidFill>
                  <a:schemeClr val="bg1"/>
                </a:solidFill>
                <a:latin typeface="微软雅黑" panose="020B0503020204020204" charset="-122"/>
                <a:ea typeface="微软雅黑" panose="020B0503020204020204" charset="-122"/>
              </a:rPr>
              <a:t>delegatecall</a:t>
            </a:r>
            <a:endParaRPr lang="zh-CN" altLang="en-US" sz="2000"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en-US" altLang="zh-CN" sz="3000" b="1" kern="0" dirty="0" err="1">
                <a:solidFill>
                  <a:srgbClr val="C9394A"/>
                </a:solidFill>
                <a:latin typeface="微软雅黑" panose="020B0503020204020204" charset="-122"/>
                <a:ea typeface="微软雅黑" panose="020B0503020204020204" charset="-122"/>
              </a:rPr>
              <a:t>delegatecall</a:t>
            </a:r>
            <a:r>
              <a:rPr lang="zh-CN" altLang="en-US" sz="3000" b="1" kern="0" dirty="0">
                <a:solidFill>
                  <a:srgbClr val="C9394A"/>
                </a:solidFill>
                <a:latin typeface="微软雅黑" panose="020B0503020204020204" charset="-122"/>
                <a:ea typeface="微软雅黑" panose="020B0503020204020204" charset="-122"/>
              </a:rPr>
              <a:t>与代理模式</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委托调用</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6279870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TIMING" val="|2"/>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TIMING" val="|2"/>
</p:tagLst>
</file>

<file path=ppt/tags/tag14.xml><?xml version="1.0" encoding="utf-8"?>
<p:tagLst xmlns:a="http://schemas.openxmlformats.org/drawingml/2006/main" xmlns:r="http://schemas.openxmlformats.org/officeDocument/2006/relationships" xmlns:p="http://schemas.openxmlformats.org/presentationml/2006/main">
  <p:tag name="TIMING" val="|2"/>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TIMING" val="|2"/>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TIMING" val="|2"/>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TIMING" val="|2"/>
</p:tagLst>
</file>

<file path=ppt/tags/tag7.xml><?xml version="1.0" encoding="utf-8"?>
<p:tagLst xmlns:a="http://schemas.openxmlformats.org/drawingml/2006/main" xmlns:r="http://schemas.openxmlformats.org/officeDocument/2006/relationships" xmlns:p="http://schemas.openxmlformats.org/presentationml/2006/main">
  <p:tag name="TIMING" val="|2"/>
</p:tagLst>
</file>

<file path=ppt/tags/tag8.xml><?xml version="1.0" encoding="utf-8"?>
<p:tagLst xmlns:a="http://schemas.openxmlformats.org/drawingml/2006/main" xmlns:r="http://schemas.openxmlformats.org/officeDocument/2006/relationships" xmlns:p="http://schemas.openxmlformats.org/presentationml/2006/main">
  <p:tag name="TIMING" val="|2"/>
</p:tagLst>
</file>

<file path=ppt/tags/tag9.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3722</TotalTime>
  <Words>578</Words>
  <Application>Microsoft Office PowerPoint</Application>
  <PresentationFormat>全屏显示(16:9)</PresentationFormat>
  <Paragraphs>88</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13</vt:i4>
      </vt:variant>
    </vt:vector>
  </HeadingPairs>
  <TitlesOfParts>
    <vt:vector size="22" baseType="lpstr">
      <vt:lpstr>Meiryo</vt:lpstr>
      <vt:lpstr>微软雅黑</vt:lpstr>
      <vt:lpstr>Arial</vt:lpstr>
      <vt:lpstr>Calibri</vt:lpstr>
      <vt:lpstr>Wingdings</vt:lpstr>
      <vt:lpstr>讲师ppt模板20141215</vt: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open</dc:creator>
  <cp:lastModifiedBy>b yq</cp:lastModifiedBy>
  <cp:revision>191</cp:revision>
  <dcterms:created xsi:type="dcterms:W3CDTF">2016-04-25T01:54:00Z</dcterms:created>
  <dcterms:modified xsi:type="dcterms:W3CDTF">2023-03-06T14:46:56Z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