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342" r:id="rId5"/>
    <p:sldId id="343" r:id="rId6"/>
    <p:sldId id="373" r:id="rId7"/>
    <p:sldId id="368" r:id="rId8"/>
    <p:sldId id="369" r:id="rId9"/>
    <p:sldId id="374" r:id="rId10"/>
    <p:sldId id="371" r:id="rId11"/>
    <p:sldId id="370" r:id="rId12"/>
    <p:sldId id="357" r:id="rId13"/>
    <p:sldId id="352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06" d="100"/>
          <a:sy n="106" d="100"/>
        </p:scale>
        <p:origin x="62" y="130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3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4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3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7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13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1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5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3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代理模式导引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与代理模式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导引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25774" y="43171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代理模式小结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411700" y="2643760"/>
            <a:ext cx="7486617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合约升级是一个去中心化治理问题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代理模式是数据与逻辑的分离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Fallback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1600" kern="100">
                <a:latin typeface="微软雅黑" panose="020B0503020204020204" charset="-122"/>
                <a:ea typeface="微软雅黑" panose="020B0503020204020204" charset="-122"/>
              </a:rPr>
              <a:t>的协作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zh-CN" altLang="en-US" sz="16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6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25764" y="43171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合约升级问题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907630" y="2063751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合约升级的问题与治理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技术手段：代理模式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基础模式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与代理模式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基础模式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4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25767" y="43171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代理模式结构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290430" y="14916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fallback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函数的配合工作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964E8F-88E8-E3B6-9094-3CD8F8D222DD}"/>
              </a:ext>
            </a:extLst>
          </p:cNvPr>
          <p:cNvGrpSpPr/>
          <p:nvPr/>
        </p:nvGrpSpPr>
        <p:grpSpPr>
          <a:xfrm>
            <a:off x="467430" y="2715770"/>
            <a:ext cx="8083123" cy="1588431"/>
            <a:chOff x="719465" y="3123358"/>
            <a:chExt cx="7507043" cy="158843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AEBDB9F-617D-98B4-DF71-228D678387E2}"/>
                </a:ext>
              </a:extLst>
            </p:cNvPr>
            <p:cNvSpPr/>
            <p:nvPr/>
          </p:nvSpPr>
          <p:spPr>
            <a:xfrm>
              <a:off x="719465" y="3559629"/>
              <a:ext cx="1080150" cy="720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调用者</a:t>
              </a:r>
              <a:endParaRPr lang="en-US" sz="12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2AE1221-A6E6-72DF-3DA5-7606884CA8F4}"/>
                </a:ext>
              </a:extLst>
            </p:cNvPr>
            <p:cNvSpPr/>
            <p:nvPr/>
          </p:nvSpPr>
          <p:spPr>
            <a:xfrm>
              <a:off x="2393698" y="3127569"/>
              <a:ext cx="2880400" cy="15842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contract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Proxy{</a:t>
              </a: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address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logic; </a:t>
              </a:r>
              <a:endParaRPr lang="en-US" altLang="zh-CN" sz="1100" dirty="0">
                <a:solidFill>
                  <a:srgbClr val="00B050"/>
                </a:solidFill>
              </a:endParaRP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en-US" altLang="zh-CN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uint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x;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en-US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fuction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fallback() </a:t>
              </a: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external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</a:t>
              </a:r>
            </a:p>
            <a:p>
              <a:pPr lvl="1"/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logic.delegatecall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msg.calldata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);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}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}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E7BE797-4389-0945-DC12-B9254BD12685}"/>
                </a:ext>
              </a:extLst>
            </p:cNvPr>
            <p:cNvCxnSpPr>
              <a:cxnSpLocks/>
              <a:stCxn id="3" idx="6"/>
              <a:endCxn id="5" idx="1"/>
            </p:cNvCxnSpPr>
            <p:nvPr/>
          </p:nvCxnSpPr>
          <p:spPr>
            <a:xfrm>
              <a:off x="1799615" y="3919679"/>
              <a:ext cx="59408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FF53661-D155-D155-E070-BA89D2212CF3}"/>
                </a:ext>
              </a:extLst>
            </p:cNvPr>
            <p:cNvSpPr/>
            <p:nvPr/>
          </p:nvSpPr>
          <p:spPr>
            <a:xfrm>
              <a:off x="5778168" y="3123358"/>
              <a:ext cx="2448340" cy="15842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contract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Logic{</a:t>
              </a: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</a:t>
              </a: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address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logic; </a:t>
              </a: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</a:t>
              </a:r>
              <a:r>
                <a:rPr lang="en-US" altLang="zh-CN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uint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x; </a:t>
              </a:r>
            </a:p>
            <a:p>
              <a:pPr lvl="1"/>
              <a:r>
                <a:rPr lang="en-US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fuction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setX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uint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_x) </a:t>
              </a: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external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</a:t>
              </a:r>
            </a:p>
            <a:p>
              <a:pPr lvl="1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x = _x;</a:t>
              </a:r>
            </a:p>
            <a:p>
              <a:pPr lvl="1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}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}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360F0FC-E62C-DA4F-4700-6FCFFE53220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5274098" y="3915468"/>
              <a:ext cx="504070" cy="421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7AA3DA-8333-FC2D-54D9-4D3514BDF244}"/>
                </a:ext>
              </a:extLst>
            </p:cNvPr>
            <p:cNvSpPr/>
            <p:nvPr/>
          </p:nvSpPr>
          <p:spPr>
            <a:xfrm>
              <a:off x="1444709" y="3566721"/>
              <a:ext cx="1069862" cy="36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setX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59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929024" y="431711"/>
            <a:ext cx="32864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代理模式工作机制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133433" y="1749638"/>
            <a:ext cx="741703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调用者调用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setX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setX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不存在，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fallback()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触发</a:t>
            </a:r>
            <a:endParaRPr lang="en-US" altLang="zh-CN" sz="16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Fallback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，将</a:t>
            </a:r>
            <a:r>
              <a:rPr lang="en-US" altLang="zh-CN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setX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调用的</a:t>
            </a:r>
            <a:r>
              <a:rPr lang="en-US" altLang="zh-CN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calldata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传入</a:t>
            </a:r>
            <a:endParaRPr lang="en-US" altLang="zh-CN" sz="16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setX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被执行，但访问的是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964E8F-88E8-E3B6-9094-3CD8F8D222DD}"/>
              </a:ext>
            </a:extLst>
          </p:cNvPr>
          <p:cNvGrpSpPr/>
          <p:nvPr/>
        </p:nvGrpSpPr>
        <p:grpSpPr>
          <a:xfrm>
            <a:off x="467430" y="3245454"/>
            <a:ext cx="8083123" cy="1588431"/>
            <a:chOff x="719465" y="3123358"/>
            <a:chExt cx="7507043" cy="158843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AEBDB9F-617D-98B4-DF71-228D678387E2}"/>
                </a:ext>
              </a:extLst>
            </p:cNvPr>
            <p:cNvSpPr/>
            <p:nvPr/>
          </p:nvSpPr>
          <p:spPr>
            <a:xfrm>
              <a:off x="719465" y="3559629"/>
              <a:ext cx="1080150" cy="720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调用者</a:t>
              </a:r>
              <a:endParaRPr lang="en-US" sz="12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2AE1221-A6E6-72DF-3DA5-7606884CA8F4}"/>
                </a:ext>
              </a:extLst>
            </p:cNvPr>
            <p:cNvSpPr/>
            <p:nvPr/>
          </p:nvSpPr>
          <p:spPr>
            <a:xfrm>
              <a:off x="2393698" y="3127569"/>
              <a:ext cx="2880400" cy="15842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contract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Proxy{</a:t>
              </a: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address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logic; </a:t>
              </a:r>
              <a:endParaRPr lang="en-US" altLang="zh-CN" sz="1100" dirty="0">
                <a:solidFill>
                  <a:srgbClr val="00B050"/>
                </a:solidFill>
              </a:endParaRP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en-US" altLang="zh-CN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uint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x;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</a:t>
              </a:r>
              <a:r>
                <a:rPr lang="en-US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fuction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fallback() </a:t>
              </a: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external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</a:t>
              </a:r>
            </a:p>
            <a:p>
              <a:pPr lvl="1"/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logic.delegatecall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msg.calldata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);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}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}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E7BE797-4389-0945-DC12-B9254BD12685}"/>
                </a:ext>
              </a:extLst>
            </p:cNvPr>
            <p:cNvCxnSpPr>
              <a:cxnSpLocks/>
              <a:stCxn id="3" idx="6"/>
              <a:endCxn id="5" idx="1"/>
            </p:cNvCxnSpPr>
            <p:nvPr/>
          </p:nvCxnSpPr>
          <p:spPr>
            <a:xfrm>
              <a:off x="1799615" y="3919679"/>
              <a:ext cx="594083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FF53661-D155-D155-E070-BA89D2212CF3}"/>
                </a:ext>
              </a:extLst>
            </p:cNvPr>
            <p:cNvSpPr/>
            <p:nvPr/>
          </p:nvSpPr>
          <p:spPr>
            <a:xfrm>
              <a:off x="5778168" y="3123358"/>
              <a:ext cx="2448340" cy="15842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contract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Logic{</a:t>
              </a: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</a:t>
              </a: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address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logic; </a:t>
              </a:r>
            </a:p>
            <a:p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</a:t>
              </a:r>
              <a:r>
                <a:rPr lang="en-US" altLang="zh-CN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uint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x; </a:t>
              </a:r>
            </a:p>
            <a:p>
              <a:pPr lvl="1"/>
              <a:r>
                <a:rPr lang="en-US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fuction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setX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1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uint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_x) </a:t>
              </a:r>
              <a:r>
                <a:rPr lang="en-US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external</a:t>
              </a:r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</a:t>
              </a:r>
            </a:p>
            <a:p>
              <a:pPr lvl="1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x = _x;</a:t>
              </a:r>
            </a:p>
            <a:p>
              <a:pPr lvl="1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}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}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360F0FC-E62C-DA4F-4700-6FCFFE532205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5274098" y="3915468"/>
              <a:ext cx="504070" cy="421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7AA3DA-8333-FC2D-54D9-4D3514BDF244}"/>
                </a:ext>
              </a:extLst>
            </p:cNvPr>
            <p:cNvSpPr/>
            <p:nvPr/>
          </p:nvSpPr>
          <p:spPr>
            <a:xfrm>
              <a:off x="1444709" y="3566721"/>
              <a:ext cx="1069862" cy="360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setX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7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095209" y="431711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升级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971500" y="1605170"/>
            <a:ext cx="741703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代理模式中，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负责数据存储，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负责数据的逻辑处理</a:t>
            </a:r>
            <a:endParaRPr lang="en-US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升级就是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将它的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成员变量切换到一个新的处理逻辑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E8CD477-E989-BCBA-7B78-95CD2A42E820}"/>
              </a:ext>
            </a:extLst>
          </p:cNvPr>
          <p:cNvGrpSpPr/>
          <p:nvPr/>
        </p:nvGrpSpPr>
        <p:grpSpPr>
          <a:xfrm>
            <a:off x="1979640" y="2859790"/>
            <a:ext cx="5083740" cy="1245985"/>
            <a:chOff x="1377177" y="3147830"/>
            <a:chExt cx="5083740" cy="124598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4964E8F-88E8-E3B6-9094-3CD8F8D222DD}"/>
                </a:ext>
              </a:extLst>
            </p:cNvPr>
            <p:cNvGrpSpPr/>
            <p:nvPr/>
          </p:nvGrpSpPr>
          <p:grpSpPr>
            <a:xfrm>
              <a:off x="1377177" y="3147830"/>
              <a:ext cx="5083740" cy="948158"/>
              <a:chOff x="947003" y="2923482"/>
              <a:chExt cx="4721425" cy="948158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2AEBDB9F-617D-98B4-DF71-228D678387E2}"/>
                  </a:ext>
                </a:extLst>
              </p:cNvPr>
              <p:cNvSpPr/>
              <p:nvPr/>
            </p:nvSpPr>
            <p:spPr>
              <a:xfrm>
                <a:off x="947003" y="3261802"/>
                <a:ext cx="1003168" cy="6098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调用者</a:t>
                </a:r>
                <a:endParaRPr lang="en-US" sz="1200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E2AE1221-A6E6-72DF-3DA5-7606884CA8F4}"/>
                  </a:ext>
                </a:extLst>
              </p:cNvPr>
              <p:cNvSpPr/>
              <p:nvPr/>
            </p:nvSpPr>
            <p:spPr>
              <a:xfrm>
                <a:off x="2560892" y="3305629"/>
                <a:ext cx="666493" cy="507999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1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proxy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1E7BE797-4389-0945-DC12-B9254BD12685}"/>
                  </a:ext>
                </a:extLst>
              </p:cNvPr>
              <p:cNvCxnSpPr>
                <a:cxnSpLocks/>
                <a:stCxn id="3" idx="6"/>
                <a:endCxn id="5" idx="1"/>
              </p:cNvCxnSpPr>
              <p:nvPr/>
            </p:nvCxnSpPr>
            <p:spPr>
              <a:xfrm flipV="1">
                <a:off x="1950171" y="3559629"/>
                <a:ext cx="610720" cy="7092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FF53661-D155-D155-E070-BA89D2212CF3}"/>
                  </a:ext>
                </a:extLst>
              </p:cNvPr>
              <p:cNvSpPr/>
              <p:nvPr/>
            </p:nvSpPr>
            <p:spPr>
              <a:xfrm>
                <a:off x="4732138" y="2923482"/>
                <a:ext cx="936290" cy="5079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1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Logic V1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360F0FC-E62C-DA4F-4700-6FCFFE532205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 flipV="1">
                <a:off x="3227385" y="3177482"/>
                <a:ext cx="1504753" cy="382147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7AA3DA-8333-FC2D-54D9-4D3514BDF244}"/>
                  </a:ext>
                </a:extLst>
              </p:cNvPr>
              <p:cNvSpPr/>
              <p:nvPr/>
            </p:nvSpPr>
            <p:spPr>
              <a:xfrm>
                <a:off x="1720600" y="3188530"/>
                <a:ext cx="1069862" cy="3600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setX</a:t>
                </a:r>
                <a:r>
                  <a:rPr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()</a:t>
                </a:r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9405A07B-E330-515D-AF32-DE9CD4C7D80C}"/>
                </a:ext>
              </a:extLst>
            </p:cNvPr>
            <p:cNvSpPr/>
            <p:nvPr/>
          </p:nvSpPr>
          <p:spPr>
            <a:xfrm>
              <a:off x="5452777" y="3885816"/>
              <a:ext cx="1008140" cy="5079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Logic V2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58A7A1-4642-C419-8CC2-2943EE613908}"/>
                </a:ext>
              </a:extLst>
            </p:cNvPr>
            <p:cNvCxnSpPr>
              <a:cxnSpLocks/>
              <a:stCxn id="5" idx="3"/>
              <a:endCxn id="29" idx="1"/>
            </p:cNvCxnSpPr>
            <p:nvPr/>
          </p:nvCxnSpPr>
          <p:spPr>
            <a:xfrm>
              <a:off x="3832552" y="3783977"/>
              <a:ext cx="1620225" cy="355839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345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非结构化代理模式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与代理模式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非结构化</a:t>
            </a:r>
          </a:p>
        </p:txBody>
      </p:sp>
    </p:spTree>
    <p:extLst>
      <p:ext uri="{BB962C8B-B14F-4D97-AF65-F5344CB8AC3E}">
        <p14:creationId xmlns:p14="http://schemas.microsoft.com/office/powerpoint/2010/main" val="349817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24426" y="431711"/>
            <a:ext cx="269567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unstructured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467430" y="2317750"/>
            <a:ext cx="756105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提供空白存储，对存储的“解释权”完全由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负责，数据与逻辑相分离</a:t>
            </a:r>
            <a:endParaRPr lang="en-US" altLang="zh-CN" sz="14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想办法让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不参与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成员的堆叠，也就不必在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中出现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placeholder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成为通用的、纯粹的代理，只安排代理控制逻辑，跟具体业务无关，而</a:t>
            </a:r>
            <a:r>
              <a:rPr lang="en-US" altLang="zh-CN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Logic</a:t>
            </a:r>
            <a:r>
              <a:rPr lang="zh-CN" altLang="en-US" sz="1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成为纯粹干净的业务逻辑，跟代理机制无关</a:t>
            </a:r>
            <a:endParaRPr lang="en-US" altLang="zh-CN" sz="14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zh-CN" altLang="en-US" sz="14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EC9ED4-6092-2515-DF2A-3A23C52C85E8}"/>
              </a:ext>
            </a:extLst>
          </p:cNvPr>
          <p:cNvSpPr txBox="1"/>
          <p:nvPr/>
        </p:nvSpPr>
        <p:spPr>
          <a:xfrm>
            <a:off x="1619590" y="3723910"/>
            <a:ext cx="5706475" cy="562783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r>
              <a:rPr lang="en-US" altLang="zh-CN" sz="18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openzeppelin</a:t>
            </a:r>
            <a:r>
              <a:rPr lang="zh-CN" altLang="en-US" sz="18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sz="18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unstructured proxy</a:t>
            </a:r>
            <a:r>
              <a:rPr lang="zh-CN" altLang="en-US" sz="18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的支持</a:t>
            </a:r>
            <a:endParaRPr lang="en-US" altLang="zh-CN" sz="1800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52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代理模式小结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与代理模式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6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3384</TotalTime>
  <Words>396</Words>
  <Application>Microsoft Office PowerPoint</Application>
  <PresentationFormat>全屏显示(16:9)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208</cp:revision>
  <dcterms:created xsi:type="dcterms:W3CDTF">2016-04-25T01:54:00Z</dcterms:created>
  <dcterms:modified xsi:type="dcterms:W3CDTF">2023-03-08T06:09:36Z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