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4"/>
  </p:notesMasterIdLst>
  <p:sldIdLst>
    <p:sldId id="342" r:id="rId5"/>
    <p:sldId id="356" r:id="rId6"/>
    <p:sldId id="369" r:id="rId7"/>
    <p:sldId id="337" r:id="rId8"/>
    <p:sldId id="368" r:id="rId9"/>
    <p:sldId id="370" r:id="rId10"/>
    <p:sldId id="343" r:id="rId11"/>
    <p:sldId id="366" r:id="rId12"/>
    <p:sldId id="371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5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12" d="100"/>
          <a:sy n="112" d="100"/>
        </p:scale>
        <p:origin x="653" y="86"/>
      </p:cViewPr>
      <p:guideLst>
        <p:guide orient="horz" pos="1565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6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11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4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8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10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38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hyperlink" Target="https://www.ethervm.io/#0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汇编初步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智能合约进阶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汇编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85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学习目标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2627730" y="2211700"/>
            <a:ext cx="886746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了解</a:t>
            </a:r>
            <a:r>
              <a:rPr lang="en-US" altLang="zh-CN" sz="2000" kern="100" dirty="0">
                <a:latin typeface="微软雅黑" panose="020B0503020204020204" charset="-122"/>
                <a:ea typeface="微软雅黑" panose="020B0503020204020204" charset="-122"/>
              </a:rPr>
              <a:t>EVM</a:t>
            </a: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基本结构</a:t>
            </a:r>
            <a:endParaRPr lang="en-US" altLang="zh-CN" sz="20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能够读懂指令集文档</a:t>
            </a:r>
            <a:endParaRPr lang="en-US" altLang="zh-CN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609600" indent="-342900" algn="just">
              <a:lnSpc>
                <a:spcPct val="20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000" kern="100" dirty="0">
                <a:latin typeface="微软雅黑" panose="020B0503020204020204" charset="-122"/>
                <a:ea typeface="微软雅黑" panose="020B0503020204020204" charset="-122"/>
              </a:rPr>
              <a:t>开发内联汇编代码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2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EVM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虚拟机基本结构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智能合约进阶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en-US" altLang="zh-CN" sz="30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EVM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40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264019" y="431711"/>
            <a:ext cx="26164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EVM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基本结构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D54435-02C7-2872-B31E-4677DB9D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580" y="1059540"/>
            <a:ext cx="6120850" cy="3790173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4C09BCCD-1A05-D913-BADF-F2BF186F18BF}"/>
              </a:ext>
            </a:extLst>
          </p:cNvPr>
          <p:cNvSpPr/>
          <p:nvPr/>
        </p:nvSpPr>
        <p:spPr>
          <a:xfrm>
            <a:off x="827480" y="493590"/>
            <a:ext cx="1800250" cy="430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Statck</a:t>
            </a:r>
            <a:r>
              <a:rPr lang="en-US" altLang="zh-CN" sz="1600" dirty="0">
                <a:solidFill>
                  <a:srgbClr val="FF0000"/>
                </a:solidFill>
              </a:rPr>
              <a:t> machine</a:t>
            </a:r>
            <a:r>
              <a:rPr lang="zh-CN" altLang="en-US" sz="1600" dirty="0">
                <a:solidFill>
                  <a:srgbClr val="FF0000"/>
                </a:solidFill>
              </a:rPr>
              <a:t>！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3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456381" y="431711"/>
            <a:ext cx="223176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EVM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指令集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115520" y="1347580"/>
            <a:ext cx="590482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hlinkClick r:id="rId4"/>
              </a:rPr>
              <a:t>学会读指令</a:t>
            </a:r>
            <a:endParaRPr lang="en-US" dirty="0">
              <a:hlinkClick r:id="rId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Ethereum Virtual Machine Opcodes (ethervm.io)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4B08A2-B0BB-7B85-2329-87EDD7174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630" y="2715770"/>
            <a:ext cx="7614740" cy="14499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55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59489" y="3467784"/>
            <a:ext cx="322178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布局与操作</a:t>
            </a: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5929979" y="3467784"/>
            <a:ext cx="32038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Produced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Adams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智能合约进阶</a:t>
            </a:r>
          </a:p>
        </p:txBody>
      </p:sp>
      <p:sp>
        <p:nvSpPr>
          <p:cNvPr id="18" name="圆角矩形"/>
          <p:cNvSpPr/>
          <p:nvPr/>
        </p:nvSpPr>
        <p:spPr>
          <a:xfrm>
            <a:off x="3645079" y="3418964"/>
            <a:ext cx="1799927" cy="458786"/>
          </a:xfrm>
          <a:prstGeom prst="roundRect">
            <a:avLst>
              <a:gd name="adj" fmla="val 16666"/>
            </a:avLst>
          </a:prstGeom>
          <a:noFill/>
          <a:ln w="38100" cap="flat" cmpd="sng">
            <a:noFill/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algn="ctr"/>
            <a:r>
              <a:rPr lang="zh-CN" altLang="en-US" sz="3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布局操作</a:t>
            </a:r>
            <a:endParaRPr lang="zh-CN" altLang="en-US" sz="3000" b="1" u="none" strike="noStrike" kern="1200" cap="none" spc="0" baseline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85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内存布局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90DC9CA4-096E-37D8-D0CC-6AFE1CBE8ECE}"/>
              </a:ext>
            </a:extLst>
          </p:cNvPr>
          <p:cNvSpPr/>
          <p:nvPr/>
        </p:nvSpPr>
        <p:spPr>
          <a:xfrm>
            <a:off x="755470" y="2319133"/>
            <a:ext cx="554477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495300" indent="-2286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内存地址：以字节为单位寻址</a:t>
            </a:r>
            <a:endParaRPr lang="en-US" altLang="zh-CN" sz="1600" kern="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95300" indent="-2286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0x00-0x40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：保留：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keccak256(…)</a:t>
            </a:r>
          </a:p>
          <a:p>
            <a:pPr marL="495300" indent="-2286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0x40-0x60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个 自由内存指针</a:t>
            </a:r>
          </a:p>
          <a:p>
            <a:pPr marL="495300" indent="-2286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0x60-0x80</a:t>
            </a:r>
            <a:r>
              <a:rPr lang="zh-CN" altLang="en-US" sz="1600" kern="1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kern="100" dirty="0">
                <a:latin typeface="微软雅黑" panose="020B0503020204020204" charset="-122"/>
                <a:ea typeface="微软雅黑" panose="020B0503020204020204" charset="-122"/>
              </a:rPr>
              <a:t>zero slot</a:t>
            </a:r>
          </a:p>
          <a:p>
            <a:pPr marL="495300" indent="-228600" algn="just">
              <a:lnSpc>
                <a:spcPct val="200000"/>
              </a:lnSpc>
              <a:buClr>
                <a:srgbClr val="C00000"/>
              </a:buClr>
              <a:buFont typeface="+mj-lt"/>
              <a:buAutoNum type="arabicPeriod"/>
            </a:pPr>
            <a:endParaRPr lang="zh-CN" altLang="en-US" sz="16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C4071F2-99B3-BA4F-560E-2B8F33CE72C9}"/>
              </a:ext>
            </a:extLst>
          </p:cNvPr>
          <p:cNvGrpSpPr/>
          <p:nvPr/>
        </p:nvGrpSpPr>
        <p:grpSpPr>
          <a:xfrm>
            <a:off x="5220090" y="1554457"/>
            <a:ext cx="2952410" cy="2376330"/>
            <a:chOff x="4283960" y="796540"/>
            <a:chExt cx="4819650" cy="431198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4F8097-5070-9C48-2675-A1E4D1443860}"/>
                </a:ext>
              </a:extLst>
            </p:cNvPr>
            <p:cNvSpPr/>
            <p:nvPr/>
          </p:nvSpPr>
          <p:spPr>
            <a:xfrm>
              <a:off x="4283960" y="796540"/>
              <a:ext cx="4819650" cy="723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  <a:r>
                <a:rPr lang="en-US" altLang="zh-CN" sz="1200" dirty="0"/>
                <a:t>x</a:t>
              </a:r>
              <a:r>
                <a:rPr lang="en-US" sz="1200" dirty="0"/>
                <a:t>00-0</a:t>
              </a:r>
              <a:r>
                <a:rPr lang="en-US" altLang="zh-CN" sz="1200" dirty="0"/>
                <a:t>x</a:t>
              </a:r>
              <a:r>
                <a:rPr lang="en-US" sz="1200" dirty="0"/>
                <a:t>1</a:t>
              </a:r>
              <a:r>
                <a:rPr lang="en-US" altLang="zh-CN" sz="1200" dirty="0"/>
                <a:t>f</a:t>
              </a:r>
              <a:endParaRPr lang="en-US" sz="1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644992-65D8-20F1-A811-7445B9B5BF61}"/>
                </a:ext>
              </a:extLst>
            </p:cNvPr>
            <p:cNvSpPr/>
            <p:nvPr/>
          </p:nvSpPr>
          <p:spPr>
            <a:xfrm>
              <a:off x="4283960" y="1520440"/>
              <a:ext cx="4819650" cy="7239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0x20-0x3f</a:t>
              </a:r>
              <a:endParaRPr lang="en-US" sz="12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18BAC2B-EF9B-EEAE-F113-3C68FAB6C8C7}"/>
                </a:ext>
              </a:extLst>
            </p:cNvPr>
            <p:cNvSpPr/>
            <p:nvPr/>
          </p:nvSpPr>
          <p:spPr>
            <a:xfrm>
              <a:off x="4283960" y="2253865"/>
              <a:ext cx="4819650" cy="7239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0x40-0x5f </a:t>
              </a:r>
              <a:r>
                <a:rPr lang="zh-CN" altLang="en-US" sz="1200" dirty="0"/>
                <a:t>自由内存指针 </a:t>
              </a:r>
              <a:endParaRPr 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B7A60C-72B0-EF36-87A8-7D990F0337CF}"/>
                </a:ext>
              </a:extLst>
            </p:cNvPr>
            <p:cNvSpPr/>
            <p:nvPr/>
          </p:nvSpPr>
          <p:spPr>
            <a:xfrm>
              <a:off x="4283960" y="2977765"/>
              <a:ext cx="4819650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0x60-0x7f Zero slot</a:t>
              </a:r>
              <a:endParaRPr 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038F16D-E823-6F41-FB2C-AD7D1DCFA192}"/>
                </a:ext>
              </a:extLst>
            </p:cNvPr>
            <p:cNvSpPr/>
            <p:nvPr/>
          </p:nvSpPr>
          <p:spPr>
            <a:xfrm>
              <a:off x="4283960" y="3701665"/>
              <a:ext cx="4819650" cy="723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0x80-0x9f</a:t>
              </a:r>
              <a:endParaRPr lang="en-US" sz="12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5887781-2847-37E6-214E-F4628BDB731C}"/>
                </a:ext>
              </a:extLst>
            </p:cNvPr>
            <p:cNvSpPr/>
            <p:nvPr/>
          </p:nvSpPr>
          <p:spPr>
            <a:xfrm>
              <a:off x="4283960" y="4384629"/>
              <a:ext cx="4819650" cy="723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0xa0-0xbf</a:t>
              </a:r>
              <a:endParaRPr lang="en-US" sz="12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9226F24-C34B-EABD-DDBC-F634882661C6}"/>
              </a:ext>
            </a:extLst>
          </p:cNvPr>
          <p:cNvSpPr txBox="1"/>
          <p:nvPr/>
        </p:nvSpPr>
        <p:spPr>
          <a:xfrm>
            <a:off x="1096321" y="3579890"/>
            <a:ext cx="3547689" cy="701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400" dirty="0"/>
              <a:t>自己写汇编，确保保留内存不会被使用时</a:t>
            </a:r>
            <a:r>
              <a:rPr lang="en-US" altLang="zh-CN" sz="1400" dirty="0"/>
              <a:t>(</a:t>
            </a:r>
            <a:r>
              <a:rPr lang="zh-CN" altLang="en-US" sz="1400" dirty="0"/>
              <a:t>哈希运算</a:t>
            </a:r>
            <a:r>
              <a:rPr lang="en-US" altLang="zh-CN" sz="1400" dirty="0" err="1"/>
              <a:t>keccab</a:t>
            </a:r>
            <a:r>
              <a:rPr lang="en-US" altLang="zh-CN" sz="1400" dirty="0"/>
              <a:t>)</a:t>
            </a:r>
            <a:r>
              <a:rPr lang="zh-CN" altLang="en-US" sz="1400" dirty="0"/>
              <a:t>，可以使用保留内存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30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710489" y="431711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内存操作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475570" y="1341830"/>
            <a:ext cx="6129954" cy="12299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mload(offset)</a:t>
            </a:r>
            <a:r>
              <a:rPr lang="zh-CN" altLang="en-US" dirty="0"/>
              <a:t>：将内存数据</a:t>
            </a:r>
            <a:r>
              <a:rPr lang="en-US" altLang="zh-CN" dirty="0"/>
              <a:t>(32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  <a:r>
              <a:rPr lang="zh-CN" altLang="en-US" dirty="0"/>
              <a:t>载入</a:t>
            </a:r>
            <a:r>
              <a:rPr lang="en-US" altLang="zh-CN" dirty="0"/>
              <a:t>stack(</a:t>
            </a:r>
            <a:r>
              <a:rPr lang="zh-CN" altLang="en-US" dirty="0"/>
              <a:t>头部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mstore</a:t>
            </a:r>
            <a:r>
              <a:rPr lang="en-US" altLang="zh-CN" dirty="0"/>
              <a:t>(offset, value):</a:t>
            </a:r>
            <a:r>
              <a:rPr lang="zh-CN" altLang="en-US" dirty="0"/>
              <a:t>将</a:t>
            </a:r>
            <a:r>
              <a:rPr lang="en-US" altLang="zh-CN" dirty="0"/>
              <a:t>value</a:t>
            </a:r>
            <a:r>
              <a:rPr lang="zh-CN" altLang="en-US" dirty="0"/>
              <a:t>压栈，然后写入</a:t>
            </a:r>
            <a:r>
              <a:rPr lang="en-US" altLang="zh-CN" dirty="0"/>
              <a:t>offset</a:t>
            </a:r>
            <a:r>
              <a:rPr lang="zh-CN" altLang="en-US" dirty="0"/>
              <a:t>开始的</a:t>
            </a:r>
            <a:r>
              <a:rPr lang="en-US" altLang="zh-CN" dirty="0"/>
              <a:t>32</a:t>
            </a:r>
            <a:r>
              <a:rPr lang="zh-CN" altLang="en-US" dirty="0"/>
              <a:t>字节内存</a:t>
            </a:r>
            <a:endParaRPr lang="en-US" altLang="zh-CN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3F473B59-1282-E58E-DA97-9BCE9D098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812735"/>
              </p:ext>
            </p:extLst>
          </p:nvPr>
        </p:nvGraphicFramePr>
        <p:xfrm>
          <a:off x="728568" y="2927871"/>
          <a:ext cx="78490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82">
                  <a:extLst>
                    <a:ext uri="{9D8B030D-6E8A-4147-A177-3AD203B41FA5}">
                      <a16:colId xmlns:a16="http://schemas.microsoft.com/office/drawing/2014/main" val="1964263824"/>
                    </a:ext>
                  </a:extLst>
                </a:gridCol>
                <a:gridCol w="1308182">
                  <a:extLst>
                    <a:ext uri="{9D8B030D-6E8A-4147-A177-3AD203B41FA5}">
                      <a16:colId xmlns:a16="http://schemas.microsoft.com/office/drawing/2014/main" val="2742975918"/>
                    </a:ext>
                  </a:extLst>
                </a:gridCol>
                <a:gridCol w="1308182">
                  <a:extLst>
                    <a:ext uri="{9D8B030D-6E8A-4147-A177-3AD203B41FA5}">
                      <a16:colId xmlns:a16="http://schemas.microsoft.com/office/drawing/2014/main" val="3399983453"/>
                    </a:ext>
                  </a:extLst>
                </a:gridCol>
                <a:gridCol w="1308182">
                  <a:extLst>
                    <a:ext uri="{9D8B030D-6E8A-4147-A177-3AD203B41FA5}">
                      <a16:colId xmlns:a16="http://schemas.microsoft.com/office/drawing/2014/main" val="2205339800"/>
                    </a:ext>
                  </a:extLst>
                </a:gridCol>
                <a:gridCol w="2408084">
                  <a:extLst>
                    <a:ext uri="{9D8B030D-6E8A-4147-A177-3AD203B41FA5}">
                      <a16:colId xmlns:a16="http://schemas.microsoft.com/office/drawing/2014/main" val="10080462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86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指令码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汇编标记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开始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伪代码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8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= memory[offset:offset+32]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0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mstore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memory[offset:offset+32] =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4117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FCCAFE-B509-2F89-9DA0-0A17959EB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15051"/>
              </p:ext>
            </p:extLst>
          </p:nvPr>
        </p:nvGraphicFramePr>
        <p:xfrm>
          <a:off x="3608968" y="3711196"/>
          <a:ext cx="936130" cy="23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65">
                  <a:extLst>
                    <a:ext uri="{9D8B030D-6E8A-4147-A177-3AD203B41FA5}">
                      <a16:colId xmlns:a16="http://schemas.microsoft.com/office/drawing/2014/main" val="463664402"/>
                    </a:ext>
                  </a:extLst>
                </a:gridCol>
                <a:gridCol w="468065">
                  <a:extLst>
                    <a:ext uri="{9D8B030D-6E8A-4147-A177-3AD203B41FA5}">
                      <a16:colId xmlns:a16="http://schemas.microsoft.com/office/drawing/2014/main" val="1836225255"/>
                    </a:ext>
                  </a:extLst>
                </a:gridCol>
              </a:tblGrid>
              <a:tr h="233035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offset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923549"/>
                  </a:ext>
                </a:extLst>
              </a:tr>
            </a:tbl>
          </a:graphicData>
        </a:graphic>
      </p:graphicFrame>
      <p:graphicFrame>
        <p:nvGraphicFramePr>
          <p:cNvPr id="6" name="表格 10">
            <a:extLst>
              <a:ext uri="{FF2B5EF4-FFF2-40B4-BE49-F238E27FC236}">
                <a16:creationId xmlns:a16="http://schemas.microsoft.com/office/drawing/2014/main" id="{279BEFA1-1C01-B880-4644-3B6E3EBD3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73917"/>
              </p:ext>
            </p:extLst>
          </p:nvPr>
        </p:nvGraphicFramePr>
        <p:xfrm>
          <a:off x="3608968" y="3333441"/>
          <a:ext cx="5996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60">
                  <a:extLst>
                    <a:ext uri="{9D8B030D-6E8A-4147-A177-3AD203B41FA5}">
                      <a16:colId xmlns:a16="http://schemas.microsoft.com/office/drawing/2014/main" val="3706256917"/>
                    </a:ext>
                  </a:extLst>
                </a:gridCol>
              </a:tblGrid>
              <a:tr h="15974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offset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1969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39783DC-E408-7F58-9944-C52E0CB7D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57789"/>
              </p:ext>
            </p:extLst>
          </p:nvPr>
        </p:nvGraphicFramePr>
        <p:xfrm>
          <a:off x="4734228" y="3351411"/>
          <a:ext cx="5996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60">
                  <a:extLst>
                    <a:ext uri="{9D8B030D-6E8A-4147-A177-3AD203B41FA5}">
                      <a16:colId xmlns:a16="http://schemas.microsoft.com/office/drawing/2014/main" val="3706256917"/>
                    </a:ext>
                  </a:extLst>
                </a:gridCol>
              </a:tblGrid>
              <a:tr h="15974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1969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292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362670" y="431711"/>
            <a:ext cx="241918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storage</a:t>
            </a:r>
            <a:r>
              <a:rPr lang="zh-CN" altLang="en-US" sz="3000" b="1" kern="10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endParaRPr lang="en-US" altLang="zh-CN"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矩形">
            <a:extLst>
              <a:ext uri="{FF2B5EF4-FFF2-40B4-BE49-F238E27FC236}">
                <a16:creationId xmlns:a16="http://schemas.microsoft.com/office/drawing/2014/main" id="{BE4737D1-D32C-291D-946E-88EDE48A8A02}"/>
              </a:ext>
            </a:extLst>
          </p:cNvPr>
          <p:cNvSpPr/>
          <p:nvPr/>
        </p:nvSpPr>
        <p:spPr>
          <a:xfrm>
            <a:off x="1259540" y="1335860"/>
            <a:ext cx="6624920" cy="12299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sload</a:t>
            </a:r>
            <a:r>
              <a:rPr lang="en-US" altLang="zh-CN" dirty="0"/>
              <a:t>(key)</a:t>
            </a:r>
            <a:r>
              <a:rPr lang="zh-CN" altLang="en-US" dirty="0"/>
              <a:t>：将</a:t>
            </a:r>
            <a:r>
              <a:rPr lang="en-US" altLang="zh-CN" dirty="0"/>
              <a:t>storage</a:t>
            </a:r>
            <a:r>
              <a:rPr lang="zh-CN" altLang="en-US" dirty="0"/>
              <a:t>中</a:t>
            </a:r>
            <a:r>
              <a:rPr lang="en-US" altLang="zh-CN" dirty="0"/>
              <a:t>slot[key]</a:t>
            </a:r>
            <a:r>
              <a:rPr lang="zh-CN" altLang="en-US" dirty="0"/>
              <a:t>数据</a:t>
            </a:r>
            <a:r>
              <a:rPr lang="en-US" altLang="zh-CN" dirty="0"/>
              <a:t>(32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  <a:r>
              <a:rPr lang="zh-CN" altLang="en-US" dirty="0"/>
              <a:t>载入</a:t>
            </a:r>
            <a:r>
              <a:rPr lang="en-US" altLang="zh-CN" dirty="0"/>
              <a:t>stack(</a:t>
            </a:r>
            <a:r>
              <a:rPr lang="zh-CN" altLang="en-US" dirty="0"/>
              <a:t>头部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sstore</a:t>
            </a:r>
            <a:r>
              <a:rPr lang="en-US" altLang="zh-CN" dirty="0"/>
              <a:t>(key, value):</a:t>
            </a:r>
            <a:r>
              <a:rPr lang="zh-CN" altLang="en-US" dirty="0"/>
              <a:t>将</a:t>
            </a:r>
            <a:r>
              <a:rPr lang="en-US" altLang="zh-CN" dirty="0"/>
              <a:t>value</a:t>
            </a:r>
            <a:r>
              <a:rPr lang="zh-CN" altLang="en-US" dirty="0"/>
              <a:t>压栈，然后写入</a:t>
            </a:r>
            <a:r>
              <a:rPr lang="en-US" altLang="zh-CN" dirty="0"/>
              <a:t>storage</a:t>
            </a:r>
            <a:r>
              <a:rPr lang="zh-CN" altLang="en-US" dirty="0"/>
              <a:t>中</a:t>
            </a:r>
            <a:r>
              <a:rPr lang="en-US" altLang="zh-CN" dirty="0"/>
              <a:t>slot[key]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9E53080-D88E-98FE-54EE-5A9D9BDA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42169"/>
              </p:ext>
            </p:extLst>
          </p:nvPr>
        </p:nvGraphicFramePr>
        <p:xfrm>
          <a:off x="647454" y="2917431"/>
          <a:ext cx="784909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82">
                  <a:extLst>
                    <a:ext uri="{9D8B030D-6E8A-4147-A177-3AD203B41FA5}">
                      <a16:colId xmlns:a16="http://schemas.microsoft.com/office/drawing/2014/main" val="1964263824"/>
                    </a:ext>
                  </a:extLst>
                </a:gridCol>
                <a:gridCol w="1308182">
                  <a:extLst>
                    <a:ext uri="{9D8B030D-6E8A-4147-A177-3AD203B41FA5}">
                      <a16:colId xmlns:a16="http://schemas.microsoft.com/office/drawing/2014/main" val="2742975918"/>
                    </a:ext>
                  </a:extLst>
                </a:gridCol>
                <a:gridCol w="1308182">
                  <a:extLst>
                    <a:ext uri="{9D8B030D-6E8A-4147-A177-3AD203B41FA5}">
                      <a16:colId xmlns:a16="http://schemas.microsoft.com/office/drawing/2014/main" val="3399983453"/>
                    </a:ext>
                  </a:extLst>
                </a:gridCol>
                <a:gridCol w="1308182">
                  <a:extLst>
                    <a:ext uri="{9D8B030D-6E8A-4147-A177-3AD203B41FA5}">
                      <a16:colId xmlns:a16="http://schemas.microsoft.com/office/drawing/2014/main" val="2205339800"/>
                    </a:ext>
                  </a:extLst>
                </a:gridCol>
                <a:gridCol w="1896262">
                  <a:extLst>
                    <a:ext uri="{9D8B030D-6E8A-4147-A177-3AD203B41FA5}">
                      <a16:colId xmlns:a16="http://schemas.microsoft.com/office/drawing/2014/main" val="1008046289"/>
                    </a:ext>
                  </a:extLst>
                </a:gridCol>
                <a:gridCol w="720102">
                  <a:extLst>
                    <a:ext uri="{9D8B030D-6E8A-4147-A177-3AD203B41FA5}">
                      <a16:colId xmlns:a16="http://schemas.microsoft.com/office/drawing/2014/main" val="30086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指令码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汇编标记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开始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结束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伪代码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8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</a:t>
                      </a:r>
                      <a:r>
                        <a:rPr lang="en-US" sz="1600" dirty="0" err="1"/>
                        <a:t>load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= </a:t>
                      </a:r>
                      <a:r>
                        <a:rPr lang="en-US" altLang="zh-CN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09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</a:t>
                      </a:r>
                      <a:r>
                        <a:rPr lang="en-US" sz="1600" dirty="0" err="1"/>
                        <a:t>store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sz="1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=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4117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4E5F14B-28DF-55B8-D29C-C96AB798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885856"/>
              </p:ext>
            </p:extLst>
          </p:nvPr>
        </p:nvGraphicFramePr>
        <p:xfrm>
          <a:off x="3527854" y="3700756"/>
          <a:ext cx="955745" cy="23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463664402"/>
                    </a:ext>
                  </a:extLst>
                </a:gridCol>
                <a:gridCol w="468065">
                  <a:extLst>
                    <a:ext uri="{9D8B030D-6E8A-4147-A177-3AD203B41FA5}">
                      <a16:colId xmlns:a16="http://schemas.microsoft.com/office/drawing/2014/main" val="1836225255"/>
                    </a:ext>
                  </a:extLst>
                </a:gridCol>
              </a:tblGrid>
              <a:tr h="233035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key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923549"/>
                  </a:ext>
                </a:extLst>
              </a:tr>
            </a:tbl>
          </a:graphicData>
        </a:graphic>
      </p:graphicFrame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DE86A38-DCC5-964B-EF2C-95828788E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06961"/>
              </p:ext>
            </p:extLst>
          </p:nvPr>
        </p:nvGraphicFramePr>
        <p:xfrm>
          <a:off x="3527854" y="3323001"/>
          <a:ext cx="5996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60">
                  <a:extLst>
                    <a:ext uri="{9D8B030D-6E8A-4147-A177-3AD203B41FA5}">
                      <a16:colId xmlns:a16="http://schemas.microsoft.com/office/drawing/2014/main" val="3706256917"/>
                    </a:ext>
                  </a:extLst>
                </a:gridCol>
              </a:tblGrid>
              <a:tr h="159740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key</a:t>
                      </a:r>
                      <a:endParaRPr 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19696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CEE1CE7-C810-0A41-954C-87A9457B3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87364"/>
              </p:ext>
            </p:extLst>
          </p:nvPr>
        </p:nvGraphicFramePr>
        <p:xfrm>
          <a:off x="4653114" y="3340971"/>
          <a:ext cx="59966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60">
                  <a:extLst>
                    <a:ext uri="{9D8B030D-6E8A-4147-A177-3AD203B41FA5}">
                      <a16:colId xmlns:a16="http://schemas.microsoft.com/office/drawing/2014/main" val="3706256917"/>
                    </a:ext>
                  </a:extLst>
                </a:gridCol>
              </a:tblGrid>
              <a:tr h="159740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1969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6896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97"/>
    </mc:Choice>
    <mc:Fallback xmlns="">
      <p:transition spd="slow" advTm="146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3233</TotalTime>
  <Words>280</Words>
  <Application>Microsoft Office PowerPoint</Application>
  <PresentationFormat>全屏显示(16:9)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Meiryo</vt:lpstr>
      <vt:lpstr>微软雅黑</vt:lpstr>
      <vt:lpstr>Arial</vt:lpstr>
      <vt:lpstr>Calibri</vt:lpstr>
      <vt:lpstr>Wingdings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b yq</cp:lastModifiedBy>
  <cp:revision>204</cp:revision>
  <dcterms:created xsi:type="dcterms:W3CDTF">2016-04-25T01:54:00Z</dcterms:created>
  <dcterms:modified xsi:type="dcterms:W3CDTF">2023-03-11T01:51:14Z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