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24"/>
  </p:notesMasterIdLst>
  <p:sldIdLst>
    <p:sldId id="342" r:id="rId5"/>
    <p:sldId id="343" r:id="rId6"/>
    <p:sldId id="367" r:id="rId7"/>
    <p:sldId id="368" r:id="rId8"/>
    <p:sldId id="382" r:id="rId9"/>
    <p:sldId id="370" r:id="rId10"/>
    <p:sldId id="366" r:id="rId11"/>
    <p:sldId id="373" r:id="rId12"/>
    <p:sldId id="375" r:id="rId13"/>
    <p:sldId id="369" r:id="rId14"/>
    <p:sldId id="383" r:id="rId15"/>
    <p:sldId id="372" r:id="rId16"/>
    <p:sldId id="374" r:id="rId17"/>
    <p:sldId id="371" r:id="rId18"/>
    <p:sldId id="376" r:id="rId19"/>
    <p:sldId id="377" r:id="rId20"/>
    <p:sldId id="378" r:id="rId21"/>
    <p:sldId id="381" r:id="rId22"/>
    <p:sldId id="380" r:id="rId23"/>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extLst>
    <p:ext uri="{EFAFB233-063F-42B5-8137-9DF3F51BA10A}">
      <p15:sldGuideLst xmlns:p15="http://schemas.microsoft.com/office/powerpoint/2012/main">
        <p15:guide id="1" orient="horz" pos="1565">
          <p15:clr>
            <a:srgbClr val="A4A3A4"/>
          </p15:clr>
        </p15:guide>
        <p15:guide id="2" pos="28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3" autoAdjust="0"/>
    <p:restoredTop sz="99500" autoAdjust="0"/>
  </p:normalViewPr>
  <p:slideViewPr>
    <p:cSldViewPr>
      <p:cViewPr varScale="1">
        <p:scale>
          <a:sx n="109" d="100"/>
          <a:sy n="109" d="100"/>
        </p:scale>
        <p:origin x="749" y="91"/>
      </p:cViewPr>
      <p:guideLst>
        <p:guide orient="horz" pos="1565"/>
        <p:guide pos="2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7"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t>2023/3/13</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10"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p>
        </p:txBody>
      </p:sp>
      <p:sp>
        <p:nvSpPr>
          <p:cNvPr id="11"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dt="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3819629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10</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77867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11</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615421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12</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778276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13</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522385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3751164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15</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520272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2629191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17</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4242083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18</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638815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19</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864238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2</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679225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1583729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4</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770424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5</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1873773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6</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62719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3494280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8</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638664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9</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95" name="对象"/>
          <p:cNvSpPr>
            <a:spLocks noGrp="1" noRot="1" noChangeAspect="1"/>
          </p:cNvSpPr>
          <p:nvPr>
            <p:ph type="sldImg"/>
          </p:nvPr>
        </p:nvSpPr>
        <p:spPr>
          <a:xfrm>
            <a:off x="381000" y="685800"/>
            <a:ext cx="6096000" cy="3429000"/>
          </a:xfrm>
          <a:prstGeom prst="rect">
            <a:avLst/>
          </a:prstGeom>
          <a:noFill/>
          <a:ln w="9525" cap="flat" cmpd="sng">
            <a:noFill/>
            <a:prstDash val="solid"/>
            <a:miter/>
          </a:ln>
        </p:spPr>
      </p:sp>
      <p:sp>
        <p:nvSpPr>
          <p:cNvPr id="96" name="文本框"/>
          <p:cNvSpPr>
            <a:spLocks noGrp="1"/>
          </p:cNvSpPr>
          <p:nvPr>
            <p:ph type="body" idx="1"/>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2839285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2023/3/13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p>
        </p:txBody>
      </p:sp>
      <p:sp>
        <p:nvSpPr>
          <p:cNvPr id="5"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dt" idx="10"/>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Calibri" panose="020F0502020204030204" pitchFamily="34" charset="0"/>
              <a:ea typeface="宋体" panose="02010600030101010101" pitchFamily="2" charset="-122"/>
              <a:cs typeface="Times New Roman" panose="02020603050405020304" charset="0"/>
            </a:endParaRPr>
          </a:p>
        </p:txBody>
      </p:sp>
      <p:sp>
        <p:nvSpPr>
          <p:cNvPr id="13" name="文本框"/>
          <p:cNvSpPr>
            <a:spLocks noGrp="1"/>
          </p:cNvSpPr>
          <p:nvPr>
            <p:ph type="ftr"/>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endParaRPr lang="zh-CN" altLang="en-US">
              <a:latin typeface="Calibri" panose="020F0502020204030204" pitchFamily="34" charset="0"/>
              <a:ea typeface="宋体" panose="02010600030101010101" pitchFamily="2" charset="-122"/>
              <a:cs typeface="Times New Roman" panose="02020603050405020304" charset="0"/>
            </a:endParaRPr>
          </a:p>
        </p:txBody>
      </p:sp>
      <p:sp>
        <p:nvSpPr>
          <p:cNvPr id="14" name="文本框"/>
          <p:cNvSpPr>
            <a:spLocks noGrp="1"/>
          </p:cNvSpPr>
          <p:nvPr>
            <p:ph type="sldNum"/>
          </p:nvPr>
        </p:nvSpPr>
        <p:spPr>
          <a:xfrm>
            <a:off x="0" y="0"/>
            <a:ext cx="0" cy="0"/>
          </a:xfrm>
          <a:prstGeom prst="rect">
            <a:avLst/>
          </a:prstGeom>
          <a:noFill/>
          <a:ln w="9525" cap="flat" cmpd="sng">
            <a:noFill/>
            <a:prstDash val="solid"/>
            <a:miter/>
          </a:ln>
        </p:spPr>
        <p:txBody>
          <a:bodyPr vert="horz" wrap="square" lIns="91440" tIns="45720" rIns="91440" bIns="45720" anchor="t" anchorCtr="0"/>
          <a:lstStyle/>
          <a:p>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Times New Roman" panose="02020603050405020304" charset="0"/>
              </a:rPr>
              <a:t>‹#›</a:t>
            </a:fld>
            <a:endParaRPr lang="zh-CN" altLang="en-US">
              <a:latin typeface="Calibri" panose="020F0502020204030204" pitchFamily="34" charset="0"/>
              <a:ea typeface="宋体" panose="02010600030101010101" pitchFamily="2" charset="-122"/>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0.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0.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0.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0.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0.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0.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0.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0.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0.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0.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0.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0.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0.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0.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3329929"/>
            <a:ext cx="9142810" cy="6869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TextBox 5"/>
          <p:cNvSpPr>
            <a:spLocks noChangeArrowheads="1"/>
          </p:cNvSpPr>
          <p:nvPr/>
        </p:nvSpPr>
        <p:spPr bwMode="auto">
          <a:xfrm>
            <a:off x="159489" y="3467784"/>
            <a:ext cx="322178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solidFill>
                  <a:schemeClr val="bg1"/>
                </a:solidFill>
                <a:latin typeface="微软雅黑" panose="020B0503020204020204" charset="-122"/>
                <a:ea typeface="微软雅黑" panose="020B0503020204020204" charset="-122"/>
              </a:rPr>
              <a:t>多重继承概述</a:t>
            </a:r>
          </a:p>
        </p:txBody>
      </p:sp>
      <p:sp>
        <p:nvSpPr>
          <p:cNvPr id="24" name="TextBox 5"/>
          <p:cNvSpPr>
            <a:spLocks noChangeArrowheads="1"/>
          </p:cNvSpPr>
          <p:nvPr/>
        </p:nvSpPr>
        <p:spPr bwMode="auto">
          <a:xfrm>
            <a:off x="5929979" y="3467784"/>
            <a:ext cx="32038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latin typeface="微软雅黑" panose="020B0503020204020204" charset="-122"/>
                <a:ea typeface="微软雅黑" panose="020B0503020204020204" charset="-122"/>
              </a:rPr>
              <a:t>Produced</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By</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Adams</a:t>
            </a:r>
            <a:endParaRPr lang="zh-CN" altLang="en-US" sz="2000"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3071186" y="756255"/>
            <a:ext cx="480168" cy="4329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4061994" y="706021"/>
            <a:ext cx="256127" cy="2309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2331235" y="901917"/>
            <a:ext cx="254888" cy="2298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4769497" y="871661"/>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5615878" y="774997"/>
            <a:ext cx="173846" cy="15674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6314536" y="807438"/>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3481845" y="2703476"/>
            <a:ext cx="2108646" cy="1901183"/>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grpSp>
      <p:grpSp>
        <p:nvGrpSpPr>
          <p:cNvPr id="35" name="71"/>
          <p:cNvGrpSpPr/>
          <p:nvPr>
            <p:custDataLst>
              <p:tags r:id="rId1"/>
            </p:custDataLst>
          </p:nvPr>
        </p:nvGrpSpPr>
        <p:grpSpPr>
          <a:xfrm>
            <a:off x="1985956" y="1558379"/>
            <a:ext cx="5012537" cy="852800"/>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8" name="9"/>
          <p:cNvSpPr>
            <a:spLocks noChangeArrowheads="1"/>
          </p:cNvSpPr>
          <p:nvPr>
            <p:custDataLst>
              <p:tags r:id="rId2"/>
            </p:custDataLst>
          </p:nvPr>
        </p:nvSpPr>
        <p:spPr bwMode="auto">
          <a:xfrm>
            <a:off x="2055748" y="1741345"/>
            <a:ext cx="5009587" cy="553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zh-CN" altLang="en-US" sz="3000" b="1" kern="0" dirty="0">
                <a:solidFill>
                  <a:srgbClr val="C9394A"/>
                </a:solidFill>
                <a:latin typeface="微软雅黑" panose="020B0503020204020204" charset="-122"/>
                <a:ea typeface="微软雅黑" panose="020B0503020204020204" charset="-122"/>
              </a:rPr>
              <a:t>多重继承</a:t>
            </a:r>
          </a:p>
        </p:txBody>
      </p:sp>
      <p:sp>
        <p:nvSpPr>
          <p:cNvPr id="18" name="圆角矩形"/>
          <p:cNvSpPr/>
          <p:nvPr/>
        </p:nvSpPr>
        <p:spPr>
          <a:xfrm>
            <a:off x="3645079" y="3418964"/>
            <a:ext cx="1799927" cy="458786"/>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algn="ctr"/>
            <a:r>
              <a:rPr lang="zh-CN" altLang="en-US" sz="3000" b="1" dirty="0">
                <a:solidFill>
                  <a:srgbClr val="C00000"/>
                </a:solidFill>
                <a:latin typeface="微软雅黑" panose="020B0503020204020204" charset="-122"/>
                <a:ea typeface="微软雅黑" panose="020B0503020204020204" charset="-122"/>
                <a:cs typeface="微软雅黑" panose="020B0503020204020204" charset="-122"/>
              </a:rPr>
              <a:t>概述</a:t>
            </a:r>
            <a:endParaRPr lang="zh-CN" altLang="en-US"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851877872"/>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inVertical)">
                                      <p:cBhvr>
                                        <p:cTn id="19" dur="500"/>
                                        <p:tgtEl>
                                          <p:spTgt spid="2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par>
                                <p:cTn id="35" presetID="16" presetClass="entr" presetSubtype="2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animBg="1"/>
      <p:bldP spid="26" grpId="0" animBg="1"/>
      <p:bldP spid="27" grpId="0" animBg="1"/>
      <p:bldP spid="28" grpId="0" animBg="1"/>
      <p:bldP spid="29" grpId="0" animBg="1"/>
      <p:bldP spid="30" grpId="0" animBg="1"/>
      <p:bldP spid="38"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2500223" y="431711"/>
            <a:ext cx="4144083"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rPr>
              <a:t>C3</a:t>
            </a:r>
            <a:r>
              <a:rPr lang="zh-CN" altLang="en-US"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rPr>
              <a:t>线性序列化算法描述</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4" name="矩形">
            <a:extLst>
              <a:ext uri="{FF2B5EF4-FFF2-40B4-BE49-F238E27FC236}">
                <a16:creationId xmlns:a16="http://schemas.microsoft.com/office/drawing/2014/main" id="{90DC9CA4-096E-37D8-D0CC-6AFE1CBE8ECE}"/>
              </a:ext>
            </a:extLst>
          </p:cNvPr>
          <p:cNvSpPr/>
          <p:nvPr/>
        </p:nvSpPr>
        <p:spPr>
          <a:xfrm>
            <a:off x="2623517" y="1928166"/>
            <a:ext cx="5328740" cy="507999"/>
          </a:xfrm>
          <a:prstGeom prst="rect">
            <a:avLst/>
          </a:prstGeom>
          <a:noFill/>
          <a:ln w="9525" cap="flat" cmpd="sng">
            <a:noFill/>
            <a:prstDash val="solid"/>
            <a:miter/>
          </a:ln>
        </p:spPr>
        <p:txBody>
          <a:bodyPr vert="horz" wrap="square" lIns="91440" tIns="45720" rIns="91440" bIns="45720" anchor="ctr" anchorCtr="0"/>
          <a:lstStyle/>
          <a:p>
            <a:pPr marL="609600" indent="-342900" algn="just">
              <a:lnSpc>
                <a:spcPct val="200000"/>
              </a:lnSpc>
              <a:buClr>
                <a:srgbClr val="C00000"/>
              </a:buClr>
              <a:buFont typeface="+mj-lt"/>
              <a:buAutoNum type="arabicPeriod"/>
            </a:pPr>
            <a:r>
              <a:rPr lang="zh-CN" altLang="en-US" sz="1400" kern="100" dirty="0">
                <a:latin typeface="微软雅黑" panose="020B0503020204020204" charset="-122"/>
                <a:ea typeface="微软雅黑" panose="020B0503020204020204" charset="-122"/>
              </a:rPr>
              <a:t>从当前合约开始找父合约，并且是从右向左遍历。</a:t>
            </a:r>
            <a:endParaRPr lang="en-US" altLang="zh-CN" sz="1400" kern="100" dirty="0">
              <a:latin typeface="微软雅黑" panose="020B0503020204020204" charset="-122"/>
              <a:ea typeface="微软雅黑" panose="020B0503020204020204" charset="-122"/>
            </a:endParaRPr>
          </a:p>
          <a:p>
            <a:pPr marL="609600" indent="-342900" algn="just">
              <a:lnSpc>
                <a:spcPct val="200000"/>
              </a:lnSpc>
              <a:buClr>
                <a:srgbClr val="C00000"/>
              </a:buClr>
              <a:buFont typeface="+mj-lt"/>
              <a:buAutoNum type="arabicPeriod"/>
            </a:pPr>
            <a:r>
              <a:rPr lang="zh-CN" altLang="en-US" sz="1400" kern="100" dirty="0">
                <a:solidFill>
                  <a:srgbClr val="FF0000"/>
                </a:solidFill>
                <a:latin typeface="微软雅黑" panose="020B0503020204020204" charset="-122"/>
                <a:ea typeface="微软雅黑" panose="020B0503020204020204" charset="-122"/>
              </a:rPr>
              <a:t>如果找到的合约的子合约都被遍历过</a:t>
            </a:r>
            <a:r>
              <a:rPr lang="zh-CN" altLang="en-US" sz="1400" kern="100" dirty="0">
                <a:latin typeface="微软雅黑" panose="020B0503020204020204" charset="-122"/>
                <a:ea typeface="微软雅黑" panose="020B0503020204020204" charset="-122"/>
              </a:rPr>
              <a:t>，该合约入列，否则回退一步，找兄合约（左侧合约）</a:t>
            </a:r>
            <a:endParaRPr lang="en-US" altLang="zh-CN" sz="1400" kern="100" dirty="0">
              <a:latin typeface="微软雅黑" panose="020B0503020204020204" charset="-122"/>
              <a:ea typeface="微软雅黑" panose="020B0503020204020204" charset="-122"/>
            </a:endParaRPr>
          </a:p>
          <a:p>
            <a:pPr marL="609600" indent="-342900" algn="just">
              <a:lnSpc>
                <a:spcPct val="200000"/>
              </a:lnSpc>
              <a:buClr>
                <a:srgbClr val="C00000"/>
              </a:buClr>
              <a:buFont typeface="+mj-lt"/>
              <a:buAutoNum type="arabicPeriod"/>
            </a:pPr>
            <a:r>
              <a:rPr lang="zh-CN" altLang="en-US" sz="1400" kern="100" dirty="0">
                <a:latin typeface="微软雅黑" panose="020B0503020204020204" charset="-122"/>
                <a:ea typeface="微软雅黑" panose="020B0503020204020204" charset="-122"/>
              </a:rPr>
              <a:t>到跟合约结束遍历，输出遍历顺序，并且倒置</a:t>
            </a:r>
            <a:endParaRPr lang="en-US" altLang="zh-CN" sz="1400" kern="100" dirty="0">
              <a:latin typeface="微软雅黑" panose="020B0503020204020204" charset="-122"/>
              <a:ea typeface="微软雅黑" panose="020B0503020204020204" charset="-122"/>
            </a:endParaRPr>
          </a:p>
        </p:txBody>
      </p:sp>
      <p:grpSp>
        <p:nvGrpSpPr>
          <p:cNvPr id="3" name="组合 2">
            <a:extLst>
              <a:ext uri="{FF2B5EF4-FFF2-40B4-BE49-F238E27FC236}">
                <a16:creationId xmlns:a16="http://schemas.microsoft.com/office/drawing/2014/main" id="{C32C6DFD-66B2-42AD-AA39-CD0FC8A91BDD}"/>
              </a:ext>
            </a:extLst>
          </p:cNvPr>
          <p:cNvGrpSpPr/>
          <p:nvPr/>
        </p:nvGrpSpPr>
        <p:grpSpPr>
          <a:xfrm>
            <a:off x="683460" y="1491600"/>
            <a:ext cx="1522160" cy="2382093"/>
            <a:chOff x="2029838" y="3067660"/>
            <a:chExt cx="2382543" cy="3245726"/>
          </a:xfrm>
        </p:grpSpPr>
        <p:sp>
          <p:nvSpPr>
            <p:cNvPr id="5" name="椭圆 4">
              <a:extLst>
                <a:ext uri="{FF2B5EF4-FFF2-40B4-BE49-F238E27FC236}">
                  <a16:creationId xmlns:a16="http://schemas.microsoft.com/office/drawing/2014/main" id="{451D9EE6-B869-3F25-7901-906EC859D426}"/>
                </a:ext>
              </a:extLst>
            </p:cNvPr>
            <p:cNvSpPr/>
            <p:nvPr/>
          </p:nvSpPr>
          <p:spPr>
            <a:xfrm>
              <a:off x="3420160" y="3067660"/>
              <a:ext cx="992221" cy="46692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en-US" dirty="0"/>
            </a:p>
          </p:txBody>
        </p:sp>
        <p:sp>
          <p:nvSpPr>
            <p:cNvPr id="6" name="椭圆 5">
              <a:extLst>
                <a:ext uri="{FF2B5EF4-FFF2-40B4-BE49-F238E27FC236}">
                  <a16:creationId xmlns:a16="http://schemas.microsoft.com/office/drawing/2014/main" id="{42026431-D721-6368-C8A6-48D31E0CA5BC}"/>
                </a:ext>
              </a:extLst>
            </p:cNvPr>
            <p:cNvSpPr/>
            <p:nvPr/>
          </p:nvSpPr>
          <p:spPr>
            <a:xfrm>
              <a:off x="2029838" y="4539575"/>
              <a:ext cx="992221" cy="46692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7" name="直接箭头连接符 6">
              <a:extLst>
                <a:ext uri="{FF2B5EF4-FFF2-40B4-BE49-F238E27FC236}">
                  <a16:creationId xmlns:a16="http://schemas.microsoft.com/office/drawing/2014/main" id="{8818D1C7-3205-74A8-FB5E-6F3920E4780B}"/>
                </a:ext>
              </a:extLst>
            </p:cNvPr>
            <p:cNvCxnSpPr>
              <a:cxnSpLocks/>
              <a:stCxn id="5" idx="3"/>
              <a:endCxn id="6" idx="0"/>
            </p:cNvCxnSpPr>
            <p:nvPr/>
          </p:nvCxnSpPr>
          <p:spPr>
            <a:xfrm flipH="1">
              <a:off x="2525949" y="3466207"/>
              <a:ext cx="1039518" cy="10733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E49CEB02-949C-DFC4-2F8A-1442D773EF22}"/>
                </a:ext>
              </a:extLst>
            </p:cNvPr>
            <p:cNvSpPr/>
            <p:nvPr/>
          </p:nvSpPr>
          <p:spPr>
            <a:xfrm>
              <a:off x="2814381" y="5846459"/>
              <a:ext cx="992221" cy="46692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 name="椭圆 10">
              <a:extLst>
                <a:ext uri="{FF2B5EF4-FFF2-40B4-BE49-F238E27FC236}">
                  <a16:creationId xmlns:a16="http://schemas.microsoft.com/office/drawing/2014/main" id="{0B9E615E-402E-3E6D-8C36-ABFC312DDBCF}"/>
                </a:ext>
              </a:extLst>
            </p:cNvPr>
            <p:cNvSpPr/>
            <p:nvPr/>
          </p:nvSpPr>
          <p:spPr>
            <a:xfrm>
              <a:off x="3317412" y="4540961"/>
              <a:ext cx="992221" cy="46692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4" name="直接箭头连接符 13">
              <a:extLst>
                <a:ext uri="{FF2B5EF4-FFF2-40B4-BE49-F238E27FC236}">
                  <a16:creationId xmlns:a16="http://schemas.microsoft.com/office/drawing/2014/main" id="{A27237FE-BDB1-D1F0-EC89-FF58DDDFBA89}"/>
                </a:ext>
              </a:extLst>
            </p:cNvPr>
            <p:cNvCxnSpPr>
              <a:cxnSpLocks/>
              <a:stCxn id="5" idx="4"/>
              <a:endCxn id="11" idx="0"/>
            </p:cNvCxnSpPr>
            <p:nvPr/>
          </p:nvCxnSpPr>
          <p:spPr>
            <a:xfrm flipH="1">
              <a:off x="3813523" y="3534587"/>
              <a:ext cx="102748" cy="100637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C7C2CFF-DE8C-14D6-4580-3D28A9D6425E}"/>
                </a:ext>
              </a:extLst>
            </p:cNvPr>
            <p:cNvCxnSpPr>
              <a:cxnSpLocks/>
              <a:stCxn id="11" idx="4"/>
              <a:endCxn id="10" idx="7"/>
            </p:cNvCxnSpPr>
            <p:nvPr/>
          </p:nvCxnSpPr>
          <p:spPr>
            <a:xfrm flipH="1">
              <a:off x="3661295" y="5007888"/>
              <a:ext cx="152228" cy="90695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6272A3F-6C32-43DF-897E-59C78B69AF49}"/>
                </a:ext>
              </a:extLst>
            </p:cNvPr>
            <p:cNvCxnSpPr>
              <a:cxnSpLocks/>
              <a:stCxn id="6" idx="4"/>
              <a:endCxn id="10" idx="1"/>
            </p:cNvCxnSpPr>
            <p:nvPr/>
          </p:nvCxnSpPr>
          <p:spPr>
            <a:xfrm>
              <a:off x="2525949" y="5006502"/>
              <a:ext cx="433739" cy="90833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D635FF2F-5B8D-0594-14AD-423FCBC4EF7B}"/>
              </a:ext>
            </a:extLst>
          </p:cNvPr>
          <p:cNvGrpSpPr/>
          <p:nvPr/>
        </p:nvGrpSpPr>
        <p:grpSpPr>
          <a:xfrm>
            <a:off x="3491850" y="3581193"/>
            <a:ext cx="3418582" cy="355615"/>
            <a:chOff x="4413244" y="3494951"/>
            <a:chExt cx="3418582" cy="355615"/>
          </a:xfrm>
        </p:grpSpPr>
        <p:sp>
          <p:nvSpPr>
            <p:cNvPr id="22" name="椭圆 21">
              <a:extLst>
                <a:ext uri="{FF2B5EF4-FFF2-40B4-BE49-F238E27FC236}">
                  <a16:creationId xmlns:a16="http://schemas.microsoft.com/office/drawing/2014/main" id="{2F67D521-03FC-9AE0-A55C-9F7881DAB6A0}"/>
                </a:ext>
              </a:extLst>
            </p:cNvPr>
            <p:cNvSpPr/>
            <p:nvPr/>
          </p:nvSpPr>
          <p:spPr>
            <a:xfrm>
              <a:off x="4413244" y="3507880"/>
              <a:ext cx="633911" cy="342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en-US" dirty="0"/>
            </a:p>
          </p:txBody>
        </p:sp>
        <p:sp>
          <p:nvSpPr>
            <p:cNvPr id="23" name="椭圆 22">
              <a:extLst>
                <a:ext uri="{FF2B5EF4-FFF2-40B4-BE49-F238E27FC236}">
                  <a16:creationId xmlns:a16="http://schemas.microsoft.com/office/drawing/2014/main" id="{57946739-E260-AA11-8D7A-7DEB3A5B1BB5}"/>
                </a:ext>
              </a:extLst>
            </p:cNvPr>
            <p:cNvSpPr/>
            <p:nvPr/>
          </p:nvSpPr>
          <p:spPr>
            <a:xfrm>
              <a:off x="5364110" y="3507880"/>
              <a:ext cx="633911" cy="342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4" name="直接箭头连接符 23">
              <a:extLst>
                <a:ext uri="{FF2B5EF4-FFF2-40B4-BE49-F238E27FC236}">
                  <a16:creationId xmlns:a16="http://schemas.microsoft.com/office/drawing/2014/main" id="{99DFC9D7-9A63-7903-6C6B-06F71200BE24}"/>
                </a:ext>
              </a:extLst>
            </p:cNvPr>
            <p:cNvCxnSpPr>
              <a:cxnSpLocks/>
              <a:stCxn id="22" idx="6"/>
              <a:endCxn id="23" idx="2"/>
            </p:cNvCxnSpPr>
            <p:nvPr/>
          </p:nvCxnSpPr>
          <p:spPr>
            <a:xfrm>
              <a:off x="5047155" y="3679223"/>
              <a:ext cx="31695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05232D89-5956-359F-EA53-BD9DD3B64301}"/>
                </a:ext>
              </a:extLst>
            </p:cNvPr>
            <p:cNvSpPr/>
            <p:nvPr/>
          </p:nvSpPr>
          <p:spPr>
            <a:xfrm>
              <a:off x="6276521" y="3494951"/>
              <a:ext cx="633911" cy="342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en-US" dirty="0"/>
            </a:p>
          </p:txBody>
        </p:sp>
        <p:sp>
          <p:nvSpPr>
            <p:cNvPr id="26" name="椭圆 25">
              <a:extLst>
                <a:ext uri="{FF2B5EF4-FFF2-40B4-BE49-F238E27FC236}">
                  <a16:creationId xmlns:a16="http://schemas.microsoft.com/office/drawing/2014/main" id="{8A2051E9-2D04-C5DA-BD20-421867A42007}"/>
                </a:ext>
              </a:extLst>
            </p:cNvPr>
            <p:cNvSpPr/>
            <p:nvPr/>
          </p:nvSpPr>
          <p:spPr>
            <a:xfrm>
              <a:off x="7197915" y="3501415"/>
              <a:ext cx="633911" cy="34268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en-US" dirty="0"/>
            </a:p>
          </p:txBody>
        </p:sp>
        <p:cxnSp>
          <p:nvCxnSpPr>
            <p:cNvPr id="27" name="直接箭头连接符 26">
              <a:extLst>
                <a:ext uri="{FF2B5EF4-FFF2-40B4-BE49-F238E27FC236}">
                  <a16:creationId xmlns:a16="http://schemas.microsoft.com/office/drawing/2014/main" id="{16B04B8D-20CB-9907-9557-C97A4A9CFCED}"/>
                </a:ext>
              </a:extLst>
            </p:cNvPr>
            <p:cNvCxnSpPr>
              <a:cxnSpLocks/>
              <a:stCxn id="25" idx="6"/>
              <a:endCxn id="26" idx="2"/>
            </p:cNvCxnSpPr>
            <p:nvPr/>
          </p:nvCxnSpPr>
          <p:spPr>
            <a:xfrm>
              <a:off x="6910432" y="3666294"/>
              <a:ext cx="287483" cy="646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4245CB4E-E8A4-EBD5-250B-F92FFD6B4AD6}"/>
                </a:ext>
              </a:extLst>
            </p:cNvPr>
            <p:cNvCxnSpPr>
              <a:cxnSpLocks/>
              <a:stCxn id="23" idx="6"/>
              <a:endCxn id="25" idx="2"/>
            </p:cNvCxnSpPr>
            <p:nvPr/>
          </p:nvCxnSpPr>
          <p:spPr>
            <a:xfrm flipV="1">
              <a:off x="5998021" y="3666294"/>
              <a:ext cx="278500" cy="1292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77942642"/>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976583" y="431711"/>
            <a:ext cx="1191353"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kern="100" dirty="0">
                <a:solidFill>
                  <a:srgbClr val="C9394A"/>
                </a:solidFill>
                <a:latin typeface="微软雅黑" panose="020B0503020204020204" charset="-122"/>
                <a:ea typeface="微软雅黑" panose="020B0503020204020204" charset="-122"/>
              </a:rPr>
              <a:t>示例</a:t>
            </a:r>
            <a:r>
              <a:rPr lang="en-US" altLang="zh-CN" sz="3000" b="1" kern="100" dirty="0">
                <a:solidFill>
                  <a:srgbClr val="C9394A"/>
                </a:solidFill>
                <a:latin typeface="微软雅黑" panose="020B0503020204020204" charset="-122"/>
                <a:ea typeface="微软雅黑" panose="020B0503020204020204" charset="-122"/>
              </a:rPr>
              <a:t>1</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4" name="矩形">
            <a:extLst>
              <a:ext uri="{FF2B5EF4-FFF2-40B4-BE49-F238E27FC236}">
                <a16:creationId xmlns:a16="http://schemas.microsoft.com/office/drawing/2014/main" id="{90DC9CA4-096E-37D8-D0CC-6AFE1CBE8ECE}"/>
              </a:ext>
            </a:extLst>
          </p:cNvPr>
          <p:cNvSpPr/>
          <p:nvPr/>
        </p:nvSpPr>
        <p:spPr>
          <a:xfrm>
            <a:off x="4536070" y="1896004"/>
            <a:ext cx="3132360" cy="1179816"/>
          </a:xfrm>
          <a:prstGeom prst="rect">
            <a:avLst/>
          </a:prstGeom>
          <a:noFill/>
          <a:ln w="9525" cap="flat" cmpd="sng">
            <a:noFill/>
            <a:prstDash val="solid"/>
            <a:miter/>
          </a:ln>
        </p:spPr>
        <p:txBody>
          <a:bodyPr vert="horz" wrap="square" lIns="91440" tIns="45720" rIns="91440" bIns="45720" anchor="ctr" anchorCtr="0"/>
          <a:lstStyle/>
          <a:p>
            <a:pPr marL="266700" algn="just">
              <a:lnSpc>
                <a:spcPct val="200000"/>
              </a:lnSpc>
              <a:buClr>
                <a:srgbClr val="C00000"/>
              </a:buClr>
            </a:pPr>
            <a:r>
              <a:rPr lang="en-US" altLang="zh-CN" sz="1600" kern="100" dirty="0">
                <a:latin typeface="微软雅黑" panose="020B0503020204020204" charset="-122"/>
                <a:ea typeface="微软雅黑" panose="020B0503020204020204" charset="-122"/>
              </a:rPr>
              <a:t>g-&gt;f-&gt;e-&gt;d-&gt;c-&gt;b-&gt;a</a:t>
            </a:r>
          </a:p>
          <a:p>
            <a:pPr marL="266700" algn="just">
              <a:lnSpc>
                <a:spcPct val="200000"/>
              </a:lnSpc>
              <a:buClr>
                <a:srgbClr val="C00000"/>
              </a:buClr>
            </a:pPr>
            <a:r>
              <a:rPr lang="en-US" altLang="zh-CN" sz="1600" kern="100" dirty="0">
                <a:latin typeface="微软雅黑" panose="020B0503020204020204" charset="-122"/>
                <a:ea typeface="微软雅黑" panose="020B0503020204020204" charset="-122"/>
              </a:rPr>
              <a:t>a-&gt;b-&gt;c-&gt;d-&gt;e-&gt;f-&gt;g</a:t>
            </a:r>
          </a:p>
        </p:txBody>
      </p:sp>
      <p:grpSp>
        <p:nvGrpSpPr>
          <p:cNvPr id="3" name="组合 2">
            <a:extLst>
              <a:ext uri="{FF2B5EF4-FFF2-40B4-BE49-F238E27FC236}">
                <a16:creationId xmlns:a16="http://schemas.microsoft.com/office/drawing/2014/main" id="{C32C6DFD-66B2-42AD-AA39-CD0FC8A91BDD}"/>
              </a:ext>
            </a:extLst>
          </p:cNvPr>
          <p:cNvGrpSpPr/>
          <p:nvPr/>
        </p:nvGrpSpPr>
        <p:grpSpPr>
          <a:xfrm>
            <a:off x="683460" y="1491600"/>
            <a:ext cx="3247011" cy="2793693"/>
            <a:chOff x="2029838" y="3067660"/>
            <a:chExt cx="5082345" cy="3806553"/>
          </a:xfrm>
        </p:grpSpPr>
        <p:sp>
          <p:nvSpPr>
            <p:cNvPr id="5" name="椭圆 4">
              <a:extLst>
                <a:ext uri="{FF2B5EF4-FFF2-40B4-BE49-F238E27FC236}">
                  <a16:creationId xmlns:a16="http://schemas.microsoft.com/office/drawing/2014/main" id="{451D9EE6-B869-3F25-7901-906EC859D426}"/>
                </a:ext>
              </a:extLst>
            </p:cNvPr>
            <p:cNvSpPr/>
            <p:nvPr/>
          </p:nvSpPr>
          <p:spPr>
            <a:xfrm>
              <a:off x="3420160" y="3067660"/>
              <a:ext cx="992221" cy="46692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en-US" dirty="0"/>
            </a:p>
          </p:txBody>
        </p:sp>
        <p:sp>
          <p:nvSpPr>
            <p:cNvPr id="6" name="椭圆 5">
              <a:extLst>
                <a:ext uri="{FF2B5EF4-FFF2-40B4-BE49-F238E27FC236}">
                  <a16:creationId xmlns:a16="http://schemas.microsoft.com/office/drawing/2014/main" id="{42026431-D721-6368-C8A6-48D31E0CA5BC}"/>
                </a:ext>
              </a:extLst>
            </p:cNvPr>
            <p:cNvSpPr/>
            <p:nvPr/>
          </p:nvSpPr>
          <p:spPr>
            <a:xfrm>
              <a:off x="2029838" y="4539575"/>
              <a:ext cx="992221" cy="46692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7" name="直接箭头连接符 6">
              <a:extLst>
                <a:ext uri="{FF2B5EF4-FFF2-40B4-BE49-F238E27FC236}">
                  <a16:creationId xmlns:a16="http://schemas.microsoft.com/office/drawing/2014/main" id="{8818D1C7-3205-74A8-FB5E-6F3920E4780B}"/>
                </a:ext>
              </a:extLst>
            </p:cNvPr>
            <p:cNvCxnSpPr>
              <a:stCxn id="5" idx="3"/>
              <a:endCxn id="6" idx="0"/>
            </p:cNvCxnSpPr>
            <p:nvPr/>
          </p:nvCxnSpPr>
          <p:spPr>
            <a:xfrm flipH="1">
              <a:off x="2525949" y="3466207"/>
              <a:ext cx="1039518" cy="10733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4323A534-3F1B-4E85-B573-6AFB1BF17601}"/>
                </a:ext>
              </a:extLst>
            </p:cNvPr>
            <p:cNvSpPr/>
            <p:nvPr/>
          </p:nvSpPr>
          <p:spPr>
            <a:xfrm>
              <a:off x="5241495" y="5613685"/>
              <a:ext cx="992221" cy="46692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9" name="椭圆 8">
              <a:extLst>
                <a:ext uri="{FF2B5EF4-FFF2-40B4-BE49-F238E27FC236}">
                  <a16:creationId xmlns:a16="http://schemas.microsoft.com/office/drawing/2014/main" id="{0765B6C5-813E-139F-C39A-B382CAAE1F49}"/>
                </a:ext>
              </a:extLst>
            </p:cNvPr>
            <p:cNvSpPr/>
            <p:nvPr/>
          </p:nvSpPr>
          <p:spPr>
            <a:xfrm>
              <a:off x="5547013" y="3597303"/>
              <a:ext cx="992221" cy="46692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0" name="椭圆 9">
              <a:extLst>
                <a:ext uri="{FF2B5EF4-FFF2-40B4-BE49-F238E27FC236}">
                  <a16:creationId xmlns:a16="http://schemas.microsoft.com/office/drawing/2014/main" id="{E49CEB02-949C-DFC4-2F8A-1442D773EF22}"/>
                </a:ext>
              </a:extLst>
            </p:cNvPr>
            <p:cNvSpPr/>
            <p:nvPr/>
          </p:nvSpPr>
          <p:spPr>
            <a:xfrm>
              <a:off x="2814381" y="5846459"/>
              <a:ext cx="992221" cy="46692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 name="椭圆 10">
              <a:extLst>
                <a:ext uri="{FF2B5EF4-FFF2-40B4-BE49-F238E27FC236}">
                  <a16:creationId xmlns:a16="http://schemas.microsoft.com/office/drawing/2014/main" id="{0B9E615E-402E-3E6D-8C36-ABFC312DDBCF}"/>
                </a:ext>
              </a:extLst>
            </p:cNvPr>
            <p:cNvSpPr/>
            <p:nvPr/>
          </p:nvSpPr>
          <p:spPr>
            <a:xfrm>
              <a:off x="3317412" y="4540961"/>
              <a:ext cx="992221" cy="46692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2" name="直接箭头连接符 11">
              <a:extLst>
                <a:ext uri="{FF2B5EF4-FFF2-40B4-BE49-F238E27FC236}">
                  <a16:creationId xmlns:a16="http://schemas.microsoft.com/office/drawing/2014/main" id="{8C8843F7-3BEE-2A31-0FD2-10FFEDBE9976}"/>
                </a:ext>
              </a:extLst>
            </p:cNvPr>
            <p:cNvCxnSpPr>
              <a:cxnSpLocks/>
              <a:stCxn id="9" idx="4"/>
              <a:endCxn id="8" idx="0"/>
            </p:cNvCxnSpPr>
            <p:nvPr/>
          </p:nvCxnSpPr>
          <p:spPr>
            <a:xfrm flipH="1">
              <a:off x="5737606" y="4064230"/>
              <a:ext cx="305518" cy="154945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C3BE874-006E-2065-4D9E-A3598FE2AB7A}"/>
                </a:ext>
              </a:extLst>
            </p:cNvPr>
            <p:cNvCxnSpPr>
              <a:cxnSpLocks/>
              <a:stCxn id="5" idx="4"/>
              <a:endCxn id="8" idx="1"/>
            </p:cNvCxnSpPr>
            <p:nvPr/>
          </p:nvCxnSpPr>
          <p:spPr>
            <a:xfrm>
              <a:off x="3916271" y="3534587"/>
              <a:ext cx="1470531" cy="214747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27237FE-BDB1-D1F0-EC89-FF58DDDFBA89}"/>
                </a:ext>
              </a:extLst>
            </p:cNvPr>
            <p:cNvCxnSpPr>
              <a:stCxn id="5" idx="4"/>
              <a:endCxn id="11" idx="0"/>
            </p:cNvCxnSpPr>
            <p:nvPr/>
          </p:nvCxnSpPr>
          <p:spPr>
            <a:xfrm flipH="1">
              <a:off x="3813523" y="3534587"/>
              <a:ext cx="102748" cy="100637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C7C2CFF-DE8C-14D6-4580-3D28A9D6425E}"/>
                </a:ext>
              </a:extLst>
            </p:cNvPr>
            <p:cNvCxnSpPr>
              <a:cxnSpLocks/>
              <a:stCxn id="11" idx="4"/>
              <a:endCxn id="10" idx="7"/>
            </p:cNvCxnSpPr>
            <p:nvPr/>
          </p:nvCxnSpPr>
          <p:spPr>
            <a:xfrm flipH="1">
              <a:off x="3661295" y="5007888"/>
              <a:ext cx="152228" cy="90695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6272A3F-6C32-43DF-897E-59C78B69AF49}"/>
                </a:ext>
              </a:extLst>
            </p:cNvPr>
            <p:cNvCxnSpPr>
              <a:cxnSpLocks/>
              <a:stCxn id="6" idx="4"/>
              <a:endCxn id="10" idx="1"/>
            </p:cNvCxnSpPr>
            <p:nvPr/>
          </p:nvCxnSpPr>
          <p:spPr>
            <a:xfrm>
              <a:off x="2525949" y="5006502"/>
              <a:ext cx="433739" cy="90833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94B1747-CC2A-466B-8450-3E03E79F59F5}"/>
                </a:ext>
              </a:extLst>
            </p:cNvPr>
            <p:cNvCxnSpPr>
              <a:stCxn id="5" idx="5"/>
              <a:endCxn id="9" idx="1"/>
            </p:cNvCxnSpPr>
            <p:nvPr/>
          </p:nvCxnSpPr>
          <p:spPr>
            <a:xfrm>
              <a:off x="4267074" y="3466207"/>
              <a:ext cx="1425246" cy="1994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AE83301-4BFF-CA2F-1277-C0AAD73460E7}"/>
                </a:ext>
              </a:extLst>
            </p:cNvPr>
            <p:cNvSpPr/>
            <p:nvPr/>
          </p:nvSpPr>
          <p:spPr>
            <a:xfrm>
              <a:off x="6119962" y="6407286"/>
              <a:ext cx="992221" cy="46692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19" name="直接箭头连接符 18">
              <a:extLst>
                <a:ext uri="{FF2B5EF4-FFF2-40B4-BE49-F238E27FC236}">
                  <a16:creationId xmlns:a16="http://schemas.microsoft.com/office/drawing/2014/main" id="{6C947FAB-92F9-81E1-1277-844F1CFBDE2C}"/>
                </a:ext>
              </a:extLst>
            </p:cNvPr>
            <p:cNvCxnSpPr>
              <a:stCxn id="8" idx="5"/>
              <a:endCxn id="18" idx="0"/>
            </p:cNvCxnSpPr>
            <p:nvPr/>
          </p:nvCxnSpPr>
          <p:spPr>
            <a:xfrm>
              <a:off x="6088409" y="6012232"/>
              <a:ext cx="527664" cy="39505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FEB8907-3B1C-E053-CA7E-FA07881B2F39}"/>
                </a:ext>
              </a:extLst>
            </p:cNvPr>
            <p:cNvCxnSpPr>
              <a:cxnSpLocks/>
              <a:stCxn id="10" idx="5"/>
              <a:endCxn id="18" idx="2"/>
            </p:cNvCxnSpPr>
            <p:nvPr/>
          </p:nvCxnSpPr>
          <p:spPr>
            <a:xfrm>
              <a:off x="3661295" y="6245006"/>
              <a:ext cx="2458666" cy="39574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81345622"/>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976583" y="431711"/>
            <a:ext cx="1191353"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kern="100" dirty="0">
                <a:solidFill>
                  <a:srgbClr val="C9394A"/>
                </a:solidFill>
                <a:latin typeface="微软雅黑" panose="020B0503020204020204" charset="-122"/>
                <a:ea typeface="微软雅黑" panose="020B0503020204020204" charset="-122"/>
              </a:rPr>
              <a:t>示例</a:t>
            </a:r>
            <a:r>
              <a:rPr lang="en-US" altLang="zh-CN" sz="3000" b="1" kern="100" dirty="0">
                <a:solidFill>
                  <a:srgbClr val="C9394A"/>
                </a:solidFill>
                <a:latin typeface="微软雅黑" panose="020B0503020204020204" charset="-122"/>
                <a:ea typeface="微软雅黑" panose="020B0503020204020204" charset="-122"/>
              </a:rPr>
              <a:t>2</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4" name="矩形">
            <a:extLst>
              <a:ext uri="{FF2B5EF4-FFF2-40B4-BE49-F238E27FC236}">
                <a16:creationId xmlns:a16="http://schemas.microsoft.com/office/drawing/2014/main" id="{90DC9CA4-096E-37D8-D0CC-6AFE1CBE8ECE}"/>
              </a:ext>
            </a:extLst>
          </p:cNvPr>
          <p:cNvSpPr/>
          <p:nvPr/>
        </p:nvSpPr>
        <p:spPr>
          <a:xfrm>
            <a:off x="4536070" y="1896004"/>
            <a:ext cx="3348390" cy="1251826"/>
          </a:xfrm>
          <a:prstGeom prst="rect">
            <a:avLst/>
          </a:prstGeom>
          <a:noFill/>
          <a:ln w="9525" cap="flat" cmpd="sng">
            <a:noFill/>
            <a:prstDash val="solid"/>
            <a:miter/>
          </a:ln>
        </p:spPr>
        <p:txBody>
          <a:bodyPr vert="horz" wrap="square" lIns="91440" tIns="45720" rIns="91440" bIns="45720" anchor="ctr" anchorCtr="0"/>
          <a:lstStyle/>
          <a:p>
            <a:pPr marL="266700" algn="just">
              <a:lnSpc>
                <a:spcPct val="200000"/>
              </a:lnSpc>
              <a:buClr>
                <a:srgbClr val="C00000"/>
              </a:buClr>
            </a:pPr>
            <a:r>
              <a:rPr lang="en-US" altLang="zh-CN" sz="1600" kern="100" dirty="0">
                <a:latin typeface="微软雅黑" panose="020B0503020204020204" charset="-122"/>
                <a:ea typeface="微软雅黑" panose="020B0503020204020204" charset="-122"/>
              </a:rPr>
              <a:t>g-&gt;f-&gt;d-&gt;e-&gt;c-&gt;b-&gt;a</a:t>
            </a:r>
          </a:p>
          <a:p>
            <a:pPr marL="266700" algn="just">
              <a:lnSpc>
                <a:spcPct val="200000"/>
              </a:lnSpc>
              <a:buClr>
                <a:srgbClr val="C00000"/>
              </a:buClr>
            </a:pPr>
            <a:r>
              <a:rPr lang="en-US" altLang="zh-CN" sz="1600" kern="100" dirty="0">
                <a:latin typeface="微软雅黑" panose="020B0503020204020204" charset="-122"/>
                <a:ea typeface="微软雅黑" panose="020B0503020204020204" charset="-122"/>
              </a:rPr>
              <a:t>a-&gt;b-&gt;c-&gt;e-&gt;d-&gt;f-&gt;g</a:t>
            </a:r>
          </a:p>
        </p:txBody>
      </p:sp>
      <p:grpSp>
        <p:nvGrpSpPr>
          <p:cNvPr id="3" name="组合 2">
            <a:extLst>
              <a:ext uri="{FF2B5EF4-FFF2-40B4-BE49-F238E27FC236}">
                <a16:creationId xmlns:a16="http://schemas.microsoft.com/office/drawing/2014/main" id="{C32C6DFD-66B2-42AD-AA39-CD0FC8A91BDD}"/>
              </a:ext>
            </a:extLst>
          </p:cNvPr>
          <p:cNvGrpSpPr/>
          <p:nvPr/>
        </p:nvGrpSpPr>
        <p:grpSpPr>
          <a:xfrm>
            <a:off x="683460" y="1491600"/>
            <a:ext cx="3247011" cy="2793693"/>
            <a:chOff x="2029838" y="3067660"/>
            <a:chExt cx="5082345" cy="3806553"/>
          </a:xfrm>
        </p:grpSpPr>
        <p:sp>
          <p:nvSpPr>
            <p:cNvPr id="5" name="椭圆 4">
              <a:extLst>
                <a:ext uri="{FF2B5EF4-FFF2-40B4-BE49-F238E27FC236}">
                  <a16:creationId xmlns:a16="http://schemas.microsoft.com/office/drawing/2014/main" id="{451D9EE6-B869-3F25-7901-906EC859D426}"/>
                </a:ext>
              </a:extLst>
            </p:cNvPr>
            <p:cNvSpPr/>
            <p:nvPr/>
          </p:nvSpPr>
          <p:spPr>
            <a:xfrm>
              <a:off x="3420160" y="3067660"/>
              <a:ext cx="992221" cy="46692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en-US" dirty="0"/>
            </a:p>
          </p:txBody>
        </p:sp>
        <p:sp>
          <p:nvSpPr>
            <p:cNvPr id="6" name="椭圆 5">
              <a:extLst>
                <a:ext uri="{FF2B5EF4-FFF2-40B4-BE49-F238E27FC236}">
                  <a16:creationId xmlns:a16="http://schemas.microsoft.com/office/drawing/2014/main" id="{42026431-D721-6368-C8A6-48D31E0CA5BC}"/>
                </a:ext>
              </a:extLst>
            </p:cNvPr>
            <p:cNvSpPr/>
            <p:nvPr/>
          </p:nvSpPr>
          <p:spPr>
            <a:xfrm>
              <a:off x="2029838" y="4539575"/>
              <a:ext cx="992221" cy="46692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7" name="直接箭头连接符 6">
              <a:extLst>
                <a:ext uri="{FF2B5EF4-FFF2-40B4-BE49-F238E27FC236}">
                  <a16:creationId xmlns:a16="http://schemas.microsoft.com/office/drawing/2014/main" id="{8818D1C7-3205-74A8-FB5E-6F3920E4780B}"/>
                </a:ext>
              </a:extLst>
            </p:cNvPr>
            <p:cNvCxnSpPr>
              <a:stCxn id="5" idx="3"/>
              <a:endCxn id="6" idx="0"/>
            </p:cNvCxnSpPr>
            <p:nvPr/>
          </p:nvCxnSpPr>
          <p:spPr>
            <a:xfrm flipH="1">
              <a:off x="2525949" y="3466207"/>
              <a:ext cx="1039518" cy="10733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4323A534-3F1B-4E85-B573-6AFB1BF17601}"/>
                </a:ext>
              </a:extLst>
            </p:cNvPr>
            <p:cNvSpPr/>
            <p:nvPr/>
          </p:nvSpPr>
          <p:spPr>
            <a:xfrm>
              <a:off x="5241495" y="5613685"/>
              <a:ext cx="992221" cy="46692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9" name="椭圆 8">
              <a:extLst>
                <a:ext uri="{FF2B5EF4-FFF2-40B4-BE49-F238E27FC236}">
                  <a16:creationId xmlns:a16="http://schemas.microsoft.com/office/drawing/2014/main" id="{0765B6C5-813E-139F-C39A-B382CAAE1F49}"/>
                </a:ext>
              </a:extLst>
            </p:cNvPr>
            <p:cNvSpPr/>
            <p:nvPr/>
          </p:nvSpPr>
          <p:spPr>
            <a:xfrm>
              <a:off x="5547013" y="3597303"/>
              <a:ext cx="992221" cy="46692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0" name="椭圆 9">
              <a:extLst>
                <a:ext uri="{FF2B5EF4-FFF2-40B4-BE49-F238E27FC236}">
                  <a16:creationId xmlns:a16="http://schemas.microsoft.com/office/drawing/2014/main" id="{E49CEB02-949C-DFC4-2F8A-1442D773EF22}"/>
                </a:ext>
              </a:extLst>
            </p:cNvPr>
            <p:cNvSpPr/>
            <p:nvPr/>
          </p:nvSpPr>
          <p:spPr>
            <a:xfrm>
              <a:off x="2814381" y="5846459"/>
              <a:ext cx="992221" cy="46692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1" name="椭圆 10">
              <a:extLst>
                <a:ext uri="{FF2B5EF4-FFF2-40B4-BE49-F238E27FC236}">
                  <a16:creationId xmlns:a16="http://schemas.microsoft.com/office/drawing/2014/main" id="{0B9E615E-402E-3E6D-8C36-ABFC312DDBCF}"/>
                </a:ext>
              </a:extLst>
            </p:cNvPr>
            <p:cNvSpPr/>
            <p:nvPr/>
          </p:nvSpPr>
          <p:spPr>
            <a:xfrm>
              <a:off x="3317412" y="4540961"/>
              <a:ext cx="992221" cy="46692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2" name="直接箭头连接符 11">
              <a:extLst>
                <a:ext uri="{FF2B5EF4-FFF2-40B4-BE49-F238E27FC236}">
                  <a16:creationId xmlns:a16="http://schemas.microsoft.com/office/drawing/2014/main" id="{8C8843F7-3BEE-2A31-0FD2-10FFEDBE9976}"/>
                </a:ext>
              </a:extLst>
            </p:cNvPr>
            <p:cNvCxnSpPr>
              <a:cxnSpLocks/>
              <a:stCxn id="9" idx="4"/>
              <a:endCxn id="8" idx="0"/>
            </p:cNvCxnSpPr>
            <p:nvPr/>
          </p:nvCxnSpPr>
          <p:spPr>
            <a:xfrm flipH="1">
              <a:off x="5737606" y="4064230"/>
              <a:ext cx="305518" cy="154945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C3BE874-006E-2065-4D9E-A3598FE2AB7A}"/>
                </a:ext>
              </a:extLst>
            </p:cNvPr>
            <p:cNvCxnSpPr>
              <a:cxnSpLocks/>
              <a:stCxn id="5" idx="4"/>
              <a:endCxn id="8" idx="1"/>
            </p:cNvCxnSpPr>
            <p:nvPr/>
          </p:nvCxnSpPr>
          <p:spPr>
            <a:xfrm>
              <a:off x="3916271" y="3534587"/>
              <a:ext cx="1470531" cy="214747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27237FE-BDB1-D1F0-EC89-FF58DDDFBA89}"/>
                </a:ext>
              </a:extLst>
            </p:cNvPr>
            <p:cNvCxnSpPr>
              <a:stCxn id="5" idx="4"/>
              <a:endCxn id="11" idx="0"/>
            </p:cNvCxnSpPr>
            <p:nvPr/>
          </p:nvCxnSpPr>
          <p:spPr>
            <a:xfrm flipH="1">
              <a:off x="3813523" y="3534587"/>
              <a:ext cx="102748" cy="100637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C7C2CFF-DE8C-14D6-4580-3D28A9D6425E}"/>
                </a:ext>
              </a:extLst>
            </p:cNvPr>
            <p:cNvCxnSpPr>
              <a:cxnSpLocks/>
              <a:stCxn id="11" idx="4"/>
              <a:endCxn id="10" idx="7"/>
            </p:cNvCxnSpPr>
            <p:nvPr/>
          </p:nvCxnSpPr>
          <p:spPr>
            <a:xfrm flipH="1">
              <a:off x="3661295" y="5007888"/>
              <a:ext cx="152228" cy="90695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6272A3F-6C32-43DF-897E-59C78B69AF49}"/>
                </a:ext>
              </a:extLst>
            </p:cNvPr>
            <p:cNvCxnSpPr>
              <a:cxnSpLocks/>
              <a:stCxn id="6" idx="4"/>
              <a:endCxn id="10" idx="1"/>
            </p:cNvCxnSpPr>
            <p:nvPr/>
          </p:nvCxnSpPr>
          <p:spPr>
            <a:xfrm>
              <a:off x="2525949" y="5006502"/>
              <a:ext cx="433739" cy="90833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94B1747-CC2A-466B-8450-3E03E79F59F5}"/>
                </a:ext>
              </a:extLst>
            </p:cNvPr>
            <p:cNvCxnSpPr>
              <a:stCxn id="5" idx="5"/>
              <a:endCxn id="9" idx="1"/>
            </p:cNvCxnSpPr>
            <p:nvPr/>
          </p:nvCxnSpPr>
          <p:spPr>
            <a:xfrm>
              <a:off x="4267074" y="3466207"/>
              <a:ext cx="1425246" cy="1994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AE83301-4BFF-CA2F-1277-C0AAD73460E7}"/>
                </a:ext>
              </a:extLst>
            </p:cNvPr>
            <p:cNvSpPr/>
            <p:nvPr/>
          </p:nvSpPr>
          <p:spPr>
            <a:xfrm>
              <a:off x="6119962" y="6407286"/>
              <a:ext cx="992221" cy="46692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19" name="直接箭头连接符 18">
              <a:extLst>
                <a:ext uri="{FF2B5EF4-FFF2-40B4-BE49-F238E27FC236}">
                  <a16:creationId xmlns:a16="http://schemas.microsoft.com/office/drawing/2014/main" id="{6C947FAB-92F9-81E1-1277-844F1CFBDE2C}"/>
                </a:ext>
              </a:extLst>
            </p:cNvPr>
            <p:cNvCxnSpPr>
              <a:stCxn id="8" idx="5"/>
              <a:endCxn id="18" idx="0"/>
            </p:cNvCxnSpPr>
            <p:nvPr/>
          </p:nvCxnSpPr>
          <p:spPr>
            <a:xfrm>
              <a:off x="6088409" y="6012232"/>
              <a:ext cx="527664" cy="39505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FEB8907-3B1C-E053-CA7E-FA07881B2F39}"/>
                </a:ext>
              </a:extLst>
            </p:cNvPr>
            <p:cNvCxnSpPr>
              <a:cxnSpLocks/>
              <a:stCxn id="10" idx="5"/>
              <a:endCxn id="18" idx="2"/>
            </p:cNvCxnSpPr>
            <p:nvPr/>
          </p:nvCxnSpPr>
          <p:spPr>
            <a:xfrm>
              <a:off x="3661295" y="6245006"/>
              <a:ext cx="2458666" cy="39574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直接箭头连接符 20">
            <a:extLst>
              <a:ext uri="{FF2B5EF4-FFF2-40B4-BE49-F238E27FC236}">
                <a16:creationId xmlns:a16="http://schemas.microsoft.com/office/drawing/2014/main" id="{BB0E2587-2A00-020D-E708-C796CF93ED7F}"/>
              </a:ext>
            </a:extLst>
          </p:cNvPr>
          <p:cNvCxnSpPr>
            <a:cxnSpLocks/>
            <a:stCxn id="9" idx="3"/>
            <a:endCxn id="10" idx="7"/>
          </p:cNvCxnSpPr>
          <p:nvPr/>
        </p:nvCxnSpPr>
        <p:spPr>
          <a:xfrm flipH="1">
            <a:off x="1725766" y="2172815"/>
            <a:ext cx="1297582" cy="1408377"/>
          </a:xfrm>
          <a:prstGeom prst="straightConnector1">
            <a:avLst/>
          </a:prstGeom>
          <a:ln w="22225">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55842901"/>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325769" y="431711"/>
            <a:ext cx="2492990"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kern="100" dirty="0">
                <a:solidFill>
                  <a:srgbClr val="C9394A"/>
                </a:solidFill>
                <a:latin typeface="微软雅黑" panose="020B0503020204020204" charset="-122"/>
                <a:ea typeface="微软雅黑" panose="020B0503020204020204" charset="-122"/>
              </a:rPr>
              <a:t>线性化的作用</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4" name="矩形">
            <a:extLst>
              <a:ext uri="{FF2B5EF4-FFF2-40B4-BE49-F238E27FC236}">
                <a16:creationId xmlns:a16="http://schemas.microsoft.com/office/drawing/2014/main" id="{90DC9CA4-096E-37D8-D0CC-6AFE1CBE8ECE}"/>
              </a:ext>
            </a:extLst>
          </p:cNvPr>
          <p:cNvSpPr/>
          <p:nvPr/>
        </p:nvSpPr>
        <p:spPr>
          <a:xfrm>
            <a:off x="1907630" y="2063751"/>
            <a:ext cx="8867460" cy="507999"/>
          </a:xfrm>
          <a:prstGeom prst="rect">
            <a:avLst/>
          </a:prstGeom>
          <a:noFill/>
          <a:ln w="9525" cap="flat" cmpd="sng">
            <a:noFill/>
            <a:prstDash val="solid"/>
            <a:miter/>
          </a:ln>
        </p:spPr>
        <p:txBody>
          <a:bodyPr vert="horz" wrap="square" lIns="91440" tIns="45720" rIns="91440" bIns="45720" anchor="ctr" anchorCtr="0"/>
          <a:lstStyle/>
          <a:p>
            <a:pPr marL="723900" indent="-457200" algn="just">
              <a:lnSpc>
                <a:spcPct val="200000"/>
              </a:lnSpc>
              <a:buClr>
                <a:srgbClr val="C00000"/>
              </a:buClr>
              <a:buFont typeface="+mj-lt"/>
              <a:buAutoNum type="arabicPeriod"/>
            </a:pPr>
            <a:r>
              <a:rPr lang="en-US" altLang="zh-CN" sz="2000" kern="100" dirty="0">
                <a:latin typeface="微软雅黑" panose="020B0503020204020204" charset="-122"/>
                <a:ea typeface="微软雅黑" panose="020B0503020204020204" charset="-122"/>
              </a:rPr>
              <a:t>Super</a:t>
            </a:r>
            <a:r>
              <a:rPr lang="zh-CN" altLang="en-US" sz="2000" kern="100" dirty="0">
                <a:latin typeface="微软雅黑" panose="020B0503020204020204" charset="-122"/>
                <a:ea typeface="微软雅黑" panose="020B0503020204020204" charset="-122"/>
              </a:rPr>
              <a:t>关键字是指线性化的前驱</a:t>
            </a:r>
            <a:endParaRPr lang="en-US" altLang="zh-CN" sz="2000" kern="100" dirty="0">
              <a:latin typeface="微软雅黑" panose="020B0503020204020204" charset="-122"/>
              <a:ea typeface="微软雅黑" panose="020B0503020204020204" charset="-122"/>
            </a:endParaRPr>
          </a:p>
          <a:p>
            <a:pPr marL="723900" indent="-457200" algn="just">
              <a:lnSpc>
                <a:spcPct val="200000"/>
              </a:lnSpc>
              <a:buClr>
                <a:srgbClr val="C00000"/>
              </a:buClr>
              <a:buFont typeface="+mj-lt"/>
              <a:buAutoNum type="arabicPeriod"/>
            </a:pPr>
            <a:r>
              <a:rPr lang="zh-CN" altLang="en-US" sz="2000" kern="100" dirty="0">
                <a:latin typeface="微软雅黑" panose="020B0503020204020204" charset="-122"/>
                <a:ea typeface="微软雅黑" panose="020B0503020204020204" charset="-122"/>
              </a:rPr>
              <a:t>构造函数是按照线性化结果执行的</a:t>
            </a:r>
            <a:endParaRPr lang="en-US" altLang="zh-CN" sz="2000" kern="100" dirty="0">
              <a:latin typeface="微软雅黑" panose="020B0503020204020204" charset="-122"/>
              <a:ea typeface="微软雅黑" panose="020B0503020204020204" charset="-122"/>
            </a:endParaRPr>
          </a:p>
          <a:p>
            <a:pPr marL="723900" indent="-457200" algn="just">
              <a:lnSpc>
                <a:spcPct val="200000"/>
              </a:lnSpc>
              <a:buClr>
                <a:srgbClr val="C00000"/>
              </a:buClr>
              <a:buFont typeface="+mj-lt"/>
              <a:buAutoNum type="arabicPeriod"/>
            </a:pPr>
            <a:r>
              <a:rPr lang="zh-CN" altLang="en-US" sz="2000" kern="100" dirty="0">
                <a:latin typeface="微软雅黑" panose="020B0503020204020204" charset="-122"/>
                <a:ea typeface="微软雅黑" panose="020B0503020204020204" charset="-122"/>
              </a:rPr>
              <a:t>成员变量是按照线性化结果顺序堆叠的</a:t>
            </a:r>
            <a:endParaRPr lang="en-US" altLang="zh-CN" sz="2000" kern="1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2827016215"/>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3329929"/>
            <a:ext cx="9142810" cy="6869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TextBox 5"/>
          <p:cNvSpPr>
            <a:spLocks noChangeArrowheads="1"/>
          </p:cNvSpPr>
          <p:nvPr/>
        </p:nvSpPr>
        <p:spPr bwMode="auto">
          <a:xfrm>
            <a:off x="159489" y="3467784"/>
            <a:ext cx="322178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solidFill>
                  <a:schemeClr val="bg1"/>
                </a:solidFill>
                <a:latin typeface="微软雅黑" panose="020B0503020204020204" charset="-122"/>
                <a:ea typeface="微软雅黑" panose="020B0503020204020204" charset="-122"/>
              </a:rPr>
              <a:t>函数覆盖</a:t>
            </a:r>
          </a:p>
        </p:txBody>
      </p:sp>
      <p:sp>
        <p:nvSpPr>
          <p:cNvPr id="24" name="TextBox 5"/>
          <p:cNvSpPr>
            <a:spLocks noChangeArrowheads="1"/>
          </p:cNvSpPr>
          <p:nvPr/>
        </p:nvSpPr>
        <p:spPr bwMode="auto">
          <a:xfrm>
            <a:off x="5929979" y="3467784"/>
            <a:ext cx="32038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latin typeface="微软雅黑" panose="020B0503020204020204" charset="-122"/>
                <a:ea typeface="微软雅黑" panose="020B0503020204020204" charset="-122"/>
              </a:rPr>
              <a:t>Produced</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By</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Adams</a:t>
            </a:r>
            <a:endParaRPr lang="zh-CN" altLang="en-US" sz="2000"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3071186" y="756255"/>
            <a:ext cx="480168" cy="4329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4061994" y="706021"/>
            <a:ext cx="256127" cy="2309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2331235" y="901917"/>
            <a:ext cx="254888" cy="2298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4769497" y="871661"/>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5615878" y="774997"/>
            <a:ext cx="173846" cy="15674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6314536" y="807438"/>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3481845" y="2703476"/>
            <a:ext cx="2108646" cy="1901183"/>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grpSp>
      <p:grpSp>
        <p:nvGrpSpPr>
          <p:cNvPr id="35" name="71"/>
          <p:cNvGrpSpPr/>
          <p:nvPr>
            <p:custDataLst>
              <p:tags r:id="rId1"/>
            </p:custDataLst>
          </p:nvPr>
        </p:nvGrpSpPr>
        <p:grpSpPr>
          <a:xfrm>
            <a:off x="1985956" y="1558379"/>
            <a:ext cx="5012537" cy="852800"/>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8" name="9"/>
          <p:cNvSpPr>
            <a:spLocks noChangeArrowheads="1"/>
          </p:cNvSpPr>
          <p:nvPr>
            <p:custDataLst>
              <p:tags r:id="rId2"/>
            </p:custDataLst>
          </p:nvPr>
        </p:nvSpPr>
        <p:spPr bwMode="auto">
          <a:xfrm>
            <a:off x="2055748" y="1741345"/>
            <a:ext cx="5009587" cy="553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zh-CN" altLang="en-US" sz="3000" b="1" kern="0" dirty="0">
                <a:solidFill>
                  <a:srgbClr val="C9394A"/>
                </a:solidFill>
                <a:latin typeface="微软雅黑" panose="020B0503020204020204" charset="-122"/>
                <a:ea typeface="微软雅黑" panose="020B0503020204020204" charset="-122"/>
              </a:rPr>
              <a:t>多重继承</a:t>
            </a:r>
          </a:p>
        </p:txBody>
      </p:sp>
      <p:sp>
        <p:nvSpPr>
          <p:cNvPr id="18" name="圆角矩形"/>
          <p:cNvSpPr/>
          <p:nvPr/>
        </p:nvSpPr>
        <p:spPr>
          <a:xfrm>
            <a:off x="3645079" y="3418964"/>
            <a:ext cx="1799927" cy="458786"/>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algn="ctr"/>
            <a:r>
              <a:rPr lang="zh-CN" altLang="en-US" sz="3000" b="1" dirty="0">
                <a:solidFill>
                  <a:srgbClr val="C00000"/>
                </a:solidFill>
                <a:latin typeface="微软雅黑" panose="020B0503020204020204" charset="-122"/>
                <a:ea typeface="微软雅黑" panose="020B0503020204020204" charset="-122"/>
                <a:cs typeface="微软雅黑" panose="020B0503020204020204" charset="-122"/>
              </a:rPr>
              <a:t>覆盖</a:t>
            </a:r>
            <a:endParaRPr lang="zh-CN" altLang="en-US"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47960392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inVertical)">
                                      <p:cBhvr>
                                        <p:cTn id="19" dur="500"/>
                                        <p:tgtEl>
                                          <p:spTgt spid="2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par>
                                <p:cTn id="35" presetID="16" presetClass="entr" presetSubtype="2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animBg="1"/>
      <p:bldP spid="26" grpId="0" animBg="1"/>
      <p:bldP spid="27" grpId="0" animBg="1"/>
      <p:bldP spid="28" grpId="0" animBg="1"/>
      <p:bldP spid="29" grpId="0" animBg="1"/>
      <p:bldP spid="30" grpId="0" animBg="1"/>
      <p:bldP spid="38"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2366150" y="431711"/>
            <a:ext cx="4412235"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kern="100" dirty="0">
                <a:solidFill>
                  <a:srgbClr val="C9394A"/>
                </a:solidFill>
                <a:latin typeface="微软雅黑" panose="020B0503020204020204" charset="-122"/>
                <a:ea typeface="微软雅黑" panose="020B0503020204020204" charset="-122"/>
              </a:rPr>
              <a:t>对覆盖</a:t>
            </a:r>
            <a:r>
              <a:rPr lang="en-US" altLang="zh-CN" sz="3000" b="1" kern="100" dirty="0">
                <a:solidFill>
                  <a:srgbClr val="C9394A"/>
                </a:solidFill>
                <a:latin typeface="微软雅黑" panose="020B0503020204020204" charset="-122"/>
                <a:ea typeface="微软雅黑" panose="020B0503020204020204" charset="-122"/>
              </a:rPr>
              <a:t>(override)</a:t>
            </a:r>
            <a:r>
              <a:rPr lang="zh-CN" altLang="en-US" sz="3000" b="1" kern="100" dirty="0">
                <a:solidFill>
                  <a:srgbClr val="C9394A"/>
                </a:solidFill>
                <a:latin typeface="微软雅黑" panose="020B0503020204020204" charset="-122"/>
                <a:ea typeface="微软雅黑" panose="020B0503020204020204" charset="-122"/>
              </a:rPr>
              <a:t>的理解</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grpSp>
        <p:nvGrpSpPr>
          <p:cNvPr id="13" name="组合 12">
            <a:extLst>
              <a:ext uri="{FF2B5EF4-FFF2-40B4-BE49-F238E27FC236}">
                <a16:creationId xmlns:a16="http://schemas.microsoft.com/office/drawing/2014/main" id="{9AC68490-89E7-6747-E657-17D2B8696C1A}"/>
              </a:ext>
            </a:extLst>
          </p:cNvPr>
          <p:cNvGrpSpPr/>
          <p:nvPr/>
        </p:nvGrpSpPr>
        <p:grpSpPr>
          <a:xfrm>
            <a:off x="2087655" y="2139690"/>
            <a:ext cx="4968690" cy="2685674"/>
            <a:chOff x="2384322" y="1838632"/>
            <a:chExt cx="4817807" cy="3704304"/>
          </a:xfrm>
        </p:grpSpPr>
        <p:sp>
          <p:nvSpPr>
            <p:cNvPr id="3" name="椭圆 2">
              <a:extLst>
                <a:ext uri="{FF2B5EF4-FFF2-40B4-BE49-F238E27FC236}">
                  <a16:creationId xmlns:a16="http://schemas.microsoft.com/office/drawing/2014/main" id="{95912405-B23B-5DA9-96C7-156E8FA066C6}"/>
                </a:ext>
              </a:extLst>
            </p:cNvPr>
            <p:cNvSpPr/>
            <p:nvPr/>
          </p:nvSpPr>
          <p:spPr>
            <a:xfrm>
              <a:off x="3951362" y="1838632"/>
              <a:ext cx="1258529" cy="757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a:p>
              <a:pPr algn="ctr"/>
              <a:r>
                <a:rPr lang="en-US" dirty="0">
                  <a:solidFill>
                    <a:srgbClr val="FFC000"/>
                  </a:solidFill>
                </a:rPr>
                <a:t>foo</a:t>
              </a:r>
            </a:p>
          </p:txBody>
        </p:sp>
        <p:sp>
          <p:nvSpPr>
            <p:cNvPr id="5" name="椭圆 4">
              <a:extLst>
                <a:ext uri="{FF2B5EF4-FFF2-40B4-BE49-F238E27FC236}">
                  <a16:creationId xmlns:a16="http://schemas.microsoft.com/office/drawing/2014/main" id="{318CF71F-1B44-8A94-EF61-2657B6B1DF58}"/>
                </a:ext>
              </a:extLst>
            </p:cNvPr>
            <p:cNvSpPr/>
            <p:nvPr/>
          </p:nvSpPr>
          <p:spPr>
            <a:xfrm>
              <a:off x="2384322" y="3190568"/>
              <a:ext cx="1258529" cy="757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a:p>
              <a:pPr algn="ctr"/>
              <a:r>
                <a:rPr lang="en-US" dirty="0">
                  <a:solidFill>
                    <a:srgbClr val="FF0000"/>
                  </a:solidFill>
                </a:rPr>
                <a:t>foo</a:t>
              </a:r>
            </a:p>
          </p:txBody>
        </p:sp>
        <p:sp>
          <p:nvSpPr>
            <p:cNvPr id="6" name="椭圆 5">
              <a:extLst>
                <a:ext uri="{FF2B5EF4-FFF2-40B4-BE49-F238E27FC236}">
                  <a16:creationId xmlns:a16="http://schemas.microsoft.com/office/drawing/2014/main" id="{213BA53A-D91E-6ABF-729A-7A226711DE2B}"/>
                </a:ext>
              </a:extLst>
            </p:cNvPr>
            <p:cNvSpPr/>
            <p:nvPr/>
          </p:nvSpPr>
          <p:spPr>
            <a:xfrm>
              <a:off x="5943600" y="3050458"/>
              <a:ext cx="1258529" cy="757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椭圆 6">
              <a:extLst>
                <a:ext uri="{FF2B5EF4-FFF2-40B4-BE49-F238E27FC236}">
                  <a16:creationId xmlns:a16="http://schemas.microsoft.com/office/drawing/2014/main" id="{9268BD47-C545-D17F-90DB-77F7505CA444}"/>
                </a:ext>
              </a:extLst>
            </p:cNvPr>
            <p:cNvSpPr/>
            <p:nvPr/>
          </p:nvSpPr>
          <p:spPr>
            <a:xfrm>
              <a:off x="4041058" y="4785852"/>
              <a:ext cx="1258529" cy="7570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foo</a:t>
              </a:r>
            </a:p>
          </p:txBody>
        </p:sp>
        <p:cxnSp>
          <p:nvCxnSpPr>
            <p:cNvPr id="8" name="直接箭头连接符 7">
              <a:extLst>
                <a:ext uri="{FF2B5EF4-FFF2-40B4-BE49-F238E27FC236}">
                  <a16:creationId xmlns:a16="http://schemas.microsoft.com/office/drawing/2014/main" id="{684DC2D4-CC5E-76AD-E317-D27193424B76}"/>
                </a:ext>
              </a:extLst>
            </p:cNvPr>
            <p:cNvCxnSpPr>
              <a:endCxn id="3" idx="3"/>
            </p:cNvCxnSpPr>
            <p:nvPr/>
          </p:nvCxnSpPr>
          <p:spPr>
            <a:xfrm flipV="1">
              <a:off x="3312265" y="2484844"/>
              <a:ext cx="823404" cy="79913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942A7620-D530-1FA8-5A39-67CF04A8D033}"/>
                </a:ext>
              </a:extLst>
            </p:cNvPr>
            <p:cNvCxnSpPr>
              <a:stCxn id="6" idx="1"/>
              <a:endCxn id="3" idx="5"/>
            </p:cNvCxnSpPr>
            <p:nvPr/>
          </p:nvCxnSpPr>
          <p:spPr>
            <a:xfrm flipH="1" flipV="1">
              <a:off x="5025584" y="2484844"/>
              <a:ext cx="1102323" cy="67648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B535BBAD-6088-1DC1-ED2B-69901DC9C2BA}"/>
                </a:ext>
              </a:extLst>
            </p:cNvPr>
            <p:cNvCxnSpPr>
              <a:stCxn id="7" idx="1"/>
              <a:endCxn id="5" idx="5"/>
            </p:cNvCxnSpPr>
            <p:nvPr/>
          </p:nvCxnSpPr>
          <p:spPr>
            <a:xfrm flipH="1" flipV="1">
              <a:off x="3458544" y="3836780"/>
              <a:ext cx="766821" cy="105994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0BD8844-A7F4-9F34-6056-E9490E5F983F}"/>
                </a:ext>
              </a:extLst>
            </p:cNvPr>
            <p:cNvCxnSpPr>
              <a:stCxn id="7" idx="7"/>
              <a:endCxn id="6" idx="4"/>
            </p:cNvCxnSpPr>
            <p:nvPr/>
          </p:nvCxnSpPr>
          <p:spPr>
            <a:xfrm flipV="1">
              <a:off x="5115280" y="3807542"/>
              <a:ext cx="1457585" cy="10891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7AB1748D-1E8B-95E6-C913-2DB319C2FC88}"/>
              </a:ext>
            </a:extLst>
          </p:cNvPr>
          <p:cNvSpPr txBox="1"/>
          <p:nvPr/>
        </p:nvSpPr>
        <p:spPr>
          <a:xfrm>
            <a:off x="1331550" y="1204301"/>
            <a:ext cx="6696930" cy="788806"/>
          </a:xfrm>
          <a:prstGeom prst="rect">
            <a:avLst/>
          </a:prstGeom>
          <a:noFill/>
        </p:spPr>
        <p:txBody>
          <a:bodyPr wrap="square" rtlCol="0">
            <a:spAutoFit/>
          </a:bodyPr>
          <a:lstStyle/>
          <a:p>
            <a:pPr>
              <a:lnSpc>
                <a:spcPct val="150000"/>
              </a:lnSpc>
            </a:pPr>
            <a:r>
              <a:rPr lang="en-US" altLang="zh-CN" sz="1600" dirty="0"/>
              <a:t>       </a:t>
            </a:r>
            <a:r>
              <a:rPr lang="zh-CN" altLang="en-US" sz="1600" dirty="0"/>
              <a:t>如果继承关系图中的某一子类从继承路径中继承了同一函数的不同版本，它就需要对这个函数进行覆盖</a:t>
            </a:r>
            <a:endParaRPr lang="en-US" sz="1600" dirty="0"/>
          </a:p>
        </p:txBody>
      </p:sp>
    </p:spTree>
    <p:custDataLst>
      <p:tags r:id="rId1"/>
    </p:custDataLst>
    <p:extLst>
      <p:ext uri="{BB962C8B-B14F-4D97-AF65-F5344CB8AC3E}">
        <p14:creationId xmlns:p14="http://schemas.microsoft.com/office/powerpoint/2010/main" val="3594351970"/>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3329929"/>
            <a:ext cx="9142810" cy="6869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TextBox 5"/>
          <p:cNvSpPr>
            <a:spLocks noChangeArrowheads="1"/>
          </p:cNvSpPr>
          <p:nvPr/>
        </p:nvSpPr>
        <p:spPr bwMode="auto">
          <a:xfrm>
            <a:off x="159489" y="3467784"/>
            <a:ext cx="322178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solidFill>
                  <a:schemeClr val="bg1"/>
                </a:solidFill>
                <a:latin typeface="微软雅黑" panose="020B0503020204020204" charset="-122"/>
                <a:ea typeface="微软雅黑" panose="020B0503020204020204" charset="-122"/>
              </a:rPr>
              <a:t>应用案例</a:t>
            </a:r>
            <a:r>
              <a:rPr lang="en-US" altLang="zh-CN" sz="2000" dirty="0">
                <a:solidFill>
                  <a:schemeClr val="bg1"/>
                </a:solidFill>
                <a:latin typeface="微软雅黑" panose="020B0503020204020204" charset="-122"/>
                <a:ea typeface="微软雅黑" panose="020B0503020204020204" charset="-122"/>
              </a:rPr>
              <a:t>-ERC721</a:t>
            </a:r>
            <a:endParaRPr lang="zh-CN" altLang="en-US" sz="2000" dirty="0">
              <a:solidFill>
                <a:schemeClr val="bg1"/>
              </a:solidFill>
              <a:latin typeface="微软雅黑" panose="020B0503020204020204" charset="-122"/>
              <a:ea typeface="微软雅黑" panose="020B0503020204020204" charset="-122"/>
            </a:endParaRPr>
          </a:p>
        </p:txBody>
      </p:sp>
      <p:sp>
        <p:nvSpPr>
          <p:cNvPr id="24" name="TextBox 5"/>
          <p:cNvSpPr>
            <a:spLocks noChangeArrowheads="1"/>
          </p:cNvSpPr>
          <p:nvPr/>
        </p:nvSpPr>
        <p:spPr bwMode="auto">
          <a:xfrm>
            <a:off x="5929979" y="3467784"/>
            <a:ext cx="32038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latin typeface="微软雅黑" panose="020B0503020204020204" charset="-122"/>
                <a:ea typeface="微软雅黑" panose="020B0503020204020204" charset="-122"/>
              </a:rPr>
              <a:t>Produced</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By</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Adams</a:t>
            </a:r>
            <a:endParaRPr lang="zh-CN" altLang="en-US" sz="2000"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3071186" y="756255"/>
            <a:ext cx="480168" cy="4329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4061994" y="706021"/>
            <a:ext cx="256127" cy="2309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2331235" y="901917"/>
            <a:ext cx="254888" cy="2298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4769497" y="871661"/>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5615878" y="774997"/>
            <a:ext cx="173846" cy="15674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6314536" y="807438"/>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3481845" y="2703476"/>
            <a:ext cx="2108646" cy="1901183"/>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grpSp>
      <p:grpSp>
        <p:nvGrpSpPr>
          <p:cNvPr id="35" name="71"/>
          <p:cNvGrpSpPr/>
          <p:nvPr>
            <p:custDataLst>
              <p:tags r:id="rId1"/>
            </p:custDataLst>
          </p:nvPr>
        </p:nvGrpSpPr>
        <p:grpSpPr>
          <a:xfrm>
            <a:off x="1985956" y="1558379"/>
            <a:ext cx="5012537" cy="852800"/>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8" name="9"/>
          <p:cNvSpPr>
            <a:spLocks noChangeArrowheads="1"/>
          </p:cNvSpPr>
          <p:nvPr>
            <p:custDataLst>
              <p:tags r:id="rId2"/>
            </p:custDataLst>
          </p:nvPr>
        </p:nvSpPr>
        <p:spPr bwMode="auto">
          <a:xfrm>
            <a:off x="2055748" y="1741345"/>
            <a:ext cx="5009587" cy="553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zh-CN" altLang="en-US" sz="3000" b="1" kern="0" dirty="0">
                <a:solidFill>
                  <a:srgbClr val="C9394A"/>
                </a:solidFill>
                <a:latin typeface="微软雅黑" panose="020B0503020204020204" charset="-122"/>
                <a:ea typeface="微软雅黑" panose="020B0503020204020204" charset="-122"/>
              </a:rPr>
              <a:t>多重继承</a:t>
            </a:r>
          </a:p>
        </p:txBody>
      </p:sp>
      <p:sp>
        <p:nvSpPr>
          <p:cNvPr id="18" name="圆角矩形"/>
          <p:cNvSpPr/>
          <p:nvPr/>
        </p:nvSpPr>
        <p:spPr>
          <a:xfrm>
            <a:off x="3645079" y="3418964"/>
            <a:ext cx="1799927" cy="458786"/>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algn="ctr"/>
            <a:r>
              <a:rPr lang="en-US" altLang="zh-CN" sz="3000" b="1" dirty="0">
                <a:solidFill>
                  <a:srgbClr val="C00000"/>
                </a:solidFill>
                <a:latin typeface="微软雅黑" panose="020B0503020204020204" charset="-122"/>
                <a:ea typeface="微软雅黑" panose="020B0503020204020204" charset="-122"/>
                <a:cs typeface="微软雅黑" panose="020B0503020204020204" charset="-122"/>
              </a:rPr>
              <a:t>ERC721</a:t>
            </a:r>
            <a:endParaRPr lang="zh-CN" altLang="en-US"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36983678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inVertical)">
                                      <p:cBhvr>
                                        <p:cTn id="19" dur="500"/>
                                        <p:tgtEl>
                                          <p:spTgt spid="2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par>
                                <p:cTn id="35" presetID="16" presetClass="entr" presetSubtype="2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animBg="1"/>
      <p:bldP spid="26" grpId="0" animBg="1"/>
      <p:bldP spid="27" grpId="0" animBg="1"/>
      <p:bldP spid="28" grpId="0" animBg="1"/>
      <p:bldP spid="29" grpId="0" animBg="1"/>
      <p:bldP spid="30" grpId="0" animBg="1"/>
      <p:bldP spid="38"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133410" y="431711"/>
            <a:ext cx="2877711"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kern="100" dirty="0">
                <a:solidFill>
                  <a:srgbClr val="C9394A"/>
                </a:solidFill>
                <a:latin typeface="微软雅黑" panose="020B0503020204020204" charset="-122"/>
                <a:ea typeface="微软雅黑" panose="020B0503020204020204" charset="-122"/>
              </a:rPr>
              <a:t>多重继承的应用</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4" name="矩形">
            <a:extLst>
              <a:ext uri="{FF2B5EF4-FFF2-40B4-BE49-F238E27FC236}">
                <a16:creationId xmlns:a16="http://schemas.microsoft.com/office/drawing/2014/main" id="{90DC9CA4-096E-37D8-D0CC-6AFE1CBE8ECE}"/>
              </a:ext>
            </a:extLst>
          </p:cNvPr>
          <p:cNvSpPr/>
          <p:nvPr/>
        </p:nvSpPr>
        <p:spPr>
          <a:xfrm>
            <a:off x="1259540" y="1419590"/>
            <a:ext cx="6120850" cy="2376330"/>
          </a:xfrm>
          <a:prstGeom prst="rect">
            <a:avLst/>
          </a:prstGeom>
          <a:noFill/>
          <a:ln w="9525" cap="flat" cmpd="sng">
            <a:noFill/>
            <a:prstDash val="solid"/>
            <a:miter/>
          </a:ln>
        </p:spPr>
        <p:txBody>
          <a:bodyPr vert="horz" wrap="square" lIns="91440" tIns="45720" rIns="91440" bIns="45720" anchor="ctr" anchorCtr="0"/>
          <a:lstStyle/>
          <a:p>
            <a:pPr marL="723900" indent="-457200">
              <a:lnSpc>
                <a:spcPct val="200000"/>
              </a:lnSpc>
              <a:buClr>
                <a:srgbClr val="C00000"/>
              </a:buClr>
              <a:buFont typeface="+mj-lt"/>
              <a:buAutoNum type="arabicPeriod"/>
            </a:pPr>
            <a:r>
              <a:rPr lang="zh-CN" altLang="en-US" sz="2000" dirty="0">
                <a:latin typeface="微软雅黑" panose="020B0503020204020204" pitchFamily="34" charset="-122"/>
                <a:ea typeface="微软雅黑" panose="020B0503020204020204" pitchFamily="34" charset="-122"/>
              </a:rPr>
              <a:t>少用继承，多用组合</a:t>
            </a:r>
            <a:r>
              <a:rPr lang="en-US" altLang="zh-CN" sz="2000" dirty="0">
                <a:latin typeface="微软雅黑" panose="020B0503020204020204" pitchFamily="34" charset="-122"/>
                <a:ea typeface="微软雅黑" panose="020B0503020204020204" pitchFamily="34" charset="-122"/>
              </a:rPr>
              <a:t>composition+ interface</a:t>
            </a:r>
          </a:p>
          <a:p>
            <a:pPr marL="723900" indent="-457200">
              <a:lnSpc>
                <a:spcPct val="200000"/>
              </a:lnSpc>
              <a:buClr>
                <a:srgbClr val="C00000"/>
              </a:buClr>
              <a:buFont typeface="+mj-lt"/>
              <a:buAutoNum type="arabicPeriod"/>
            </a:pPr>
            <a:r>
              <a:rPr lang="en-US" altLang="zh-CN" sz="2000" dirty="0">
                <a:latin typeface="微软雅黑" panose="020B0503020204020204" pitchFamily="34" charset="-122"/>
                <a:ea typeface="微软雅黑" panose="020B0503020204020204" pitchFamily="34" charset="-122"/>
              </a:rPr>
              <a:t>contract</a:t>
            </a:r>
            <a:r>
              <a:rPr lang="zh-CN" altLang="en-US" sz="2000" dirty="0">
                <a:latin typeface="微软雅黑" panose="020B0503020204020204" pitchFamily="34" charset="-122"/>
                <a:ea typeface="微软雅黑" panose="020B0503020204020204" pitchFamily="34" charset="-122"/>
              </a:rPr>
              <a:t>使用组合受到技术条件的严重制约</a:t>
            </a:r>
            <a:endParaRPr lang="en-US" altLang="zh-CN" sz="2000" dirty="0">
              <a:latin typeface="微软雅黑" panose="020B0503020204020204" pitchFamily="34" charset="-122"/>
              <a:ea typeface="微软雅黑" panose="020B0503020204020204" pitchFamily="34" charset="-122"/>
            </a:endParaRPr>
          </a:p>
          <a:p>
            <a:pPr marL="723900" indent="-457200">
              <a:lnSpc>
                <a:spcPct val="200000"/>
              </a:lnSpc>
              <a:buClr>
                <a:srgbClr val="C00000"/>
              </a:buClr>
              <a:buFont typeface="+mj-lt"/>
              <a:buAutoNum type="arabicPeriod"/>
            </a:pPr>
            <a:r>
              <a:rPr lang="zh-CN" altLang="en-US" sz="2000" dirty="0">
                <a:latin typeface="微软雅黑" panose="020B0503020204020204" pitchFamily="34" charset="-122"/>
                <a:ea typeface="微软雅黑" panose="020B0503020204020204" pitchFamily="34" charset="-122"/>
              </a:rPr>
              <a:t>不能把继承使用到滥用</a:t>
            </a:r>
            <a:endParaRPr lang="en-US" altLang="zh-CN" sz="2000" kern="1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584054932"/>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710491" y="431711"/>
            <a:ext cx="1723549"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kern="100">
                <a:solidFill>
                  <a:srgbClr val="C9394A"/>
                </a:solidFill>
                <a:latin typeface="微软雅黑" panose="020B0503020204020204" charset="-122"/>
                <a:ea typeface="微软雅黑" panose="020B0503020204020204" charset="-122"/>
              </a:rPr>
              <a:t>应用案例</a:t>
            </a:r>
            <a:endParaRPr lang="en-US" altLang="zh-CN" sz="3000" b="1" kern="100" dirty="0">
              <a:solidFill>
                <a:srgbClr val="C9394A"/>
              </a:solidFill>
              <a:latin typeface="微软雅黑" panose="020B0503020204020204" charset="-122"/>
              <a:ea typeface="微软雅黑" panose="020B0503020204020204" charset="-122"/>
            </a:endParaRPr>
          </a:p>
        </p:txBody>
      </p:sp>
      <p:sp>
        <p:nvSpPr>
          <p:cNvPr id="4" name="矩形">
            <a:extLst>
              <a:ext uri="{FF2B5EF4-FFF2-40B4-BE49-F238E27FC236}">
                <a16:creationId xmlns:a16="http://schemas.microsoft.com/office/drawing/2014/main" id="{90DC9CA4-096E-37D8-D0CC-6AFE1CBE8ECE}"/>
              </a:ext>
            </a:extLst>
          </p:cNvPr>
          <p:cNvSpPr/>
          <p:nvPr/>
        </p:nvSpPr>
        <p:spPr>
          <a:xfrm>
            <a:off x="1331550" y="1491600"/>
            <a:ext cx="7489040" cy="3456480"/>
          </a:xfrm>
          <a:prstGeom prst="rect">
            <a:avLst/>
          </a:prstGeom>
          <a:noFill/>
          <a:ln w="9525" cap="flat" cmpd="sng">
            <a:noFill/>
            <a:prstDash val="solid"/>
            <a:miter/>
          </a:ln>
        </p:spPr>
        <p:txBody>
          <a:bodyPr vert="horz" wrap="square" lIns="91440" tIns="45720" rIns="91440" bIns="45720" anchor="ctr" anchorCtr="0"/>
          <a:lstStyle/>
          <a:p>
            <a:pPr marL="723900" indent="-457200" algn="just">
              <a:lnSpc>
                <a:spcPct val="200000"/>
              </a:lnSpc>
              <a:buClr>
                <a:srgbClr val="C00000"/>
              </a:buClr>
              <a:buFont typeface="+mj-lt"/>
              <a:buAutoNum type="arabicPeriod"/>
            </a:pPr>
            <a:r>
              <a:rPr lang="en-US" altLang="zh-CN" sz="2000" kern="100" dirty="0">
                <a:latin typeface="微软雅黑" panose="020B0503020204020204" charset="-122"/>
                <a:ea typeface="微软雅黑" panose="020B0503020204020204" charset="-122"/>
              </a:rPr>
              <a:t>Non-fungible-token</a:t>
            </a:r>
            <a:r>
              <a:rPr lang="zh-CN" altLang="en-US" sz="2000" kern="100" dirty="0">
                <a:latin typeface="微软雅黑" panose="020B0503020204020204" charset="-122"/>
                <a:ea typeface="微软雅黑" panose="020B0503020204020204" charset="-122"/>
              </a:rPr>
              <a:t>：</a:t>
            </a:r>
            <a:r>
              <a:rPr lang="en-US" altLang="zh-CN" sz="2000" kern="100" dirty="0">
                <a:latin typeface="微软雅黑" panose="020B0503020204020204" charset="-122"/>
                <a:ea typeface="微软雅黑" panose="020B0503020204020204" charset="-122"/>
              </a:rPr>
              <a:t>NFT</a:t>
            </a:r>
          </a:p>
          <a:p>
            <a:pPr marL="723900" indent="-457200" algn="just">
              <a:lnSpc>
                <a:spcPct val="200000"/>
              </a:lnSpc>
              <a:buClr>
                <a:srgbClr val="C00000"/>
              </a:buClr>
              <a:buFont typeface="+mj-lt"/>
              <a:buAutoNum type="arabicPeriod"/>
            </a:pPr>
            <a:r>
              <a:rPr lang="en-US" altLang="zh-CN" sz="2000" kern="100" dirty="0">
                <a:latin typeface="微软雅黑" panose="020B0503020204020204" charset="-122"/>
                <a:ea typeface="微软雅黑" panose="020B0503020204020204" charset="-122"/>
              </a:rPr>
              <a:t>ERC721</a:t>
            </a:r>
            <a:r>
              <a:rPr lang="zh-CN" altLang="en-US" sz="2000" kern="100" dirty="0">
                <a:latin typeface="微软雅黑" panose="020B0503020204020204" charset="-122"/>
                <a:ea typeface="微软雅黑" panose="020B0503020204020204" charset="-122"/>
              </a:rPr>
              <a:t>基础功能</a:t>
            </a:r>
          </a:p>
          <a:p>
            <a:pPr marL="723900" indent="-457200" algn="just">
              <a:lnSpc>
                <a:spcPct val="200000"/>
              </a:lnSpc>
              <a:buClr>
                <a:srgbClr val="C00000"/>
              </a:buClr>
              <a:buFont typeface="+mj-lt"/>
              <a:buAutoNum type="arabicPeriod"/>
            </a:pPr>
            <a:r>
              <a:rPr lang="en-US" altLang="zh-CN" sz="2000" kern="100" dirty="0">
                <a:latin typeface="微软雅黑" panose="020B0503020204020204" charset="-122"/>
                <a:ea typeface="微软雅黑" panose="020B0503020204020204" charset="-122"/>
              </a:rPr>
              <a:t>ERC721UriStorage</a:t>
            </a:r>
            <a:r>
              <a:rPr lang="zh-CN" altLang="en-US" sz="2000" kern="100" dirty="0">
                <a:latin typeface="微软雅黑" panose="020B0503020204020204" charset="-122"/>
                <a:ea typeface="微软雅黑" panose="020B0503020204020204" charset="-122"/>
              </a:rPr>
              <a:t>获得</a:t>
            </a:r>
            <a:r>
              <a:rPr lang="en-US" altLang="zh-CN" sz="2000" kern="100" dirty="0">
                <a:latin typeface="微软雅黑" panose="020B0503020204020204" charset="-122"/>
                <a:ea typeface="微软雅黑" panose="020B0503020204020204" charset="-122"/>
              </a:rPr>
              <a:t>token</a:t>
            </a:r>
            <a:r>
              <a:rPr lang="zh-CN" altLang="en-US" sz="2000" kern="100" dirty="0">
                <a:latin typeface="微软雅黑" panose="020B0503020204020204" charset="-122"/>
                <a:ea typeface="微软雅黑" panose="020B0503020204020204" charset="-122"/>
              </a:rPr>
              <a:t>跟外部资源的绑定映射能力</a:t>
            </a:r>
          </a:p>
          <a:p>
            <a:pPr marL="723900" indent="-457200" algn="just">
              <a:lnSpc>
                <a:spcPct val="200000"/>
              </a:lnSpc>
              <a:buClr>
                <a:srgbClr val="C00000"/>
              </a:buClr>
              <a:buFont typeface="+mj-lt"/>
              <a:buAutoNum type="arabicPeriod"/>
            </a:pPr>
            <a:r>
              <a:rPr lang="zh-CN" altLang="en-US" sz="2000" kern="100" dirty="0">
                <a:latin typeface="微软雅黑" panose="020B0503020204020204" charset="-122"/>
                <a:ea typeface="微软雅黑" panose="020B0503020204020204" charset="-122"/>
              </a:rPr>
              <a:t>遍历能力</a:t>
            </a:r>
            <a:r>
              <a:rPr lang="en-US" altLang="zh-CN" sz="2000" kern="100" dirty="0" err="1">
                <a:latin typeface="微软雅黑" panose="020B0503020204020204" charset="-122"/>
                <a:ea typeface="微软雅黑" panose="020B0503020204020204" charset="-122"/>
              </a:rPr>
              <a:t>Enumrable</a:t>
            </a:r>
            <a:endParaRPr lang="zh-CN" altLang="en-US" sz="2000" kern="100" dirty="0">
              <a:latin typeface="微软雅黑" panose="020B0503020204020204" charset="-122"/>
              <a:ea typeface="微软雅黑" panose="020B0503020204020204" charset="-122"/>
            </a:endParaRPr>
          </a:p>
          <a:p>
            <a:pPr marL="723900" indent="-457200" algn="just">
              <a:lnSpc>
                <a:spcPct val="200000"/>
              </a:lnSpc>
              <a:buClr>
                <a:srgbClr val="C00000"/>
              </a:buClr>
              <a:buFont typeface="+mj-lt"/>
              <a:buAutoNum type="arabicPeriod"/>
            </a:pPr>
            <a:endParaRPr lang="zh-CN" altLang="en-US" sz="2000" kern="100" dirty="0">
              <a:latin typeface="微软雅黑" panose="020B0503020204020204" charset="-122"/>
              <a:ea typeface="微软雅黑" panose="020B0503020204020204" charset="-122"/>
            </a:endParaRPr>
          </a:p>
          <a:p>
            <a:pPr marL="723900" indent="-457200" algn="just">
              <a:lnSpc>
                <a:spcPct val="200000"/>
              </a:lnSpc>
              <a:buClr>
                <a:srgbClr val="C00000"/>
              </a:buClr>
              <a:buFont typeface="+mj-lt"/>
              <a:buAutoNum type="arabicPeriod"/>
            </a:pPr>
            <a:endParaRPr lang="zh-CN" altLang="en-US" sz="2000" kern="1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3583486254"/>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443430" y="431711"/>
            <a:ext cx="2257670"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3000" b="1" kern="100" dirty="0">
                <a:solidFill>
                  <a:srgbClr val="C9394A"/>
                </a:solidFill>
                <a:latin typeface="微软雅黑" panose="020B0503020204020204" charset="-122"/>
                <a:ea typeface="微软雅黑" panose="020B0503020204020204" charset="-122"/>
              </a:rPr>
              <a:t>MyERC721</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grpSp>
        <p:nvGrpSpPr>
          <p:cNvPr id="12" name="组合 11">
            <a:extLst>
              <a:ext uri="{FF2B5EF4-FFF2-40B4-BE49-F238E27FC236}">
                <a16:creationId xmlns:a16="http://schemas.microsoft.com/office/drawing/2014/main" id="{08CAF17A-7EDD-27C5-6220-59F79D99EE32}"/>
              </a:ext>
            </a:extLst>
          </p:cNvPr>
          <p:cNvGrpSpPr/>
          <p:nvPr/>
        </p:nvGrpSpPr>
        <p:grpSpPr>
          <a:xfrm>
            <a:off x="2051650" y="1707630"/>
            <a:ext cx="5606085" cy="2802250"/>
            <a:chOff x="2163819" y="1609725"/>
            <a:chExt cx="7389756" cy="4124325"/>
          </a:xfrm>
        </p:grpSpPr>
        <p:sp>
          <p:nvSpPr>
            <p:cNvPr id="3" name="椭圆 2">
              <a:extLst>
                <a:ext uri="{FF2B5EF4-FFF2-40B4-BE49-F238E27FC236}">
                  <a16:creationId xmlns:a16="http://schemas.microsoft.com/office/drawing/2014/main" id="{84DB6ECA-2744-2856-2D07-31A2BCEA75DC}"/>
                </a:ext>
              </a:extLst>
            </p:cNvPr>
            <p:cNvSpPr/>
            <p:nvPr/>
          </p:nvSpPr>
          <p:spPr>
            <a:xfrm>
              <a:off x="4629150" y="1609725"/>
              <a:ext cx="1676400" cy="6477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ERC721</a:t>
              </a:r>
            </a:p>
            <a:p>
              <a:pPr algn="ctr"/>
              <a:r>
                <a:rPr lang="en-US" sz="1400" dirty="0"/>
                <a:t>+</a:t>
              </a:r>
            </a:p>
          </p:txBody>
        </p:sp>
        <p:sp>
          <p:nvSpPr>
            <p:cNvPr id="5" name="椭圆 4">
              <a:extLst>
                <a:ext uri="{FF2B5EF4-FFF2-40B4-BE49-F238E27FC236}">
                  <a16:creationId xmlns:a16="http://schemas.microsoft.com/office/drawing/2014/main" id="{B1E3EE84-3A1D-8715-7758-BCEF1C52BA1C}"/>
                </a:ext>
              </a:extLst>
            </p:cNvPr>
            <p:cNvSpPr/>
            <p:nvPr/>
          </p:nvSpPr>
          <p:spPr>
            <a:xfrm>
              <a:off x="2163819" y="2962673"/>
              <a:ext cx="2748258" cy="647701"/>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ERC721UriStorage</a:t>
              </a:r>
              <a:endParaRPr lang="en-US" sz="1100" dirty="0"/>
            </a:p>
          </p:txBody>
        </p:sp>
        <p:sp>
          <p:nvSpPr>
            <p:cNvPr id="6" name="椭圆 5">
              <a:extLst>
                <a:ext uri="{FF2B5EF4-FFF2-40B4-BE49-F238E27FC236}">
                  <a16:creationId xmlns:a16="http://schemas.microsoft.com/office/drawing/2014/main" id="{CB371540-DDC5-32E7-07AB-B162945D36C5}"/>
                </a:ext>
              </a:extLst>
            </p:cNvPr>
            <p:cNvSpPr/>
            <p:nvPr/>
          </p:nvSpPr>
          <p:spPr>
            <a:xfrm>
              <a:off x="7038977" y="3105150"/>
              <a:ext cx="2514598" cy="6477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Enumerable</a:t>
              </a:r>
            </a:p>
            <a:p>
              <a:pPr algn="ctr"/>
              <a:r>
                <a:rPr lang="en-US" sz="1400" baseline="-25000" dirty="0"/>
                <a:t>+</a:t>
              </a:r>
            </a:p>
          </p:txBody>
        </p:sp>
        <p:cxnSp>
          <p:nvCxnSpPr>
            <p:cNvPr id="7" name="直接箭头连接符 6">
              <a:extLst>
                <a:ext uri="{FF2B5EF4-FFF2-40B4-BE49-F238E27FC236}">
                  <a16:creationId xmlns:a16="http://schemas.microsoft.com/office/drawing/2014/main" id="{5500FB3A-614C-A89D-002A-514D3CE17872}"/>
                </a:ext>
              </a:extLst>
            </p:cNvPr>
            <p:cNvCxnSpPr>
              <a:cxnSpLocks/>
              <a:stCxn id="5" idx="0"/>
              <a:endCxn id="3" idx="3"/>
            </p:cNvCxnSpPr>
            <p:nvPr/>
          </p:nvCxnSpPr>
          <p:spPr>
            <a:xfrm flipV="1">
              <a:off x="3537949" y="2162571"/>
              <a:ext cx="1336704" cy="80010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0ACE6AC8-0E06-6CEC-2A7E-B5F185BC44AC}"/>
                </a:ext>
              </a:extLst>
            </p:cNvPr>
            <p:cNvSpPr/>
            <p:nvPr/>
          </p:nvSpPr>
          <p:spPr>
            <a:xfrm>
              <a:off x="4314825" y="5086350"/>
              <a:ext cx="2224556" cy="6477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MyErc721</a:t>
              </a:r>
              <a:endParaRPr lang="en-US" sz="1400" dirty="0"/>
            </a:p>
          </p:txBody>
        </p:sp>
        <p:cxnSp>
          <p:nvCxnSpPr>
            <p:cNvPr id="9" name="直接箭头连接符 8">
              <a:extLst>
                <a:ext uri="{FF2B5EF4-FFF2-40B4-BE49-F238E27FC236}">
                  <a16:creationId xmlns:a16="http://schemas.microsoft.com/office/drawing/2014/main" id="{025395B1-F236-C5EF-CAAF-CD42AD31C594}"/>
                </a:ext>
              </a:extLst>
            </p:cNvPr>
            <p:cNvCxnSpPr>
              <a:cxnSpLocks/>
              <a:stCxn id="8" idx="0"/>
              <a:endCxn id="5" idx="4"/>
            </p:cNvCxnSpPr>
            <p:nvPr/>
          </p:nvCxnSpPr>
          <p:spPr>
            <a:xfrm flipH="1" flipV="1">
              <a:off x="3537949" y="3610374"/>
              <a:ext cx="1889155" cy="14759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EBD7600-E503-8C1A-13BF-8F369FD206AA}"/>
                </a:ext>
              </a:extLst>
            </p:cNvPr>
            <p:cNvCxnSpPr>
              <a:stCxn id="6" idx="0"/>
              <a:endCxn id="3" idx="5"/>
            </p:cNvCxnSpPr>
            <p:nvPr/>
          </p:nvCxnSpPr>
          <p:spPr>
            <a:xfrm flipH="1" flipV="1">
              <a:off x="6060047" y="2162572"/>
              <a:ext cx="2236229" cy="94257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F438FAC-8AD4-6A85-715B-D601B2535726}"/>
                </a:ext>
              </a:extLst>
            </p:cNvPr>
            <p:cNvCxnSpPr>
              <a:stCxn id="8" idx="0"/>
              <a:endCxn id="6" idx="4"/>
            </p:cNvCxnSpPr>
            <p:nvPr/>
          </p:nvCxnSpPr>
          <p:spPr>
            <a:xfrm flipV="1">
              <a:off x="5427103" y="3752850"/>
              <a:ext cx="2869173" cy="13335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432925988"/>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4095206" y="431711"/>
            <a:ext cx="954107"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kern="100" dirty="0">
                <a:solidFill>
                  <a:srgbClr val="C9394A"/>
                </a:solidFill>
                <a:latin typeface="微软雅黑" panose="020B0503020204020204" charset="-122"/>
                <a:ea typeface="微软雅黑" panose="020B0503020204020204" charset="-122"/>
              </a:rPr>
              <a:t>概述</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4" name="矩形">
            <a:extLst>
              <a:ext uri="{FF2B5EF4-FFF2-40B4-BE49-F238E27FC236}">
                <a16:creationId xmlns:a16="http://schemas.microsoft.com/office/drawing/2014/main" id="{90DC9CA4-096E-37D8-D0CC-6AFE1CBE8ECE}"/>
              </a:ext>
            </a:extLst>
          </p:cNvPr>
          <p:cNvSpPr/>
          <p:nvPr/>
        </p:nvSpPr>
        <p:spPr>
          <a:xfrm>
            <a:off x="1907630" y="2063751"/>
            <a:ext cx="8867460" cy="507999"/>
          </a:xfrm>
          <a:prstGeom prst="rect">
            <a:avLst/>
          </a:prstGeom>
          <a:noFill/>
          <a:ln w="9525" cap="flat" cmpd="sng">
            <a:noFill/>
            <a:prstDash val="solid"/>
            <a:miter/>
          </a:ln>
        </p:spPr>
        <p:txBody>
          <a:bodyPr vert="horz" wrap="square" lIns="91440" tIns="45720" rIns="91440" bIns="45720" anchor="ctr" anchorCtr="0"/>
          <a:lstStyle/>
          <a:p>
            <a:pPr marL="609600" indent="-342900" algn="just">
              <a:lnSpc>
                <a:spcPct val="200000"/>
              </a:lnSpc>
              <a:buClr>
                <a:srgbClr val="C00000"/>
              </a:buClr>
              <a:buFont typeface="Wingdings" panose="05000000000000000000" charset="0"/>
              <a:buChar char="u"/>
            </a:pPr>
            <a:r>
              <a:rPr lang="zh-CN" altLang="en-US" sz="2000" kern="100" dirty="0">
                <a:latin typeface="微软雅黑" panose="020B0503020204020204" charset="-122"/>
                <a:ea typeface="微软雅黑" panose="020B0503020204020204" charset="-122"/>
              </a:rPr>
              <a:t>多重继承被大量使用</a:t>
            </a:r>
            <a:endParaRPr lang="en-US" altLang="zh-CN" sz="2000" kern="100" dirty="0">
              <a:latin typeface="微软雅黑" panose="020B0503020204020204" charset="-122"/>
              <a:ea typeface="微软雅黑" panose="020B0503020204020204" charset="-122"/>
            </a:endParaRPr>
          </a:p>
          <a:p>
            <a:pPr marL="609600" indent="-342900" algn="just">
              <a:lnSpc>
                <a:spcPct val="200000"/>
              </a:lnSpc>
              <a:buClr>
                <a:srgbClr val="C00000"/>
              </a:buClr>
              <a:buFont typeface="Wingdings" panose="05000000000000000000" charset="0"/>
              <a:buChar char="u"/>
            </a:pPr>
            <a:r>
              <a:rPr lang="zh-CN" altLang="en-US" sz="2000" kern="100" dirty="0">
                <a:latin typeface="微软雅黑" panose="020B0503020204020204" charset="-122"/>
                <a:ea typeface="微软雅黑" panose="020B0503020204020204" charset="-122"/>
              </a:rPr>
              <a:t>多重继承是面向对象语言中的较为复杂的问题</a:t>
            </a:r>
            <a:endParaRPr lang="en-US" altLang="zh-CN" sz="2000" kern="100" dirty="0">
              <a:latin typeface="微软雅黑" panose="020B0503020204020204" charset="-122"/>
              <a:ea typeface="微软雅黑" panose="020B0503020204020204" charset="-122"/>
            </a:endParaRPr>
          </a:p>
          <a:p>
            <a:pPr marL="609600" indent="-342900" algn="just">
              <a:lnSpc>
                <a:spcPct val="200000"/>
              </a:lnSpc>
              <a:buClr>
                <a:srgbClr val="C00000"/>
              </a:buClr>
              <a:buFont typeface="Wingdings" panose="05000000000000000000" charset="0"/>
              <a:buChar char="u"/>
            </a:pPr>
            <a:r>
              <a:rPr lang="zh-CN" altLang="en-US" sz="2000" kern="100" dirty="0">
                <a:latin typeface="微软雅黑" panose="020B0503020204020204" charset="-122"/>
                <a:ea typeface="微软雅黑" panose="020B0503020204020204" charset="-122"/>
              </a:rPr>
              <a:t>重点：</a:t>
            </a:r>
            <a:r>
              <a:rPr lang="zh-CN" altLang="en-US" sz="2000" kern="100" dirty="0">
                <a:solidFill>
                  <a:srgbClr val="FF0000"/>
                </a:solidFill>
                <a:latin typeface="微软雅黑" panose="020B0503020204020204" charset="-122"/>
                <a:ea typeface="微软雅黑" panose="020B0503020204020204" charset="-122"/>
              </a:rPr>
              <a:t>线性化与函数覆盖</a:t>
            </a:r>
            <a:r>
              <a:rPr lang="en-US" altLang="zh-CN" sz="2000" kern="100" dirty="0">
                <a:solidFill>
                  <a:srgbClr val="FF0000"/>
                </a:solidFill>
                <a:latin typeface="微软雅黑" panose="020B0503020204020204" charset="-122"/>
                <a:ea typeface="微软雅黑" panose="020B0503020204020204" charset="-122"/>
              </a:rPr>
              <a:t>(override)</a:t>
            </a:r>
          </a:p>
          <a:p>
            <a:pPr marL="609600" indent="-342900" algn="just">
              <a:lnSpc>
                <a:spcPct val="200000"/>
              </a:lnSpc>
              <a:buClr>
                <a:srgbClr val="C00000"/>
              </a:buClr>
              <a:buFont typeface="Wingdings" panose="05000000000000000000" charset="0"/>
              <a:buChar char="u"/>
            </a:pPr>
            <a:r>
              <a:rPr lang="zh-CN" altLang="en-US" sz="2000" kern="100" dirty="0">
                <a:solidFill>
                  <a:srgbClr val="FF0000"/>
                </a:solidFill>
                <a:latin typeface="微软雅黑" panose="020B0503020204020204" charset="-122"/>
                <a:ea typeface="微软雅黑" panose="020B0503020204020204" charset="-122"/>
              </a:rPr>
              <a:t>我们的学习不是学习</a:t>
            </a:r>
            <a:r>
              <a:rPr lang="en-US" altLang="zh-CN" sz="2000" kern="100" dirty="0">
                <a:solidFill>
                  <a:srgbClr val="FF0000"/>
                </a:solidFill>
                <a:latin typeface="微软雅黑" panose="020B0503020204020204" charset="-122"/>
                <a:ea typeface="微软雅黑" panose="020B0503020204020204" charset="-122"/>
              </a:rPr>
              <a:t>C3</a:t>
            </a:r>
            <a:r>
              <a:rPr lang="zh-CN" altLang="en-US" sz="2000" kern="100" dirty="0">
                <a:solidFill>
                  <a:srgbClr val="FF0000"/>
                </a:solidFill>
                <a:latin typeface="微软雅黑" panose="020B0503020204020204" charset="-122"/>
                <a:ea typeface="微软雅黑" panose="020B0503020204020204" charset="-122"/>
              </a:rPr>
              <a:t>和覆盖算法，而是一种理解！</a:t>
            </a:r>
          </a:p>
        </p:txBody>
      </p:sp>
    </p:spTree>
    <p:custDataLst>
      <p:tags r:id="rId1"/>
    </p:custDataLst>
    <p:extLst>
      <p:ext uri="{BB962C8B-B14F-4D97-AF65-F5344CB8AC3E}">
        <p14:creationId xmlns:p14="http://schemas.microsoft.com/office/powerpoint/2010/main" val="1867305236"/>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3329929"/>
            <a:ext cx="9142810" cy="6869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TextBox 5"/>
          <p:cNvSpPr>
            <a:spLocks noChangeArrowheads="1"/>
          </p:cNvSpPr>
          <p:nvPr/>
        </p:nvSpPr>
        <p:spPr bwMode="auto">
          <a:xfrm>
            <a:off x="159489" y="3467784"/>
            <a:ext cx="322178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solidFill>
                  <a:schemeClr val="bg1"/>
                </a:solidFill>
                <a:latin typeface="微软雅黑" panose="020B0503020204020204" charset="-122"/>
                <a:ea typeface="微软雅黑" panose="020B0503020204020204" charset="-122"/>
              </a:rPr>
              <a:t>合约继承基础</a:t>
            </a:r>
          </a:p>
        </p:txBody>
      </p:sp>
      <p:sp>
        <p:nvSpPr>
          <p:cNvPr id="24" name="TextBox 5"/>
          <p:cNvSpPr>
            <a:spLocks noChangeArrowheads="1"/>
          </p:cNvSpPr>
          <p:nvPr/>
        </p:nvSpPr>
        <p:spPr bwMode="auto">
          <a:xfrm>
            <a:off x="5929979" y="3467784"/>
            <a:ext cx="32038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latin typeface="微软雅黑" panose="020B0503020204020204" charset="-122"/>
                <a:ea typeface="微软雅黑" panose="020B0503020204020204" charset="-122"/>
              </a:rPr>
              <a:t>Produced</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By</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Adams</a:t>
            </a:r>
            <a:endParaRPr lang="zh-CN" altLang="en-US" sz="2000"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3071186" y="756255"/>
            <a:ext cx="480168" cy="4329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4061994" y="706021"/>
            <a:ext cx="256127" cy="2309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2331235" y="901917"/>
            <a:ext cx="254888" cy="2298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4769497" y="871661"/>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5615878" y="774997"/>
            <a:ext cx="173846" cy="15674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6314536" y="807438"/>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3481845" y="2703476"/>
            <a:ext cx="2108646" cy="1901183"/>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grpSp>
      <p:grpSp>
        <p:nvGrpSpPr>
          <p:cNvPr id="35" name="71"/>
          <p:cNvGrpSpPr/>
          <p:nvPr>
            <p:custDataLst>
              <p:tags r:id="rId1"/>
            </p:custDataLst>
          </p:nvPr>
        </p:nvGrpSpPr>
        <p:grpSpPr>
          <a:xfrm>
            <a:off x="1985956" y="1558379"/>
            <a:ext cx="5012537" cy="852800"/>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8" name="9"/>
          <p:cNvSpPr>
            <a:spLocks noChangeArrowheads="1"/>
          </p:cNvSpPr>
          <p:nvPr>
            <p:custDataLst>
              <p:tags r:id="rId2"/>
            </p:custDataLst>
          </p:nvPr>
        </p:nvSpPr>
        <p:spPr bwMode="auto">
          <a:xfrm>
            <a:off x="2055748" y="1741345"/>
            <a:ext cx="5009587" cy="553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zh-CN" altLang="en-US" sz="3000" b="1" kern="0" dirty="0">
                <a:solidFill>
                  <a:srgbClr val="C9394A"/>
                </a:solidFill>
                <a:latin typeface="微软雅黑" panose="020B0503020204020204" charset="-122"/>
                <a:ea typeface="微软雅黑" panose="020B0503020204020204" charset="-122"/>
              </a:rPr>
              <a:t>多重继承</a:t>
            </a:r>
          </a:p>
        </p:txBody>
      </p:sp>
      <p:sp>
        <p:nvSpPr>
          <p:cNvPr id="18" name="圆角矩形"/>
          <p:cNvSpPr/>
          <p:nvPr/>
        </p:nvSpPr>
        <p:spPr>
          <a:xfrm>
            <a:off x="3645079" y="3418964"/>
            <a:ext cx="1799927" cy="458786"/>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algn="ctr"/>
            <a:r>
              <a:rPr lang="zh-CN" altLang="en-US" sz="3000" b="1" dirty="0">
                <a:solidFill>
                  <a:srgbClr val="C00000"/>
                </a:solidFill>
                <a:latin typeface="微软雅黑" panose="020B0503020204020204" charset="-122"/>
                <a:ea typeface="微软雅黑" panose="020B0503020204020204" charset="-122"/>
                <a:cs typeface="微软雅黑" panose="020B0503020204020204" charset="-122"/>
              </a:rPr>
              <a:t>基础</a:t>
            </a:r>
            <a:endParaRPr lang="zh-CN" altLang="en-US"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283029522"/>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inVertical)">
                                      <p:cBhvr>
                                        <p:cTn id="19" dur="500"/>
                                        <p:tgtEl>
                                          <p:spTgt spid="2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par>
                                <p:cTn id="35" presetID="16" presetClass="entr" presetSubtype="2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animBg="1"/>
      <p:bldP spid="26" grpId="0" animBg="1"/>
      <p:bldP spid="27" grpId="0" animBg="1"/>
      <p:bldP spid="28" grpId="0" animBg="1"/>
      <p:bldP spid="29" grpId="0" animBg="1"/>
      <p:bldP spid="30" grpId="0" animBg="1"/>
      <p:bldP spid="38"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325771" y="431711"/>
            <a:ext cx="2492990"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kern="100" dirty="0">
                <a:solidFill>
                  <a:srgbClr val="C9394A"/>
                </a:solidFill>
                <a:latin typeface="微软雅黑" panose="020B0503020204020204" charset="-122"/>
                <a:ea typeface="微软雅黑" panose="020B0503020204020204" charset="-122"/>
              </a:rPr>
              <a:t>继承基础知识</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3" name="矩形">
            <a:extLst>
              <a:ext uri="{FF2B5EF4-FFF2-40B4-BE49-F238E27FC236}">
                <a16:creationId xmlns:a16="http://schemas.microsoft.com/office/drawing/2014/main" id="{BE4737D1-D32C-291D-946E-88EDE48A8A02}"/>
              </a:ext>
            </a:extLst>
          </p:cNvPr>
          <p:cNvSpPr/>
          <p:nvPr/>
        </p:nvSpPr>
        <p:spPr>
          <a:xfrm>
            <a:off x="2411700" y="1383585"/>
            <a:ext cx="6120850" cy="2376330"/>
          </a:xfrm>
          <a:prstGeom prst="rect">
            <a:avLst/>
          </a:prstGeom>
          <a:noFill/>
          <a:ln w="9525" cap="flat" cmpd="sng">
            <a:noFill/>
            <a:prstDash val="solid"/>
            <a:miter/>
          </a:ln>
        </p:spPr>
        <p:txBody>
          <a:bodyPr vert="horz" wrap="square" lIns="91440" tIns="45720" rIns="91440" bIns="45720" anchor="ctr" anchorCtr="0"/>
          <a:lstStyle/>
          <a:p>
            <a:pPr lvl="0" rtl="0">
              <a:spcBef>
                <a:spcPct val="0"/>
              </a:spcBef>
              <a:spcAft>
                <a:spcPct val="0"/>
              </a:spcAft>
            </a:pPr>
            <a:endParaRPr lang="en-US" altLang="zh-CN" dirty="0">
              <a:latin typeface="微软雅黑" panose="020B0503020204020204" pitchFamily="34" charset="-122"/>
              <a:ea typeface="微软雅黑" panose="020B0503020204020204" pitchFamily="34" charset="-122"/>
            </a:endParaRPr>
          </a:p>
          <a:p>
            <a:pPr marL="457200" lvl="0" indent="-457200" rtl="0">
              <a:spcBef>
                <a:spcPct val="0"/>
              </a:spcBef>
              <a:spcAft>
                <a:spcPct val="0"/>
              </a:spcAft>
              <a:buFont typeface="+mj-lt"/>
              <a:buAutoNum type="arabicPeriod"/>
            </a:pPr>
            <a:r>
              <a:rPr lang="zh-CN" altLang="en-US" dirty="0">
                <a:latin typeface="微软雅黑" panose="020B0503020204020204" pitchFamily="34" charset="-122"/>
                <a:ea typeface="微软雅黑" panose="020B0503020204020204" pitchFamily="34" charset="-122"/>
              </a:rPr>
              <a:t>继承定义方法：</a:t>
            </a:r>
            <a:r>
              <a:rPr lang="en-US" altLang="zh-CN" dirty="0">
                <a:latin typeface="微软雅黑" panose="020B0503020204020204" pitchFamily="34" charset="-122"/>
                <a:ea typeface="微软雅黑" panose="020B0503020204020204" pitchFamily="34" charset="-122"/>
              </a:rPr>
              <a:t>is</a:t>
            </a:r>
            <a:r>
              <a:rPr lang="zh-CN" altLang="en-US" dirty="0">
                <a:latin typeface="微软雅黑" panose="020B0503020204020204" pitchFamily="34" charset="-122"/>
                <a:ea typeface="微软雅黑" panose="020B0503020204020204" pitchFamily="34" charset="-122"/>
              </a:rPr>
              <a:t>关键字</a:t>
            </a:r>
            <a:endParaRPr lang="en-US" altLang="zh-CN" dirty="0">
              <a:latin typeface="微软雅黑" panose="020B0503020204020204" pitchFamily="34" charset="-122"/>
              <a:ea typeface="微软雅黑" panose="020B0503020204020204" pitchFamily="34" charset="-122"/>
            </a:endParaRPr>
          </a:p>
          <a:p>
            <a:pPr marL="457200" indent="-457200" rtl="0">
              <a:lnSpc>
                <a:spcPct val="150000"/>
              </a:lnSpc>
              <a:spcBef>
                <a:spcPct val="0"/>
              </a:spcBef>
              <a:spcAft>
                <a:spcPct val="0"/>
              </a:spcAft>
              <a:buFont typeface="+mj-lt"/>
              <a:buAutoNum type="arabicPeriod"/>
            </a:pPr>
            <a:r>
              <a:rPr lang="zh-CN" altLang="en-US" dirty="0">
                <a:latin typeface="微软雅黑" panose="020B0503020204020204" pitchFamily="34" charset="-122"/>
                <a:ea typeface="微软雅黑" panose="020B0503020204020204" pitchFamily="34" charset="-122"/>
              </a:rPr>
              <a:t>变量与函数、</a:t>
            </a:r>
            <a:r>
              <a:rPr lang="en-US" altLang="zh-CN" dirty="0">
                <a:latin typeface="微软雅黑" panose="020B0503020204020204" pitchFamily="34" charset="-122"/>
                <a:ea typeface="微软雅黑" panose="020B0503020204020204" pitchFamily="34" charset="-122"/>
              </a:rPr>
              <a:t>modifier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event</a:t>
            </a:r>
            <a:r>
              <a:rPr lang="zh-CN" altLang="en-US" dirty="0">
                <a:latin typeface="微软雅黑" panose="020B0503020204020204" pitchFamily="34" charset="-122"/>
                <a:ea typeface="微软雅黑" panose="020B0503020204020204" pitchFamily="34" charset="-122"/>
              </a:rPr>
              <a:t>的可见性</a:t>
            </a:r>
            <a:endParaRPr lang="en-US" altLang="zh-CN" dirty="0">
              <a:latin typeface="微软雅黑" panose="020B0503020204020204" pitchFamily="34" charset="-122"/>
              <a:ea typeface="微软雅黑" panose="020B0503020204020204" pitchFamily="34" charset="-122"/>
            </a:endParaRPr>
          </a:p>
          <a:p>
            <a:pPr marL="457200" lvl="0" indent="-457200" rtl="0">
              <a:lnSpc>
                <a:spcPct val="150000"/>
              </a:lnSpc>
              <a:spcBef>
                <a:spcPct val="0"/>
              </a:spcBef>
              <a:spcAft>
                <a:spcPct val="0"/>
              </a:spcAft>
              <a:buFont typeface="+mj-lt"/>
              <a:buAutoNum type="arabicPeriod"/>
            </a:pPr>
            <a:r>
              <a:rPr lang="zh-CN" altLang="en-US" dirty="0">
                <a:latin typeface="微软雅黑" panose="020B0503020204020204" pitchFamily="34" charset="-122"/>
                <a:ea typeface="微软雅黑" panose="020B0503020204020204" pitchFamily="34" charset="-122"/>
              </a:rPr>
              <a:t>构造函数的语法</a:t>
            </a:r>
            <a:endParaRPr lang="en-US" altLang="zh-CN" dirty="0">
              <a:latin typeface="微软雅黑" panose="020B0503020204020204" pitchFamily="34" charset="-122"/>
              <a:ea typeface="微软雅黑" panose="020B0503020204020204" pitchFamily="34" charset="-122"/>
            </a:endParaRPr>
          </a:p>
          <a:p>
            <a:pPr lvl="0" rtl="0">
              <a:lnSpc>
                <a:spcPct val="150000"/>
              </a:lnSpc>
              <a:spcBef>
                <a:spcPct val="0"/>
              </a:spcBef>
              <a:spcAft>
                <a:spcPct val="0"/>
              </a:spcAft>
            </a:pPr>
            <a:endParaRPr lang="en-US" altLang="zh-CN" dirty="0">
              <a:solidFill>
                <a:srgbClr val="252519"/>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2954950301"/>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2748695" y="431711"/>
            <a:ext cx="3647152"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kern="100" dirty="0">
                <a:solidFill>
                  <a:srgbClr val="C9394A"/>
                </a:solidFill>
                <a:latin typeface="微软雅黑" panose="020B0503020204020204" charset="-122"/>
                <a:ea typeface="微软雅黑" panose="020B0503020204020204" charset="-122"/>
              </a:rPr>
              <a:t>有关多态的基础知识</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3" name="矩形">
            <a:extLst>
              <a:ext uri="{FF2B5EF4-FFF2-40B4-BE49-F238E27FC236}">
                <a16:creationId xmlns:a16="http://schemas.microsoft.com/office/drawing/2014/main" id="{BE4737D1-D32C-291D-946E-88EDE48A8A02}"/>
              </a:ext>
            </a:extLst>
          </p:cNvPr>
          <p:cNvSpPr/>
          <p:nvPr/>
        </p:nvSpPr>
        <p:spPr>
          <a:xfrm>
            <a:off x="2627730" y="1059540"/>
            <a:ext cx="7561050" cy="2376330"/>
          </a:xfrm>
          <a:prstGeom prst="rect">
            <a:avLst/>
          </a:prstGeom>
          <a:noFill/>
          <a:ln w="9525" cap="flat" cmpd="sng">
            <a:noFill/>
            <a:prstDash val="solid"/>
            <a:miter/>
          </a:ln>
        </p:spPr>
        <p:txBody>
          <a:bodyPr vert="horz" wrap="square" lIns="91440" tIns="45720" rIns="91440" bIns="45720" anchor="ctr" anchorCtr="0"/>
          <a:lstStyle/>
          <a:p>
            <a:pPr lvl="0" rtl="0">
              <a:spcBef>
                <a:spcPct val="0"/>
              </a:spcBef>
              <a:spcAft>
                <a:spcPct val="0"/>
              </a:spcAft>
            </a:pPr>
            <a:endParaRPr lang="en-US" altLang="zh-CN" dirty="0">
              <a:latin typeface="微软雅黑" panose="020B0503020204020204" pitchFamily="34" charset="-122"/>
              <a:ea typeface="微软雅黑" panose="020B0503020204020204" pitchFamily="34" charset="-122"/>
            </a:endParaRPr>
          </a:p>
          <a:p>
            <a:pPr marL="457200" lvl="0" indent="-457200" rtl="0">
              <a:lnSpc>
                <a:spcPct val="150000"/>
              </a:lnSpc>
              <a:spcBef>
                <a:spcPct val="0"/>
              </a:spcBef>
              <a:spcAft>
                <a:spcPct val="0"/>
              </a:spcAft>
              <a:buFont typeface="+mj-lt"/>
              <a:buAutoNum type="arabicPeriod"/>
            </a:pPr>
            <a:r>
              <a:rPr lang="en-US" altLang="zh-CN" dirty="0">
                <a:latin typeface="微软雅黑" panose="020B0503020204020204" pitchFamily="34" charset="-122"/>
                <a:ea typeface="微软雅黑" panose="020B0503020204020204" pitchFamily="34" charset="-122"/>
              </a:rPr>
              <a:t>virtual</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override</a:t>
            </a:r>
            <a:r>
              <a:rPr lang="zh-CN" altLang="en-US" dirty="0">
                <a:latin typeface="微软雅黑" panose="020B0503020204020204" pitchFamily="34" charset="-122"/>
                <a:ea typeface="微软雅黑" panose="020B0503020204020204" pitchFamily="34" charset="-122"/>
              </a:rPr>
              <a:t>关键字</a:t>
            </a:r>
            <a:endParaRPr lang="en-US" altLang="en-US" dirty="0">
              <a:latin typeface="微软雅黑" panose="020B0503020204020204" pitchFamily="34" charset="-122"/>
              <a:ea typeface="微软雅黑" panose="020B0503020204020204" pitchFamily="34" charset="-122"/>
            </a:endParaRPr>
          </a:p>
          <a:p>
            <a:pPr marL="457200" lvl="0" indent="-457200" rtl="0">
              <a:lnSpc>
                <a:spcPct val="150000"/>
              </a:lnSpc>
              <a:spcBef>
                <a:spcPct val="0"/>
              </a:spcBef>
              <a:spcAft>
                <a:spcPct val="0"/>
              </a:spcAft>
              <a:buFont typeface="+mj-lt"/>
              <a:buAutoNum type="arabicPeriod"/>
            </a:pPr>
            <a:r>
              <a:rPr lang="zh-CN" altLang="en-US" dirty="0">
                <a:latin typeface="微软雅黑" panose="020B0503020204020204" pitchFamily="34" charset="-122"/>
                <a:ea typeface="微软雅黑" panose="020B0503020204020204" pitchFamily="34" charset="-122"/>
              </a:rPr>
              <a:t>可见性与</a:t>
            </a:r>
            <a:r>
              <a:rPr lang="en-US" altLang="zh-CN" dirty="0">
                <a:latin typeface="微软雅黑" panose="020B0503020204020204" pitchFamily="34" charset="-122"/>
                <a:ea typeface="微软雅黑" panose="020B0503020204020204" pitchFamily="34" charset="-122"/>
              </a:rPr>
              <a:t>mutability</a:t>
            </a:r>
            <a:r>
              <a:rPr lang="zh-CN" altLang="en-US" dirty="0">
                <a:latin typeface="微软雅黑" panose="020B0503020204020204" pitchFamily="34" charset="-122"/>
                <a:ea typeface="微软雅黑" panose="020B0503020204020204" pitchFamily="34" charset="-122"/>
              </a:rPr>
              <a:t>的约束</a:t>
            </a:r>
            <a:endParaRPr lang="en-US" altLang="zh-CN" dirty="0">
              <a:latin typeface="微软雅黑" panose="020B0503020204020204" pitchFamily="34" charset="-122"/>
              <a:ea typeface="微软雅黑" panose="020B0503020204020204" pitchFamily="34" charset="-122"/>
            </a:endParaRPr>
          </a:p>
          <a:p>
            <a:pPr marL="457200" lvl="0" indent="-457200" rtl="0">
              <a:lnSpc>
                <a:spcPct val="150000"/>
              </a:lnSpc>
              <a:spcBef>
                <a:spcPct val="0"/>
              </a:spcBef>
              <a:spcAft>
                <a:spcPct val="0"/>
              </a:spcAft>
              <a:buFont typeface="+mj-lt"/>
              <a:buAutoNum type="arabicPeriod"/>
            </a:pPr>
            <a:r>
              <a:rPr lang="en-US" altLang="zh-CN" dirty="0">
                <a:latin typeface="微软雅黑" panose="020B0503020204020204" pitchFamily="34" charset="-122"/>
                <a:ea typeface="微软雅黑" panose="020B0503020204020204" pitchFamily="34" charset="-122"/>
              </a:rPr>
              <a:t>abstract</a:t>
            </a:r>
            <a:r>
              <a:rPr lang="zh-CN" altLang="en-US" dirty="0">
                <a:latin typeface="微软雅黑" panose="020B0503020204020204" pitchFamily="34" charset="-122"/>
                <a:ea typeface="微软雅黑" panose="020B0503020204020204" pitchFamily="34" charset="-122"/>
              </a:rPr>
              <a:t>关键字</a:t>
            </a:r>
            <a:endParaRPr lang="en-US" altLang="en-US" dirty="0">
              <a:latin typeface="微软雅黑" panose="020B0503020204020204" pitchFamily="34" charset="-122"/>
              <a:ea typeface="微软雅黑" panose="020B0503020204020204" pitchFamily="34" charset="-122"/>
            </a:endParaRPr>
          </a:p>
          <a:p>
            <a:pPr marL="457200" lvl="0" indent="-457200" rtl="0">
              <a:lnSpc>
                <a:spcPct val="150000"/>
              </a:lnSpc>
              <a:spcBef>
                <a:spcPct val="0"/>
              </a:spcBef>
              <a:spcAft>
                <a:spcPct val="0"/>
              </a:spcAft>
              <a:buFont typeface="+mj-lt"/>
              <a:buAutoNum type="arabicPeriod"/>
            </a:pPr>
            <a:endParaRPr lang="en-US" altLang="zh-CN" dirty="0">
              <a:solidFill>
                <a:srgbClr val="252519"/>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1712767874"/>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133414" y="431711"/>
            <a:ext cx="2877711"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kern="100" dirty="0">
                <a:solidFill>
                  <a:srgbClr val="C9394A"/>
                </a:solidFill>
                <a:latin typeface="微软雅黑" panose="020B0503020204020204" charset="-122"/>
                <a:ea typeface="微软雅黑" panose="020B0503020204020204" charset="-122"/>
              </a:rPr>
              <a:t>继承的实现方式</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3" name="矩形">
            <a:extLst>
              <a:ext uri="{FF2B5EF4-FFF2-40B4-BE49-F238E27FC236}">
                <a16:creationId xmlns:a16="http://schemas.microsoft.com/office/drawing/2014/main" id="{BE4737D1-D32C-291D-946E-88EDE48A8A02}"/>
              </a:ext>
            </a:extLst>
          </p:cNvPr>
          <p:cNvSpPr/>
          <p:nvPr/>
        </p:nvSpPr>
        <p:spPr>
          <a:xfrm>
            <a:off x="1439564" y="1635620"/>
            <a:ext cx="6588915" cy="1512210"/>
          </a:xfrm>
          <a:prstGeom prst="rect">
            <a:avLst/>
          </a:prstGeom>
          <a:noFill/>
          <a:ln w="9525" cap="flat" cmpd="sng">
            <a:noFill/>
            <a:prstDash val="solid"/>
            <a:miter/>
          </a:ln>
        </p:spPr>
        <p:txBody>
          <a:bodyPr vert="horz" wrap="square" lIns="91440" tIns="45720" rIns="91440" bIns="45720" anchor="ctr" anchorCtr="0"/>
          <a:lstStyle/>
          <a:p>
            <a:pPr marL="342900" indent="-342900">
              <a:lnSpc>
                <a:spcPct val="150000"/>
              </a:lnSpc>
              <a:buFont typeface="+mj-lt"/>
              <a:buAutoNum type="arabicPeriod"/>
            </a:pPr>
            <a:r>
              <a:rPr lang="zh-CN" altLang="en-US" dirty="0">
                <a:solidFill>
                  <a:srgbClr val="333333"/>
                </a:solidFill>
                <a:latin typeface="微软雅黑" panose="020B0503020204020204" pitchFamily="34" charset="-122"/>
                <a:ea typeface="微软雅黑" panose="020B0503020204020204" pitchFamily="34" charset="-122"/>
              </a:rPr>
              <a:t>由于继承的实现方案是代码拷贝，所以合约继承后，部署到网络时，将变成一个合约。代码将</a:t>
            </a:r>
            <a:r>
              <a:rPr lang="zh-CN" altLang="en-US">
                <a:solidFill>
                  <a:srgbClr val="333333"/>
                </a:solidFill>
                <a:latin typeface="微软雅黑" panose="020B0503020204020204" pitchFamily="34" charset="-122"/>
                <a:ea typeface="微软雅黑" panose="020B0503020204020204" pitchFamily="34" charset="-122"/>
              </a:rPr>
              <a:t>从父合约拷贝到子合约中</a:t>
            </a:r>
            <a:endParaRPr lang="en-US" altLang="zh-CN" dirty="0">
              <a:solidFill>
                <a:srgbClr val="333333"/>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dirty="0">
                <a:solidFill>
                  <a:srgbClr val="333333"/>
                </a:solidFill>
                <a:latin typeface="微软雅黑" panose="020B0503020204020204" pitchFamily="34" charset="-122"/>
                <a:ea typeface="微软雅黑" panose="020B0503020204020204" pitchFamily="34" charset="-122"/>
              </a:rPr>
              <a:t>与</a:t>
            </a:r>
            <a:r>
              <a:rPr lang="en-US" altLang="zh-CN" dirty="0">
                <a:solidFill>
                  <a:srgbClr val="333333"/>
                </a:solidFill>
                <a:latin typeface="微软雅黑" panose="020B0503020204020204" pitchFamily="34" charset="-122"/>
                <a:ea typeface="微软雅黑" panose="020B0503020204020204" pitchFamily="34" charset="-122"/>
              </a:rPr>
              <a:t>Java</a:t>
            </a:r>
            <a:r>
              <a:rPr lang="zh-CN" altLang="en-US" dirty="0">
                <a:solidFill>
                  <a:srgbClr val="333333"/>
                </a:solidFill>
                <a:latin typeface="微软雅黑" panose="020B0503020204020204" pitchFamily="34" charset="-122"/>
                <a:ea typeface="微软雅黑" panose="020B0503020204020204" pitchFamily="34" charset="-122"/>
              </a:rPr>
              <a:t>比较：</a:t>
            </a:r>
            <a:r>
              <a:rPr lang="en-US" altLang="zh-CN" dirty="0">
                <a:solidFill>
                  <a:srgbClr val="333333"/>
                </a:solidFill>
                <a:latin typeface="微软雅黑" panose="020B0503020204020204" pitchFamily="34" charset="-122"/>
                <a:ea typeface="微软雅黑" panose="020B0503020204020204" pitchFamily="34" charset="-122"/>
              </a:rPr>
              <a:t>Java</a:t>
            </a:r>
            <a:r>
              <a:rPr lang="zh-CN" altLang="en-US" dirty="0">
                <a:solidFill>
                  <a:srgbClr val="333333"/>
                </a:solidFill>
                <a:latin typeface="微软雅黑" panose="020B0503020204020204" pitchFamily="34" charset="-122"/>
                <a:ea typeface="微软雅黑" panose="020B0503020204020204" pitchFamily="34" charset="-122"/>
              </a:rPr>
              <a:t>有运行时类型系统，每个类运行时都是一个</a:t>
            </a:r>
            <a:r>
              <a:rPr lang="en-US" altLang="zh-CN" dirty="0">
                <a:solidFill>
                  <a:srgbClr val="333333"/>
                </a:solidFill>
                <a:latin typeface="微软雅黑" panose="020B0503020204020204" pitchFamily="34" charset="-122"/>
                <a:ea typeface="微软雅黑" panose="020B0503020204020204" pitchFamily="34" charset="-122"/>
              </a:rPr>
              <a:t>class</a:t>
            </a:r>
            <a:r>
              <a:rPr lang="zh-CN" altLang="en-US" dirty="0">
                <a:solidFill>
                  <a:srgbClr val="333333"/>
                </a:solidFill>
                <a:latin typeface="微软雅黑" panose="020B0503020204020204" pitchFamily="34" charset="-122"/>
                <a:ea typeface="微软雅黑" panose="020B0503020204020204" pitchFamily="34" charset="-122"/>
              </a:rPr>
              <a:t>对象，实现运行时反射能力</a:t>
            </a:r>
            <a:endParaRPr 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395851600"/>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3329929"/>
            <a:ext cx="9142810" cy="6869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TextBox 5"/>
          <p:cNvSpPr>
            <a:spLocks noChangeArrowheads="1"/>
          </p:cNvSpPr>
          <p:nvPr/>
        </p:nvSpPr>
        <p:spPr bwMode="auto">
          <a:xfrm>
            <a:off x="159489" y="3467784"/>
            <a:ext cx="322178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solidFill>
                  <a:schemeClr val="bg1"/>
                </a:solidFill>
                <a:latin typeface="微软雅黑" panose="020B0503020204020204" charset="-122"/>
                <a:ea typeface="微软雅黑" panose="020B0503020204020204" charset="-122"/>
              </a:rPr>
              <a:t>多重继承中的线性化</a:t>
            </a:r>
          </a:p>
        </p:txBody>
      </p:sp>
      <p:sp>
        <p:nvSpPr>
          <p:cNvPr id="24" name="TextBox 5"/>
          <p:cNvSpPr>
            <a:spLocks noChangeArrowheads="1"/>
          </p:cNvSpPr>
          <p:nvPr/>
        </p:nvSpPr>
        <p:spPr bwMode="auto">
          <a:xfrm>
            <a:off x="5929979" y="3467784"/>
            <a:ext cx="32038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latin typeface="微软雅黑" panose="020B0503020204020204" charset="-122"/>
                <a:ea typeface="微软雅黑" panose="020B0503020204020204" charset="-122"/>
              </a:rPr>
              <a:t>Produced</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By</a:t>
            </a:r>
            <a:r>
              <a:rPr lang="zh-CN" altLang="en-US" sz="2000" dirty="0">
                <a:solidFill>
                  <a:schemeClr val="bg1"/>
                </a:solidFill>
                <a:latin typeface="微软雅黑" panose="020B0503020204020204" charset="-122"/>
                <a:ea typeface="微软雅黑" panose="020B0503020204020204" charset="-122"/>
              </a:rPr>
              <a:t> </a:t>
            </a:r>
            <a:r>
              <a:rPr lang="en-US" altLang="zh-CN" sz="2000" dirty="0">
                <a:solidFill>
                  <a:schemeClr val="bg1"/>
                </a:solidFill>
                <a:latin typeface="微软雅黑" panose="020B0503020204020204" charset="-122"/>
                <a:ea typeface="微软雅黑" panose="020B0503020204020204" charset="-122"/>
              </a:rPr>
              <a:t>Adams</a:t>
            </a:r>
            <a:endParaRPr lang="zh-CN" altLang="en-US" sz="2000" dirty="0">
              <a:solidFill>
                <a:schemeClr val="bg1"/>
              </a:solidFill>
              <a:latin typeface="微软雅黑" panose="020B0503020204020204" charset="-122"/>
              <a:ea typeface="微软雅黑" panose="020B0503020204020204" charset="-122"/>
            </a:endParaRPr>
          </a:p>
        </p:txBody>
      </p:sp>
      <p:sp>
        <p:nvSpPr>
          <p:cNvPr id="25" name="Freeform 5"/>
          <p:cNvSpPr/>
          <p:nvPr/>
        </p:nvSpPr>
        <p:spPr bwMode="auto">
          <a:xfrm rot="1855731">
            <a:off x="3071186" y="756255"/>
            <a:ext cx="480168" cy="4329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6" name="Freeform 5"/>
          <p:cNvSpPr/>
          <p:nvPr/>
        </p:nvSpPr>
        <p:spPr bwMode="auto">
          <a:xfrm rot="1855731">
            <a:off x="4061994" y="706021"/>
            <a:ext cx="256127" cy="23092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7" name="Freeform 5"/>
          <p:cNvSpPr/>
          <p:nvPr/>
        </p:nvSpPr>
        <p:spPr bwMode="auto">
          <a:xfrm rot="1855731">
            <a:off x="2331235" y="901917"/>
            <a:ext cx="254888" cy="22981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8" name="Freeform 5"/>
          <p:cNvSpPr/>
          <p:nvPr/>
        </p:nvSpPr>
        <p:spPr bwMode="auto">
          <a:xfrm rot="1855731">
            <a:off x="4769497" y="871661"/>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29" name="Freeform 5"/>
          <p:cNvSpPr/>
          <p:nvPr/>
        </p:nvSpPr>
        <p:spPr bwMode="auto">
          <a:xfrm rot="1855731">
            <a:off x="5615878" y="774997"/>
            <a:ext cx="173846" cy="15674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sp>
        <p:nvSpPr>
          <p:cNvPr id="30" name="Freeform 5"/>
          <p:cNvSpPr/>
          <p:nvPr/>
        </p:nvSpPr>
        <p:spPr bwMode="auto">
          <a:xfrm rot="1855731">
            <a:off x="6314536" y="807438"/>
            <a:ext cx="341132" cy="3075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a:latin typeface="Meiryo" panose="020B0604030504040204" pitchFamily="34" charset="-128"/>
              <a:ea typeface="方正兰亭黑简体" panose="02000000000000000000" pitchFamily="2" charset="-122"/>
            </a:endParaRPr>
          </a:p>
        </p:txBody>
      </p:sp>
      <p:grpSp>
        <p:nvGrpSpPr>
          <p:cNvPr id="31" name="组合 30"/>
          <p:cNvGrpSpPr/>
          <p:nvPr/>
        </p:nvGrpSpPr>
        <p:grpSpPr>
          <a:xfrm>
            <a:off x="3481845" y="2703476"/>
            <a:ext cx="2108646" cy="1901183"/>
            <a:chOff x="3720691" y="2824413"/>
            <a:chExt cx="1341120" cy="1209172"/>
          </a:xfrm>
        </p:grpSpPr>
        <p:sp>
          <p:nvSpPr>
            <p:cNvPr id="3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sp>
          <p:nvSpPr>
            <p:cNvPr id="3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lumMod val="50000"/>
                    <a:lumOff val="50000"/>
                  </a:srgbClr>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p>
          </p:txBody>
        </p:sp>
      </p:grpSp>
      <p:grpSp>
        <p:nvGrpSpPr>
          <p:cNvPr id="35" name="71"/>
          <p:cNvGrpSpPr/>
          <p:nvPr>
            <p:custDataLst>
              <p:tags r:id="rId1"/>
            </p:custDataLst>
          </p:nvPr>
        </p:nvGrpSpPr>
        <p:grpSpPr>
          <a:xfrm>
            <a:off x="1985956" y="1558379"/>
            <a:ext cx="5012537" cy="852800"/>
            <a:chOff x="4304043" y="1286668"/>
            <a:chExt cx="3837944" cy="2757793"/>
          </a:xfrm>
          <a:effectLst>
            <a:outerShdw blurRad="203200" dist="152400" dir="8100000" algn="tr" rotWithShape="0">
              <a:prstClr val="black">
                <a:alpha val="50000"/>
              </a:prstClr>
            </a:outerShdw>
          </a:effectLst>
        </p:grpSpPr>
        <p:sp>
          <p:nvSpPr>
            <p:cNvPr id="36" name="7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73"/>
            <p:cNvSpPr/>
            <p:nvPr/>
          </p:nvSpPr>
          <p:spPr>
            <a:xfrm>
              <a:off x="4351930" y="1373339"/>
              <a:ext cx="376460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8" name="9"/>
          <p:cNvSpPr>
            <a:spLocks noChangeArrowheads="1"/>
          </p:cNvSpPr>
          <p:nvPr>
            <p:custDataLst>
              <p:tags r:id="rId2"/>
            </p:custDataLst>
          </p:nvPr>
        </p:nvSpPr>
        <p:spPr bwMode="auto">
          <a:xfrm>
            <a:off x="2055748" y="1741345"/>
            <a:ext cx="5009587" cy="5530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auto">
              <a:defRPr/>
            </a:pPr>
            <a:r>
              <a:rPr lang="zh-CN" altLang="en-US" sz="3000" b="1" kern="0" dirty="0">
                <a:solidFill>
                  <a:srgbClr val="C9394A"/>
                </a:solidFill>
                <a:latin typeface="微软雅黑" panose="020B0503020204020204" charset="-122"/>
                <a:ea typeface="微软雅黑" panose="020B0503020204020204" charset="-122"/>
              </a:rPr>
              <a:t>多重继承</a:t>
            </a:r>
          </a:p>
        </p:txBody>
      </p:sp>
      <p:sp>
        <p:nvSpPr>
          <p:cNvPr id="18" name="圆角矩形"/>
          <p:cNvSpPr/>
          <p:nvPr/>
        </p:nvSpPr>
        <p:spPr>
          <a:xfrm>
            <a:off x="3645079" y="3418964"/>
            <a:ext cx="1799927" cy="458786"/>
          </a:xfrm>
          <a:prstGeom prst="roundRect">
            <a:avLst>
              <a:gd name="adj" fmla="val 16666"/>
            </a:avLst>
          </a:prstGeom>
          <a:no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algn="ctr"/>
            <a:r>
              <a:rPr lang="zh-CN" altLang="en-US" sz="3000" b="1" dirty="0">
                <a:solidFill>
                  <a:srgbClr val="C00000"/>
                </a:solidFill>
                <a:latin typeface="微软雅黑" panose="020B0503020204020204" charset="-122"/>
                <a:ea typeface="微软雅黑" panose="020B0503020204020204" charset="-122"/>
                <a:cs typeface="微软雅黑" panose="020B0503020204020204" charset="-122"/>
              </a:rPr>
              <a:t>线性化</a:t>
            </a:r>
            <a:endParaRPr lang="zh-CN" altLang="en-US" sz="3000" b="1" u="none" strike="noStrike" kern="1200" cap="none" spc="0" baseline="0" dirty="0">
              <a:solidFill>
                <a:srgbClr val="C00000"/>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49808013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inVertical)">
                                      <p:cBhvr>
                                        <p:cTn id="19" dur="500"/>
                                        <p:tgtEl>
                                          <p:spTgt spid="2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arn(inVertical)">
                                      <p:cBhvr>
                                        <p:cTn id="22" dur="500"/>
                                        <p:tgtEl>
                                          <p:spTgt spid="3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par>
                                <p:cTn id="35" presetID="16" presetClass="entr" presetSubtype="2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animBg="1"/>
      <p:bldP spid="26" grpId="0" animBg="1"/>
      <p:bldP spid="27" grpId="0" animBg="1"/>
      <p:bldP spid="28" grpId="0" animBg="1"/>
      <p:bldP spid="29" grpId="0" animBg="1"/>
      <p:bldP spid="30" grpId="0" animBg="1"/>
      <p:bldP spid="38"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710485" y="431711"/>
            <a:ext cx="1723549"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kern="100" dirty="0">
                <a:solidFill>
                  <a:srgbClr val="C9394A"/>
                </a:solidFill>
                <a:latin typeface="微软雅黑" panose="020B0503020204020204" charset="-122"/>
                <a:ea typeface="微软雅黑" panose="020B0503020204020204" charset="-122"/>
              </a:rPr>
              <a:t>问题定义</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4" name="矩形">
            <a:extLst>
              <a:ext uri="{FF2B5EF4-FFF2-40B4-BE49-F238E27FC236}">
                <a16:creationId xmlns:a16="http://schemas.microsoft.com/office/drawing/2014/main" id="{90DC9CA4-096E-37D8-D0CC-6AFE1CBE8ECE}"/>
              </a:ext>
            </a:extLst>
          </p:cNvPr>
          <p:cNvSpPr/>
          <p:nvPr/>
        </p:nvSpPr>
        <p:spPr>
          <a:xfrm>
            <a:off x="1043510" y="1048546"/>
            <a:ext cx="7056980" cy="1749541"/>
          </a:xfrm>
          <a:prstGeom prst="rect">
            <a:avLst/>
          </a:prstGeom>
          <a:noFill/>
          <a:ln w="9525" cap="flat" cmpd="sng">
            <a:noFill/>
            <a:prstDash val="solid"/>
            <a:miter/>
          </a:ln>
        </p:spPr>
        <p:txBody>
          <a:bodyPr vert="horz" wrap="square" lIns="91440" tIns="45720" rIns="91440" bIns="45720" anchor="ctr" anchorCtr="0"/>
          <a:lstStyle/>
          <a:p>
            <a:pPr marL="342900" indent="-342900">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多重继承中，</a:t>
            </a:r>
            <a:r>
              <a:rPr lang="zh-CN" altLang="en-US" sz="1400" dirty="0">
                <a:solidFill>
                  <a:srgbClr val="FF0000"/>
                </a:solidFill>
                <a:latin typeface="微软雅黑" panose="020B0503020204020204" pitchFamily="34" charset="-122"/>
                <a:ea typeface="微软雅黑" panose="020B0503020204020204" pitchFamily="34" charset="-122"/>
              </a:rPr>
              <a:t>某个合约</a:t>
            </a:r>
            <a:r>
              <a:rPr lang="zh-CN" altLang="en-US" sz="1400" dirty="0">
                <a:latin typeface="微软雅黑" panose="020B0503020204020204" pitchFamily="34" charset="-122"/>
                <a:ea typeface="微软雅黑" panose="020B0503020204020204" pitchFamily="34" charset="-122"/>
              </a:rPr>
              <a:t>的所有父合约集合中，合约与合约之间的继承关系构成了一个图结构，需要一种图的遍历算法来将这个图输出为一个线性结构</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存储布局的堆叠、构造函数的执行顺序、</a:t>
            </a:r>
            <a:r>
              <a:rPr lang="en-US" altLang="zh-CN" sz="1400" dirty="0">
                <a:latin typeface="微软雅黑" panose="020B0503020204020204" pitchFamily="34" charset="-122"/>
                <a:ea typeface="微软雅黑" panose="020B0503020204020204" pitchFamily="34" charset="-122"/>
              </a:rPr>
              <a:t>super</a:t>
            </a:r>
            <a:r>
              <a:rPr lang="zh-CN" altLang="en-US" sz="1400" dirty="0">
                <a:latin typeface="微软雅黑" panose="020B0503020204020204" pitchFamily="34" charset="-122"/>
                <a:ea typeface="微软雅黑" panose="020B0503020204020204" pitchFamily="34" charset="-122"/>
              </a:rPr>
              <a:t>关键字的定义都依赖于这个结构，</a:t>
            </a:r>
            <a:r>
              <a:rPr lang="zh-CN" altLang="en-US" sz="1400" dirty="0">
                <a:solidFill>
                  <a:srgbClr val="FF0000"/>
                </a:solidFill>
                <a:latin typeface="微软雅黑" panose="020B0503020204020204" pitchFamily="34" charset="-122"/>
                <a:ea typeface="微软雅黑" panose="020B0503020204020204" pitchFamily="34" charset="-122"/>
              </a:rPr>
              <a:t>虽然这个算法本身是由编译执行的，但对它的理解是开发者必备的能力</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038A47C6-ED7D-EEC2-A698-2CBEBA34560C}"/>
              </a:ext>
            </a:extLst>
          </p:cNvPr>
          <p:cNvSpPr/>
          <p:nvPr/>
        </p:nvSpPr>
        <p:spPr>
          <a:xfrm>
            <a:off x="2049286" y="2888501"/>
            <a:ext cx="633911" cy="342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en-US" dirty="0"/>
          </a:p>
        </p:txBody>
      </p:sp>
      <p:sp>
        <p:nvSpPr>
          <p:cNvPr id="5" name="椭圆 4">
            <a:extLst>
              <a:ext uri="{FF2B5EF4-FFF2-40B4-BE49-F238E27FC236}">
                <a16:creationId xmlns:a16="http://schemas.microsoft.com/office/drawing/2014/main" id="{DE9D0AE9-519C-97C3-61C1-B2E661A91B97}"/>
              </a:ext>
            </a:extLst>
          </p:cNvPr>
          <p:cNvSpPr/>
          <p:nvPr/>
        </p:nvSpPr>
        <p:spPr>
          <a:xfrm>
            <a:off x="1194490" y="3524894"/>
            <a:ext cx="633911" cy="342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6" name="直接箭头连接符 5">
            <a:extLst>
              <a:ext uri="{FF2B5EF4-FFF2-40B4-BE49-F238E27FC236}">
                <a16:creationId xmlns:a16="http://schemas.microsoft.com/office/drawing/2014/main" id="{97067DFA-0C0F-AB25-8FE1-9F716AC44743}"/>
              </a:ext>
            </a:extLst>
          </p:cNvPr>
          <p:cNvCxnSpPr>
            <a:stCxn id="3" idx="3"/>
            <a:endCxn id="5" idx="0"/>
          </p:cNvCxnSpPr>
          <p:nvPr/>
        </p:nvCxnSpPr>
        <p:spPr>
          <a:xfrm flipH="1">
            <a:off x="1511446" y="3181002"/>
            <a:ext cx="630674" cy="34389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EDE15FB-4497-297A-4E16-72E544945158}"/>
              </a:ext>
            </a:extLst>
          </p:cNvPr>
          <p:cNvSpPr/>
          <p:nvPr/>
        </p:nvSpPr>
        <p:spPr>
          <a:xfrm>
            <a:off x="2062934" y="4200307"/>
            <a:ext cx="633911" cy="34268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椭圆 7">
            <a:extLst>
              <a:ext uri="{FF2B5EF4-FFF2-40B4-BE49-F238E27FC236}">
                <a16:creationId xmlns:a16="http://schemas.microsoft.com/office/drawing/2014/main" id="{1EA9B82F-DD36-5335-FCE7-1094FE3BFB03}"/>
              </a:ext>
            </a:extLst>
          </p:cNvPr>
          <p:cNvSpPr/>
          <p:nvPr/>
        </p:nvSpPr>
        <p:spPr>
          <a:xfrm>
            <a:off x="2997114" y="3524894"/>
            <a:ext cx="633911" cy="342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9" name="直接箭头连接符 8">
            <a:extLst>
              <a:ext uri="{FF2B5EF4-FFF2-40B4-BE49-F238E27FC236}">
                <a16:creationId xmlns:a16="http://schemas.microsoft.com/office/drawing/2014/main" id="{495987A0-7E16-7020-AC9B-BA7F4F3FC536}"/>
              </a:ext>
            </a:extLst>
          </p:cNvPr>
          <p:cNvCxnSpPr>
            <a:cxnSpLocks/>
            <a:stCxn id="8" idx="4"/>
            <a:endCxn id="7" idx="7"/>
          </p:cNvCxnSpPr>
          <p:nvPr/>
        </p:nvCxnSpPr>
        <p:spPr>
          <a:xfrm flipH="1">
            <a:off x="2604011" y="3867580"/>
            <a:ext cx="710059" cy="38291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FA4CC55-CBA3-1EB0-A5F6-7DD6D1C28ED6}"/>
              </a:ext>
            </a:extLst>
          </p:cNvPr>
          <p:cNvCxnSpPr>
            <a:cxnSpLocks/>
            <a:stCxn id="5" idx="4"/>
            <a:endCxn id="7" idx="1"/>
          </p:cNvCxnSpPr>
          <p:nvPr/>
        </p:nvCxnSpPr>
        <p:spPr>
          <a:xfrm>
            <a:off x="1511446" y="3867580"/>
            <a:ext cx="644322" cy="38291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C03E893-49CD-C7B8-AC55-03580D43A21C}"/>
              </a:ext>
            </a:extLst>
          </p:cNvPr>
          <p:cNvCxnSpPr>
            <a:cxnSpLocks/>
            <a:stCxn id="3" idx="5"/>
            <a:endCxn id="8" idx="0"/>
          </p:cNvCxnSpPr>
          <p:nvPr/>
        </p:nvCxnSpPr>
        <p:spPr>
          <a:xfrm>
            <a:off x="2590363" y="3181002"/>
            <a:ext cx="723707" cy="34389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组合 58">
            <a:extLst>
              <a:ext uri="{FF2B5EF4-FFF2-40B4-BE49-F238E27FC236}">
                <a16:creationId xmlns:a16="http://schemas.microsoft.com/office/drawing/2014/main" id="{25B98221-5E10-8574-8F86-25CCC681099E}"/>
              </a:ext>
            </a:extLst>
          </p:cNvPr>
          <p:cNvGrpSpPr/>
          <p:nvPr/>
        </p:nvGrpSpPr>
        <p:grpSpPr>
          <a:xfrm>
            <a:off x="4413244" y="3494951"/>
            <a:ext cx="3418582" cy="355615"/>
            <a:chOff x="4413244" y="3494951"/>
            <a:chExt cx="3418582" cy="355615"/>
          </a:xfrm>
        </p:grpSpPr>
        <p:sp>
          <p:nvSpPr>
            <p:cNvPr id="28" name="椭圆 27">
              <a:extLst>
                <a:ext uri="{FF2B5EF4-FFF2-40B4-BE49-F238E27FC236}">
                  <a16:creationId xmlns:a16="http://schemas.microsoft.com/office/drawing/2014/main" id="{BB833C33-D9EC-1E1E-3B2F-F6A48207A6B7}"/>
                </a:ext>
              </a:extLst>
            </p:cNvPr>
            <p:cNvSpPr/>
            <p:nvPr/>
          </p:nvSpPr>
          <p:spPr>
            <a:xfrm>
              <a:off x="4413244" y="3507880"/>
              <a:ext cx="633911" cy="342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en-US" dirty="0"/>
            </a:p>
          </p:txBody>
        </p:sp>
        <p:sp>
          <p:nvSpPr>
            <p:cNvPr id="29" name="椭圆 28">
              <a:extLst>
                <a:ext uri="{FF2B5EF4-FFF2-40B4-BE49-F238E27FC236}">
                  <a16:creationId xmlns:a16="http://schemas.microsoft.com/office/drawing/2014/main" id="{62AC7981-6314-4320-E8E6-CD6C69171B1F}"/>
                </a:ext>
              </a:extLst>
            </p:cNvPr>
            <p:cNvSpPr/>
            <p:nvPr/>
          </p:nvSpPr>
          <p:spPr>
            <a:xfrm>
              <a:off x="5364110" y="3507880"/>
              <a:ext cx="633911" cy="342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30" name="直接箭头连接符 29">
              <a:extLst>
                <a:ext uri="{FF2B5EF4-FFF2-40B4-BE49-F238E27FC236}">
                  <a16:creationId xmlns:a16="http://schemas.microsoft.com/office/drawing/2014/main" id="{7918CB42-2107-7381-53D0-75696B4704B3}"/>
                </a:ext>
              </a:extLst>
            </p:cNvPr>
            <p:cNvCxnSpPr>
              <a:cxnSpLocks/>
              <a:stCxn id="28" idx="6"/>
              <a:endCxn id="29" idx="2"/>
            </p:cNvCxnSpPr>
            <p:nvPr/>
          </p:nvCxnSpPr>
          <p:spPr>
            <a:xfrm>
              <a:off x="5047155" y="3679223"/>
              <a:ext cx="31695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DD2B344F-2419-D217-735C-5124E7670673}"/>
                </a:ext>
              </a:extLst>
            </p:cNvPr>
            <p:cNvSpPr/>
            <p:nvPr/>
          </p:nvSpPr>
          <p:spPr>
            <a:xfrm>
              <a:off x="6276521" y="3494951"/>
              <a:ext cx="633911" cy="3426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en-US" dirty="0"/>
            </a:p>
          </p:txBody>
        </p:sp>
        <p:sp>
          <p:nvSpPr>
            <p:cNvPr id="32" name="椭圆 31">
              <a:extLst>
                <a:ext uri="{FF2B5EF4-FFF2-40B4-BE49-F238E27FC236}">
                  <a16:creationId xmlns:a16="http://schemas.microsoft.com/office/drawing/2014/main" id="{B1A7E90D-8924-21D1-97AF-BA444FB172B5}"/>
                </a:ext>
              </a:extLst>
            </p:cNvPr>
            <p:cNvSpPr/>
            <p:nvPr/>
          </p:nvSpPr>
          <p:spPr>
            <a:xfrm>
              <a:off x="7197915" y="3501415"/>
              <a:ext cx="633911" cy="34268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en-US" dirty="0"/>
            </a:p>
          </p:txBody>
        </p:sp>
        <p:cxnSp>
          <p:nvCxnSpPr>
            <p:cNvPr id="33" name="直接箭头连接符 32">
              <a:extLst>
                <a:ext uri="{FF2B5EF4-FFF2-40B4-BE49-F238E27FC236}">
                  <a16:creationId xmlns:a16="http://schemas.microsoft.com/office/drawing/2014/main" id="{D592DAB0-DD64-77AD-50FA-15E598211C8D}"/>
                </a:ext>
              </a:extLst>
            </p:cNvPr>
            <p:cNvCxnSpPr>
              <a:cxnSpLocks/>
              <a:stCxn id="31" idx="6"/>
              <a:endCxn id="32" idx="2"/>
            </p:cNvCxnSpPr>
            <p:nvPr/>
          </p:nvCxnSpPr>
          <p:spPr>
            <a:xfrm>
              <a:off x="6910432" y="3666294"/>
              <a:ext cx="287483" cy="646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C4A71DF-93ED-E6B2-1430-CA7B5696F164}"/>
                </a:ext>
              </a:extLst>
            </p:cNvPr>
            <p:cNvCxnSpPr>
              <a:cxnSpLocks/>
              <a:stCxn id="29" idx="6"/>
              <a:endCxn id="31" idx="2"/>
            </p:cNvCxnSpPr>
            <p:nvPr/>
          </p:nvCxnSpPr>
          <p:spPr>
            <a:xfrm flipV="1">
              <a:off x="5998021" y="3666294"/>
              <a:ext cx="278500" cy="1292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箭头: 右 57">
            <a:extLst>
              <a:ext uri="{FF2B5EF4-FFF2-40B4-BE49-F238E27FC236}">
                <a16:creationId xmlns:a16="http://schemas.microsoft.com/office/drawing/2014/main" id="{696FB7A1-16F6-294E-EF5C-675A8C6F7D32}"/>
              </a:ext>
            </a:extLst>
          </p:cNvPr>
          <p:cNvSpPr/>
          <p:nvPr/>
        </p:nvSpPr>
        <p:spPr>
          <a:xfrm>
            <a:off x="3864015" y="3557858"/>
            <a:ext cx="312316" cy="271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28229887"/>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695258" y="431711"/>
            <a:ext cx="1754006" cy="553998"/>
          </a:xfrm>
          <a:prstGeom prst="rect">
            <a:avLst/>
          </a:prstGeom>
          <a:noFill/>
          <a:ln w="9525"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3000" b="1" kern="100" dirty="0">
                <a:solidFill>
                  <a:srgbClr val="C9394A"/>
                </a:solidFill>
                <a:latin typeface="微软雅黑" panose="020B0503020204020204" charset="-122"/>
                <a:ea typeface="微软雅黑" panose="020B0503020204020204" charset="-122"/>
              </a:rPr>
              <a:t>算法理解</a:t>
            </a:r>
            <a:endParaRPr lang="en-US" altLang="zh-CN" sz="3000" b="1" u="none" strike="noStrike" kern="100" cap="none" spc="0" baseline="0" dirty="0">
              <a:solidFill>
                <a:srgbClr val="C9394A"/>
              </a:solidFill>
              <a:latin typeface="微软雅黑" panose="020B0503020204020204" charset="-122"/>
              <a:ea typeface="微软雅黑" panose="020B0503020204020204" charset="-122"/>
              <a:cs typeface="Times New Roman" panose="02020603050405020304" charset="0"/>
            </a:endParaRPr>
          </a:p>
        </p:txBody>
      </p:sp>
      <p:sp>
        <p:nvSpPr>
          <p:cNvPr id="3" name="矩形">
            <a:extLst>
              <a:ext uri="{FF2B5EF4-FFF2-40B4-BE49-F238E27FC236}">
                <a16:creationId xmlns:a16="http://schemas.microsoft.com/office/drawing/2014/main" id="{9D32138E-7703-E9D4-70F1-58171544F28A}"/>
              </a:ext>
            </a:extLst>
          </p:cNvPr>
          <p:cNvSpPr/>
          <p:nvPr/>
        </p:nvSpPr>
        <p:spPr>
          <a:xfrm>
            <a:off x="935495" y="1923660"/>
            <a:ext cx="7273010" cy="507999"/>
          </a:xfrm>
          <a:prstGeom prst="rect">
            <a:avLst/>
          </a:prstGeom>
          <a:noFill/>
          <a:ln w="9525" cap="flat" cmpd="sng">
            <a:noFill/>
            <a:prstDash val="solid"/>
            <a:miter/>
          </a:ln>
        </p:spPr>
        <p:txBody>
          <a:bodyPr vert="horz" wrap="square" lIns="91440" tIns="45720" rIns="91440" bIns="45720" anchor="ctr" anchorCtr="0"/>
          <a:lstStyle/>
          <a:p>
            <a:pPr marL="609600" indent="-342900" algn="just">
              <a:lnSpc>
                <a:spcPct val="200000"/>
              </a:lnSpc>
              <a:buClr>
                <a:srgbClr val="C00000"/>
              </a:buClr>
              <a:buFont typeface="Wingdings" panose="05000000000000000000" charset="0"/>
              <a:buChar char="u"/>
            </a:pPr>
            <a:r>
              <a:rPr lang="zh-CN" altLang="en-US" sz="1600" kern="100" dirty="0">
                <a:latin typeface="微软雅黑" panose="020B0503020204020204" charset="-122"/>
                <a:ea typeface="微软雅黑" panose="020B0503020204020204" charset="-122"/>
              </a:rPr>
              <a:t>继承中父子关系是确定的</a:t>
            </a:r>
            <a:endParaRPr lang="en-US" altLang="zh-CN" sz="1600" kern="100" dirty="0">
              <a:latin typeface="微软雅黑" panose="020B0503020204020204" charset="-122"/>
              <a:ea typeface="微软雅黑" panose="020B0503020204020204" charset="-122"/>
            </a:endParaRPr>
          </a:p>
          <a:p>
            <a:pPr marL="609600" indent="-342900" algn="just">
              <a:lnSpc>
                <a:spcPct val="200000"/>
              </a:lnSpc>
              <a:buClr>
                <a:srgbClr val="C00000"/>
              </a:buClr>
              <a:buFont typeface="Wingdings" panose="05000000000000000000" charset="0"/>
              <a:buChar char="u"/>
            </a:pPr>
            <a:r>
              <a:rPr lang="zh-CN" altLang="en-US" sz="1600" kern="100" dirty="0">
                <a:latin typeface="微软雅黑" panose="020B0503020204020204" charset="-122"/>
                <a:ea typeface="微软雅黑" panose="020B0503020204020204" charset="-122"/>
              </a:rPr>
              <a:t>被继承的多个直接父合约之间用</a:t>
            </a:r>
            <a:r>
              <a:rPr lang="en-US" altLang="zh-CN" sz="1600" kern="100" dirty="0">
                <a:latin typeface="微软雅黑" panose="020B0503020204020204" charset="-122"/>
                <a:ea typeface="微软雅黑" panose="020B0503020204020204" charset="-122"/>
              </a:rPr>
              <a:t>more-abstract-like to more-</a:t>
            </a:r>
            <a:r>
              <a:rPr lang="en-US" altLang="zh-CN" sz="1600" kern="100" dirty="0" err="1">
                <a:latin typeface="微软雅黑" panose="020B0503020204020204" charset="-122"/>
                <a:ea typeface="微软雅黑" panose="020B0503020204020204" charset="-122"/>
              </a:rPr>
              <a:t>drived</a:t>
            </a:r>
            <a:r>
              <a:rPr lang="zh-CN" altLang="en-US" sz="1600" kern="100" dirty="0">
                <a:latin typeface="微软雅黑" panose="020B0503020204020204" charset="-122"/>
                <a:ea typeface="微软雅黑" panose="020B0503020204020204" charset="-122"/>
              </a:rPr>
              <a:t>，也是确定的</a:t>
            </a:r>
            <a:endParaRPr lang="en-US" altLang="zh-CN" sz="1600" kern="100" dirty="0">
              <a:latin typeface="微软雅黑" panose="020B0503020204020204" charset="-122"/>
              <a:ea typeface="微软雅黑" panose="020B0503020204020204" charset="-122"/>
            </a:endParaRPr>
          </a:p>
          <a:p>
            <a:pPr marL="609600" indent="-342900" algn="just">
              <a:lnSpc>
                <a:spcPct val="200000"/>
              </a:lnSpc>
              <a:buClr>
                <a:srgbClr val="C00000"/>
              </a:buClr>
              <a:buFont typeface="Wingdings" panose="05000000000000000000" charset="0"/>
              <a:buChar char="u"/>
            </a:pPr>
            <a:r>
              <a:rPr lang="zh-CN" altLang="en-US" sz="1600" kern="100" dirty="0">
                <a:latin typeface="微软雅黑" panose="020B0503020204020204" charset="-122"/>
                <a:ea typeface="微软雅黑" panose="020B0503020204020204" charset="-122"/>
              </a:rPr>
              <a:t>父在子前，兄在弟前，得出的排列顺序是确定的</a:t>
            </a:r>
            <a:r>
              <a:rPr lang="en-US" altLang="zh-CN" sz="1600" kern="100" dirty="0">
                <a:latin typeface="微软雅黑" panose="020B0503020204020204" charset="-122"/>
                <a:ea typeface="微软雅黑" panose="020B0503020204020204" charset="-122"/>
              </a:rPr>
              <a:t>(Deterministic)</a:t>
            </a:r>
          </a:p>
        </p:txBody>
      </p:sp>
    </p:spTree>
    <p:custDataLst>
      <p:tags r:id="rId1"/>
    </p:custDataLst>
    <p:extLst>
      <p:ext uri="{BB962C8B-B14F-4D97-AF65-F5344CB8AC3E}">
        <p14:creationId xmlns:p14="http://schemas.microsoft.com/office/powerpoint/2010/main" val="4115497547"/>
      </p:ext>
    </p:extLst>
  </p:cSld>
  <p:clrMapOvr>
    <a:masterClrMapping/>
  </p:clrMapOvr>
  <mc:AlternateContent xmlns:mc="http://schemas.openxmlformats.org/markup-compatibility/2006" xmlns:p14="http://schemas.microsoft.com/office/powerpoint/2010/main">
    <mc:Choice Requires="p14">
      <p:transition spd="slow" p14:dur="2000" advTm="146497"/>
    </mc:Choice>
    <mc:Fallback xmlns="">
      <p:transition spd="slow" advTm="146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TIMING" val="|2"/>
</p:tagLst>
</file>

<file path=ppt/tags/tag12.xml><?xml version="1.0" encoding="utf-8"?>
<p:tagLst xmlns:a="http://schemas.openxmlformats.org/drawingml/2006/main" xmlns:r="http://schemas.openxmlformats.org/officeDocument/2006/relationships" xmlns:p="http://schemas.openxmlformats.org/presentationml/2006/main">
  <p:tag name="TIMING" val="|2"/>
</p:tagLst>
</file>

<file path=ppt/tags/tag13.xml><?xml version="1.0" encoding="utf-8"?>
<p:tagLst xmlns:a="http://schemas.openxmlformats.org/drawingml/2006/main" xmlns:r="http://schemas.openxmlformats.org/officeDocument/2006/relationships" xmlns:p="http://schemas.openxmlformats.org/presentationml/2006/main">
  <p:tag name="TIMING" val="|2"/>
</p:tagLst>
</file>

<file path=ppt/tags/tag14.xml><?xml version="1.0" encoding="utf-8"?>
<p:tagLst xmlns:a="http://schemas.openxmlformats.org/drawingml/2006/main" xmlns:r="http://schemas.openxmlformats.org/officeDocument/2006/relationships" xmlns:p="http://schemas.openxmlformats.org/presentationml/2006/main">
  <p:tag name="TIMING" val="|2"/>
</p:tagLst>
</file>

<file path=ppt/tags/tag15.xml><?xml version="1.0" encoding="utf-8"?>
<p:tagLst xmlns:a="http://schemas.openxmlformats.org/drawingml/2006/main" xmlns:r="http://schemas.openxmlformats.org/officeDocument/2006/relationships" xmlns:p="http://schemas.openxmlformats.org/presentationml/2006/main">
  <p:tag name="TIMING" val="|2"/>
</p:tagLst>
</file>

<file path=ppt/tags/tag16.xml><?xml version="1.0" encoding="utf-8"?>
<p:tagLst xmlns:a="http://schemas.openxmlformats.org/drawingml/2006/main" xmlns:r="http://schemas.openxmlformats.org/officeDocument/2006/relationships" xmlns:p="http://schemas.openxmlformats.org/presentationml/2006/main">
  <p:tag name="TIMING" val="|2"/>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TIMING" val="|2"/>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TIMING" val="|2"/>
</p:tagLst>
</file>

<file path=ppt/tags/tag23.xml><?xml version="1.0" encoding="utf-8"?>
<p:tagLst xmlns:a="http://schemas.openxmlformats.org/drawingml/2006/main" xmlns:r="http://schemas.openxmlformats.org/officeDocument/2006/relationships" xmlns:p="http://schemas.openxmlformats.org/presentationml/2006/main">
  <p:tag name="TIMING" val="|2"/>
</p:tagLst>
</file>

<file path=ppt/tags/tag24.xml><?xml version="1.0" encoding="utf-8"?>
<p:tagLst xmlns:a="http://schemas.openxmlformats.org/drawingml/2006/main" xmlns:r="http://schemas.openxmlformats.org/officeDocument/2006/relationships" xmlns:p="http://schemas.openxmlformats.org/presentationml/2006/main">
  <p:tag name="TIMING" val="|2"/>
</p:tagLst>
</file>

<file path=ppt/tags/tag3.xml><?xml version="1.0" encoding="utf-8"?>
<p:tagLst xmlns:a="http://schemas.openxmlformats.org/drawingml/2006/main" xmlns:r="http://schemas.openxmlformats.org/officeDocument/2006/relationships" xmlns:p="http://schemas.openxmlformats.org/presentationml/2006/main">
  <p:tag name="TIMING" val="|2"/>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TIMING" val="|2"/>
</p:tagLst>
</file>

<file path=ppt/tags/tag7.xml><?xml version="1.0" encoding="utf-8"?>
<p:tagLst xmlns:a="http://schemas.openxmlformats.org/drawingml/2006/main" xmlns:r="http://schemas.openxmlformats.org/officeDocument/2006/relationships" xmlns:p="http://schemas.openxmlformats.org/presentationml/2006/main">
  <p:tag name="TIMING" val="|2"/>
</p:tagLst>
</file>

<file path=ppt/tags/tag8.xml><?xml version="1.0" encoding="utf-8"?>
<p:tagLst xmlns:a="http://schemas.openxmlformats.org/drawingml/2006/main" xmlns:r="http://schemas.openxmlformats.org/officeDocument/2006/relationships" xmlns:p="http://schemas.openxmlformats.org/presentationml/2006/main">
  <p:tag name="TIMING" val="|2"/>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6308</TotalTime>
  <Words>618</Words>
  <Application>Microsoft Office PowerPoint</Application>
  <PresentationFormat>全屏显示(16:9)</PresentationFormat>
  <Paragraphs>133</Paragraphs>
  <Slides>19</Slides>
  <Notes>19</Notes>
  <HiddenSlides>0</HiddenSlides>
  <MMClips>0</MMClips>
  <ScaleCrop>false</ScaleCrop>
  <HeadingPairs>
    <vt:vector size="6" baseType="variant">
      <vt:variant>
        <vt:lpstr>已用的字体</vt:lpstr>
      </vt:variant>
      <vt:variant>
        <vt:i4>5</vt:i4>
      </vt:variant>
      <vt:variant>
        <vt:lpstr>主题</vt:lpstr>
      </vt:variant>
      <vt:variant>
        <vt:i4>4</vt:i4>
      </vt:variant>
      <vt:variant>
        <vt:lpstr>幻灯片标题</vt:lpstr>
      </vt:variant>
      <vt:variant>
        <vt:i4>19</vt:i4>
      </vt:variant>
    </vt:vector>
  </HeadingPairs>
  <TitlesOfParts>
    <vt:vector size="28" baseType="lpstr">
      <vt:lpstr>Meiryo</vt:lpstr>
      <vt:lpstr>微软雅黑</vt:lpstr>
      <vt:lpstr>Arial</vt:lpstr>
      <vt:lpstr>Calibri</vt:lpstr>
      <vt:lpstr>Wingdings</vt:lpstr>
      <vt:lpstr>讲师ppt模板20141215</vt:lpstr>
      <vt:lpstr>讲师ppt模板20141215</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open</dc:creator>
  <cp:lastModifiedBy>b yq</cp:lastModifiedBy>
  <cp:revision>245</cp:revision>
  <dcterms:created xsi:type="dcterms:W3CDTF">2016-04-25T01:54:00Z</dcterms:created>
  <dcterms:modified xsi:type="dcterms:W3CDTF">2023-03-13T09:46:52Z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