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4" r:id="rId1"/>
  </p:sldMasterIdLst>
  <p:notesMasterIdLst>
    <p:notesMasterId r:id="rId13"/>
  </p:notesMasterIdLst>
  <p:sldIdLst>
    <p:sldId id="354" r:id="rId2"/>
    <p:sldId id="396" r:id="rId3"/>
    <p:sldId id="546" r:id="rId4"/>
    <p:sldId id="543" r:id="rId5"/>
    <p:sldId id="545" r:id="rId6"/>
    <p:sldId id="547" r:id="rId7"/>
    <p:sldId id="540" r:id="rId8"/>
    <p:sldId id="541" r:id="rId9"/>
    <p:sldId id="542" r:id="rId10"/>
    <p:sldId id="539" r:id="rId11"/>
    <p:sldId id="54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4">
          <p15:clr>
            <a:srgbClr val="A4A3A4"/>
          </p15:clr>
        </p15:guide>
        <p15:guide id="2" orient="horz" pos="1579">
          <p15:clr>
            <a:srgbClr val="A4A3A4"/>
          </p15:clr>
        </p15:guide>
        <p15:guide id="3" pos="3832">
          <p15:clr>
            <a:srgbClr val="A4A3A4"/>
          </p15:clr>
        </p15:guide>
        <p15:guide id="4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9CA"/>
    <a:srgbClr val="073C65"/>
    <a:srgbClr val="5ECCF3"/>
    <a:srgbClr val="152F47"/>
    <a:srgbClr val="FFC000"/>
    <a:srgbClr val="B12725"/>
    <a:srgbClr val="05BAC8"/>
    <a:srgbClr val="21AB82"/>
    <a:srgbClr val="F14124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 autoAdjust="0"/>
    <p:restoredTop sz="99298" autoAdjust="0"/>
  </p:normalViewPr>
  <p:slideViewPr>
    <p:cSldViewPr snapToGrid="0">
      <p:cViewPr varScale="1">
        <p:scale>
          <a:sx n="107" d="100"/>
          <a:sy n="107" d="100"/>
        </p:scale>
        <p:origin x="77" y="168"/>
      </p:cViewPr>
      <p:guideLst>
        <p:guide orient="horz" pos="834"/>
        <p:guide orient="horz" pos="1579"/>
        <p:guide pos="3832"/>
        <p:guide pos="12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  <a:t>2022/11/12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23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0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19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8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95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08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0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5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2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4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12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3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18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275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6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7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91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0"/>
            <a:ext cx="4586468" cy="51435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8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4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0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887061-E0E4-785C-BE2F-DE83FA6157A6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" y="0"/>
            <a:ext cx="91347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661" r:id="rId21"/>
    <p:sldLayoutId id="2147483663" r:id="rId22"/>
    <p:sldLayoutId id="2147483665" r:id="rId23"/>
    <p:sldLayoutId id="2147483666" r:id="rId24"/>
    <p:sldLayoutId id="2147483667" r:id="rId25"/>
    <p:sldLayoutId id="2147483668" r:id="rId26"/>
    <p:sldLayoutId id="2147483669" r:id="rId2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cel/next-learn/tree/master/basics/learn-star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nextjs.org/learn/basics/create-nextjs-app/setup" TargetMode="External"/><Relationship Id="rId4" Type="http://schemas.openxmlformats.org/officeDocument/2006/relationships/hyperlink" Target="https://hardhat.org/tutorial/creating-a-new-hardhat-projec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95752" y="122676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Web3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实战</a:t>
            </a:r>
          </a:p>
          <a:p>
            <a:pPr algn="ctr"/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5226" y="1869170"/>
            <a:ext cx="133882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入门</a:t>
            </a:r>
            <a:endParaRPr lang="zh-CN" altLang="en-US" sz="4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224229" y="3322915"/>
            <a:ext cx="2645663" cy="305522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253150" y="3345545"/>
            <a:ext cx="272887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200" dirty="0"/>
              <a:t>主讲人：白玉琪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 bldLvl="0" animBg="1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09AAF10-DA3B-9209-0657-79886B8233F9}"/>
              </a:ext>
            </a:extLst>
          </p:cNvPr>
          <p:cNvSpPr txBox="1"/>
          <p:nvPr/>
        </p:nvSpPr>
        <p:spPr>
          <a:xfrm>
            <a:off x="2830712" y="2571750"/>
            <a:ext cx="4575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https://github.com/ethers-io/ethers.js/discussions/2908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3ADBC71-20A1-CB87-A2ED-8A11335F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769" y="299879"/>
            <a:ext cx="625316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连接</a:t>
            </a:r>
            <a:r>
              <a:rPr lang="en-US" altLang="zh-CN" sz="2400" spc="225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metamask</a:t>
            </a: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钱包时多账户问题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9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09AAF10-DA3B-9209-0657-79886B8233F9}"/>
              </a:ext>
            </a:extLst>
          </p:cNvPr>
          <p:cNvSpPr txBox="1"/>
          <p:nvPr/>
        </p:nvSpPr>
        <p:spPr>
          <a:xfrm>
            <a:off x="2087762" y="2571750"/>
            <a:ext cx="4575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npx</a:t>
            </a:r>
            <a:r>
              <a:rPr lang="en-US" dirty="0"/>
              <a:t> hardhat run scripts/deploy.js --network localhost</a:t>
            </a:r>
          </a:p>
          <a:p>
            <a:r>
              <a:rPr lang="en-US" altLang="zh-CN" dirty="0" err="1"/>
              <a:t>Npx</a:t>
            </a:r>
            <a:r>
              <a:rPr lang="en-US" altLang="zh-CN" dirty="0"/>
              <a:t> hardhat node</a:t>
            </a:r>
          </a:p>
          <a:p>
            <a:r>
              <a:rPr lang="en-US" altLang="zh-CN" dirty="0" err="1"/>
              <a:t>Npx</a:t>
            </a:r>
            <a:r>
              <a:rPr lang="en-US" altLang="zh-CN" dirty="0"/>
              <a:t> hardhat compile deploy test</a:t>
            </a:r>
            <a:endParaRPr lang="en-US" dirty="0"/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3ADBC71-20A1-CB87-A2ED-8A11335F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769" y="299879"/>
            <a:ext cx="625316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常用命令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11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945731" y="299879"/>
            <a:ext cx="38862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课程定位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2015093" y="1101336"/>
            <a:ext cx="5507276" cy="168937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Web3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应用开发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8001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重点：合约系统与合约访问技术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8001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初步目标：开发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NFT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发行与交易系统：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wyvern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zora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DAO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945731" y="299879"/>
            <a:ext cx="38862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课程定位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2015093" y="1101336"/>
            <a:ext cx="5507276" cy="37668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通用功能和技术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Defi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：金融；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game + finance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，人物和道具输出为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NFT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 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mirror: socialfi social finance: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帖子输出为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NFT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，创作者本身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creator coin auction 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NFT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发行，交易这种功能应该是这种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web3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应用最基础的部分，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defi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则是这种“实体经济”的金融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把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NFT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开发作为我们课程的基础内容</a:t>
            </a:r>
          </a:p>
        </p:txBody>
      </p:sp>
    </p:spTree>
    <p:extLst>
      <p:ext uri="{BB962C8B-B14F-4D97-AF65-F5344CB8AC3E}">
        <p14:creationId xmlns:p14="http://schemas.microsoft.com/office/powerpoint/2010/main" val="356476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945731" y="299879"/>
            <a:ext cx="38862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项目搭建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2015093" y="1101336"/>
            <a:ext cx="5507276" cy="180626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环境：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nodejs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npx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npm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install –g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npx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8001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Hardhat</a:t>
            </a:r>
          </a:p>
          <a:p>
            <a:pPr marL="8001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Nextjs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react</a:t>
            </a:r>
          </a:p>
          <a:p>
            <a:pPr marL="8001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153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945731" y="299879"/>
            <a:ext cx="38862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项目搭建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01517745-59D7-E15C-23BD-4566F7695C8A}"/>
              </a:ext>
            </a:extLst>
          </p:cNvPr>
          <p:cNvSpPr txBox="1"/>
          <p:nvPr/>
        </p:nvSpPr>
        <p:spPr>
          <a:xfrm>
            <a:off x="1751022" y="3064704"/>
            <a:ext cx="6230930" cy="1157048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npx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create-next-app@latest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art-studio --use-</a:t>
            </a:r>
            <a:r>
              <a:rPr lang="en-US" altLang="zh-CN" sz="12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npm</a:t>
            </a:r>
            <a:endParaRPr lang="en-US" altLang="zh-CN" sz="12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npx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create-next-app@latest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art-studio --use-</a:t>
            </a:r>
            <a:r>
              <a:rPr lang="en-US" altLang="zh-CN" sz="12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npm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--example 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https://github.com/vercel/next-learn/tree/master/basics/learn-starter</a:t>
            </a:r>
            <a:endParaRPr lang="en-US" altLang="zh-CN" sz="12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npx</a:t>
            </a:r>
            <a:r>
              <a:rPr lang="en-US" altLang="zh-CN" sz="1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hardhat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E252AD-3D59-9043-FDDD-90506ED4B8E9}"/>
              </a:ext>
            </a:extLst>
          </p:cNvPr>
          <p:cNvSpPr txBox="1"/>
          <p:nvPr/>
        </p:nvSpPr>
        <p:spPr>
          <a:xfrm>
            <a:off x="2043916" y="1307271"/>
            <a:ext cx="45755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https://hardhat.org/tutorial/creating-a-new-hardhat-project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https://nextjs.org/learn/basics/create-nextjs-app/setup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9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945731" y="299879"/>
            <a:ext cx="38862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项目搭建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2D218E-8932-9490-79D7-9407047809EB}"/>
              </a:ext>
            </a:extLst>
          </p:cNvPr>
          <p:cNvSpPr txBox="1"/>
          <p:nvPr/>
        </p:nvSpPr>
        <p:spPr>
          <a:xfrm>
            <a:off x="2214563" y="1885950"/>
            <a:ext cx="507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测试不使用单独启动的链，而是每个测试用例都是在内部启动一次链</a:t>
            </a:r>
            <a:endParaRPr 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25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945731" y="299879"/>
            <a:ext cx="38862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项目搭建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E9290F-2326-73BF-CC28-DEE2F8090CA5}"/>
              </a:ext>
            </a:extLst>
          </p:cNvPr>
          <p:cNvSpPr txBox="1"/>
          <p:nvPr/>
        </p:nvSpPr>
        <p:spPr>
          <a:xfrm>
            <a:off x="1092995" y="2599134"/>
            <a:ext cx="7179467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ganache-cli </a:t>
            </a:r>
          </a:p>
          <a:p>
            <a:r>
              <a:rPr lang="en-US" sz="1400" dirty="0"/>
              <a:t>--fork https://eth-mainnet.g.alchemy.com/v2/4HWSFt6pKKV5563GBqa0jPnjbt5Tca43@15900000 </a:t>
            </a:r>
          </a:p>
          <a:p>
            <a:r>
              <a:rPr lang="en-US" sz="1400" dirty="0"/>
              <a:t>--unlock 0xee2826453A4Fd5AfeB7ceffeEF3fFA2320081268 </a:t>
            </a:r>
          </a:p>
          <a:p>
            <a:r>
              <a:rPr lang="en-US" sz="1400" dirty="0"/>
              <a:t>--</a:t>
            </a:r>
            <a:r>
              <a:rPr lang="en-US" sz="1400" dirty="0" err="1"/>
              <a:t>networkId</a:t>
            </a:r>
            <a:r>
              <a:rPr lang="en-US" sz="1400" dirty="0"/>
              <a:t> 999</a:t>
            </a:r>
          </a:p>
        </p:txBody>
      </p:sp>
    </p:spTree>
    <p:extLst>
      <p:ext uri="{BB962C8B-B14F-4D97-AF65-F5344CB8AC3E}">
        <p14:creationId xmlns:p14="http://schemas.microsoft.com/office/powerpoint/2010/main" val="33231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945731" y="299879"/>
            <a:ext cx="38862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连接钱包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3D76FB-FB15-CC07-8AC1-5F497A36DD34}"/>
              </a:ext>
            </a:extLst>
          </p:cNvPr>
          <p:cNvSpPr txBox="1"/>
          <p:nvPr/>
        </p:nvSpPr>
        <p:spPr>
          <a:xfrm>
            <a:off x="407194" y="1694587"/>
            <a:ext cx="7700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Lock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"../artifacts/contracts/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Lock.sol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Lock.json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A53923-BEBC-74CC-327D-FF6E38D5805E}"/>
              </a:ext>
            </a:extLst>
          </p:cNvPr>
          <p:cNvSpPr txBox="1"/>
          <p:nvPr/>
        </p:nvSpPr>
        <p:spPr>
          <a:xfrm>
            <a:off x="457199" y="2350631"/>
            <a:ext cx="7374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connect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应在页面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load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完成之后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provider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ethers.providers.Web3Provider(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window.ethereum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provider.send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eth_requestAccounts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 [])</a:t>
            </a:r>
          </a:p>
        </p:txBody>
      </p:sp>
    </p:spTree>
    <p:extLst>
      <p:ext uri="{BB962C8B-B14F-4D97-AF65-F5344CB8AC3E}">
        <p14:creationId xmlns:p14="http://schemas.microsoft.com/office/powerpoint/2010/main" val="26319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945731" y="299879"/>
            <a:ext cx="38862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400" spc="22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合约访问</a:t>
            </a: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A53923-BEBC-74CC-327D-FF6E38D5805E}"/>
              </a:ext>
            </a:extLst>
          </p:cNvPr>
          <p:cNvSpPr txBox="1"/>
          <p:nvPr/>
        </p:nvSpPr>
        <p:spPr>
          <a:xfrm>
            <a:off x="1385887" y="1679118"/>
            <a:ext cx="737473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callcontract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wallet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provider.getSigner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lock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ethers.Contract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"0x21036A2eBb0e82815A73Bbd1C5ec1c02A67CbF0A"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Lock.abi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wallet);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transaction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lock.connect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(wallet).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transaction.wait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 [])</a:t>
            </a:r>
          </a:p>
        </p:txBody>
      </p:sp>
    </p:spTree>
    <p:extLst>
      <p:ext uri="{BB962C8B-B14F-4D97-AF65-F5344CB8AC3E}">
        <p14:creationId xmlns:p14="http://schemas.microsoft.com/office/powerpoint/2010/main" val="197826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6434</TotalTime>
  <Words>443</Words>
  <Application>Microsoft Office PowerPoint</Application>
  <PresentationFormat>全屏显示(16:9)</PresentationFormat>
  <Paragraphs>69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微软雅黑</vt:lpstr>
      <vt:lpstr>Arial</vt:lpstr>
      <vt:lpstr>Calibri</vt:lpstr>
      <vt:lpstr>Consolas</vt:lpstr>
      <vt:lpstr>Garamond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 yq</cp:lastModifiedBy>
  <cp:revision>95</cp:revision>
  <dcterms:created xsi:type="dcterms:W3CDTF">2017-10-24T08:50:00Z</dcterms:created>
  <dcterms:modified xsi:type="dcterms:W3CDTF">2022-11-14T11:49:13Z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FAE8A6FDA257432A882FBF9035A9E0A3</vt:lpwstr>
  </property>
</Properties>
</file>