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4" r:id="rId1"/>
  </p:sldMasterIdLst>
  <p:notesMasterIdLst>
    <p:notesMasterId r:id="rId9"/>
  </p:notesMasterIdLst>
  <p:sldIdLst>
    <p:sldId id="354" r:id="rId2"/>
    <p:sldId id="548" r:id="rId3"/>
    <p:sldId id="549" r:id="rId4"/>
    <p:sldId id="550" r:id="rId5"/>
    <p:sldId id="553" r:id="rId6"/>
    <p:sldId id="554" r:id="rId7"/>
    <p:sldId id="555"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4">
          <p15:clr>
            <a:srgbClr val="A4A3A4"/>
          </p15:clr>
        </p15:guide>
        <p15:guide id="2" orient="horz" pos="1579">
          <p15:clr>
            <a:srgbClr val="A4A3A4"/>
          </p15:clr>
        </p15:guide>
        <p15:guide id="3" pos="3832">
          <p15:clr>
            <a:srgbClr val="A4A3A4"/>
          </p15:clr>
        </p15:guide>
        <p15:guide id="4" pos="12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0D79CA"/>
    <a:srgbClr val="073C65"/>
    <a:srgbClr val="5ECCF3"/>
    <a:srgbClr val="152F47"/>
    <a:srgbClr val="FFC000"/>
    <a:srgbClr val="B12725"/>
    <a:srgbClr val="05BAC8"/>
    <a:srgbClr val="21AB82"/>
    <a:srgbClr val="F141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7" autoAdjust="0"/>
    <p:restoredTop sz="99298" autoAdjust="0"/>
  </p:normalViewPr>
  <p:slideViewPr>
    <p:cSldViewPr snapToGrid="0">
      <p:cViewPr varScale="1">
        <p:scale>
          <a:sx n="112" d="100"/>
          <a:sy n="112" d="100"/>
        </p:scale>
        <p:origin x="662" y="86"/>
      </p:cViewPr>
      <p:guideLst>
        <p:guide orient="horz" pos="834"/>
        <p:guide orient="horz" pos="1579"/>
        <p:guide pos="3832"/>
        <p:guide pos="128"/>
      </p:guideLst>
    </p:cSldViewPr>
  </p:slideViewPr>
  <p:notesTextViewPr>
    <p:cViewPr>
      <p:scale>
        <a:sx n="66" d="100"/>
        <a:sy n="66" d="100"/>
      </p:scale>
      <p:origin x="0" y="0"/>
    </p:cViewPr>
  </p:notesTextViewPr>
  <p:sorterViewPr>
    <p:cViewPr>
      <p:scale>
        <a:sx n="75" d="100"/>
        <a:sy n="75" d="100"/>
      </p:scale>
      <p:origin x="0" y="0"/>
    </p:cViewPr>
  </p:sorterViewPr>
  <p:notesViewPr>
    <p:cSldViewPr snapToGrid="0">
      <p:cViewPr varScale="1">
        <p:scale>
          <a:sx n="86" d="100"/>
          <a:sy n="86"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D8D3007C-0BBF-4CAD-B02F-7664B804665F}" type="datetimeFigureOut">
              <a:rPr lang="zh-CN" altLang="en-US" smtClean="0"/>
              <a:t>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927DC7C-EA85-41EA-BE8E-3BC04B9579C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微软雅黑" panose="020B0503020204020204" pitchFamily="34" charset="-122"/>
        <a:cs typeface="+mn-cs"/>
      </a:defRPr>
    </a:lvl1pPr>
    <a:lvl2pPr marL="342900" algn="l" defTabSz="685800" rtl="0" eaLnBrk="1" latinLnBrk="0" hangingPunct="1">
      <a:defRPr sz="900" kern="1200">
        <a:solidFill>
          <a:schemeClr val="tx1"/>
        </a:solidFill>
        <a:latin typeface="+mn-lt"/>
        <a:ea typeface="微软雅黑" panose="020B0503020204020204" pitchFamily="34" charset="-122"/>
        <a:cs typeface="+mn-cs"/>
      </a:defRPr>
    </a:lvl2pPr>
    <a:lvl3pPr marL="685800" algn="l" defTabSz="685800" rtl="0" eaLnBrk="1" latinLnBrk="0" hangingPunct="1">
      <a:defRPr sz="900" kern="1200">
        <a:solidFill>
          <a:schemeClr val="tx1"/>
        </a:solidFill>
        <a:latin typeface="+mn-lt"/>
        <a:ea typeface="微软雅黑" panose="020B0503020204020204" pitchFamily="34" charset="-122"/>
        <a:cs typeface="+mn-cs"/>
      </a:defRPr>
    </a:lvl3pPr>
    <a:lvl4pPr marL="1028700" algn="l" defTabSz="685800" rtl="0" eaLnBrk="1" latinLnBrk="0" hangingPunct="1">
      <a:defRPr sz="900" kern="1200">
        <a:solidFill>
          <a:schemeClr val="tx1"/>
        </a:solidFill>
        <a:latin typeface="+mn-lt"/>
        <a:ea typeface="微软雅黑" panose="020B0503020204020204" pitchFamily="34" charset="-122"/>
        <a:cs typeface="+mn-cs"/>
      </a:defRPr>
    </a:lvl4pPr>
    <a:lvl5pPr marL="1371600" algn="l" defTabSz="685800" rtl="0" eaLnBrk="1" latinLnBrk="0" hangingPunct="1">
      <a:defRPr sz="900" kern="1200">
        <a:solidFill>
          <a:schemeClr val="tx1"/>
        </a:solidFill>
        <a:latin typeface="+mn-lt"/>
        <a:ea typeface="微软雅黑" panose="020B0503020204020204"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5987425" y="3778247"/>
            <a:ext cx="673100" cy="209550"/>
          </a:xfrm>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fld id="{48F63A3B-78C7-47BE-AE5E-E10140E04643}" type="slidenum">
              <a:rPr lang="en-US" smtClean="0"/>
              <a:t>‹#›</a:t>
            </a:fld>
            <a:endParaRPr lang="en-US" dirty="0"/>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42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044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006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4157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00327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247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912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7135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4518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275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第一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91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68077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自定义版式">
    <p:spTree>
      <p:nvGrpSpPr>
        <p:cNvPr id="1" name=""/>
        <p:cNvGrpSpPr/>
        <p:nvPr/>
      </p:nvGrpSpPr>
      <p:grpSpPr>
        <a:xfrm>
          <a:off x="0" y="0"/>
          <a:ext cx="0" cy="0"/>
          <a:chOff x="0" y="0"/>
          <a:chExt cx="0" cy="0"/>
        </a:xfrm>
      </p:grpSpPr>
      <p:sp>
        <p:nvSpPr>
          <p:cNvPr id="4" name="矩形 3"/>
          <p:cNvSpPr/>
          <p:nvPr userDrawn="1"/>
        </p:nvSpPr>
        <p:spPr>
          <a:xfrm>
            <a:off x="-1" y="0"/>
            <a:ext cx="4586468" cy="5143500"/>
          </a:xfrm>
          <a:prstGeom prst="rect">
            <a:avLst/>
          </a:prstGeom>
          <a:gradFill flip="none" rotWithShape="1">
            <a:gsLst>
              <a:gs pos="0">
                <a:srgbClr val="163048">
                  <a:alpha val="0"/>
                </a:srgbClr>
              </a:gs>
              <a:gs pos="100000">
                <a:srgbClr val="0A172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第二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第四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第五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第六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46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928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234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35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852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zh-CN" altLang="en-US"/>
              <a:t>单击此处编辑母版标题样式</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20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229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9">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9">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764DE79-268F-4C1A-8933-263129D2AF90}" type="datetimeFigureOut">
              <a:rPr lang="en-US" smtClean="0"/>
              <a:t>3/18/2023</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8F63A3B-78C7-47BE-AE5E-E10140E04643}" type="slidenum">
              <a:rPr lang="en-US" smtClean="0"/>
              <a:t>‹#›</a:t>
            </a:fld>
            <a:endParaRPr lang="en-US" dirty="0"/>
          </a:p>
        </p:txBody>
      </p:sp>
      <p:pic>
        <p:nvPicPr>
          <p:cNvPr id="12" name="图片 11">
            <a:extLst>
              <a:ext uri="{FF2B5EF4-FFF2-40B4-BE49-F238E27FC236}">
                <a16:creationId xmlns:a16="http://schemas.microsoft.com/office/drawing/2014/main" id="{86887061-E0E4-785C-BE2F-DE83FA6157A6}"/>
              </a:ext>
            </a:extLst>
          </p:cNvPr>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4621" y="0"/>
            <a:ext cx="9134761" cy="5143500"/>
          </a:xfrm>
          <a:prstGeom prst="rect">
            <a:avLst/>
          </a:prstGeom>
        </p:spPr>
      </p:pic>
    </p:spTree>
    <p:extLst>
      <p:ext uri="{BB962C8B-B14F-4D97-AF65-F5344CB8AC3E}">
        <p14:creationId xmlns:p14="http://schemas.microsoft.com/office/powerpoint/2010/main" val="4223897447"/>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4" r:id="rId19"/>
    <p:sldLayoutId id="2147483661" r:id="rId20"/>
    <p:sldLayoutId id="2147483663" r:id="rId21"/>
    <p:sldLayoutId id="2147483665" r:id="rId22"/>
    <p:sldLayoutId id="2147483666" r:id="rId23"/>
    <p:sldLayoutId id="2147483667" r:id="rId24"/>
    <p:sldLayoutId id="2147483668" r:id="rId25"/>
    <p:sldLayoutId id="2147483669" r:id="rId26"/>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hyperlink" Target="https://docs.ethers.io/v5/concepts/best-practices/"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3795752" y="1226764"/>
            <a:ext cx="1415772" cy="830997"/>
          </a:xfrm>
          <a:prstGeom prst="rect">
            <a:avLst/>
          </a:prstGeom>
          <a:noFill/>
        </p:spPr>
        <p:txBody>
          <a:bodyPr wrap="none" rtlCol="0">
            <a:spAutoFit/>
          </a:bodyPr>
          <a:lstStyle/>
          <a:p>
            <a:pPr algn="ctr"/>
            <a:r>
              <a:rPr lang="en-US" altLang="zh-CN" sz="2400" dirty="0">
                <a:solidFill>
                  <a:schemeClr val="tx1">
                    <a:lumMod val="65000"/>
                    <a:lumOff val="35000"/>
                  </a:schemeClr>
                </a:solidFill>
                <a:latin typeface="黑体" panose="02010609060101010101" pitchFamily="49" charset="-122"/>
                <a:ea typeface="黑体" panose="02010609060101010101" pitchFamily="49" charset="-122"/>
                <a:sym typeface="+mn-ea"/>
              </a:rPr>
              <a:t>Web3</a:t>
            </a:r>
            <a:r>
              <a:rPr lang="zh-CN" altLang="en-US" sz="2400" dirty="0">
                <a:solidFill>
                  <a:schemeClr val="tx1">
                    <a:lumMod val="65000"/>
                    <a:lumOff val="35000"/>
                  </a:schemeClr>
                </a:solidFill>
                <a:latin typeface="黑体" panose="02010609060101010101" pitchFamily="49" charset="-122"/>
                <a:ea typeface="黑体" panose="02010609060101010101" pitchFamily="49" charset="-122"/>
                <a:sym typeface="+mn-ea"/>
              </a:rPr>
              <a:t>实战</a:t>
            </a:r>
          </a:p>
          <a:p>
            <a:pPr algn="ct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725448" y="1869170"/>
            <a:ext cx="5378395" cy="784830"/>
          </a:xfrm>
          <a:prstGeom prst="rect">
            <a:avLst/>
          </a:prstGeom>
        </p:spPr>
        <p:txBody>
          <a:bodyPr wrap="none">
            <a:spAutoFit/>
          </a:bodyPr>
          <a:lstStyle/>
          <a:p>
            <a:pPr algn="ctr"/>
            <a:r>
              <a:rPr lang="zh-CN" altLang="en-US" sz="4500">
                <a:solidFill>
                  <a:schemeClr val="tx1">
                    <a:lumMod val="65000"/>
                    <a:lumOff val="35000"/>
                  </a:schemeClr>
                </a:solidFill>
                <a:latin typeface="黑体" panose="02010609060101010101" pitchFamily="49" charset="-122"/>
                <a:ea typeface="黑体" panose="02010609060101010101" pitchFamily="49" charset="-122"/>
                <a:sym typeface="+mn-ea"/>
              </a:rPr>
              <a:t>区块链网络</a:t>
            </a:r>
            <a:r>
              <a:rPr lang="zh-CN" altLang="en-US" sz="4500" dirty="0">
                <a:solidFill>
                  <a:schemeClr val="tx1">
                    <a:lumMod val="65000"/>
                    <a:lumOff val="35000"/>
                  </a:schemeClr>
                </a:solidFill>
                <a:latin typeface="黑体" panose="02010609060101010101" pitchFamily="49" charset="-122"/>
                <a:ea typeface="黑体" panose="02010609060101010101" pitchFamily="49" charset="-122"/>
                <a:sym typeface="+mn-ea"/>
              </a:rPr>
              <a:t>配置管理</a:t>
            </a:r>
            <a:endParaRPr lang="zh-CN" altLang="en-US" sz="4500" dirty="0">
              <a:solidFill>
                <a:schemeClr val="bg1"/>
              </a:solidFill>
              <a:sym typeface="+mn-ea"/>
            </a:endParaRPr>
          </a:p>
        </p:txBody>
      </p:sp>
      <p:sp>
        <p:nvSpPr>
          <p:cNvPr id="28" name="任意多边形 27"/>
          <p:cNvSpPr/>
          <p:nvPr/>
        </p:nvSpPr>
        <p:spPr>
          <a:xfrm flipH="1">
            <a:off x="3224229" y="3322915"/>
            <a:ext cx="2645663" cy="305522"/>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endParaRPr>
          </a:p>
        </p:txBody>
      </p:sp>
      <p:sp>
        <p:nvSpPr>
          <p:cNvPr id="57" name="TextBox 25"/>
          <p:cNvSpPr txBox="1"/>
          <p:nvPr/>
        </p:nvSpPr>
        <p:spPr>
          <a:xfrm>
            <a:off x="3253150" y="3345545"/>
            <a:ext cx="2728871" cy="275590"/>
          </a:xfrm>
          <a:prstGeom prst="rect">
            <a:avLst/>
          </a:prstGeom>
          <a:no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200" dirty="0"/>
              <a:t>主讲人：白玉琪     </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1000"/>
                                        <p:tgtEl>
                                          <p:spTgt spid="7"/>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par>
                          <p:cTn id="13" fill="hold">
                            <p:stCondLst>
                              <p:cond delay="1500"/>
                            </p:stCondLst>
                            <p:childTnLst>
                              <p:par>
                                <p:cTn id="14" presetID="49" presetClass="entr" presetSubtype="0" decel="10000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ppt_w</p:attrName>
                                        </p:attrNameLst>
                                      </p:cBhvr>
                                      <p:tavLst>
                                        <p:tav tm="0">
                                          <p:val>
                                            <p:fltVal val="0"/>
                                          </p:val>
                                        </p:tav>
                                        <p:tav tm="100000">
                                          <p:val>
                                            <p:strVal val="#ppt_w"/>
                                          </p:val>
                                        </p:tav>
                                      </p:tavLst>
                                    </p:anim>
                                    <p:anim calcmode="lin" valueType="num">
                                      <p:cBhvr>
                                        <p:cTn id="17" dur="500" fill="hold"/>
                                        <p:tgtEl>
                                          <p:spTgt spid="28"/>
                                        </p:tgtEl>
                                        <p:attrNameLst>
                                          <p:attrName>ppt_h</p:attrName>
                                        </p:attrNameLst>
                                      </p:cBhvr>
                                      <p:tavLst>
                                        <p:tav tm="0">
                                          <p:val>
                                            <p:fltVal val="0"/>
                                          </p:val>
                                        </p:tav>
                                        <p:tav tm="100000">
                                          <p:val>
                                            <p:strVal val="#ppt_h"/>
                                          </p:val>
                                        </p:tav>
                                      </p:tavLst>
                                    </p:anim>
                                    <p:anim calcmode="lin" valueType="num">
                                      <p:cBhvr>
                                        <p:cTn id="18" dur="500" fill="hold"/>
                                        <p:tgtEl>
                                          <p:spTgt spid="28"/>
                                        </p:tgtEl>
                                        <p:attrNameLst>
                                          <p:attrName>style.rotation</p:attrName>
                                        </p:attrNameLst>
                                      </p:cBhvr>
                                      <p:tavLst>
                                        <p:tav tm="0">
                                          <p:val>
                                            <p:fltVal val="360"/>
                                          </p:val>
                                        </p:tav>
                                        <p:tav tm="100000">
                                          <p:val>
                                            <p:fltVal val="0"/>
                                          </p:val>
                                        </p:tav>
                                      </p:tavLst>
                                    </p:anim>
                                    <p:animEffect transition="in" filter="fade">
                                      <p:cBhvr>
                                        <p:cTn id="19" dur="500"/>
                                        <p:tgtEl>
                                          <p:spTgt spid="28"/>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 calcmode="lin" valueType="num">
                                      <p:cBhvr>
                                        <p:cTn id="24" dur="500" fill="hold"/>
                                        <p:tgtEl>
                                          <p:spTgt spid="57"/>
                                        </p:tgtEl>
                                        <p:attrNameLst>
                                          <p:attrName>style.rotation</p:attrName>
                                        </p:attrNameLst>
                                      </p:cBhvr>
                                      <p:tavLst>
                                        <p:tav tm="0">
                                          <p:val>
                                            <p:fltVal val="360"/>
                                          </p:val>
                                        </p:tav>
                                        <p:tav tm="100000">
                                          <p:val>
                                            <p:fltVal val="0"/>
                                          </p:val>
                                        </p:tav>
                                      </p:tavLst>
                                    </p:anim>
                                    <p:animEffect transition="in" filter="fade">
                                      <p:cBhvr>
                                        <p:cTn id="2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8" grpId="0" bldLvl="0" animBg="1"/>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a:extLst>
              <a:ext uri="{FF2B5EF4-FFF2-40B4-BE49-F238E27FC236}">
                <a16:creationId xmlns:a16="http://schemas.microsoft.com/office/drawing/2014/main" id="{03ADBC71-20A1-CB87-A2ED-8A11335F96D1}"/>
              </a:ext>
            </a:extLst>
          </p:cNvPr>
          <p:cNvSpPr>
            <a:spLocks noChangeArrowheads="1"/>
          </p:cNvSpPr>
          <p:nvPr/>
        </p:nvSpPr>
        <p:spPr bwMode="auto">
          <a:xfrm>
            <a:off x="1578769" y="299879"/>
            <a:ext cx="6253164"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400" spc="225" dirty="0">
                <a:solidFill>
                  <a:schemeClr val="tx1">
                    <a:lumMod val="65000"/>
                    <a:lumOff val="35000"/>
                  </a:schemeClr>
                </a:solidFill>
                <a:sym typeface="+mn-ea"/>
              </a:rPr>
              <a:t>应用与钱包的状态</a:t>
            </a:r>
            <a:endParaRPr lang="zh-CN" altLang="en-US" sz="2200" dirty="0">
              <a:solidFill>
                <a:schemeClr val="bg1"/>
              </a:solidFill>
              <a:sym typeface="+mn-ea"/>
            </a:endParaRPr>
          </a:p>
        </p:txBody>
      </p:sp>
      <p:sp>
        <p:nvSpPr>
          <p:cNvPr id="2" name="文本框 1">
            <a:extLst>
              <a:ext uri="{FF2B5EF4-FFF2-40B4-BE49-F238E27FC236}">
                <a16:creationId xmlns:a16="http://schemas.microsoft.com/office/drawing/2014/main" id="{4B0E702D-8687-5E32-834B-CA2A433E960C}"/>
              </a:ext>
            </a:extLst>
          </p:cNvPr>
          <p:cNvSpPr txBox="1"/>
          <p:nvPr/>
        </p:nvSpPr>
        <p:spPr>
          <a:xfrm>
            <a:off x="1578769" y="2887922"/>
            <a:ext cx="4575572" cy="923330"/>
          </a:xfrm>
          <a:prstGeom prst="rect">
            <a:avLst/>
          </a:prstGeom>
          <a:noFill/>
        </p:spPr>
        <p:txBody>
          <a:bodyPr wrap="square">
            <a:spAutoFit/>
          </a:bodyPr>
          <a:lstStyle/>
          <a:p>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让然多次尝试吗？</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连一次，发现不对，那就失败</a:t>
            </a:r>
            <a:endParaRPr lang="en-US" altLang="zh-CN"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A40A4F95-CA1A-8588-B6A1-0ED0B7342EA1}"/>
              </a:ext>
            </a:extLst>
          </p:cNvPr>
          <p:cNvSpPr txBox="1"/>
          <p:nvPr/>
        </p:nvSpPr>
        <p:spPr>
          <a:xfrm>
            <a:off x="1724345" y="952215"/>
            <a:ext cx="5304252" cy="2062103"/>
          </a:xfrm>
          <a:prstGeom prst="rect">
            <a:avLst/>
          </a:prstGeom>
          <a:noFill/>
        </p:spPr>
        <p:txBody>
          <a:bodyPr wrap="square">
            <a:spAutoFit/>
          </a:bodyPr>
          <a:lstStyle/>
          <a:p>
            <a:r>
              <a:rPr lang="zh-CN" altLang="en-US" sz="1600" dirty="0">
                <a:latin typeface="仿宋" panose="02010609060101010101" pitchFamily="49" charset="-122"/>
                <a:ea typeface="仿宋" panose="02010609060101010101" pitchFamily="49" charset="-122"/>
              </a:rPr>
              <a:t>问题：</a:t>
            </a:r>
            <a:endParaRPr lang="en-US" altLang="zh-CN" sz="16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600" dirty="0">
                <a:latin typeface="仿宋" panose="02010609060101010101" pitchFamily="49" charset="-122"/>
                <a:ea typeface="仿宋" panose="02010609060101010101" pitchFamily="49" charset="-122"/>
              </a:rPr>
              <a:t>应用是有状态的</a:t>
            </a:r>
            <a:endParaRPr lang="en-US" altLang="zh-CN" sz="16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600" dirty="0">
                <a:latin typeface="仿宋" panose="02010609060101010101" pitchFamily="49" charset="-122"/>
                <a:ea typeface="仿宋" panose="02010609060101010101" pitchFamily="49" charset="-122"/>
              </a:rPr>
              <a:t>有着复杂逻辑的应用并不能钱包连到哪个网络就能够工作在哪个网络，对网络的支持是有各种条件的</a:t>
            </a:r>
            <a:endParaRPr lang="en-US" altLang="zh-CN" sz="16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600" dirty="0">
                <a:latin typeface="仿宋" panose="02010609060101010101" pitchFamily="49" charset="-122"/>
                <a:ea typeface="仿宋" panose="02010609060101010101" pitchFamily="49" charset="-122"/>
              </a:rPr>
              <a:t>钱包也有自己的状态</a:t>
            </a:r>
            <a:endParaRPr lang="en-US" altLang="zh-CN" sz="16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600" dirty="0">
                <a:latin typeface="仿宋" panose="02010609060101010101" pitchFamily="49" charset="-122"/>
                <a:ea typeface="仿宋" panose="02010609060101010101" pitchFamily="49" charset="-122"/>
              </a:rPr>
              <a:t>应用有一个状态管理问题，而状态管理是复杂的，尤其是采用不适当策略的时候</a:t>
            </a:r>
            <a:endParaRPr lang="en-US" altLang="zh-CN" sz="1600" dirty="0">
              <a:latin typeface="仿宋" panose="02010609060101010101" pitchFamily="49" charset="-122"/>
              <a:ea typeface="仿宋" panose="02010609060101010101" pitchFamily="49" charset="-122"/>
            </a:endParaRPr>
          </a:p>
          <a:p>
            <a:endParaRPr lang="en-US" altLang="zh-CN" sz="16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7681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009AAF10-DA3B-9209-0657-79886B8233F9}"/>
              </a:ext>
            </a:extLst>
          </p:cNvPr>
          <p:cNvSpPr txBox="1"/>
          <p:nvPr/>
        </p:nvSpPr>
        <p:spPr>
          <a:xfrm>
            <a:off x="2147737" y="3786401"/>
            <a:ext cx="4575572" cy="646331"/>
          </a:xfrm>
          <a:prstGeom prst="rect">
            <a:avLst/>
          </a:prstGeom>
          <a:noFill/>
        </p:spPr>
        <p:txBody>
          <a:bodyPr wrap="square">
            <a:spAutoFit/>
          </a:bodyPr>
          <a:lstStyle/>
          <a:p>
            <a:r>
              <a:rPr lang="en-US" altLang="zh-CN" dirty="0">
                <a:solidFill>
                  <a:srgbClr val="0070C0"/>
                </a:solidFill>
                <a:latin typeface="黑体" panose="02010609060101010101" pitchFamily="49" charset="-122"/>
                <a:ea typeface="黑体" panose="02010609060101010101" pitchFamily="49" charset="-122"/>
                <a:hlinkClick r:id="rId2">
                  <a:extLst>
                    <a:ext uri="{A12FA001-AC4F-418D-AE19-62706E023703}">
                      <ahyp:hlinkClr xmlns:ahyp="http://schemas.microsoft.com/office/drawing/2018/hyperlinkcolor" val="tx"/>
                    </a:ext>
                  </a:extLst>
                </a:hlinkClick>
              </a:rPr>
              <a:t>https://docs.ethers.io/v5/concepts/best-practices/</a:t>
            </a:r>
            <a:endParaRPr lang="en-US" altLang="zh-CN" dirty="0">
              <a:solidFill>
                <a:srgbClr val="0070C0"/>
              </a:solidFill>
              <a:latin typeface="黑体" panose="02010609060101010101" pitchFamily="49" charset="-122"/>
              <a:ea typeface="黑体" panose="02010609060101010101" pitchFamily="49" charset="-122"/>
            </a:endParaRPr>
          </a:p>
        </p:txBody>
      </p:sp>
      <p:sp>
        <p:nvSpPr>
          <p:cNvPr id="8" name="矩形 3">
            <a:extLst>
              <a:ext uri="{FF2B5EF4-FFF2-40B4-BE49-F238E27FC236}">
                <a16:creationId xmlns:a16="http://schemas.microsoft.com/office/drawing/2014/main" id="{03ADBC71-20A1-CB87-A2ED-8A11335F96D1}"/>
              </a:ext>
            </a:extLst>
          </p:cNvPr>
          <p:cNvSpPr>
            <a:spLocks noChangeArrowheads="1"/>
          </p:cNvSpPr>
          <p:nvPr/>
        </p:nvSpPr>
        <p:spPr bwMode="auto">
          <a:xfrm>
            <a:off x="1186111" y="333999"/>
            <a:ext cx="6253164"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400" spc="225" dirty="0">
                <a:solidFill>
                  <a:schemeClr val="tx1">
                    <a:lumMod val="65000"/>
                    <a:lumOff val="35000"/>
                  </a:schemeClr>
                </a:solidFill>
                <a:sym typeface="+mn-ea"/>
              </a:rPr>
              <a:t>我们的设计策略</a:t>
            </a:r>
            <a:endParaRPr lang="zh-CN" altLang="en-US" sz="2200" dirty="0">
              <a:solidFill>
                <a:schemeClr val="bg1"/>
              </a:solidFill>
              <a:sym typeface="+mn-ea"/>
            </a:endParaRPr>
          </a:p>
        </p:txBody>
      </p:sp>
      <p:sp>
        <p:nvSpPr>
          <p:cNvPr id="2" name="文本框 1">
            <a:extLst>
              <a:ext uri="{FF2B5EF4-FFF2-40B4-BE49-F238E27FC236}">
                <a16:creationId xmlns:a16="http://schemas.microsoft.com/office/drawing/2014/main" id="{4B0E702D-8687-5E32-834B-CA2A433E960C}"/>
              </a:ext>
            </a:extLst>
          </p:cNvPr>
          <p:cNvSpPr txBox="1"/>
          <p:nvPr/>
        </p:nvSpPr>
        <p:spPr>
          <a:xfrm>
            <a:off x="2024907" y="1291133"/>
            <a:ext cx="4575572" cy="2031325"/>
          </a:xfrm>
          <a:prstGeom prst="rect">
            <a:avLst/>
          </a:prstGeom>
          <a:noFill/>
        </p:spPr>
        <p:txBody>
          <a:bodyPr wrap="square">
            <a:spAutoFit/>
          </a:bodyPr>
          <a:lstStyle/>
          <a:p>
            <a:endParaRPr lang="en-US" altLang="zh-CN"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dirty="0">
                <a:latin typeface="仿宋" panose="02010609060101010101" pitchFamily="49" charset="-122"/>
                <a:ea typeface="仿宋" panose="02010609060101010101" pitchFamily="49" charset="-122"/>
              </a:rPr>
              <a:t>对于一个应用，限定在某个或某些网络</a:t>
            </a:r>
            <a:endParaRPr lang="en-US" altLang="zh-CN"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dirty="0">
                <a:latin typeface="仿宋" panose="02010609060101010101" pitchFamily="49" charset="-122"/>
                <a:ea typeface="仿宋" panose="02010609060101010101" pitchFamily="49" charset="-122"/>
              </a:rPr>
              <a:t>应用为主体维护状态</a:t>
            </a:r>
            <a:endParaRPr lang="en-US" altLang="zh-CN"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dirty="0">
                <a:latin typeface="仿宋" panose="02010609060101010101" pitchFamily="49" charset="-122"/>
                <a:ea typeface="仿宋" panose="02010609060101010101" pitchFamily="49" charset="-122"/>
              </a:rPr>
              <a:t>不在应用中维护钱包状态，每次交互都去连接钱包：这并不很耗费资源，与状态维护复杂性相比是合理的设计</a:t>
            </a:r>
            <a:endParaRPr lang="en-US" altLang="zh-CN" dirty="0">
              <a:latin typeface="仿宋" panose="02010609060101010101" pitchFamily="49" charset="-122"/>
              <a:ea typeface="仿宋"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7192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a:extLst>
              <a:ext uri="{FF2B5EF4-FFF2-40B4-BE49-F238E27FC236}">
                <a16:creationId xmlns:a16="http://schemas.microsoft.com/office/drawing/2014/main" id="{03ADBC71-20A1-CB87-A2ED-8A11335F96D1}"/>
              </a:ext>
            </a:extLst>
          </p:cNvPr>
          <p:cNvSpPr>
            <a:spLocks noChangeArrowheads="1"/>
          </p:cNvSpPr>
          <p:nvPr/>
        </p:nvSpPr>
        <p:spPr bwMode="auto">
          <a:xfrm>
            <a:off x="1578769" y="299879"/>
            <a:ext cx="6253164"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400" spc="225" dirty="0">
                <a:solidFill>
                  <a:schemeClr val="tx1">
                    <a:lumMod val="65000"/>
                    <a:lumOff val="35000"/>
                  </a:schemeClr>
                </a:solidFill>
                <a:sym typeface="+mn-ea"/>
              </a:rPr>
              <a:t>当前的设计</a:t>
            </a:r>
            <a:endParaRPr lang="zh-CN" altLang="en-US" sz="2200" dirty="0">
              <a:solidFill>
                <a:schemeClr val="bg1"/>
              </a:solidFill>
              <a:sym typeface="+mn-ea"/>
            </a:endParaRPr>
          </a:p>
        </p:txBody>
      </p:sp>
      <p:sp>
        <p:nvSpPr>
          <p:cNvPr id="2" name="文本框 1">
            <a:extLst>
              <a:ext uri="{FF2B5EF4-FFF2-40B4-BE49-F238E27FC236}">
                <a16:creationId xmlns:a16="http://schemas.microsoft.com/office/drawing/2014/main" id="{4B0E702D-8687-5E32-834B-CA2A433E960C}"/>
              </a:ext>
            </a:extLst>
          </p:cNvPr>
          <p:cNvSpPr txBox="1"/>
          <p:nvPr/>
        </p:nvSpPr>
        <p:spPr>
          <a:xfrm>
            <a:off x="2175033" y="1371421"/>
            <a:ext cx="4575572" cy="1200329"/>
          </a:xfrm>
          <a:prstGeom prst="rect">
            <a:avLst/>
          </a:prstGeom>
          <a:noFill/>
        </p:spPr>
        <p:txBody>
          <a:bodyPr wrap="square">
            <a:spAutoFit/>
          </a:bodyPr>
          <a:lstStyle/>
          <a:p>
            <a:endParaRPr lang="en-US" altLang="zh-CN" dirty="0">
              <a:latin typeface="黑体" panose="02010609060101010101" pitchFamily="49" charset="-122"/>
              <a:ea typeface="黑体" panose="02010609060101010101" pitchFamily="49" charset="-122"/>
            </a:endParaRPr>
          </a:p>
          <a:p>
            <a:pPr marL="342900" indent="-342900">
              <a:buFont typeface="+mj-lt"/>
              <a:buAutoNum type="arabicPeriod"/>
            </a:pPr>
            <a:r>
              <a:rPr lang="zh-CN" altLang="en-US" dirty="0">
                <a:latin typeface="仿宋" panose="02010609060101010101" pitchFamily="49" charset="-122"/>
                <a:ea typeface="仿宋" panose="02010609060101010101" pitchFamily="49" charset="-122"/>
              </a:rPr>
              <a:t>只支持一个配置好的固定的网络</a:t>
            </a:r>
            <a:endParaRPr lang="en-US" altLang="zh-CN"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dirty="0">
                <a:latin typeface="仿宋" panose="02010609060101010101" pitchFamily="49" charset="-122"/>
                <a:ea typeface="仿宋" panose="02010609060101010101" pitchFamily="49" charset="-122"/>
              </a:rPr>
              <a:t>应用为主体，钱包从属于，配合应用</a:t>
            </a:r>
            <a:endParaRPr lang="en-US" altLang="zh-CN" dirty="0">
              <a:latin typeface="仿宋" panose="02010609060101010101" pitchFamily="49" charset="-122"/>
              <a:ea typeface="仿宋"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7335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a:extLst>
              <a:ext uri="{FF2B5EF4-FFF2-40B4-BE49-F238E27FC236}">
                <a16:creationId xmlns:a16="http://schemas.microsoft.com/office/drawing/2014/main" id="{03ADBC71-20A1-CB87-A2ED-8A11335F96D1}"/>
              </a:ext>
            </a:extLst>
          </p:cNvPr>
          <p:cNvSpPr>
            <a:spLocks noChangeArrowheads="1"/>
          </p:cNvSpPr>
          <p:nvPr/>
        </p:nvSpPr>
        <p:spPr bwMode="auto">
          <a:xfrm>
            <a:off x="1578769" y="299879"/>
            <a:ext cx="6253164"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200" dirty="0">
                <a:latin typeface="黑体" panose="02010609060101010101" pitchFamily="49" charset="-122"/>
                <a:ea typeface="黑体" panose="02010609060101010101" pitchFamily="49" charset="-122"/>
                <a:sym typeface="+mn-ea"/>
              </a:rPr>
              <a:t>应用配置</a:t>
            </a:r>
          </a:p>
        </p:txBody>
      </p:sp>
      <p:sp>
        <p:nvSpPr>
          <p:cNvPr id="2" name="文本框 1">
            <a:extLst>
              <a:ext uri="{FF2B5EF4-FFF2-40B4-BE49-F238E27FC236}">
                <a16:creationId xmlns:a16="http://schemas.microsoft.com/office/drawing/2014/main" id="{4B0E702D-8687-5E32-834B-CA2A433E960C}"/>
              </a:ext>
            </a:extLst>
          </p:cNvPr>
          <p:cNvSpPr txBox="1"/>
          <p:nvPr/>
        </p:nvSpPr>
        <p:spPr>
          <a:xfrm>
            <a:off x="2509403" y="1039549"/>
            <a:ext cx="4575572" cy="1200329"/>
          </a:xfrm>
          <a:prstGeom prst="rect">
            <a:avLst/>
          </a:prstGeom>
          <a:noFill/>
        </p:spPr>
        <p:txBody>
          <a:bodyPr wrap="square">
            <a:spAutoFit/>
          </a:bodyPr>
          <a:lstStyle/>
          <a:p>
            <a:pPr marL="342900" indent="-342900">
              <a:buFont typeface="+mj-lt"/>
              <a:buAutoNum type="arabicPeriod"/>
            </a:pPr>
            <a:r>
              <a:rPr lang="zh-CN" altLang="en-US" dirty="0">
                <a:latin typeface="仿宋" panose="02010609060101010101" pitchFamily="49" charset="-122"/>
                <a:ea typeface="仿宋" panose="02010609060101010101" pitchFamily="49" charset="-122"/>
              </a:rPr>
              <a:t>支持网络的</a:t>
            </a:r>
            <a:r>
              <a:rPr lang="en-US" altLang="zh-CN" dirty="0" err="1">
                <a:latin typeface="仿宋" panose="02010609060101010101" pitchFamily="49" charset="-122"/>
                <a:ea typeface="仿宋" panose="02010609060101010101" pitchFamily="49" charset="-122"/>
              </a:rPr>
              <a:t>chainId</a:t>
            </a:r>
            <a:endParaRPr lang="en-US" altLang="zh-CN"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dirty="0">
                <a:latin typeface="仿宋" panose="02010609060101010101" pitchFamily="49" charset="-122"/>
                <a:ea typeface="仿宋" panose="02010609060101010101" pitchFamily="49" charset="-122"/>
              </a:rPr>
              <a:t>应用合约地址</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nftAddress</a:t>
            </a:r>
            <a:r>
              <a:rPr lang="en-US" altLang="zh-CN" dirty="0">
                <a:latin typeface="仿宋" panose="02010609060101010101" pitchFamily="49" charset="-122"/>
                <a:ea typeface="仿宋" panose="02010609060101010101" pitchFamily="49" charset="-122"/>
              </a:rPr>
              <a:t>)</a:t>
            </a:r>
          </a:p>
          <a:p>
            <a:pPr marL="342900" indent="-342900">
              <a:buFont typeface="+mj-lt"/>
              <a:buAutoNum type="arabicPeriod"/>
            </a:pPr>
            <a:r>
              <a:rPr lang="zh-CN" altLang="en-US" dirty="0">
                <a:latin typeface="仿宋" panose="02010609060101010101" pitchFamily="49" charset="-122"/>
                <a:ea typeface="仿宋" panose="02010609060101010101" pitchFamily="49" charset="-122"/>
              </a:rPr>
              <a:t>支持网络的配置参数</a:t>
            </a:r>
            <a:endParaRPr lang="en-US" altLang="zh-CN" dirty="0">
              <a:latin typeface="仿宋" panose="02010609060101010101" pitchFamily="49" charset="-122"/>
              <a:ea typeface="仿宋" panose="02010609060101010101" pitchFamily="49" charset="-122"/>
            </a:endParaRPr>
          </a:p>
          <a:p>
            <a:endParaRPr lang="en-US" altLang="zh-CN"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6935557C-53F1-2F17-942C-C49FA5F3D3F7}"/>
              </a:ext>
            </a:extLst>
          </p:cNvPr>
          <p:cNvPicPr>
            <a:picLocks noChangeAspect="1"/>
          </p:cNvPicPr>
          <p:nvPr/>
        </p:nvPicPr>
        <p:blipFill>
          <a:blip r:embed="rId2"/>
          <a:stretch>
            <a:fillRect/>
          </a:stretch>
        </p:blipFill>
        <p:spPr>
          <a:xfrm>
            <a:off x="2265213" y="2550425"/>
            <a:ext cx="5063952" cy="2202407"/>
          </a:xfrm>
          <a:prstGeom prst="rect">
            <a:avLst/>
          </a:prstGeom>
        </p:spPr>
      </p:pic>
    </p:spTree>
    <p:extLst>
      <p:ext uri="{BB962C8B-B14F-4D97-AF65-F5344CB8AC3E}">
        <p14:creationId xmlns:p14="http://schemas.microsoft.com/office/powerpoint/2010/main" val="85668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a:extLst>
              <a:ext uri="{FF2B5EF4-FFF2-40B4-BE49-F238E27FC236}">
                <a16:creationId xmlns:a16="http://schemas.microsoft.com/office/drawing/2014/main" id="{03ADBC71-20A1-CB87-A2ED-8A11335F96D1}"/>
              </a:ext>
            </a:extLst>
          </p:cNvPr>
          <p:cNvSpPr>
            <a:spLocks noChangeArrowheads="1"/>
          </p:cNvSpPr>
          <p:nvPr/>
        </p:nvSpPr>
        <p:spPr bwMode="auto">
          <a:xfrm>
            <a:off x="1578769" y="299879"/>
            <a:ext cx="6253164"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400" dirty="0">
                <a:latin typeface="黑体" panose="02010609060101010101" pitchFamily="49" charset="-122"/>
                <a:ea typeface="黑体" panose="02010609060101010101" pitchFamily="49" charset="-122"/>
              </a:rPr>
              <a:t>钱包连接</a:t>
            </a:r>
            <a:r>
              <a:rPr lang="zh-CN" altLang="en-US" sz="2200" dirty="0">
                <a:latin typeface="黑体" panose="02010609060101010101" pitchFamily="49" charset="-122"/>
                <a:ea typeface="黑体" panose="02010609060101010101" pitchFamily="49" charset="-122"/>
                <a:sym typeface="+mn-ea"/>
              </a:rPr>
              <a:t>代码实现要点</a:t>
            </a:r>
          </a:p>
        </p:txBody>
      </p:sp>
      <p:sp>
        <p:nvSpPr>
          <p:cNvPr id="2" name="文本框 1">
            <a:extLst>
              <a:ext uri="{FF2B5EF4-FFF2-40B4-BE49-F238E27FC236}">
                <a16:creationId xmlns:a16="http://schemas.microsoft.com/office/drawing/2014/main" id="{4B0E702D-8687-5E32-834B-CA2A433E960C}"/>
              </a:ext>
            </a:extLst>
          </p:cNvPr>
          <p:cNvSpPr txBox="1"/>
          <p:nvPr/>
        </p:nvSpPr>
        <p:spPr>
          <a:xfrm>
            <a:off x="1992573" y="1277486"/>
            <a:ext cx="5126521" cy="1200329"/>
          </a:xfrm>
          <a:prstGeom prst="rect">
            <a:avLst/>
          </a:prstGeom>
          <a:noFill/>
        </p:spPr>
        <p:txBody>
          <a:bodyPr wrap="square">
            <a:spAutoFit/>
          </a:bodyPr>
          <a:lstStyle/>
          <a:p>
            <a:pPr marL="342900" indent="-342900">
              <a:buFont typeface="+mj-lt"/>
              <a:buAutoNum type="arabicPeriod"/>
            </a:pPr>
            <a:endParaRPr lang="en-US" altLang="zh-CN"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dirty="0">
                <a:latin typeface="仿宋" panose="02010609060101010101" pitchFamily="49" charset="-122"/>
                <a:ea typeface="仿宋" panose="02010609060101010101" pitchFamily="49" charset="-122"/>
              </a:rPr>
              <a:t>如果连接成功，检查是否是所支持的网络</a:t>
            </a:r>
            <a:endParaRPr lang="en-US" altLang="zh-CN"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dirty="0">
                <a:latin typeface="仿宋" panose="02010609060101010101" pitchFamily="49" charset="-122"/>
                <a:ea typeface="仿宋" panose="02010609060101010101" pitchFamily="49" charset="-122"/>
              </a:rPr>
              <a:t>如果没有工作在所支持网络上，通过配置参数向钱包推送配置，切换到合适网络上</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7949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a:extLst>
              <a:ext uri="{FF2B5EF4-FFF2-40B4-BE49-F238E27FC236}">
                <a16:creationId xmlns:a16="http://schemas.microsoft.com/office/drawing/2014/main" id="{03ADBC71-20A1-CB87-A2ED-8A11335F96D1}"/>
              </a:ext>
            </a:extLst>
          </p:cNvPr>
          <p:cNvSpPr>
            <a:spLocks noChangeArrowheads="1"/>
          </p:cNvSpPr>
          <p:nvPr/>
        </p:nvSpPr>
        <p:spPr bwMode="auto">
          <a:xfrm>
            <a:off x="1517354" y="484124"/>
            <a:ext cx="6253164"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ct val="0"/>
              </a:spcBef>
              <a:buNone/>
            </a:pPr>
            <a:r>
              <a:rPr lang="zh-CN" altLang="en-US" sz="2400" dirty="0">
                <a:latin typeface="黑体" panose="02010609060101010101" pitchFamily="49" charset="-122"/>
                <a:ea typeface="黑体" panose="02010609060101010101" pitchFamily="49" charset="-122"/>
              </a:rPr>
              <a:t>合约访问</a:t>
            </a:r>
            <a:r>
              <a:rPr lang="zh-CN" altLang="en-US" sz="2200" dirty="0">
                <a:latin typeface="黑体" panose="02010609060101010101" pitchFamily="49" charset="-122"/>
                <a:ea typeface="黑体" panose="02010609060101010101" pitchFamily="49" charset="-122"/>
                <a:sym typeface="+mn-ea"/>
              </a:rPr>
              <a:t>代码实现要点</a:t>
            </a:r>
          </a:p>
        </p:txBody>
      </p:sp>
      <p:sp>
        <p:nvSpPr>
          <p:cNvPr id="2" name="文本框 1">
            <a:extLst>
              <a:ext uri="{FF2B5EF4-FFF2-40B4-BE49-F238E27FC236}">
                <a16:creationId xmlns:a16="http://schemas.microsoft.com/office/drawing/2014/main" id="{4B0E702D-8687-5E32-834B-CA2A433E960C}"/>
              </a:ext>
            </a:extLst>
          </p:cNvPr>
          <p:cNvSpPr txBox="1"/>
          <p:nvPr/>
        </p:nvSpPr>
        <p:spPr>
          <a:xfrm>
            <a:off x="1774209" y="1345725"/>
            <a:ext cx="6202908" cy="1477328"/>
          </a:xfrm>
          <a:prstGeom prst="rect">
            <a:avLst/>
          </a:prstGeom>
          <a:noFill/>
        </p:spPr>
        <p:txBody>
          <a:bodyPr wrap="square">
            <a:spAutoFit/>
          </a:bodyPr>
          <a:lstStyle/>
          <a:p>
            <a:pPr marL="342900" indent="-342900">
              <a:buFont typeface="+mj-lt"/>
              <a:buAutoNum type="arabicPeriod"/>
            </a:pPr>
            <a:endParaRPr lang="en-US" altLang="zh-CN" dirty="0">
              <a:latin typeface="仿宋" panose="02010609060101010101" pitchFamily="49" charset="-122"/>
              <a:ea typeface="仿宋" panose="02010609060101010101" pitchFamily="49" charset="-122"/>
            </a:endParaRPr>
          </a:p>
          <a:p>
            <a:pPr marL="342900" indent="-342900">
              <a:buFont typeface="+mj-lt"/>
              <a:buAutoNum type="arabicPeriod"/>
            </a:pPr>
            <a:r>
              <a:rPr lang="en-US" altLang="zh-CN" dirty="0">
                <a:latin typeface="仿宋" panose="02010609060101010101" pitchFamily="49" charset="-122"/>
                <a:ea typeface="仿宋" panose="02010609060101010101" pitchFamily="49" charset="-122"/>
              </a:rPr>
              <a:t>Provider</a:t>
            </a:r>
            <a:r>
              <a:rPr lang="zh-CN" altLang="en-US" dirty="0">
                <a:latin typeface="仿宋" panose="02010609060101010101" pitchFamily="49" charset="-122"/>
                <a:ea typeface="仿宋" panose="02010609060101010101" pitchFamily="49" charset="-122"/>
              </a:rPr>
              <a:t>视情况而定：如果是</a:t>
            </a:r>
            <a:r>
              <a:rPr lang="en-US" altLang="zh-CN" dirty="0">
                <a:latin typeface="仿宋" panose="02010609060101010101" pitchFamily="49" charset="-122"/>
                <a:ea typeface="仿宋" panose="02010609060101010101" pitchFamily="49" charset="-122"/>
              </a:rPr>
              <a:t>transaction</a:t>
            </a:r>
            <a:r>
              <a:rPr lang="zh-CN" altLang="en-US" dirty="0">
                <a:latin typeface="仿宋" panose="02010609060101010101" pitchFamily="49" charset="-122"/>
                <a:ea typeface="仿宋" panose="02010609060101010101" pitchFamily="49" charset="-122"/>
              </a:rPr>
              <a:t>一定是连接钱包，如果是读操作并且需要当前</a:t>
            </a:r>
            <a:r>
              <a:rPr lang="en-US" altLang="zh-CN" dirty="0">
                <a:latin typeface="仿宋" panose="02010609060101010101" pitchFamily="49" charset="-122"/>
                <a:ea typeface="仿宋" panose="02010609060101010101" pitchFamily="49" charset="-122"/>
              </a:rPr>
              <a:t>account</a:t>
            </a:r>
            <a:r>
              <a:rPr lang="zh-CN" altLang="en-US" dirty="0">
                <a:latin typeface="仿宋" panose="02010609060101010101" pitchFamily="49" charset="-122"/>
                <a:ea typeface="仿宋" panose="02010609060101010101" pitchFamily="49" charset="-122"/>
              </a:rPr>
              <a:t>，从</a:t>
            </a:r>
            <a:r>
              <a:rPr lang="en-US" altLang="zh-CN" dirty="0">
                <a:latin typeface="仿宋" panose="02010609060101010101" pitchFamily="49" charset="-122"/>
                <a:ea typeface="仿宋" panose="02010609060101010101" pitchFamily="49" charset="-122"/>
              </a:rPr>
              <a:t>signer</a:t>
            </a:r>
            <a:r>
              <a:rPr lang="zh-CN" altLang="en-US" dirty="0">
                <a:latin typeface="仿宋" panose="02010609060101010101" pitchFamily="49" charset="-122"/>
                <a:ea typeface="仿宋" panose="02010609060101010101" pitchFamily="49" charset="-122"/>
              </a:rPr>
              <a:t>中取到，否则直接使用</a:t>
            </a:r>
            <a:r>
              <a:rPr lang="en-US" altLang="zh-CN" dirty="0" err="1">
                <a:latin typeface="仿宋" panose="02010609060101010101" pitchFamily="49" charset="-122"/>
                <a:ea typeface="仿宋" panose="02010609060101010101" pitchFamily="49" charset="-122"/>
              </a:rPr>
              <a:t>JsonRpcProvider</a:t>
            </a:r>
            <a:endParaRPr lang="en-US" altLang="zh-CN"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dirty="0">
                <a:latin typeface="仿宋" panose="02010609060101010101" pitchFamily="49" charset="-122"/>
                <a:ea typeface="仿宋" panose="02010609060101010101" pitchFamily="49" charset="-122"/>
              </a:rPr>
              <a:t>重构代码，将合约访问“业务”组织在</a:t>
            </a:r>
            <a:r>
              <a:rPr lang="en-US" altLang="zh-CN" dirty="0">
                <a:latin typeface="仿宋" panose="02010609060101010101" pitchFamily="49" charset="-122"/>
                <a:ea typeface="仿宋" panose="02010609060101010101" pitchFamily="49" charset="-122"/>
              </a:rPr>
              <a:t>service</a:t>
            </a:r>
            <a:r>
              <a:rPr lang="zh-CN" altLang="en-US" dirty="0">
                <a:latin typeface="仿宋" panose="02010609060101010101" pitchFamily="49" charset="-122"/>
                <a:ea typeface="仿宋" panose="02010609060101010101" pitchFamily="49" charset="-122"/>
              </a:rPr>
              <a:t>中</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1907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6995</TotalTime>
  <Words>286</Words>
  <Application>Microsoft Office PowerPoint</Application>
  <PresentationFormat>全屏显示(16:9)</PresentationFormat>
  <Paragraphs>35</Paragraphs>
  <Slides>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仿宋</vt:lpstr>
      <vt:lpstr>黑体</vt:lpstr>
      <vt:lpstr>微软雅黑</vt:lpstr>
      <vt:lpstr>Arial</vt:lpstr>
      <vt:lpstr>Calibri</vt:lpstr>
      <vt:lpstr>Garamond</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baiyuqi</dc:creator>
  <cp:lastModifiedBy>b yq</cp:lastModifiedBy>
  <cp:revision>122</cp:revision>
  <dcterms:created xsi:type="dcterms:W3CDTF">2017-10-24T08:50:00Z</dcterms:created>
  <dcterms:modified xsi:type="dcterms:W3CDTF">2023-03-18T02:59:53Z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FAE8A6FDA257432A882FBF9035A9E0A3</vt:lpwstr>
  </property>
</Properties>
</file>