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5"/>
  </p:notesMasterIdLst>
  <p:sldIdLst>
    <p:sldId id="342" r:id="rId5"/>
    <p:sldId id="356" r:id="rId6"/>
    <p:sldId id="380" r:id="rId7"/>
    <p:sldId id="381" r:id="rId8"/>
    <p:sldId id="378" r:id="rId9"/>
    <p:sldId id="379" r:id="rId10"/>
    <p:sldId id="372" r:id="rId11"/>
    <p:sldId id="374" r:id="rId12"/>
    <p:sldId id="375" r:id="rId13"/>
    <p:sldId id="376" r:id="rId14"/>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extLst>
    <p:ext uri="{EFAFB233-063F-42B5-8137-9DF3F51BA10A}">
      <p15:sldGuideLst xmlns:p15="http://schemas.microsoft.com/office/powerpoint/2012/main">
        <p15:guide id="1" orient="horz" pos="1565">
          <p15:clr>
            <a:srgbClr val="A4A3A4"/>
          </p15:clr>
        </p15:guide>
        <p15:guide id="2" pos="2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99500" autoAdjust="0"/>
  </p:normalViewPr>
  <p:slideViewPr>
    <p:cSldViewPr>
      <p:cViewPr varScale="1">
        <p:scale>
          <a:sx n="112" d="100"/>
          <a:sy n="112" d="100"/>
        </p:scale>
        <p:origin x="653" y="86"/>
      </p:cViewPr>
      <p:guideLst>
        <p:guide orient="horz" pos="1565"/>
        <p:guide pos="2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7"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t>18</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10"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p>
        </p:txBody>
      </p:sp>
      <p:sp>
        <p:nvSpPr>
          <p:cNvPr id="11"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dt="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3819629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10</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9303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2</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87240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3</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715853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4</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4075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2944019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6</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079558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7</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1147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8</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35888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9</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96719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18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p>
        </p:txBody>
      </p:sp>
      <p:sp>
        <p:nvSpPr>
          <p:cNvPr id="5"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dt" idx="10"/>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Calibri" panose="020F0502020204030204" pitchFamily="34" charset="0"/>
              <a:ea typeface="宋体" panose="02010600030101010101" pitchFamily="2" charset="-122"/>
              <a:cs typeface="Times New Roman" panose="02020603050405020304" charset="0"/>
            </a:endParaRPr>
          </a:p>
        </p:txBody>
      </p:sp>
      <p:sp>
        <p:nvSpPr>
          <p:cNvPr id="13" name="文本框"/>
          <p:cNvSpPr>
            <a:spLocks noGrp="1"/>
          </p:cNvSpPr>
          <p:nvPr>
            <p:ph type="ftr"/>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Calibri" panose="020F0502020204030204" pitchFamily="34" charset="0"/>
              <a:ea typeface="宋体" panose="02010600030101010101" pitchFamily="2" charset="-122"/>
              <a:cs typeface="Times New Roman" panose="02020603050405020304" charset="0"/>
            </a:endParaRPr>
          </a:p>
        </p:txBody>
      </p:sp>
      <p:sp>
        <p:nvSpPr>
          <p:cNvPr id="14" name="文本框"/>
          <p:cNvSpPr>
            <a:spLocks noGrp="1"/>
          </p:cNvSpPr>
          <p:nvPr>
            <p:ph type="sldNum"/>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Times New Roman" panose="02020603050405020304" charset="0"/>
              </a:rPr>
              <a:t>‹#›</a:t>
            </a:fld>
            <a:endParaRPr lang="zh-CN" altLang="en-US">
              <a:latin typeface="Calibri" panose="020F0502020204030204" pitchFamily="3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0.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0.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0.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0.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0.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0.xml"/><Relationship Id="rId1" Type="http://schemas.openxmlformats.org/officeDocument/2006/relationships/tags" Target="../tags/tag1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8946" y="3330810"/>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216506" y="3476432"/>
            <a:ext cx="3221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chemeClr val="bg1"/>
                </a:solidFill>
                <a:latin typeface="微软雅黑" panose="020B0503020204020204" charset="-122"/>
                <a:ea typeface="微软雅黑" panose="020B0503020204020204" charset="-122"/>
              </a:rPr>
              <a:t>项目功能设计</a:t>
            </a:r>
            <a:endParaRPr lang="en-US" altLang="zh-CN" sz="2400"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zh-CN" altLang="en-US" sz="3000" b="1" kern="0" dirty="0">
                <a:solidFill>
                  <a:srgbClr val="C9394A"/>
                </a:solidFill>
                <a:latin typeface="微软雅黑" panose="020B0503020204020204" charset="-122"/>
                <a:ea typeface="微软雅黑" panose="020B0503020204020204" charset="-122"/>
              </a:rPr>
              <a:t>实战项目启航</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zh-CN" altLang="en-US" sz="3000" b="1" dirty="0">
                <a:solidFill>
                  <a:srgbClr val="C00000"/>
                </a:solidFill>
                <a:latin typeface="微软雅黑" panose="020B0503020204020204" charset="-122"/>
                <a:ea typeface="微软雅黑" panose="020B0503020204020204" charset="-122"/>
                <a:cs typeface="微软雅黑" panose="020B0503020204020204" charset="-122"/>
              </a:rPr>
              <a:t>功能设计</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5187787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2556323" y="431711"/>
            <a:ext cx="4031873"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钱包连接代码实现要点</a:t>
            </a:r>
          </a:p>
        </p:txBody>
      </p:sp>
      <p:sp>
        <p:nvSpPr>
          <p:cNvPr id="3" name="矩形">
            <a:extLst>
              <a:ext uri="{FF2B5EF4-FFF2-40B4-BE49-F238E27FC236}">
                <a16:creationId xmlns:a16="http://schemas.microsoft.com/office/drawing/2014/main" id="{5BB55A34-1F3A-EEF4-F596-7C967C4386A5}"/>
              </a:ext>
            </a:extLst>
          </p:cNvPr>
          <p:cNvSpPr/>
          <p:nvPr/>
        </p:nvSpPr>
        <p:spPr>
          <a:xfrm>
            <a:off x="1115520" y="1860440"/>
            <a:ext cx="6419120" cy="2295530"/>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如果连接成功，检查是否是所支持的网络</a:t>
            </a: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如果没有工作在所支持网络上，通过配置参数向钱包推送配置，切换到合适网络上</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600" dirty="0">
                <a:latin typeface="微软雅黑" panose="020B0503020204020204" pitchFamily="34" charset="-122"/>
                <a:ea typeface="微软雅黑" panose="020B0503020204020204" pitchFamily="34" charset="-122"/>
              </a:rPr>
              <a:t>Provider</a:t>
            </a:r>
            <a:r>
              <a:rPr lang="zh-CN" altLang="en-US" sz="1600" dirty="0">
                <a:latin typeface="微软雅黑" panose="020B0503020204020204" pitchFamily="34" charset="-122"/>
                <a:ea typeface="微软雅黑" panose="020B0503020204020204" pitchFamily="34" charset="-122"/>
              </a:rPr>
              <a:t>视情况而定：如果是</a:t>
            </a:r>
            <a:r>
              <a:rPr lang="en-US" altLang="zh-CN" sz="1600" dirty="0">
                <a:latin typeface="微软雅黑" panose="020B0503020204020204" pitchFamily="34" charset="-122"/>
                <a:ea typeface="微软雅黑" panose="020B0503020204020204" pitchFamily="34" charset="-122"/>
              </a:rPr>
              <a:t>transaction</a:t>
            </a:r>
            <a:r>
              <a:rPr lang="zh-CN" altLang="en-US" sz="1600" dirty="0">
                <a:latin typeface="微软雅黑" panose="020B0503020204020204" pitchFamily="34" charset="-122"/>
                <a:ea typeface="微软雅黑" panose="020B0503020204020204" pitchFamily="34" charset="-122"/>
              </a:rPr>
              <a:t>一定是连接钱包，如果是读操作并且需要当前</a:t>
            </a:r>
            <a:r>
              <a:rPr lang="en-US" altLang="zh-CN" sz="1600" dirty="0">
                <a:latin typeface="微软雅黑" panose="020B0503020204020204" pitchFamily="34" charset="-122"/>
                <a:ea typeface="微软雅黑" panose="020B0503020204020204" pitchFamily="34" charset="-122"/>
              </a:rPr>
              <a:t>account</a:t>
            </a: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signer</a:t>
            </a:r>
            <a:r>
              <a:rPr lang="zh-CN" altLang="en-US" sz="1600" dirty="0">
                <a:latin typeface="微软雅黑" panose="020B0503020204020204" pitchFamily="34" charset="-122"/>
                <a:ea typeface="微软雅黑" panose="020B0503020204020204" pitchFamily="34" charset="-122"/>
              </a:rPr>
              <a:t>中取到，否则直接使用</a:t>
            </a:r>
            <a:r>
              <a:rPr lang="en-US" altLang="zh-CN" sz="1600" dirty="0" err="1">
                <a:latin typeface="微软雅黑" panose="020B0503020204020204" pitchFamily="34" charset="-122"/>
                <a:ea typeface="微软雅黑" panose="020B0503020204020204" pitchFamily="34" charset="-122"/>
              </a:rPr>
              <a:t>JsonRpcProvider</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重构代码，将合约访问“业务”组织在</a:t>
            </a:r>
            <a:r>
              <a:rPr lang="en-US" altLang="zh-CN" sz="1600" dirty="0">
                <a:latin typeface="微软雅黑" panose="020B0503020204020204" pitchFamily="34" charset="-122"/>
                <a:ea typeface="微软雅黑" panose="020B0503020204020204" pitchFamily="34" charset="-122"/>
              </a:rPr>
              <a:t>service</a:t>
            </a:r>
            <a:r>
              <a:rPr lang="zh-CN" altLang="en-US" sz="1600" dirty="0">
                <a:latin typeface="微软雅黑" panose="020B0503020204020204" pitchFamily="34" charset="-122"/>
                <a:ea typeface="微软雅黑" panose="020B0503020204020204" pitchFamily="34" charset="-122"/>
              </a:rPr>
              <a:t>中</a:t>
            </a:r>
          </a:p>
          <a:p>
            <a:pPr marL="342900" indent="-342900">
              <a:lnSpc>
                <a:spcPct val="150000"/>
              </a:lnSpc>
              <a:buFont typeface="+mj-lt"/>
              <a:buAutoNum type="arabicPeriod"/>
            </a:pPr>
            <a:endParaRPr lang="zh-CN" altLang="en-US" sz="16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611144748"/>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710488" y="431711"/>
            <a:ext cx="1723549" cy="553998"/>
          </a:xfrm>
          <a:prstGeom prst="rect">
            <a:avLst/>
          </a:prstGeom>
          <a:noFill/>
          <a:ln w="9525" cap="flat" cmpd="sng">
            <a:noFill/>
            <a:prstDash val="solid"/>
            <a:miter/>
          </a:ln>
        </p:spPr>
        <p:txBody>
          <a:bodyPr vert="horz" wrap="none" lIns="91440" tIns="45720" rIns="91440" bIns="45720" anchor="t" anchorCtr="0">
            <a:spAutoFit/>
          </a:bodyPr>
          <a:lstStyle/>
          <a:p>
            <a:pPr algn="ctr" fontAlgn="auto">
              <a:defRPr/>
            </a:pPr>
            <a:r>
              <a:rPr lang="zh-CN" altLang="en-US" sz="3000" b="1" kern="0" dirty="0">
                <a:solidFill>
                  <a:srgbClr val="C9394A"/>
                </a:solidFill>
                <a:latin typeface="微软雅黑" panose="020B0503020204020204" charset="-122"/>
                <a:ea typeface="微软雅黑" panose="020B0503020204020204" charset="-122"/>
              </a:rPr>
              <a:t>应用场景</a:t>
            </a:r>
          </a:p>
        </p:txBody>
      </p:sp>
      <p:sp>
        <p:nvSpPr>
          <p:cNvPr id="4" name="矩形">
            <a:extLst>
              <a:ext uri="{FF2B5EF4-FFF2-40B4-BE49-F238E27FC236}">
                <a16:creationId xmlns:a16="http://schemas.microsoft.com/office/drawing/2014/main" id="{90DC9CA4-096E-37D8-D0CC-6AFE1CBE8ECE}"/>
              </a:ext>
            </a:extLst>
          </p:cNvPr>
          <p:cNvSpPr/>
          <p:nvPr/>
        </p:nvSpPr>
        <p:spPr>
          <a:xfrm>
            <a:off x="1168392" y="1203560"/>
            <a:ext cx="6419120" cy="2448340"/>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创作者</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中国传统书画艺术家</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将其作品以及文章发布到去中心化存储基础设施上，并能够发行为</a:t>
            </a:r>
            <a:r>
              <a:rPr lang="en-US" altLang="zh-CN" sz="1600" dirty="0">
                <a:latin typeface="微软雅黑" panose="020B0503020204020204" pitchFamily="34" charset="-122"/>
                <a:ea typeface="微软雅黑" panose="020B0503020204020204" pitchFamily="34" charset="-122"/>
              </a:rPr>
              <a:t>NFT</a:t>
            </a:r>
            <a:r>
              <a:rPr lang="zh-CN" altLang="en-US" sz="1600" dirty="0">
                <a:latin typeface="微软雅黑" panose="020B0503020204020204" pitchFamily="34" charset="-122"/>
                <a:ea typeface="微软雅黑" panose="020B0503020204020204" pitchFamily="34" charset="-122"/>
              </a:rPr>
              <a:t>收藏品</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与现有的书画爱好者平台不同，作品以去中心化的方式存在，创作者拥有对其作品完全的所有权</a:t>
            </a:r>
            <a:endParaRPr lang="en-US" altLang="zh-CN" sz="16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178248482"/>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304131" y="431711"/>
            <a:ext cx="2536272" cy="553998"/>
          </a:xfrm>
          <a:prstGeom prst="rect">
            <a:avLst/>
          </a:prstGeom>
          <a:noFill/>
          <a:ln w="9525" cap="flat" cmpd="sng">
            <a:noFill/>
            <a:prstDash val="solid"/>
            <a:miter/>
          </a:ln>
        </p:spPr>
        <p:txBody>
          <a:bodyPr vert="horz" wrap="none" lIns="91440" tIns="45720" rIns="91440" bIns="45720" anchor="t" anchorCtr="0">
            <a:spAutoFit/>
          </a:bodyPr>
          <a:lstStyle/>
          <a:p>
            <a:pPr algn="ctr" fontAlgn="auto">
              <a:defRPr/>
            </a:pPr>
            <a:r>
              <a:rPr lang="zh-CN" altLang="en-US" sz="3000" b="1" kern="0" dirty="0">
                <a:solidFill>
                  <a:srgbClr val="C9394A"/>
                </a:solidFill>
                <a:latin typeface="微软雅黑" panose="020B0503020204020204" charset="-122"/>
                <a:ea typeface="微软雅黑" panose="020B0503020204020204" charset="-122"/>
              </a:rPr>
              <a:t>功能与</a:t>
            </a:r>
            <a:r>
              <a:rPr lang="en-US" altLang="zh-CN" sz="3000" b="1" kern="0" dirty="0">
                <a:solidFill>
                  <a:srgbClr val="C9394A"/>
                </a:solidFill>
                <a:latin typeface="微软雅黑" panose="020B0503020204020204" charset="-122"/>
                <a:ea typeface="微软雅黑" panose="020B0503020204020204" charset="-122"/>
              </a:rPr>
              <a:t>UI</a:t>
            </a:r>
            <a:r>
              <a:rPr lang="zh-CN" altLang="en-US" sz="3000" b="1" kern="0" dirty="0">
                <a:solidFill>
                  <a:srgbClr val="C9394A"/>
                </a:solidFill>
                <a:latin typeface="微软雅黑" panose="020B0503020204020204" charset="-122"/>
                <a:ea typeface="微软雅黑" panose="020B0503020204020204" charset="-122"/>
              </a:rPr>
              <a:t>设计</a:t>
            </a:r>
          </a:p>
        </p:txBody>
      </p:sp>
      <p:sp>
        <p:nvSpPr>
          <p:cNvPr id="4" name="矩形">
            <a:extLst>
              <a:ext uri="{FF2B5EF4-FFF2-40B4-BE49-F238E27FC236}">
                <a16:creationId xmlns:a16="http://schemas.microsoft.com/office/drawing/2014/main" id="{90DC9CA4-096E-37D8-D0CC-6AFE1CBE8ECE}"/>
              </a:ext>
            </a:extLst>
          </p:cNvPr>
          <p:cNvSpPr/>
          <p:nvPr/>
        </p:nvSpPr>
        <p:spPr>
          <a:xfrm>
            <a:off x="1043510" y="1491600"/>
            <a:ext cx="2592360" cy="1368190"/>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电子化作品</a:t>
            </a:r>
            <a:r>
              <a:rPr lang="en-US" altLang="zh-CN" sz="1600" dirty="0">
                <a:latin typeface="微软雅黑" panose="020B0503020204020204" pitchFamily="34" charset="-122"/>
                <a:ea typeface="微软雅黑" panose="020B0503020204020204" pitchFamily="34" charset="-122"/>
              </a:rPr>
              <a:t>NFT</a:t>
            </a:r>
            <a:r>
              <a:rPr lang="zh-CN" altLang="en-US" sz="1600" dirty="0">
                <a:latin typeface="微软雅黑" panose="020B0503020204020204" pitchFamily="34" charset="-122"/>
                <a:ea typeface="微软雅黑" panose="020B0503020204020204" pitchFamily="34" charset="-122"/>
              </a:rPr>
              <a:t>发布</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内容发表以及发行为</a:t>
            </a:r>
            <a:r>
              <a:rPr lang="en-US" altLang="zh-CN" sz="1600" dirty="0">
                <a:latin typeface="微软雅黑" panose="020B0503020204020204" pitchFamily="34" charset="-122"/>
                <a:ea typeface="微软雅黑" panose="020B0503020204020204" pitchFamily="34" charset="-122"/>
              </a:rPr>
              <a:t>NFT</a:t>
            </a:r>
            <a:r>
              <a:rPr lang="zh-CN" altLang="en-US" sz="1600" dirty="0">
                <a:latin typeface="微软雅黑" panose="020B0503020204020204" pitchFamily="34" charset="-122"/>
                <a:ea typeface="微软雅黑" panose="020B0503020204020204" pitchFamily="34" charset="-122"/>
              </a:rPr>
              <a:t>藏品</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NFT</a:t>
            </a:r>
            <a:r>
              <a:rPr lang="zh-CN" altLang="en-US" sz="1600" dirty="0">
                <a:latin typeface="微软雅黑" panose="020B0503020204020204" pitchFamily="34" charset="-122"/>
                <a:ea typeface="微软雅黑" panose="020B0503020204020204" pitchFamily="34" charset="-122"/>
              </a:rPr>
              <a:t>市场的对接</a:t>
            </a:r>
            <a:endParaRPr lang="en-US" altLang="zh-CN" sz="1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F00A949-0736-BFF3-C6FD-037FE8A87173}"/>
              </a:ext>
            </a:extLst>
          </p:cNvPr>
          <p:cNvPicPr>
            <a:picLocks noChangeAspect="1"/>
          </p:cNvPicPr>
          <p:nvPr/>
        </p:nvPicPr>
        <p:blipFill>
          <a:blip r:embed="rId4"/>
          <a:stretch>
            <a:fillRect/>
          </a:stretch>
        </p:blipFill>
        <p:spPr>
          <a:xfrm>
            <a:off x="3851900" y="1211461"/>
            <a:ext cx="1859441" cy="3086367"/>
          </a:xfrm>
          <a:prstGeom prst="rect">
            <a:avLst/>
          </a:prstGeom>
        </p:spPr>
      </p:pic>
      <p:pic>
        <p:nvPicPr>
          <p:cNvPr id="7" name="图片 6">
            <a:extLst>
              <a:ext uri="{FF2B5EF4-FFF2-40B4-BE49-F238E27FC236}">
                <a16:creationId xmlns:a16="http://schemas.microsoft.com/office/drawing/2014/main" id="{81F7B5C0-9995-DE01-C9E4-5D560FD134D2}"/>
              </a:ext>
            </a:extLst>
          </p:cNvPr>
          <p:cNvPicPr>
            <a:picLocks noChangeAspect="1"/>
          </p:cNvPicPr>
          <p:nvPr/>
        </p:nvPicPr>
        <p:blipFill>
          <a:blip r:embed="rId5"/>
          <a:stretch>
            <a:fillRect/>
          </a:stretch>
        </p:blipFill>
        <p:spPr>
          <a:xfrm>
            <a:off x="5868180" y="1605850"/>
            <a:ext cx="2415749" cy="2720576"/>
          </a:xfrm>
          <a:prstGeom prst="rect">
            <a:avLst/>
          </a:prstGeom>
        </p:spPr>
      </p:pic>
    </p:spTree>
    <p:custDataLst>
      <p:tags r:id="rId1"/>
    </p:custDataLst>
    <p:extLst>
      <p:ext uri="{BB962C8B-B14F-4D97-AF65-F5344CB8AC3E}">
        <p14:creationId xmlns:p14="http://schemas.microsoft.com/office/powerpoint/2010/main" val="898361635"/>
      </p:ext>
    </p:extLst>
  </p:cSld>
  <p:clrMapOvr>
    <a:masterClrMapping/>
  </p:clrMapOvr>
  <mc:AlternateContent xmlns:mc="http://schemas.openxmlformats.org/markup-compatibility/2006">
    <mc:Choice xmlns:p14="http://schemas.microsoft.com/office/powerpoint/2010/main" Requires="p14">
      <p:transition spd="slow" p14:dur="2000" advTm="146497"/>
    </mc:Choice>
    <mc:Fallback>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881213" y="431711"/>
            <a:ext cx="1382110" cy="553998"/>
          </a:xfrm>
          <a:prstGeom prst="rect">
            <a:avLst/>
          </a:prstGeom>
          <a:noFill/>
          <a:ln w="9525" cap="flat" cmpd="sng">
            <a:noFill/>
            <a:prstDash val="solid"/>
            <a:miter/>
          </a:ln>
        </p:spPr>
        <p:txBody>
          <a:bodyPr vert="horz" wrap="none" lIns="91440" tIns="45720" rIns="91440" bIns="45720" anchor="t" anchorCtr="0">
            <a:spAutoFit/>
          </a:bodyPr>
          <a:lstStyle/>
          <a:p>
            <a:pPr algn="ctr" fontAlgn="auto">
              <a:defRPr/>
            </a:pPr>
            <a:r>
              <a:rPr lang="en-US" altLang="zh-CN" sz="3000" b="1" kern="0" dirty="0">
                <a:solidFill>
                  <a:srgbClr val="C9394A"/>
                </a:solidFill>
                <a:latin typeface="微软雅黑" panose="020B0503020204020204" charset="-122"/>
                <a:ea typeface="微软雅黑" panose="020B0503020204020204" charset="-122"/>
              </a:rPr>
              <a:t>UI</a:t>
            </a:r>
            <a:r>
              <a:rPr lang="zh-CN" altLang="en-US" sz="3000" b="1" kern="0" dirty="0">
                <a:solidFill>
                  <a:srgbClr val="C9394A"/>
                </a:solidFill>
                <a:latin typeface="微软雅黑" panose="020B0503020204020204" charset="-122"/>
                <a:ea typeface="微软雅黑" panose="020B0503020204020204" charset="-122"/>
              </a:rPr>
              <a:t>实现</a:t>
            </a:r>
          </a:p>
        </p:txBody>
      </p:sp>
      <p:sp>
        <p:nvSpPr>
          <p:cNvPr id="4" name="矩形">
            <a:extLst>
              <a:ext uri="{FF2B5EF4-FFF2-40B4-BE49-F238E27FC236}">
                <a16:creationId xmlns:a16="http://schemas.microsoft.com/office/drawing/2014/main" id="{90DC9CA4-096E-37D8-D0CC-6AFE1CBE8ECE}"/>
              </a:ext>
            </a:extLst>
          </p:cNvPr>
          <p:cNvSpPr/>
          <p:nvPr/>
        </p:nvSpPr>
        <p:spPr>
          <a:xfrm>
            <a:off x="3059790" y="1419590"/>
            <a:ext cx="4752660" cy="1800250"/>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en-US" altLang="zh-CN" sz="1600" dirty="0">
                <a:latin typeface="微软雅黑" panose="020B0503020204020204" pitchFamily="34" charset="-122"/>
                <a:ea typeface="微软雅黑" panose="020B0503020204020204" pitchFamily="34" charset="-122"/>
              </a:rPr>
              <a:t>React typescript</a:t>
            </a:r>
          </a:p>
          <a:p>
            <a:pPr marL="342900" indent="-342900">
              <a:lnSpc>
                <a:spcPct val="150000"/>
              </a:lnSpc>
              <a:buFont typeface="+mj-lt"/>
              <a:buAutoNum type="arabicPeriod"/>
            </a:pPr>
            <a:r>
              <a:rPr lang="en-US" altLang="zh-CN" sz="1600" dirty="0">
                <a:latin typeface="微软雅黑" panose="020B0503020204020204" pitchFamily="34" charset="-122"/>
                <a:ea typeface="微软雅黑" panose="020B0503020204020204" pitchFamily="34" charset="-122"/>
              </a:rPr>
              <a:t>Ant design</a:t>
            </a:r>
          </a:p>
          <a:p>
            <a:pPr marL="342900" indent="-342900">
              <a:lnSpc>
                <a:spcPct val="150000"/>
              </a:lnSpc>
              <a:buFont typeface="+mj-lt"/>
              <a:buAutoNum type="arabicPeriod"/>
            </a:pPr>
            <a:r>
              <a:rPr lang="en-US" dirty="0"/>
              <a:t>react-notifications-component</a:t>
            </a:r>
          </a:p>
          <a:p>
            <a:pPr marL="342900" indent="-342900">
              <a:lnSpc>
                <a:spcPct val="150000"/>
              </a:lnSpc>
              <a:buFont typeface="+mj-lt"/>
              <a:buAutoNum type="arabicPeriod"/>
            </a:pPr>
            <a:r>
              <a:rPr lang="en-US" dirty="0"/>
              <a:t>react-router-</a:t>
            </a:r>
            <a:r>
              <a:rPr lang="en-US" dirty="0" err="1"/>
              <a:t>dom</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sz="16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038976513"/>
      </p:ext>
    </p:extLst>
  </p:cSld>
  <p:clrMapOvr>
    <a:masterClrMapping/>
  </p:clrMapOvr>
  <mc:AlternateContent xmlns:mc="http://schemas.openxmlformats.org/markup-compatibility/2006">
    <mc:Choice xmlns:p14="http://schemas.microsoft.com/office/powerpoint/2010/main" Requires="p14">
      <p:transition spd="slow" p14:dur="2000" advTm="146497"/>
    </mc:Choice>
    <mc:Fallback>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8946" y="3330810"/>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216506" y="3467784"/>
            <a:ext cx="3221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solidFill>
                  <a:schemeClr val="bg1"/>
                </a:solidFill>
                <a:latin typeface="微软雅黑" panose="020B0503020204020204" charset="-122"/>
                <a:ea typeface="微软雅黑" panose="020B0503020204020204" charset="-122"/>
              </a:rPr>
              <a:t>区块链网络配置管理</a:t>
            </a: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zh-CN" altLang="en-US" sz="3000" b="1" kern="0" dirty="0">
                <a:solidFill>
                  <a:srgbClr val="C9394A"/>
                </a:solidFill>
                <a:latin typeface="微软雅黑" panose="020B0503020204020204" charset="-122"/>
                <a:ea typeface="微软雅黑" panose="020B0503020204020204" charset="-122"/>
              </a:rPr>
              <a:t>实战项目启航</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zh-CN" altLang="en-US" sz="3000" b="1" dirty="0">
                <a:solidFill>
                  <a:srgbClr val="C00000"/>
                </a:solidFill>
                <a:latin typeface="微软雅黑" panose="020B0503020204020204" charset="-122"/>
                <a:ea typeface="微软雅黑" panose="020B0503020204020204" charset="-122"/>
                <a:cs typeface="微软雅黑" panose="020B0503020204020204" charset="-122"/>
              </a:rPr>
              <a:t>网络配置</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812015494"/>
      </p:ext>
    </p:extLst>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2941044" y="431711"/>
            <a:ext cx="3262432" cy="553998"/>
          </a:xfrm>
          <a:prstGeom prst="rect">
            <a:avLst/>
          </a:prstGeom>
          <a:noFill/>
          <a:ln w="9525" cap="flat" cmpd="sng">
            <a:noFill/>
            <a:prstDash val="solid"/>
            <a:miter/>
          </a:ln>
        </p:spPr>
        <p:txBody>
          <a:bodyPr vert="horz" wrap="none" lIns="91440" tIns="45720" rIns="91440" bIns="45720" anchor="t" anchorCtr="0">
            <a:spAutoFit/>
          </a:bodyPr>
          <a:lstStyle/>
          <a:p>
            <a:pPr algn="ctr" fontAlgn="auto">
              <a:defRPr/>
            </a:pPr>
            <a:r>
              <a:rPr lang="zh-CN" altLang="en-US" sz="3000" b="1" kern="0" dirty="0">
                <a:solidFill>
                  <a:srgbClr val="C9394A"/>
                </a:solidFill>
                <a:latin typeface="微软雅黑" panose="020B0503020204020204" charset="-122"/>
                <a:ea typeface="微软雅黑" panose="020B0503020204020204" charset="-122"/>
              </a:rPr>
              <a:t>应用与钱包的状态</a:t>
            </a:r>
          </a:p>
        </p:txBody>
      </p:sp>
      <p:sp>
        <p:nvSpPr>
          <p:cNvPr id="4" name="矩形">
            <a:extLst>
              <a:ext uri="{FF2B5EF4-FFF2-40B4-BE49-F238E27FC236}">
                <a16:creationId xmlns:a16="http://schemas.microsoft.com/office/drawing/2014/main" id="{90DC9CA4-096E-37D8-D0CC-6AFE1CBE8ECE}"/>
              </a:ext>
            </a:extLst>
          </p:cNvPr>
          <p:cNvSpPr/>
          <p:nvPr/>
        </p:nvSpPr>
        <p:spPr>
          <a:xfrm>
            <a:off x="1168392" y="1203560"/>
            <a:ext cx="6419120" cy="2448340"/>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应用是有状态的。有着复杂逻辑的应用并不能钱包连到哪个网络就能够工作在哪个网络，对网络的支持是有各种条件的</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钱包也有自己的状态，当前网络，当前账号，是否处在连接状态</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应用有一个状态管理问题，而状态管理是复杂的，尤其是采用不适当策略的时候</a:t>
            </a:r>
            <a:endParaRPr lang="en-US" altLang="zh-CN" sz="16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017012118"/>
      </p:ext>
    </p:extLst>
  </p:cSld>
  <p:clrMapOvr>
    <a:masterClrMapping/>
  </p:clrMapOvr>
  <mc:AlternateContent xmlns:mc="http://schemas.openxmlformats.org/markup-compatibility/2006">
    <mc:Choice xmlns:p14="http://schemas.microsoft.com/office/powerpoint/2010/main" Requires="p14">
      <p:transition spd="slow" p14:dur="2000" advTm="146497"/>
    </mc:Choice>
    <mc:Fallback>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133404" y="431711"/>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我们的设计策略</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3" name="矩形">
            <a:extLst>
              <a:ext uri="{FF2B5EF4-FFF2-40B4-BE49-F238E27FC236}">
                <a16:creationId xmlns:a16="http://schemas.microsoft.com/office/drawing/2014/main" id="{41C9EEA6-5037-5673-3A51-D5130797CC70}"/>
              </a:ext>
            </a:extLst>
          </p:cNvPr>
          <p:cNvSpPr/>
          <p:nvPr/>
        </p:nvSpPr>
        <p:spPr>
          <a:xfrm>
            <a:off x="1763610" y="1203560"/>
            <a:ext cx="6419120" cy="2448340"/>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对于一个应用，限定在某个或某些网络</a:t>
            </a: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应用为主体维护状态</a:t>
            </a: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不在应用中维护钱包状态，每次交互都去连接钱包：这并不很耗费资源，与状态维护复杂性相比是合理的设计</a:t>
            </a:r>
            <a:endParaRPr lang="en-US" altLang="zh-CN" sz="16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051351245"/>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518125" y="431711"/>
            <a:ext cx="2108269"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当前的设计</a:t>
            </a:r>
          </a:p>
        </p:txBody>
      </p:sp>
      <p:sp>
        <p:nvSpPr>
          <p:cNvPr id="3" name="矩形">
            <a:extLst>
              <a:ext uri="{FF2B5EF4-FFF2-40B4-BE49-F238E27FC236}">
                <a16:creationId xmlns:a16="http://schemas.microsoft.com/office/drawing/2014/main" id="{41C9EEA6-5037-5673-3A51-D5130797CC70}"/>
              </a:ext>
            </a:extLst>
          </p:cNvPr>
          <p:cNvSpPr/>
          <p:nvPr/>
        </p:nvSpPr>
        <p:spPr>
          <a:xfrm>
            <a:off x="1763610" y="1203560"/>
            <a:ext cx="6419120" cy="2448340"/>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只支持一个配置好的固定的网络</a:t>
            </a: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应用为主体，钱包从属于，配合应用</a:t>
            </a:r>
            <a:endParaRPr lang="en-US" altLang="zh-CN" sz="16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783317509"/>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710485" y="431711"/>
            <a:ext cx="1723549"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应用配置</a:t>
            </a:r>
          </a:p>
        </p:txBody>
      </p:sp>
      <p:sp>
        <p:nvSpPr>
          <p:cNvPr id="3" name="矩形">
            <a:extLst>
              <a:ext uri="{FF2B5EF4-FFF2-40B4-BE49-F238E27FC236}">
                <a16:creationId xmlns:a16="http://schemas.microsoft.com/office/drawing/2014/main" id="{41C9EEA6-5037-5673-3A51-D5130797CC70}"/>
              </a:ext>
            </a:extLst>
          </p:cNvPr>
          <p:cNvSpPr/>
          <p:nvPr/>
        </p:nvSpPr>
        <p:spPr>
          <a:xfrm>
            <a:off x="1907630" y="915520"/>
            <a:ext cx="6419120" cy="1422620"/>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支持网络的</a:t>
            </a:r>
            <a:r>
              <a:rPr lang="en-US" altLang="zh-CN" sz="1600" dirty="0" err="1">
                <a:latin typeface="微软雅黑" panose="020B0503020204020204" pitchFamily="34" charset="-122"/>
                <a:ea typeface="微软雅黑" panose="020B0503020204020204" pitchFamily="34" charset="-122"/>
              </a:rPr>
              <a:t>chainId</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应用合约地址</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nftAddress</a:t>
            </a:r>
            <a:r>
              <a:rPr lang="en-US" altLang="zh-CN" sz="1600" dirty="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支持网络的配置参数</a:t>
            </a:r>
          </a:p>
        </p:txBody>
      </p:sp>
      <p:pic>
        <p:nvPicPr>
          <p:cNvPr id="4" name="图片 3">
            <a:extLst>
              <a:ext uri="{FF2B5EF4-FFF2-40B4-BE49-F238E27FC236}">
                <a16:creationId xmlns:a16="http://schemas.microsoft.com/office/drawing/2014/main" id="{89315F88-8B2E-6317-7FDD-E89E2C28B648}"/>
              </a:ext>
            </a:extLst>
          </p:cNvPr>
          <p:cNvPicPr>
            <a:picLocks noChangeAspect="1"/>
          </p:cNvPicPr>
          <p:nvPr/>
        </p:nvPicPr>
        <p:blipFill>
          <a:blip r:embed="rId4"/>
          <a:stretch>
            <a:fillRect/>
          </a:stretch>
        </p:blipFill>
        <p:spPr>
          <a:xfrm>
            <a:off x="1500936" y="2338140"/>
            <a:ext cx="5853595" cy="2373649"/>
          </a:xfrm>
          <a:prstGeom prst="rect">
            <a:avLst/>
          </a:prstGeom>
        </p:spPr>
      </p:pic>
    </p:spTree>
    <p:custDataLst>
      <p:tags r:id="rId1"/>
    </p:custDataLst>
    <p:extLst>
      <p:ext uri="{BB962C8B-B14F-4D97-AF65-F5344CB8AC3E}">
        <p14:creationId xmlns:p14="http://schemas.microsoft.com/office/powerpoint/2010/main" val="2163674719"/>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TIMING" val="|2"/>
</p:tagLst>
</file>

<file path=ppt/tags/tag11.xml><?xml version="1.0" encoding="utf-8"?>
<p:tagLst xmlns:a="http://schemas.openxmlformats.org/drawingml/2006/main" xmlns:r="http://schemas.openxmlformats.org/officeDocument/2006/relationships" xmlns:p="http://schemas.openxmlformats.org/presentationml/2006/main">
  <p:tag name="TIMING" val="|2"/>
</p:tagLst>
</file>

<file path=ppt/tags/tag12.xml><?xml version="1.0" encoding="utf-8"?>
<p:tagLst xmlns:a="http://schemas.openxmlformats.org/drawingml/2006/main" xmlns:r="http://schemas.openxmlformats.org/officeDocument/2006/relationships" xmlns:p="http://schemas.openxmlformats.org/presentationml/2006/main">
  <p:tag name="TIMING" val="|2"/>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TIMING" val="|2"/>
</p:tagLst>
</file>

<file path=ppt/tags/tag4.xml><?xml version="1.0" encoding="utf-8"?>
<p:tagLst xmlns:a="http://schemas.openxmlformats.org/drawingml/2006/main" xmlns:r="http://schemas.openxmlformats.org/officeDocument/2006/relationships" xmlns:p="http://schemas.openxmlformats.org/presentationml/2006/main">
  <p:tag name="TIMING" val="|2"/>
</p:tagLst>
</file>

<file path=ppt/tags/tag5.xml><?xml version="1.0" encoding="utf-8"?>
<p:tagLst xmlns:a="http://schemas.openxmlformats.org/drawingml/2006/main" xmlns:r="http://schemas.openxmlformats.org/officeDocument/2006/relationships" xmlns:p="http://schemas.openxmlformats.org/presentationml/2006/main">
  <p:tag name="TIMING" val="|2"/>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TIMING" val="|2"/>
</p:tagLst>
</file>

<file path=ppt/tags/tag9.xml><?xml version="1.0" encoding="utf-8"?>
<p:tagLst xmlns:a="http://schemas.openxmlformats.org/drawingml/2006/main" xmlns:r="http://schemas.openxmlformats.org/officeDocument/2006/relationships" xmlns:p="http://schemas.openxmlformats.org/presentationml/2006/main">
  <p:tag name="TIMING" val="|2"/>
</p:tagLst>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4609</TotalTime>
  <Words>360</Words>
  <Application>Microsoft Office PowerPoint</Application>
  <PresentationFormat>全屏显示(16:9)</PresentationFormat>
  <Paragraphs>50</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10</vt:i4>
      </vt:variant>
    </vt:vector>
  </HeadingPairs>
  <TitlesOfParts>
    <vt:vector size="18" baseType="lpstr">
      <vt:lpstr>Meiryo</vt:lpstr>
      <vt:lpstr>微软雅黑</vt:lpstr>
      <vt:lpstr>Arial</vt:lpstr>
      <vt:lpstr>Calibri</vt:lpstr>
      <vt:lpstr>讲师ppt模板20141215</vt: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open</dc:creator>
  <cp:lastModifiedBy>b yq</cp:lastModifiedBy>
  <cp:revision>216</cp:revision>
  <dcterms:created xsi:type="dcterms:W3CDTF">2016-04-25T01:54:00Z</dcterms:created>
  <dcterms:modified xsi:type="dcterms:W3CDTF">2023-03-19T03:39:18Z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