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0" r:id="rId3"/>
    <p:sldId id="390" r:id="rId5"/>
    <p:sldId id="391" r:id="rId6"/>
    <p:sldId id="389" r:id="rId7"/>
    <p:sldId id="393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242424"/>
    <a:srgbClr val="FFFFFF"/>
    <a:srgbClr val="F0DF00"/>
    <a:srgbClr val="C30D23"/>
    <a:srgbClr val="FFE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1031" autoAdjust="0"/>
  </p:normalViewPr>
  <p:slideViewPr>
    <p:cSldViewPr snapToGrid="0">
      <p:cViewPr varScale="1">
        <p:scale>
          <a:sx n="63" d="100"/>
          <a:sy n="63" d="100"/>
        </p:scale>
        <p:origin x="1758" y="66"/>
      </p:cViewPr>
      <p:guideLst>
        <p:guide orient="horz" pos="194"/>
        <p:guide pos="5536"/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8861F-529F-4270-8DE9-84777EBAD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分析（静止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3"/>
          <p:cNvSpPr>
            <a:spLocks noChangeArrowheads="1"/>
          </p:cNvSpPr>
          <p:nvPr userDrawn="1"/>
        </p:nvSpPr>
        <p:spPr bwMode="auto">
          <a:xfrm>
            <a:off x="1604043" y="599470"/>
            <a:ext cx="1816100" cy="2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lvl="1" algn="ctr"/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solidity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合约程序设计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4579" y="254793"/>
            <a:ext cx="835735" cy="566539"/>
            <a:chOff x="304799" y="673099"/>
            <a:chExt cx="4000501" cy="4000500"/>
          </a:xfrm>
          <a:gradFill flip="none" rotWithShape="1">
            <a:gsLst>
              <a:gs pos="0">
                <a:srgbClr val="009288">
                  <a:shade val="30000"/>
                  <a:satMod val="115000"/>
                </a:srgbClr>
              </a:gs>
              <a:gs pos="50000">
                <a:srgbClr val="009288">
                  <a:shade val="67500"/>
                  <a:satMod val="115000"/>
                </a:srgbClr>
              </a:gs>
              <a:gs pos="100000">
                <a:srgbClr val="00928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六边形 7"/>
            <p:cNvSpPr/>
            <p:nvPr/>
          </p:nvSpPr>
          <p:spPr>
            <a:xfrm>
              <a:off x="304799" y="673099"/>
              <a:ext cx="4000501" cy="4000500"/>
            </a:xfrm>
            <a:prstGeom prst="hexagon">
              <a:avLst/>
            </a:prstGeom>
            <a:gradFill flip="none" rotWithShape="1">
              <a:gsLst>
                <a:gs pos="0">
                  <a:srgbClr val="E94744">
                    <a:shade val="30000"/>
                    <a:satMod val="115000"/>
                  </a:srgbClr>
                </a:gs>
                <a:gs pos="50000">
                  <a:srgbClr val="E94744">
                    <a:shade val="67500"/>
                    <a:satMod val="115000"/>
                  </a:srgbClr>
                </a:gs>
                <a:gs pos="100000">
                  <a:srgbClr val="E9474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/>
                <a:cs typeface="+mn-cs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538199" y="906497"/>
              <a:ext cx="3533713" cy="3533704"/>
            </a:xfrm>
            <a:prstGeom prst="hexagon">
              <a:avLst/>
            </a:prstGeom>
            <a:gradFill flip="none" rotWithShape="1">
              <a:gsLst>
                <a:gs pos="0">
                  <a:srgbClr val="E94744">
                    <a:shade val="30000"/>
                    <a:satMod val="115000"/>
                  </a:srgbClr>
                </a:gs>
                <a:gs pos="50000">
                  <a:srgbClr val="E94744">
                    <a:shade val="67500"/>
                    <a:satMod val="115000"/>
                  </a:srgbClr>
                </a:gs>
                <a:gs pos="100000">
                  <a:srgbClr val="E9474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anose="020B0503020202020204"/>
                <a:cs typeface="+mn-cs"/>
              </a:endParaRPr>
            </a:p>
          </p:txBody>
        </p:sp>
      </p:grpSp>
      <p:grpSp>
        <p:nvGrpSpPr>
          <p:cNvPr id="10" name="6"/>
          <p:cNvGrpSpPr/>
          <p:nvPr userDrawn="1"/>
        </p:nvGrpSpPr>
        <p:grpSpPr>
          <a:xfrm>
            <a:off x="691261" y="386163"/>
            <a:ext cx="661240" cy="1200171"/>
            <a:chOff x="7314523" y="1440019"/>
            <a:chExt cx="2081664" cy="5686619"/>
          </a:xfrm>
        </p:grpSpPr>
        <p:grpSp>
          <p:nvGrpSpPr>
            <p:cNvPr id="11" name="组合 10"/>
            <p:cNvGrpSpPr/>
            <p:nvPr/>
          </p:nvGrpSpPr>
          <p:grpSpPr>
            <a:xfrm flipH="1">
              <a:off x="7314523" y="1440019"/>
              <a:ext cx="2081664" cy="2081664"/>
              <a:chOff x="2848130" y="1860030"/>
              <a:chExt cx="3807502" cy="3807503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2848130" y="1860030"/>
                <a:ext cx="3807502" cy="3807503"/>
              </a:xfrm>
              <a:prstGeom prst="hexagon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7200" b="0" i="0" u="none" strike="noStrike" kern="0" cap="none" spc="0" normalizeH="0" baseline="0" noProof="0">
                  <a:ln>
                    <a:noFill/>
                  </a:ln>
                  <a:solidFill>
                    <a:srgbClr val="E94744"/>
                  </a:solidFill>
                  <a:effectLst/>
                  <a:uLnTx/>
                  <a:uFillTx/>
                  <a:latin typeface="Agency FB" panose="020B0503020202020204"/>
                  <a:cs typeface="+mn-cs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2936812" y="1948725"/>
                <a:ext cx="3630123" cy="3630122"/>
              </a:xfrm>
              <a:prstGeom prst="hexagon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7200" b="0" i="0" u="none" strike="noStrike" kern="0" cap="none" spc="0" normalizeH="0" baseline="0" noProof="0">
                  <a:ln>
                    <a:noFill/>
                  </a:ln>
                  <a:solidFill>
                    <a:srgbClr val="E94744"/>
                  </a:solidFill>
                  <a:effectLst/>
                  <a:uLnTx/>
                  <a:uFillTx/>
                  <a:latin typeface="Agency FB" panose="020B0503020202020204"/>
                  <a:cs typeface="+mn-cs"/>
                </a:endParaRPr>
              </a:p>
            </p:txBody>
          </p:sp>
        </p:grpSp>
        <p:sp>
          <p:nvSpPr>
            <p:cNvPr id="12" name="文本框 36"/>
            <p:cNvSpPr txBox="1"/>
            <p:nvPr/>
          </p:nvSpPr>
          <p:spPr>
            <a:xfrm>
              <a:off x="7910886" y="1446134"/>
              <a:ext cx="975540" cy="5680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E9474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endParaRPr>
            </a:p>
          </p:txBody>
        </p:sp>
      </p:grpSp>
      <p:sp>
        <p:nvSpPr>
          <p:cNvPr id="15" name="标题 1"/>
          <p:cNvSpPr txBox="1"/>
          <p:nvPr userDrawn="1"/>
        </p:nvSpPr>
        <p:spPr>
          <a:xfrm>
            <a:off x="1433391" y="249690"/>
            <a:ext cx="135890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none" lIns="68582" tIns="34292" rIns="68582" bIns="34292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400" b="1" kern="0" dirty="0" smtClean="0">
                <a:solidFill>
                  <a:schemeClr val="tx2"/>
                </a:solidFill>
                <a:latin typeface="华文隶书" panose="02010800040101010101" charset="-122"/>
                <a:ea typeface="华文隶书" panose="02010800040101010101" charset="-122"/>
              </a:rPr>
              <a:t>智能合约</a:t>
            </a:r>
            <a:endParaRPr sz="2400" b="1" kern="0" dirty="0" smtClean="0">
              <a:solidFill>
                <a:schemeClr val="tx2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87009" y="898681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4" descr="F:\0PPT素材\背景及图片\白麻子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60"/>
          <a:stretch>
            <a:fillRect/>
          </a:stretch>
        </p:blipFill>
        <p:spPr>
          <a:xfrm flipH="1" flipV="1">
            <a:off x="9133205" y="1972945"/>
            <a:ext cx="3010535" cy="4791710"/>
          </a:xfrm>
          <a:prstGeom prst="rect">
            <a:avLst/>
          </a:prstGeom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379039" y="5129981"/>
            <a:ext cx="4981336" cy="35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1693" tIns="40847" rIns="81693" bIns="40847">
            <a:spAutoFit/>
          </a:bodyPr>
          <a:lstStyle/>
          <a:p>
            <a:pPr algn="ctr" defTabSz="685800"/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</a:rPr>
              <a:t>白玉琪</a:t>
            </a:r>
            <a:endParaRPr lang="zh-CN" altLang="en-US" dirty="0" smtClea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flipH="1">
            <a:off x="8680402" y="4701782"/>
            <a:ext cx="900000" cy="900000"/>
            <a:chOff x="7834104" y="4038418"/>
            <a:chExt cx="900000" cy="900000"/>
          </a:xfrm>
        </p:grpSpPr>
        <p:sp>
          <p:nvSpPr>
            <p:cNvPr id="9" name="椭圆 41"/>
            <p:cNvSpPr/>
            <p:nvPr/>
          </p:nvSpPr>
          <p:spPr>
            <a:xfrm>
              <a:off x="7834104" y="4038418"/>
              <a:ext cx="900000" cy="900000"/>
            </a:xfrm>
            <a:prstGeom prst="homePlate">
              <a:avLst/>
            </a:prstGeom>
            <a:gradFill>
              <a:gsLst>
                <a:gs pos="0">
                  <a:srgbClr val="CCCCCC"/>
                </a:gs>
                <a:gs pos="100000">
                  <a:srgbClr val="FCFCFC"/>
                </a:gs>
              </a:gsLst>
              <a:lin ang="7200000" scaled="0"/>
            </a:gradFill>
            <a:ln w="25400" cap="flat" cmpd="sng" algn="ctr">
              <a:noFill/>
              <a:prstDash val="solid"/>
            </a:ln>
            <a:effectLst>
              <a:outerShdw blurRad="254000" dist="127000" dir="8160000" algn="ctr" rotWithShape="0">
                <a:srgbClr val="000000">
                  <a:alpha val="34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椭圆 42"/>
            <p:cNvSpPr/>
            <p:nvPr/>
          </p:nvSpPr>
          <p:spPr>
            <a:xfrm>
              <a:off x="7946467" y="4162070"/>
              <a:ext cx="662782" cy="662782"/>
            </a:xfrm>
            <a:prstGeom prst="homePlate">
              <a:avLst/>
            </a:prstGeom>
            <a:solidFill>
              <a:srgbClr val="44546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8180" y="5122957"/>
            <a:ext cx="1627163" cy="182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圆角矩形 28"/>
          <p:cNvSpPr/>
          <p:nvPr/>
        </p:nvSpPr>
        <p:spPr>
          <a:xfrm rot="2700000">
            <a:off x="10268412" y="3125149"/>
            <a:ext cx="260187" cy="260187"/>
          </a:xfrm>
          <a:prstGeom prst="roundRect">
            <a:avLst/>
          </a:prstGeom>
          <a:gradFill rotWithShape="1">
            <a:gsLst>
              <a:gs pos="0">
                <a:srgbClr val="015A74">
                  <a:shade val="51000"/>
                  <a:satMod val="130000"/>
                </a:srgbClr>
              </a:gs>
              <a:gs pos="80000">
                <a:srgbClr val="015A74">
                  <a:shade val="93000"/>
                  <a:satMod val="130000"/>
                </a:srgbClr>
              </a:gs>
              <a:gs pos="100000">
                <a:srgbClr val="015A74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15A7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2075" y="2113915"/>
            <a:ext cx="7278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spc="34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函数调用</a:t>
            </a:r>
            <a:endParaRPr lang="zh-CN" altLang="en-US" sz="3600" b="1" spc="340" dirty="0" smtClean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67152 1.11022E-16 L -4.44444E-6 1.11022E-16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7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67205 1.35802E-6 L -2.5E-6 1.35802E-6 " pathEditMode="relative" rAng="0" ptsTypes="AA">
                                      <p:cBhvr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26974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一般合约间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如果被调用合约在另一个源文件中，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引入被调用函数所在合约的定义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调用者须持有被调用合约的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将地址重载为被调用合约，调用它的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None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铸币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mint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2138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利用接口的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调用者须持有被调用合约的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调用者自己定义一个接口，其中的函数的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signature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与被调用合约的相应函数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将地址重载为这个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接口，调用它的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这个特点极为重要，应用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140" y="4458970"/>
            <a:ext cx="8381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solidity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语言允许这样做。对于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来说，被调用合约必须实现这个接口，否则重载会抛出异常。从这一点来看，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solidity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的类型相对要弱，但也更灵活，这一点与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37452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200" b="1" spc="340" dirty="0" smtClean="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函数调用中的上下文变量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06220"/>
            <a:ext cx="10500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 transaction message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一次外部账号对合约的调用，可能引发一系列合约之间的调用；所有这些调用，背后是一个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，一个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transaction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直接被外部账号调用的那个函数，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transaction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是同一的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调用跨越合约时，产生新的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合约内部的调用，背后是一个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没有变化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transaction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internal transaction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/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0370" y="4483735"/>
            <a:ext cx="11194090" cy="1858753"/>
            <a:chOff x="1033" y="7235"/>
            <a:chExt cx="17417" cy="3100"/>
          </a:xfrm>
        </p:grpSpPr>
        <p:sp>
          <p:nvSpPr>
            <p:cNvPr id="3" name="圆角矩形 2"/>
            <p:cNvSpPr/>
            <p:nvPr/>
          </p:nvSpPr>
          <p:spPr>
            <a:xfrm>
              <a:off x="5201" y="7235"/>
              <a:ext cx="5804" cy="31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ContractA</a:t>
              </a:r>
              <a:endParaRPr lang="en-US" altLang="zh-CN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2646" y="7235"/>
              <a:ext cx="5804" cy="31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Contract</a:t>
              </a: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8362" y="8273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a2()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67" y="8273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f1()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6334" y="8273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b2()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083" y="8350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a1()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937" y="8273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b1()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>
              <a:endCxn id="6" idx="2"/>
            </p:cNvCxnSpPr>
            <p:nvPr/>
          </p:nvCxnSpPr>
          <p:spPr>
            <a:xfrm flipV="1">
              <a:off x="1471" y="8708"/>
              <a:ext cx="4596" cy="45"/>
            </a:xfrm>
            <a:prstGeom prst="straightConnector1">
              <a:avLst/>
            </a:prstGeom>
            <a:ln w="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6"/>
              <a:endCxn id="5" idx="2"/>
            </p:cNvCxnSpPr>
            <p:nvPr/>
          </p:nvCxnSpPr>
          <p:spPr>
            <a:xfrm flipV="1">
              <a:off x="7522" y="8708"/>
              <a:ext cx="840" cy="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9801" y="8708"/>
              <a:ext cx="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6"/>
              <a:endCxn id="7" idx="2"/>
            </p:cNvCxnSpPr>
            <p:nvPr/>
          </p:nvCxnSpPr>
          <p:spPr>
            <a:xfrm>
              <a:off x="15376" y="8708"/>
              <a:ext cx="9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" y="7965"/>
              <a:ext cx="2946" cy="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transaction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015" y="8709"/>
              <a:ext cx="1964" cy="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33" y="8396"/>
              <a:ext cx="1407" cy="7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EOA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37452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200" b="1" spc="340" dirty="0" smtClean="0"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函数调用中的上下文变量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06220"/>
            <a:ext cx="10500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 transaction message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一次外部账号对合约的调用，可能引发一系列合约之间的调用；所有这些调用，背后是一个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，一个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transaction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直接被外部账号调用的那个函数，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transaction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是同一的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调用跨越合约时，产生新的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合约内部的调用，背后是一个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message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没有变化</a:t>
            </a:r>
            <a:endParaRPr lang="zh-CN" altLang="en-US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algn="l">
              <a:buAutoNum type="arabicPeriod"/>
            </a:pP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transaction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internal transaction</a:t>
            </a:r>
            <a:endParaRPr lang="en-US" altLang="zh-CN" sz="24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/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50612" y="4483735"/>
            <a:ext cx="11832944" cy="2824105"/>
            <a:chOff x="1329" y="7235"/>
            <a:chExt cx="18411" cy="4710"/>
          </a:xfrm>
        </p:grpSpPr>
        <p:sp>
          <p:nvSpPr>
            <p:cNvPr id="3" name="圆角矩形 2"/>
            <p:cNvSpPr/>
            <p:nvPr/>
          </p:nvSpPr>
          <p:spPr>
            <a:xfrm>
              <a:off x="5201" y="7235"/>
              <a:ext cx="5804" cy="47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ContractA</a:t>
              </a:r>
              <a:endParaRPr lang="en-US" altLang="zh-CN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936" y="7363"/>
              <a:ext cx="5804" cy="31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r>
                <a:rPr lang="en-US" altLang="zh-CN"/>
                <a:t>Contract</a:t>
              </a:r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8362" y="8273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a2()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67" y="8273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f1()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624" y="8401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b2()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083" y="8350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a1()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227" y="8401"/>
              <a:ext cx="1439" cy="870"/>
            </a:xfrm>
            <a:prstGeom prst="ellipse">
              <a:avLst/>
            </a:prstGeom>
            <a:solidFill>
              <a:srgbClr val="F0DF00"/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b1()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>
              <a:endCxn id="6" idx="2"/>
            </p:cNvCxnSpPr>
            <p:nvPr/>
          </p:nvCxnSpPr>
          <p:spPr>
            <a:xfrm flipV="1">
              <a:off x="1471" y="8708"/>
              <a:ext cx="4596" cy="45"/>
            </a:xfrm>
            <a:prstGeom prst="straightConnector1">
              <a:avLst/>
            </a:prstGeom>
            <a:ln w="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6"/>
              <a:endCxn id="5" idx="2"/>
            </p:cNvCxnSpPr>
            <p:nvPr/>
          </p:nvCxnSpPr>
          <p:spPr>
            <a:xfrm flipV="1">
              <a:off x="7522" y="8708"/>
              <a:ext cx="840" cy="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10" idx="2"/>
            </p:cNvCxnSpPr>
            <p:nvPr/>
          </p:nvCxnSpPr>
          <p:spPr>
            <a:xfrm>
              <a:off x="9801" y="8708"/>
              <a:ext cx="5426" cy="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6"/>
              <a:endCxn id="7" idx="2"/>
            </p:cNvCxnSpPr>
            <p:nvPr/>
          </p:nvCxnSpPr>
          <p:spPr>
            <a:xfrm>
              <a:off x="16666" y="8836"/>
              <a:ext cx="9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296" y="7965"/>
              <a:ext cx="2946" cy="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transaction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message1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733" y="7939"/>
              <a:ext cx="1964" cy="1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message2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329" y="8401"/>
              <a:ext cx="1407" cy="7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rgbClr val="F0D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rgbClr val="FF0000"/>
                  </a:solidFill>
                </a:rPr>
                <a:t>EOA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5633847" y="5950032"/>
            <a:ext cx="924861" cy="521650"/>
          </a:xfrm>
          <a:prstGeom prst="ellipse">
            <a:avLst/>
          </a:prstGeom>
          <a:solidFill>
            <a:srgbClr val="F0DF00"/>
          </a:solidFill>
          <a:ln w="31750">
            <a:solidFill>
              <a:srgbClr val="F0D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b1()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曲线连接符 10"/>
          <p:cNvCxnSpPr>
            <a:stCxn id="10" idx="3"/>
            <a:endCxn id="9" idx="6"/>
          </p:cNvCxnSpPr>
          <p:nvPr/>
        </p:nvCxnSpPr>
        <p:spPr>
          <a:xfrm rot="5400000">
            <a:off x="7796848" y="4389438"/>
            <a:ext cx="582930" cy="3060065"/>
          </a:xfrm>
          <a:prstGeom prst="curved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>
            <a:off x="5995670" y="5367655"/>
            <a:ext cx="427355" cy="65913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78702" y="5551057"/>
            <a:ext cx="12622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message1’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634336" y="6687816"/>
            <a:ext cx="924861" cy="521650"/>
          </a:xfrm>
          <a:prstGeom prst="ellipse">
            <a:avLst/>
          </a:prstGeom>
          <a:solidFill>
            <a:srgbClr val="F0DF00"/>
          </a:solidFill>
          <a:ln w="31750">
            <a:solidFill>
              <a:srgbClr val="F0D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b2()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>
            <a:stCxn id="9" idx="4"/>
            <a:endCxn id="23" idx="0"/>
          </p:cNvCxnSpPr>
          <p:nvPr/>
        </p:nvCxnSpPr>
        <p:spPr>
          <a:xfrm>
            <a:off x="6096000" y="6471285"/>
            <a:ext cx="63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7" idx="4"/>
            <a:endCxn id="23" idx="6"/>
          </p:cNvCxnSpPr>
          <p:nvPr/>
        </p:nvCxnSpPr>
        <p:spPr>
          <a:xfrm rot="5400000">
            <a:off x="8400415" y="3862070"/>
            <a:ext cx="1243965" cy="492696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de5831b-29ca-4050-967b-ae9944b4a505"/>
  <p:tag name="COMMONDATA" val="eyJoZGlkIjoiZTliOGYzZmU5YWY1MjZiOGY0MTMyMmVlN2FkZDQyM2MifQ=="/>
</p:tagLst>
</file>

<file path=ppt/theme/theme1.xml><?xml version="1.0" encoding="utf-8"?>
<a:theme xmlns:a="http://schemas.openxmlformats.org/drawingml/2006/main" name="Office 主题">
  <a:themeElements>
    <a:clrScheme name="自定义 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94744"/>
      </a:accent1>
      <a:accent2>
        <a:srgbClr val="F36F00"/>
      </a:accent2>
      <a:accent3>
        <a:srgbClr val="009288"/>
      </a:accent3>
      <a:accent4>
        <a:srgbClr val="70AD47"/>
      </a:accent4>
      <a:accent5>
        <a:srgbClr val="0070C0"/>
      </a:accent5>
      <a:accent6>
        <a:srgbClr val="005364"/>
      </a:accent6>
      <a:hlink>
        <a:srgbClr val="FF0066"/>
      </a:hlink>
      <a:folHlink>
        <a:srgbClr val="0070C0"/>
      </a:folHlink>
    </a:clrScheme>
    <a:fontScheme name="自定义 3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DF00"/>
        </a:solidFill>
        <a:ln w="31750">
          <a:solidFill>
            <a:srgbClr val="F0DF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870</Words>
  <Application>WPS 演示</Application>
  <PresentationFormat>全屏显示(4:3)</PresentationFormat>
  <Paragraphs>118</Paragraphs>
  <Slides>5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Agency FB</vt:lpstr>
      <vt:lpstr>华文隶书</vt:lpstr>
      <vt:lpstr>Franklin Gothic Book</vt:lpstr>
      <vt:lpstr>Times New Roman</vt:lpstr>
      <vt:lpstr>Arial Unicode MS</vt:lpstr>
      <vt:lpstr>Impact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lastModifiedBy>白玉琪</cp:lastModifiedBy>
  <cp:revision>51</cp:revision>
  <dcterms:created xsi:type="dcterms:W3CDTF">2014-08-23T03:40:00Z</dcterms:created>
  <dcterms:modified xsi:type="dcterms:W3CDTF">2022-08-10T13:54:50Z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BA355753C6354BC79CAB1339F0D0E4F2</vt:lpwstr>
  </property>
  <property fmtid="{D5CDD505-2E9C-101B-9397-08002B2CF9AE}" pid="3" name="KSOProductBuildVer">
    <vt:lpwstr>2052-11.1.0.12302</vt:lpwstr>
  </property>
</Properties>
</file>