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561" r:id="rId5"/>
    <p:sldId id="531" r:id="rId6"/>
    <p:sldId id="551" r:id="rId7"/>
    <p:sldId id="556" r:id="rId8"/>
    <p:sldId id="545" r:id="rId9"/>
    <p:sldId id="547" r:id="rId10"/>
    <p:sldId id="562" r:id="rId11"/>
    <p:sldId id="546" r:id="rId12"/>
    <p:sldId id="54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2640330" y="2276475"/>
            <a:ext cx="732218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sz="32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合约开发进阶部分内容</a:t>
            </a:r>
            <a:endParaRPr kumimoji="0" lang="zh-CN" sz="32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endParaRPr kumimoji="0" sz="32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indent="-742950" defTabSz="914400">
              <a:buClrTx/>
              <a:buSzTx/>
              <a:buFontTx/>
              <a:buAutoNum type="arabicPeriod"/>
              <a:defRPr/>
            </a:pPr>
            <a:r>
              <a:rPr kumimoji="0" sz="32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call与abi函数选择器等</a:t>
            </a:r>
            <a:endParaRPr kumimoji="0" sz="32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indent="-742950" defTabSz="914400">
              <a:buClrTx/>
              <a:buSzTx/>
              <a:buFontTx/>
              <a:buAutoNum type="arabicPeriod"/>
              <a:defRPr/>
            </a:pPr>
            <a:r>
              <a:rPr kumimoji="0" sz="32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delegatecall</a:t>
            </a:r>
            <a:endParaRPr kumimoji="0" sz="32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indent="-742950" defTabSz="914400">
              <a:buClrTx/>
              <a:buSzTx/>
              <a:buFontTx/>
              <a:buAutoNum type="arabicPeriod"/>
              <a:defRPr/>
            </a:pPr>
            <a:r>
              <a:rPr kumimoji="0" sz="32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攻防之战hack</a:t>
            </a:r>
            <a:endParaRPr kumimoji="0" sz="32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indent="-742950" defTabSz="914400">
              <a:buClrTx/>
              <a:buSzTx/>
              <a:buFontTx/>
              <a:buAutoNum type="arabicPeriod"/>
              <a:defRPr/>
            </a:pPr>
            <a:r>
              <a:rPr kumimoji="0" sz="32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应用-NFT，defi</a:t>
            </a:r>
            <a:endParaRPr kumimoji="0" sz="32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indent="-742950" defTabSz="914400">
              <a:buClrTx/>
              <a:buSzTx/>
              <a:buFontTx/>
              <a:buAutoNum type="arabicPeriod"/>
              <a:defRPr/>
            </a:pPr>
            <a:r>
              <a:rPr kumimoji="0" sz="32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闪贷</a:t>
            </a:r>
            <a:r>
              <a:rPr kumimoji="0" lang="en-US" sz="32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(flashloan)</a:t>
            </a:r>
            <a:r>
              <a:rPr kumimoji="0" lang="zh-CN" sz="32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</a:t>
            </a:r>
            <a:r>
              <a:rPr kumimoji="0" sz="32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其攻击行为</a:t>
            </a:r>
            <a:endParaRPr kumimoji="0" sz="32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2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1828165" y="2637155"/>
            <a:ext cx="7322185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合约函数</a:t>
            </a:r>
            <a:r>
              <a:rPr kumimoji="0" lang="en-US" altLang="zh-CN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low-level invocation</a:t>
            </a:r>
            <a:endParaRPr kumimoji="0" lang="zh-CN" altLang="en-US" sz="40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28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2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2075" y="1826260"/>
            <a:ext cx="7553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warning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  <a:p>
            <a:pPr algn="l"/>
            <a:r>
              <a:rPr lang="en-US" altLang="zh-CN" sz="2400">
                <a:solidFill>
                  <a:srgbClr val="FF0000"/>
                </a:solidFill>
              </a:rPr>
              <a:t>solidity</a:t>
            </a:r>
            <a:r>
              <a:rPr lang="zh-CN" altLang="en-US" sz="2400">
                <a:solidFill>
                  <a:srgbClr val="FF0000"/>
                </a:solidFill>
              </a:rPr>
              <a:t>在基础语法结构上借鉴了高层语言，但是具有强大的虚拟机低层访问能力，这种能力在开发中被大量使用</a:t>
            </a:r>
            <a:endParaRPr lang="en-US" altLang="zh-CN" sz="2400">
              <a:solidFill>
                <a:srgbClr val="FF0000"/>
              </a:solidFill>
            </a:endParaRPr>
          </a:p>
          <a:p>
            <a:pPr algn="l"/>
            <a:endParaRPr lang="en-US" altLang="zh-CN" sz="2400"/>
          </a:p>
          <a:p>
            <a:pPr algn="l"/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2075" y="1826260"/>
            <a:ext cx="731266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本节学习</a:t>
            </a:r>
            <a:r>
              <a:rPr lang="zh-CN" altLang="en-US" sz="2400"/>
              <a:t>内容：</a:t>
            </a:r>
            <a:endParaRPr lang="en-US" altLang="zh-CN" sz="2400"/>
          </a:p>
          <a:p>
            <a:pPr algn="l"/>
            <a:r>
              <a:rPr lang="en-US" altLang="zh-CN" sz="2400"/>
              <a:t>1.</a:t>
            </a:r>
            <a:r>
              <a:rPr lang="zh-CN" altLang="en-US" sz="2400"/>
              <a:t>散列函数</a:t>
            </a:r>
            <a:r>
              <a:rPr lang="en-US" altLang="zh-CN" sz="2400"/>
              <a:t>keccab</a:t>
            </a:r>
            <a:r>
              <a:rPr lang="zh-CN" altLang="en-US" sz="2400"/>
              <a:t>，即</a:t>
            </a:r>
            <a:r>
              <a:rPr lang="en-US" altLang="zh-CN" sz="2400"/>
              <a:t>sha3</a:t>
            </a:r>
            <a:endParaRPr lang="en-US" altLang="zh-CN" sz="2400"/>
          </a:p>
          <a:p>
            <a:pPr algn="l"/>
            <a:r>
              <a:rPr lang="en-US" altLang="zh-CN" sz="2400"/>
              <a:t>2.abi</a:t>
            </a:r>
            <a:r>
              <a:rPr lang="zh-CN" altLang="en-US" sz="2400"/>
              <a:t>：</a:t>
            </a:r>
            <a:r>
              <a:rPr lang="en-US" altLang="zh-CN" sz="2400"/>
              <a:t>Application Binary Interface(</a:t>
            </a:r>
            <a:r>
              <a:rPr lang="en-US" altLang="zh-CN" sz="2400">
                <a:solidFill>
                  <a:srgbClr val="FF0000"/>
                </a:solidFill>
              </a:rPr>
              <a:t>global variable</a:t>
            </a:r>
            <a:r>
              <a:rPr lang="en-US" altLang="zh-CN" sz="2400"/>
              <a:t>)</a:t>
            </a:r>
            <a:endParaRPr lang="en-US" altLang="zh-CN" sz="2400"/>
          </a:p>
          <a:p>
            <a:pPr algn="l"/>
            <a:r>
              <a:rPr lang="en-US" altLang="zh-CN" sz="2400"/>
              <a:t>3.function selector:</a:t>
            </a:r>
            <a:r>
              <a:rPr lang="zh-CN" altLang="en-US" sz="2400"/>
              <a:t>函数选择器，是函数的二进制</a:t>
            </a:r>
            <a:r>
              <a:rPr lang="zh-CN" altLang="en-US" sz="2400"/>
              <a:t>标识</a:t>
            </a:r>
            <a:endParaRPr lang="zh-CN" altLang="en-US" sz="2400"/>
          </a:p>
          <a:p>
            <a:pPr algn="l"/>
            <a:r>
              <a:rPr lang="en-US" altLang="zh-CN" sz="2400"/>
              <a:t>4.&lt;adress&gt;.call{value:, gas:}(calldata)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to.call{value: 12 ether, gas:5600}(calldata)</a:t>
            </a:r>
            <a:endParaRPr lang="en-US" altLang="zh-CN" sz="2400"/>
          </a:p>
          <a:p>
            <a:pPr algn="l"/>
            <a:r>
              <a:rPr lang="en-US" altLang="zh-CN" sz="2400"/>
              <a:t>option{value:,gas:}</a:t>
            </a:r>
            <a:endParaRPr lang="en-US" altLang="zh-CN" sz="2400"/>
          </a:p>
          <a:p>
            <a:pPr algn="l"/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981075"/>
            <a:ext cx="10727690" cy="5422039"/>
          </a:xfrm>
          <a:prstGeom prst="round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+mj-lt"/>
              <a:buAutoNum type="arabicPeriod"/>
            </a:pPr>
            <a:r>
              <a:rPr lang="zh-CN" altLang="en-US" sz="2400"/>
              <a:t>SHA-0：指1993年发布的名为“SHA”的原始160位哈希函数。由于未公开的“重大缺陷”，并在稍后修订的版本SHA-1中取而代之，它在出版后不久被撤回。</a:t>
            </a:r>
            <a:endParaRPr lang="zh-CN" altLang="en-US" sz="240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/>
              <a:t>SHA-1：当SHA-0传送失败时被引入。这是一个160位哈希函数，类似于早期的MD5算法。这是由国家安全局（NSA）设计的数字签名算法的一部分。然而，人们注意到加密图形的弱点之后不久就被抛弃了。</a:t>
            </a:r>
            <a:endParaRPr lang="zh-CN" altLang="en-US" sz="240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/>
              <a:t>SHA-2：现在我们来看一下哈希函数中最受欢迎的类别之一。它是由NSA使用Merkle-Damgard范例设计的。它们是具有不同字长的两种哈希函数族：SHA-256和SHA-512。比特币使用SHA-256</a:t>
            </a:r>
            <a:endParaRPr lang="zh-CN" altLang="en-US" sz="240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/>
              <a:t>SHA-3：之前被称为keccak，它在2012年被非NSA设计师的公开竞争之后选中。它支持与SHA-2相同的哈希长度，其内部结构与SHA系列的其他部分有很大不同。以太坊使用这个哈希函数。</a:t>
            </a:r>
            <a:endParaRPr lang="zh-CN" altLang="en-US" sz="240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/>
              <a:t>web3js: javascript  sha3-------</a:t>
            </a:r>
            <a:r>
              <a:rPr lang="zh-CN" altLang="en-US" sz="2400"/>
              <a:t>将一块数据</a:t>
            </a:r>
            <a:r>
              <a:rPr lang="en-US" altLang="zh-CN" sz="2400"/>
              <a:t>(bytes)</a:t>
            </a:r>
            <a:r>
              <a:rPr lang="zh-CN" altLang="en-US" sz="2400"/>
              <a:t>转换成定长</a:t>
            </a:r>
            <a:r>
              <a:rPr lang="en-US" altLang="zh-CN" sz="2400"/>
              <a:t>(256)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0285" y="1268730"/>
            <a:ext cx="848106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1. &lt;adress&gt;.call{value:, gas:}(calldata)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1)call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address</a:t>
            </a:r>
            <a:r>
              <a:rPr lang="zh-CN" altLang="en-US" sz="2800">
                <a:sym typeface="+mn-ea"/>
              </a:rPr>
              <a:t>的方法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2)call</a:t>
            </a:r>
            <a:r>
              <a:rPr lang="zh-CN" altLang="en-US" sz="2800">
                <a:sym typeface="+mn-ea"/>
              </a:rPr>
              <a:t>的参数是</a:t>
            </a:r>
            <a:r>
              <a:rPr lang="en-US" altLang="zh-CN" sz="2800">
                <a:sym typeface="+mn-ea"/>
              </a:rPr>
              <a:t>calldata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calldata</a:t>
            </a:r>
            <a:r>
              <a:rPr lang="zh-CN" altLang="en-US" sz="2800">
                <a:sym typeface="+mn-ea"/>
              </a:rPr>
              <a:t>的前四个字节是</a:t>
            </a:r>
            <a:r>
              <a:rPr lang="en-US" altLang="zh-CN" sz="2800">
                <a:sym typeface="+mn-ea"/>
              </a:rPr>
              <a:t>selector</a:t>
            </a:r>
            <a:r>
              <a:rPr lang="zh-CN" altLang="en-US" sz="2800">
                <a:sym typeface="+mn-ea"/>
              </a:rPr>
              <a:t>，剩下的的是参数编码</a:t>
            </a:r>
            <a:endParaRPr lang="en-US" altLang="zh-CN" sz="2800">
              <a:sym typeface="+mn-ea"/>
            </a:endParaRPr>
          </a:p>
          <a:p>
            <a:r>
              <a:rPr lang="en-US" altLang="zh-CN" sz="2800"/>
              <a:t>2. calldata= abi.encodeWithSignature(sig</a:t>
            </a:r>
            <a:r>
              <a:rPr lang="zh-CN" altLang="en-US" sz="2800"/>
              <a:t>，</a:t>
            </a:r>
            <a:r>
              <a:rPr lang="en-US" altLang="zh-CN" sz="2800"/>
              <a:t> ps)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3. </a:t>
            </a:r>
            <a:r>
              <a:rPr lang="zh-CN" altLang="en-US" sz="2800">
                <a:sym typeface="+mn-ea"/>
              </a:rPr>
              <a:t>call返回值</a:t>
            </a:r>
            <a:r>
              <a:rPr lang="en-US" altLang="zh-CN" sz="2800">
                <a:sym typeface="+mn-ea"/>
              </a:rPr>
              <a:t>(bool success , bytes data)</a:t>
            </a:r>
            <a:endParaRPr lang="en-US" altLang="zh-CN" sz="28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1416050" y="6309360"/>
            <a:ext cx="100571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https://docs.soliditylang.org/en/v0.8.13/abi-spec.html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2075" y="1826260"/>
            <a:ext cx="648144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函数选择器：函数签名的散列值的前四个</a:t>
            </a:r>
            <a:r>
              <a:rPr lang="zh-CN" altLang="en-US" sz="2400"/>
              <a:t>字节</a:t>
            </a:r>
            <a:endParaRPr lang="zh-CN" altLang="en-US" sz="2400"/>
          </a:p>
          <a:p>
            <a:pPr algn="l"/>
            <a:r>
              <a:rPr lang="en-US" altLang="zh-CN" sz="2400"/>
              <a:t>1. </a:t>
            </a:r>
            <a:r>
              <a:rPr lang="zh-CN" altLang="en-US" sz="2400"/>
              <a:t>函数签名</a:t>
            </a:r>
            <a:r>
              <a:rPr lang="en-US" altLang="zh-CN" sz="2400"/>
              <a:t>: </a:t>
            </a:r>
            <a:r>
              <a:rPr lang="zh-CN" altLang="en-US" sz="2400"/>
              <a:t>函数签名是函数的形式化接口</a:t>
            </a:r>
            <a:r>
              <a:rPr lang="zh-CN" altLang="en-US" sz="2400"/>
              <a:t>描述</a:t>
            </a:r>
            <a:endParaRPr lang="zh-CN" altLang="en-US" sz="2400"/>
          </a:p>
          <a:p>
            <a:pPr algn="l"/>
            <a:r>
              <a:rPr lang="en-US" altLang="zh-CN" sz="2400"/>
              <a:t>2. </a:t>
            </a:r>
            <a:r>
              <a:rPr lang="zh-CN" altLang="en-US" sz="2400"/>
              <a:t>散列运算</a:t>
            </a:r>
            <a:r>
              <a:rPr lang="en-US" altLang="zh-CN" sz="2400"/>
              <a:t>keccak256(signature)</a:t>
            </a:r>
            <a:endParaRPr lang="en-US" altLang="zh-CN" sz="2400"/>
          </a:p>
          <a:p>
            <a:pPr algn="l"/>
            <a:r>
              <a:rPr lang="en-US" altLang="zh-CN" sz="2400"/>
              <a:t>3.</a:t>
            </a:r>
            <a:r>
              <a:rPr lang="zh-CN" altLang="en-US" sz="2400"/>
              <a:t>取前四个字节</a:t>
            </a:r>
            <a:r>
              <a:rPr lang="en-US" altLang="zh-CN" sz="2400"/>
              <a:t>bytes4(</a:t>
            </a:r>
            <a:r>
              <a:rPr lang="en-US" altLang="zh-CN" sz="2400">
                <a:sym typeface="+mn-ea"/>
              </a:rPr>
              <a:t>keccak256(signature)</a:t>
            </a:r>
            <a:r>
              <a:rPr lang="en-US" altLang="zh-CN" sz="2400"/>
              <a:t>)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 selector = bytes4(keccak256(&lt;sig&gt;))</a:t>
            </a:r>
            <a:endParaRPr lang="en-US" altLang="zh-CN" sz="2400"/>
          </a:p>
          <a:p>
            <a:pPr algn="l"/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6096000" y="620395"/>
            <a:ext cx="51295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u</a:t>
            </a:r>
            <a:r>
              <a:rPr lang="zh-CN" altLang="en-US" sz="3200">
                <a:solidFill>
                  <a:srgbClr val="FF0000"/>
                </a:solidFill>
              </a:rPr>
              <a:t>int256 instead of uint！！！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call返回值</a:t>
            </a:r>
            <a:r>
              <a:rPr lang="en-US" altLang="zh-CN"/>
              <a:t>(bool success , bytes data)</a:t>
            </a:r>
            <a:endParaRPr lang="en-US" altLang="zh-CN"/>
          </a:p>
          <a:p>
            <a:r>
              <a:rPr lang="en-US" altLang="zh-CN"/>
              <a:t>solidity function return</a:t>
            </a:r>
            <a:r>
              <a:rPr lang="zh-CN" altLang="en-US"/>
              <a:t>可以是多元组</a:t>
            </a:r>
            <a:r>
              <a:rPr lang="en-US" altLang="zh-CN"/>
              <a:t>tuple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v1, v2, v3....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2075" y="1826260"/>
            <a:ext cx="52825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专题</a:t>
            </a:r>
            <a:r>
              <a:rPr lang="en-US" altLang="zh-CN" sz="2400"/>
              <a:t>1   </a:t>
            </a:r>
            <a:r>
              <a:rPr lang="zh-CN" altLang="en-US" sz="2400"/>
              <a:t>重入</a:t>
            </a:r>
            <a:r>
              <a:rPr lang="zh-CN" altLang="en-US" sz="2400"/>
              <a:t>攻击</a:t>
            </a:r>
            <a:endParaRPr lang="zh-CN" altLang="en-US" sz="2400"/>
          </a:p>
          <a:p>
            <a:pPr algn="l"/>
            <a:r>
              <a:rPr lang="zh-CN" altLang="en-US" sz="2400"/>
              <a:t>https://learnblockchain.cn/article/3278</a:t>
            </a:r>
            <a:endParaRPr lang="zh-CN" altLang="en-US" sz="2400"/>
          </a:p>
          <a:p>
            <a:pPr algn="l"/>
            <a:r>
              <a:rPr lang="zh-CN" altLang="en-US" sz="2400"/>
              <a:t>基础知识：</a:t>
            </a:r>
            <a:r>
              <a:rPr lang="en-US" altLang="zh-CN" sz="2400"/>
              <a:t>fallback</a:t>
            </a:r>
            <a:r>
              <a:rPr lang="zh-CN" altLang="en-US" sz="2400"/>
              <a:t>函数</a:t>
            </a:r>
            <a:endParaRPr lang="zh-CN" altLang="en-US" sz="2400"/>
          </a:p>
          <a:p>
            <a:pPr algn="l"/>
            <a:r>
              <a:rPr lang="zh-CN" altLang="en-US" sz="2400"/>
              <a:t>重入不是并发，没有</a:t>
            </a:r>
            <a:r>
              <a:rPr lang="zh-CN" altLang="en-US" sz="2400"/>
              <a:t>并发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COMMONDATA" val="eyJoZGlkIjoiZTliOGYzZmU5YWY1MjZiOGY0MTMyMmVlN2FkZDQyM2M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WPS 演示</Application>
  <PresentationFormat>宽屏</PresentationFormat>
  <Paragraphs>70</Paragraphs>
  <Slides>10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Yi</dc:creator>
  <cp:lastModifiedBy>白玉琪</cp:lastModifiedBy>
  <cp:revision>307</cp:revision>
  <dcterms:created xsi:type="dcterms:W3CDTF">2021-03-19T00:18:00Z</dcterms:created>
  <dcterms:modified xsi:type="dcterms:W3CDTF">2022-06-22T01:23:11Z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3190A2EAEF1448B2911D04A08C6DDDF5</vt:lpwstr>
  </property>
  <property fmtid="{D5CDD505-2E9C-101B-9397-08002B2CF9AE}" pid="4" name="commondata">
    <vt:lpwstr>eyJoZGlkIjoiZTliOGYzZmU5YWY1MjZiOGY0MTMyMmVlN2FkZDQyM2MifQ==</vt:lpwstr>
  </property>
</Properties>
</file>