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0" r:id="rId3"/>
    <p:sldId id="407" r:id="rId5"/>
    <p:sldId id="413" r:id="rId6"/>
    <p:sldId id="390" r:id="rId7"/>
    <p:sldId id="397" r:id="rId8"/>
    <p:sldId id="418" r:id="rId9"/>
    <p:sldId id="409" r:id="rId10"/>
    <p:sldId id="391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xuan Zeng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242424"/>
    <a:srgbClr val="FFFFFF"/>
    <a:srgbClr val="F0DF00"/>
    <a:srgbClr val="C30D23"/>
    <a:srgbClr val="FFE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81031" autoAdjust="0"/>
  </p:normalViewPr>
  <p:slideViewPr>
    <p:cSldViewPr snapToGrid="0">
      <p:cViewPr varScale="1">
        <p:scale>
          <a:sx n="63" d="100"/>
          <a:sy n="63" d="100"/>
        </p:scale>
        <p:origin x="1758" y="66"/>
      </p:cViewPr>
      <p:guideLst>
        <p:guide orient="horz" pos="194"/>
        <p:guide pos="5536"/>
        <p:guide orient="horz" pos="223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8861F-529F-4270-8DE9-84777EBAD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更多模版：亮亮图文旗舰店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18F09-5854-43D5-BC8D-088631B89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分析（静止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3"/>
          <p:cNvSpPr>
            <a:spLocks noChangeArrowheads="1"/>
          </p:cNvSpPr>
          <p:nvPr userDrawn="1"/>
        </p:nvSpPr>
        <p:spPr bwMode="auto">
          <a:xfrm>
            <a:off x="1604043" y="599470"/>
            <a:ext cx="1816100" cy="2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lvl="1" algn="ctr"/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solidity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合约程序设计</a:t>
            </a:r>
            <a:endParaRPr lang="zh-CN" alt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334579" y="254793"/>
            <a:ext cx="835735" cy="566539"/>
            <a:chOff x="304799" y="673099"/>
            <a:chExt cx="4000501" cy="4000500"/>
          </a:xfrm>
          <a:gradFill flip="none" rotWithShape="1">
            <a:gsLst>
              <a:gs pos="0">
                <a:srgbClr val="009288">
                  <a:shade val="30000"/>
                  <a:satMod val="115000"/>
                </a:srgbClr>
              </a:gs>
              <a:gs pos="50000">
                <a:srgbClr val="009288">
                  <a:shade val="67500"/>
                  <a:satMod val="115000"/>
                </a:srgbClr>
              </a:gs>
              <a:gs pos="100000">
                <a:srgbClr val="00928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六边形 7"/>
            <p:cNvSpPr/>
            <p:nvPr/>
          </p:nvSpPr>
          <p:spPr>
            <a:xfrm>
              <a:off x="304799" y="673099"/>
              <a:ext cx="4000501" cy="4000500"/>
            </a:xfrm>
            <a:prstGeom prst="hexagon">
              <a:avLst/>
            </a:prstGeom>
            <a:gradFill flip="none" rotWithShape="1">
              <a:gsLst>
                <a:gs pos="0">
                  <a:srgbClr val="E94744">
                    <a:shade val="30000"/>
                    <a:satMod val="115000"/>
                  </a:srgbClr>
                </a:gs>
                <a:gs pos="50000">
                  <a:srgbClr val="E94744">
                    <a:shade val="67500"/>
                    <a:satMod val="115000"/>
                  </a:srgbClr>
                </a:gs>
                <a:gs pos="100000">
                  <a:srgbClr val="E94744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/>
                <a:cs typeface="+mn-cs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538199" y="906497"/>
              <a:ext cx="3533713" cy="3533704"/>
            </a:xfrm>
            <a:prstGeom prst="hexagon">
              <a:avLst/>
            </a:prstGeom>
            <a:gradFill flip="none" rotWithShape="1">
              <a:gsLst>
                <a:gs pos="0">
                  <a:srgbClr val="E94744">
                    <a:shade val="30000"/>
                    <a:satMod val="115000"/>
                  </a:srgbClr>
                </a:gs>
                <a:gs pos="50000">
                  <a:srgbClr val="E94744">
                    <a:shade val="67500"/>
                    <a:satMod val="115000"/>
                  </a:srgbClr>
                </a:gs>
                <a:gs pos="100000">
                  <a:srgbClr val="E94744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gency FB" panose="020B0503020202020204"/>
                <a:cs typeface="+mn-cs"/>
              </a:endParaRPr>
            </a:p>
          </p:txBody>
        </p:sp>
      </p:grpSp>
      <p:grpSp>
        <p:nvGrpSpPr>
          <p:cNvPr id="10" name="6"/>
          <p:cNvGrpSpPr/>
          <p:nvPr userDrawn="1"/>
        </p:nvGrpSpPr>
        <p:grpSpPr>
          <a:xfrm>
            <a:off x="691261" y="386163"/>
            <a:ext cx="661240" cy="1200171"/>
            <a:chOff x="7314523" y="1440019"/>
            <a:chExt cx="2081664" cy="5686619"/>
          </a:xfrm>
        </p:grpSpPr>
        <p:grpSp>
          <p:nvGrpSpPr>
            <p:cNvPr id="11" name="组合 10"/>
            <p:cNvGrpSpPr/>
            <p:nvPr/>
          </p:nvGrpSpPr>
          <p:grpSpPr>
            <a:xfrm flipH="1">
              <a:off x="7314523" y="1440019"/>
              <a:ext cx="2081664" cy="2081664"/>
              <a:chOff x="2848130" y="1860030"/>
              <a:chExt cx="3807502" cy="3807503"/>
            </a:xfrm>
          </p:grpSpPr>
          <p:sp>
            <p:nvSpPr>
              <p:cNvPr id="13" name="六边形 12"/>
              <p:cNvSpPr/>
              <p:nvPr/>
            </p:nvSpPr>
            <p:spPr>
              <a:xfrm>
                <a:off x="2848130" y="1860030"/>
                <a:ext cx="3807502" cy="3807503"/>
              </a:xfrm>
              <a:prstGeom prst="hexagon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E0E0E0"/>
                  </a:gs>
                </a:gsLst>
                <a:lin ang="54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7200" b="0" i="0" u="none" strike="noStrike" kern="0" cap="none" spc="0" normalizeH="0" baseline="0" noProof="0">
                  <a:ln>
                    <a:noFill/>
                  </a:ln>
                  <a:solidFill>
                    <a:srgbClr val="E94744"/>
                  </a:solidFill>
                  <a:effectLst/>
                  <a:uLnTx/>
                  <a:uFillTx/>
                  <a:latin typeface="Agency FB" panose="020B0503020202020204"/>
                  <a:cs typeface="+mn-cs"/>
                </a:endParaRPr>
              </a:p>
            </p:txBody>
          </p:sp>
          <p:sp>
            <p:nvSpPr>
              <p:cNvPr id="14" name="六边形 13"/>
              <p:cNvSpPr/>
              <p:nvPr/>
            </p:nvSpPr>
            <p:spPr>
              <a:xfrm>
                <a:off x="2936812" y="1948725"/>
                <a:ext cx="3630123" cy="3630122"/>
              </a:xfrm>
              <a:prstGeom prst="hexagon">
                <a:avLst/>
              </a:prstGeom>
              <a:gradFill flip="none" rotWithShape="1">
                <a:gsLst>
                  <a:gs pos="0">
                    <a:sysClr val="window" lastClr="FFFFFF"/>
                  </a:gs>
                  <a:gs pos="100000">
                    <a:srgbClr val="DDDEDD"/>
                  </a:gs>
                </a:gsLst>
                <a:lin ang="189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7200" b="0" i="0" u="none" strike="noStrike" kern="0" cap="none" spc="0" normalizeH="0" baseline="0" noProof="0">
                  <a:ln>
                    <a:noFill/>
                  </a:ln>
                  <a:solidFill>
                    <a:srgbClr val="E94744"/>
                  </a:solidFill>
                  <a:effectLst/>
                  <a:uLnTx/>
                  <a:uFillTx/>
                  <a:latin typeface="Agency FB" panose="020B0503020202020204"/>
                  <a:cs typeface="+mn-cs"/>
                </a:endParaRPr>
              </a:p>
            </p:txBody>
          </p:sp>
        </p:grpSp>
        <p:sp>
          <p:nvSpPr>
            <p:cNvPr id="12" name="文本框 36"/>
            <p:cNvSpPr txBox="1"/>
            <p:nvPr/>
          </p:nvSpPr>
          <p:spPr>
            <a:xfrm>
              <a:off x="7910886" y="1446134"/>
              <a:ext cx="975540" cy="56805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E94744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</a:endParaRPr>
            </a:p>
          </p:txBody>
        </p:sp>
      </p:grpSp>
      <p:sp>
        <p:nvSpPr>
          <p:cNvPr id="15" name="标题 1"/>
          <p:cNvSpPr txBox="1"/>
          <p:nvPr userDrawn="1"/>
        </p:nvSpPr>
        <p:spPr>
          <a:xfrm>
            <a:off x="1433391" y="249690"/>
            <a:ext cx="1358900" cy="437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none" lIns="68582" tIns="34292" rIns="68582" bIns="34292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20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sz="2400" b="1" kern="0" dirty="0" smtClean="0">
                <a:solidFill>
                  <a:schemeClr val="tx2"/>
                </a:solidFill>
                <a:latin typeface="华文隶书" panose="02010800040101010101" charset="-122"/>
                <a:ea typeface="华文隶书" panose="02010800040101010101" charset="-122"/>
              </a:rPr>
              <a:t>智能合约</a:t>
            </a:r>
            <a:endParaRPr sz="2400" b="1" kern="0" dirty="0" smtClean="0">
              <a:solidFill>
                <a:schemeClr val="tx2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687009" y="898681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5000"/>
                <a:lumOff val="95000"/>
              </a:schemeClr>
            </a:gs>
            <a:gs pos="85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317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70364-8C18-4747-B562-0D9376530B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9249D-033E-4043-BE27-F92B2E216FDD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4" descr="F:\0PPT素材\背景及图片\白麻子.jp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78"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solidFill>
              <a:srgbClr val="1F49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60"/>
          <a:stretch>
            <a:fillRect/>
          </a:stretch>
        </p:blipFill>
        <p:spPr>
          <a:xfrm flipH="1" flipV="1">
            <a:off x="9133205" y="1972945"/>
            <a:ext cx="3010535" cy="4791710"/>
          </a:xfrm>
          <a:prstGeom prst="rect">
            <a:avLst/>
          </a:prstGeom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3379039" y="5129981"/>
            <a:ext cx="4981336" cy="358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1693" tIns="40847" rIns="81693" bIns="40847">
            <a:spAutoFit/>
          </a:bodyPr>
          <a:lstStyle/>
          <a:p>
            <a:pPr algn="ctr" defTabSz="685800"/>
            <a:r>
              <a:rPr lang="zh-CN" altLang="en-US" dirty="0" smtClean="0">
                <a:solidFill>
                  <a:sysClr val="windowText" lastClr="000000"/>
                </a:solidFill>
                <a:latin typeface="微软雅黑" panose="020B0503020204020204" pitchFamily="34" charset="-122"/>
              </a:rPr>
              <a:t>白玉琪</a:t>
            </a:r>
            <a:endParaRPr lang="zh-CN" altLang="en-US" dirty="0" smtClean="0">
              <a:solidFill>
                <a:sysClr val="windowText" lastClr="0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 flipH="1">
            <a:off x="8680402" y="4701782"/>
            <a:ext cx="900000" cy="900000"/>
            <a:chOff x="7834104" y="4038418"/>
            <a:chExt cx="900000" cy="900000"/>
          </a:xfrm>
        </p:grpSpPr>
        <p:sp>
          <p:nvSpPr>
            <p:cNvPr id="9" name="椭圆 41"/>
            <p:cNvSpPr/>
            <p:nvPr/>
          </p:nvSpPr>
          <p:spPr>
            <a:xfrm>
              <a:off x="7834104" y="4038418"/>
              <a:ext cx="900000" cy="900000"/>
            </a:xfrm>
            <a:prstGeom prst="homePlate">
              <a:avLst/>
            </a:prstGeom>
            <a:gradFill>
              <a:gsLst>
                <a:gs pos="0">
                  <a:srgbClr val="CCCCCC"/>
                </a:gs>
                <a:gs pos="100000">
                  <a:srgbClr val="FCFCFC"/>
                </a:gs>
              </a:gsLst>
              <a:lin ang="7200000" scaled="0"/>
            </a:gradFill>
            <a:ln w="25400" cap="flat" cmpd="sng" algn="ctr">
              <a:noFill/>
              <a:prstDash val="solid"/>
            </a:ln>
            <a:effectLst>
              <a:outerShdw blurRad="254000" dist="127000" dir="8160000" algn="ctr" rotWithShape="0">
                <a:srgbClr val="000000">
                  <a:alpha val="34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椭圆 42"/>
            <p:cNvSpPr/>
            <p:nvPr/>
          </p:nvSpPr>
          <p:spPr>
            <a:xfrm>
              <a:off x="7946467" y="4162070"/>
              <a:ext cx="662782" cy="662782"/>
            </a:xfrm>
            <a:prstGeom prst="homePlate">
              <a:avLst/>
            </a:prstGeom>
            <a:solidFill>
              <a:srgbClr val="44546A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anklin Gothic Book" panose="020B05030201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8180" y="5122957"/>
            <a:ext cx="1627163" cy="182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圆角矩形 28"/>
          <p:cNvSpPr/>
          <p:nvPr/>
        </p:nvSpPr>
        <p:spPr>
          <a:xfrm rot="2700000">
            <a:off x="10268412" y="3125149"/>
            <a:ext cx="260187" cy="260187"/>
          </a:xfrm>
          <a:prstGeom prst="roundRect">
            <a:avLst/>
          </a:prstGeom>
          <a:gradFill rotWithShape="1">
            <a:gsLst>
              <a:gs pos="0">
                <a:srgbClr val="015A74">
                  <a:shade val="51000"/>
                  <a:satMod val="130000"/>
                </a:srgbClr>
              </a:gs>
              <a:gs pos="80000">
                <a:srgbClr val="015A74">
                  <a:shade val="93000"/>
                  <a:satMod val="130000"/>
                </a:srgbClr>
              </a:gs>
              <a:gs pos="100000">
                <a:srgbClr val="015A74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15A7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2075" y="2113915"/>
            <a:ext cx="7278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 b="1" spc="340" dirty="0" smtClea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gas</a:t>
            </a:r>
            <a:r>
              <a:rPr lang="zh-CN" altLang="en-US" sz="3600" b="1" spc="340" dirty="0" smtClea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zh-CN" altLang="en-US" sz="3600" b="1" spc="340" dirty="0" smtClean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转账</a:t>
            </a:r>
            <a:endParaRPr lang="zh-CN" altLang="en-US" sz="3600" b="1" spc="340" dirty="0" smtClean="0">
              <a:solidFill>
                <a:schemeClr val="tx1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67152 1.11022E-16 L -4.44444E-6 1.11022E-16 " pathEditMode="relative" rAng="0" ptsTypes="AA">
                                      <p:cBhvr>
                                        <p:cTn id="18" dur="1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76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67205 1.35802E-6 L -2.5E-6 1.35802E-6 " pathEditMode="relative" rAng="0" ptsTypes="AA">
                                      <p:cBhvr>
                                        <p:cTn id="2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3" presetClass="entr" presetSubtype="528" fill="hold" grpId="0" nodeType="with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298614"/>
            <a:ext cx="741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3300" y="1526540"/>
            <a:ext cx="105003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address.send,   address.transfer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  receive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把问题搞复杂，不主张用，也不再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/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9500" y="3860165"/>
            <a:ext cx="10500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  <a:buNone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为什么要有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经济学设计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成本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成为矿工收入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18592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合约可以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有钱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合约可以有钱！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合约与其他合约或者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EOA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之间可以转账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AutoNum type="arabicPeriod"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multisig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钱包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4747858" y="202094"/>
            <a:ext cx="2138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以太坊货币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8530" y="940435"/>
            <a:ext cx="8281035" cy="5178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22085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 price</a:t>
            </a:r>
            <a:endParaRPr lang="en-US" altLang="zh-CN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1536700"/>
            <a:ext cx="105003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https://github.com/wolflo/evm-opcodes/blob/main/gas.md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是完全由执行逻辑决定的，一个固定的逻辑的合约函数执行，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没有变化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，有变化的是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的价格，是由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transaction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来设定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交易发起者设定最多消耗多少：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gaslimit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；剩下没用完的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退款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交易失败时，已经用了的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不退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合约之间函数调用可以设置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gaslimit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：调用者来控制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gas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消耗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/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213868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转账与函数</a:t>
            </a:r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775" y="2023110"/>
            <a:ext cx="1050036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fontAlgn="auto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没有单独的转账逻辑，转账是与函数调用一起发生的。转账就是函数调用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200000"/>
              </a:lnSpc>
              <a:buAutoNum type="arabicPeriod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调用时加上调用选项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{gas[gaslimit]:&lt;gas&gt;, value:&lt;value&gt;}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ccontracta.foo{option}();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200000"/>
              </a:lnSpc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被调用者加上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payable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2138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转账与函数调用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280" y="1076960"/>
            <a:ext cx="9092565" cy="32124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44725" y="4559300"/>
            <a:ext cx="7998460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AutoNum type="arabicPeriod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上图是我们之前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学过的函数调用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的正常执行逻辑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fontAlgn="auto">
              <a:lnSpc>
                <a:spcPct val="150000"/>
              </a:lnSpc>
              <a:buAutoNum type="arabicPeriod"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在上述逻辑的理解之上，转账逻辑是：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为空，上述逻辑正常执行；如果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不为空，则要看解析出来的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目标函数是否是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payable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2"/>
          <p:cNvSpPr txBox="1"/>
          <p:nvPr/>
        </p:nvSpPr>
        <p:spPr>
          <a:xfrm>
            <a:off x="5174578" y="308774"/>
            <a:ext cx="2138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200" b="1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转账与函数调用</a:t>
            </a:r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200" b="1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0415" y="1597660"/>
            <a:ext cx="105003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通过静态函数调用转账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fname{gas:&lt;gas&gt;, value:&lt;value&gt;}()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，被调用的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普通函数用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payable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修饰，接收转账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通过动态函数调用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aadress.call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{gas:&lt;gas&gt;, value:&lt;value&gt;}(calldata)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转账，被调用函数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payble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修饰</a:t>
            </a:r>
            <a:endParaRPr lang="zh-CN" altLang="en-US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如果调用没带钱，被调用者不必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payable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；如果带钱了，但是被调用者没有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payable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就会失败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函数调用都可以附带做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转账操作</a:t>
            </a: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buNone/>
            </a:pPr>
            <a:endParaRPr lang="zh-CN" altLang="en-US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5748,&quot;width&quot;:9192}"/>
</p:tagLst>
</file>

<file path=ppt/tags/tag2.xml><?xml version="1.0" encoding="utf-8"?>
<p:tagLst xmlns:p="http://schemas.openxmlformats.org/presentationml/2006/main">
  <p:tag name="KSO_WPP_MARK_KEY" val="1de5831b-29ca-4050-967b-ae9944b4a505"/>
  <p:tag name="COMMONDATA" val="eyJoZGlkIjoiZTliOGYzZmU5YWY1MjZiOGY0MTMyMmVlN2FkZDQyM2MifQ=="/>
</p:tagLst>
</file>

<file path=ppt/theme/theme1.xml><?xml version="1.0" encoding="utf-8"?>
<a:theme xmlns:a="http://schemas.openxmlformats.org/drawingml/2006/main" name="Office 主题">
  <a:themeElements>
    <a:clrScheme name="自定义 9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94744"/>
      </a:accent1>
      <a:accent2>
        <a:srgbClr val="F36F00"/>
      </a:accent2>
      <a:accent3>
        <a:srgbClr val="009288"/>
      </a:accent3>
      <a:accent4>
        <a:srgbClr val="70AD47"/>
      </a:accent4>
      <a:accent5>
        <a:srgbClr val="0070C0"/>
      </a:accent5>
      <a:accent6>
        <a:srgbClr val="005364"/>
      </a:accent6>
      <a:hlink>
        <a:srgbClr val="FF0066"/>
      </a:hlink>
      <a:folHlink>
        <a:srgbClr val="0070C0"/>
      </a:folHlink>
    </a:clrScheme>
    <a:fontScheme name="自定义 3">
      <a:majorFont>
        <a:latin typeface="Impact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DF00"/>
        </a:solidFill>
        <a:ln w="31750">
          <a:solidFill>
            <a:srgbClr val="F0DF00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806</Words>
  <Application>WPS 演示</Application>
  <PresentationFormat>全屏显示(4:3)</PresentationFormat>
  <Paragraphs>56</Paragraphs>
  <Slides>8</Slides>
  <Notes>39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Agency FB</vt:lpstr>
      <vt:lpstr>华文隶书</vt:lpstr>
      <vt:lpstr>Franklin Gothic Book</vt:lpstr>
      <vt:lpstr>Times New Roman</vt:lpstr>
      <vt:lpstr>Impact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lastModifiedBy>白玉琪</cp:lastModifiedBy>
  <cp:revision>99</cp:revision>
  <dcterms:created xsi:type="dcterms:W3CDTF">2014-08-23T03:40:00Z</dcterms:created>
  <dcterms:modified xsi:type="dcterms:W3CDTF">2022-08-08T02:46:41Z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3831E3B2025940E29F1A043E049072D3</vt:lpwstr>
  </property>
  <property fmtid="{D5CDD505-2E9C-101B-9397-08002B2CF9AE}" pid="3" name="KSOProductBuildVer">
    <vt:lpwstr>2052-11.1.0.12302</vt:lpwstr>
  </property>
</Properties>
</file>