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16.xml" ContentType="application/vnd.openxmlformats-officedocument.presentationml.tags+xml"/>
  <Override PartName="/ppt/notesSlides/notesSlide12.xml" ContentType="application/vnd.openxmlformats-officedocument.presentationml.notes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8"/>
  </p:notesMasterIdLst>
  <p:sldIdLst>
    <p:sldId id="342" r:id="rId5"/>
    <p:sldId id="356" r:id="rId6"/>
    <p:sldId id="382" r:id="rId7"/>
    <p:sldId id="384" r:id="rId8"/>
    <p:sldId id="381" r:id="rId9"/>
    <p:sldId id="380" r:id="rId10"/>
    <p:sldId id="387" r:id="rId11"/>
    <p:sldId id="386" r:id="rId12"/>
    <p:sldId id="375" r:id="rId13"/>
    <p:sldId id="376" r:id="rId14"/>
    <p:sldId id="377" r:id="rId15"/>
    <p:sldId id="378" r:id="rId16"/>
    <p:sldId id="388" r:id="rId17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12" d="100"/>
          <a:sy n="112" d="100"/>
        </p:scale>
        <p:origin x="653" y="86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629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283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269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750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064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402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853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407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340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42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72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955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01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7.xml"/><Relationship Id="rId6" Type="http://schemas.openxmlformats.org/officeDocument/2006/relationships/hyperlink" Target="https://docs.opensea.io/docs/opensea-integration" TargetMode="External"/><Relationship Id="rId5" Type="http://schemas.openxmlformats.org/officeDocument/2006/relationships/hyperlink" Target="https://docs.opensea.io/docs/metadata-standards" TargetMode="External"/><Relationship Id="rId4" Type="http://schemas.openxmlformats.org/officeDocument/2006/relationships/hyperlink" Target="https://zhuanlan.zhihu.com/p/51618846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-8946" y="3330810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216506" y="3467784"/>
            <a:ext cx="32217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经济学设计</a:t>
            </a: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实战项目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扩展开发</a:t>
            </a:r>
          </a:p>
        </p:txBody>
      </p:sp>
      <p:sp>
        <p:nvSpPr>
          <p:cNvPr id="18" name="圆角矩形"/>
          <p:cNvSpPr/>
          <p:nvPr/>
        </p:nvSpPr>
        <p:spPr>
          <a:xfrm>
            <a:off x="3495414" y="3420758"/>
            <a:ext cx="2060630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en-US" altLang="zh-CN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Economy</a:t>
            </a:r>
            <a:endParaRPr lang="zh-CN" altLang="en-US" sz="3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87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774791" y="431711"/>
            <a:ext cx="359495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ArtistNFT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收费逻辑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2130920" y="1347580"/>
            <a:ext cx="4750769" cy="16106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zh-CN" dirty="0" err="1"/>
              <a:t>Openzeppelin</a:t>
            </a:r>
            <a:r>
              <a:rPr lang="zh-CN" altLang="en-US" dirty="0"/>
              <a:t>对</a:t>
            </a:r>
            <a:r>
              <a:rPr lang="en-US" altLang="zh-CN" dirty="0"/>
              <a:t>ownable</a:t>
            </a:r>
            <a:r>
              <a:rPr lang="zh-CN" altLang="en-US" dirty="0"/>
              <a:t>的支持</a:t>
            </a:r>
            <a:endParaRPr lang="en-US" altLang="zh-CN" dirty="0"/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合约收费逻辑开发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sz="16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费率</a:t>
            </a: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0CD9B63B-46E5-4405-0C61-6C2D2F3E19A1}"/>
              </a:ext>
            </a:extLst>
          </p:cNvPr>
          <p:cNvSpPr/>
          <p:nvPr/>
        </p:nvSpPr>
        <p:spPr>
          <a:xfrm>
            <a:off x="2123660" y="2958267"/>
            <a:ext cx="4750769" cy="15147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dirty="0"/>
              <a:t>社区治理</a:t>
            </a:r>
            <a:endParaRPr lang="en-US" altLang="zh-CN" dirty="0"/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去中心化自治组织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DAO</a:t>
            </a:r>
            <a:endParaRPr lang="zh-CN" altLang="en-US" sz="16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310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-8946" y="3330810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216506" y="3467784"/>
            <a:ext cx="32217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经济学设计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CreatorCoin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实战项目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扩展开发</a:t>
            </a: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创作者</a:t>
            </a:r>
            <a:endParaRPr lang="zh-CN" altLang="en-US" sz="3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97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518139" y="431711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创作者社区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2339690" y="1311575"/>
            <a:ext cx="4109685" cy="252034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dirty="0"/>
              <a:t>创作者社区：发行</a:t>
            </a:r>
            <a:r>
              <a:rPr lang="en-US" altLang="zh-CN" dirty="0"/>
              <a:t>Creator Coin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dirty="0"/>
              <a:t>ERC1726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dirty="0" err="1"/>
              <a:t>ArtistCoin</a:t>
            </a:r>
            <a:r>
              <a:rPr lang="zh-CN" altLang="en-US" dirty="0"/>
              <a:t>合约的开发</a:t>
            </a:r>
            <a:endParaRPr lang="en-US" altLang="zh-CN" dirty="0"/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dirty="0" err="1"/>
              <a:t>Royality</a:t>
            </a:r>
            <a:r>
              <a:rPr lang="zh-CN" altLang="en-US" dirty="0"/>
              <a:t>与</a:t>
            </a:r>
            <a:r>
              <a:rPr lang="en-US" altLang="zh-CN" dirty="0" err="1"/>
              <a:t>ArtistCoin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132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518143" y="431711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分红记账法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971500" y="1311575"/>
            <a:ext cx="6768940" cy="252034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dirty="0"/>
              <a:t>记录每个</a:t>
            </a:r>
            <a:r>
              <a:rPr lang="en-US" altLang="zh-CN"/>
              <a:t>token</a:t>
            </a:r>
            <a:r>
              <a:rPr lang="zh-CN" altLang="en-US"/>
              <a:t>单位</a:t>
            </a:r>
            <a:r>
              <a:rPr lang="zh-CN" altLang="en-US" dirty="0"/>
              <a:t>历次分红累计所得</a:t>
            </a:r>
            <a:endParaRPr lang="en-US" altLang="zh-CN" dirty="0"/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dirty="0"/>
              <a:t>转账时，对于转移的这部分，</a:t>
            </a:r>
            <a:r>
              <a:rPr lang="en-US" altLang="zh-CN" dirty="0"/>
              <a:t>from</a:t>
            </a:r>
            <a:r>
              <a:rPr lang="zh-CN" altLang="en-US" dirty="0"/>
              <a:t>把当前累计所得留下，</a:t>
            </a:r>
            <a:r>
              <a:rPr lang="en-US" altLang="zh-CN" dirty="0"/>
              <a:t>to</a:t>
            </a:r>
            <a:r>
              <a:rPr lang="zh-CN" altLang="en-US" dirty="0"/>
              <a:t>把当前累计所得扣除</a:t>
            </a:r>
            <a:endParaRPr lang="en-US" altLang="zh-CN" dirty="0"/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dirty="0"/>
              <a:t>铸币时，相当于转账</a:t>
            </a:r>
            <a:r>
              <a:rPr lang="en-US" altLang="zh-CN" dirty="0"/>
              <a:t>to</a:t>
            </a:r>
            <a:r>
              <a:rPr lang="zh-CN" altLang="en-US" dirty="0"/>
              <a:t>的一方，扣除累计所得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2456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6497"/>
    </mc:Choice>
    <mc:Fallback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051650" y="431711"/>
            <a:ext cx="453663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经济学设计</a:t>
            </a: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1259540" y="1275570"/>
            <a:ext cx="6408890" cy="230432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723900" indent="-4572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深水区：内容集中在合约设计开发上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23900" indent="-4572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Web3.0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应用的生态联系特别紧密，具体应用的延申范围取决于生态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23900" indent="-4572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市场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(Royalty)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、社区（治理与激励）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824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-8946" y="3330810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216506" y="3467784"/>
            <a:ext cx="32217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经济学设计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-Royalty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实战项目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扩展开发</a:t>
            </a: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en-US" altLang="zh-CN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Royalty</a:t>
            </a:r>
            <a:endParaRPr lang="zh-CN" altLang="en-US" sz="3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857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051650" y="431711"/>
            <a:ext cx="453663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生态！生态！</a:t>
            </a: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1187531" y="1131550"/>
            <a:ext cx="6480900" cy="33124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723900" indent="-4572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我们已经看到、使用了基础设施，在这个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web3.0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的生态中，市场、治理、也是环境设施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23900" indent="-4572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以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</a:rPr>
              <a:t>opensea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为例，元数据符合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</a:rPr>
              <a:t>opensea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要求，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</a:rPr>
              <a:t>opensea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会自动将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NFT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合约上线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23900" indent="-4572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sz="16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不同的生态环境，合成的方式不同，我们不作预设</a:t>
            </a:r>
            <a:endParaRPr lang="en-US" altLang="zh-CN" sz="1600" kern="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23900" indent="-4572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437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051650" y="431711"/>
            <a:ext cx="453663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 fontAlgn="auto">
              <a:defRPr/>
            </a:pP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Opensea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市场</a:t>
            </a: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1475570" y="1131550"/>
            <a:ext cx="6752363" cy="33124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723900" indent="-4572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hlinkClick r:id="rId4"/>
              </a:rPr>
              <a:t>https://zhuanlan.zhihu.com/p/516188462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23900" indent="-4572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hlinkClick r:id="rId5"/>
              </a:rPr>
              <a:t>https://docs.opensea.io/docs/metadata-standards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23900" indent="-4572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hlinkClick r:id="rId6"/>
              </a:rPr>
              <a:t>https://docs.opensea.io/docs/opensea-integration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23900" indent="-4572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457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365043" y="431711"/>
            <a:ext cx="241444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版权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Royalty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1475570" y="627480"/>
            <a:ext cx="6696929" cy="33124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723900" indent="-4572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这并不是新概念，但却以经济学设计的方式发挥核弹级别的威力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23900" indent="-4572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ERC2981</a:t>
            </a:r>
          </a:p>
          <a:p>
            <a:pPr marL="723900" indent="-4572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需要交易所的支持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23900" indent="-4572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</a:rPr>
              <a:t>Openzeppelin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的支持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6" name="Picture 2" descr="Opensea Review 2023: Buy NFTs on Opensea.io">
            <a:extLst>
              <a:ext uri="{FF2B5EF4-FFF2-40B4-BE49-F238E27FC236}">
                <a16:creationId xmlns:a16="http://schemas.microsoft.com/office/drawing/2014/main" id="{E19DBC51-E581-F6EB-C5BF-6DEB79F62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794" y="3657640"/>
            <a:ext cx="1912285" cy="95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arible Review 2023 : Pros &amp; Cons Of Rarible NFT Market Place Explained !">
            <a:extLst>
              <a:ext uri="{FF2B5EF4-FFF2-40B4-BE49-F238E27FC236}">
                <a16:creationId xmlns:a16="http://schemas.microsoft.com/office/drawing/2014/main" id="{059007A3-42A8-20A4-54D5-357405DE3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240" y="3657637"/>
            <a:ext cx="1717180" cy="95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ntable is Here! - Browse, Manage and Mint ERC-721s for Free -  Blockchaingamer.net">
            <a:extLst>
              <a:ext uri="{FF2B5EF4-FFF2-40B4-BE49-F238E27FC236}">
                <a16:creationId xmlns:a16="http://schemas.microsoft.com/office/drawing/2014/main" id="{B403A50B-E51D-A65B-859B-1B06899FD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025" y="3657638"/>
            <a:ext cx="1923295" cy="95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075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715477" y="431711"/>
            <a:ext cx="371358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ArtistNFT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合约扩充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453E0A0-E7B4-1903-C1D7-29990D595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550" y="1779640"/>
            <a:ext cx="6386113" cy="23471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152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715477" y="431711"/>
            <a:ext cx="371358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ArtistNFT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合约扩充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F373946-2970-DFB4-54D1-E4B35F955ED4}"/>
              </a:ext>
            </a:extLst>
          </p:cNvPr>
          <p:cNvGrpSpPr/>
          <p:nvPr/>
        </p:nvGrpSpPr>
        <p:grpSpPr>
          <a:xfrm>
            <a:off x="755470" y="1419590"/>
            <a:ext cx="6768940" cy="2802250"/>
            <a:chOff x="2074837" y="1609725"/>
            <a:chExt cx="8922593" cy="4124325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D079418-284A-B4F7-D405-FE3D46DC0077}"/>
                </a:ext>
              </a:extLst>
            </p:cNvPr>
            <p:cNvSpPr/>
            <p:nvPr/>
          </p:nvSpPr>
          <p:spPr>
            <a:xfrm>
              <a:off x="4629150" y="1609725"/>
              <a:ext cx="1676400" cy="6477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ERC721</a:t>
              </a:r>
            </a:p>
            <a:p>
              <a:pPr algn="ctr"/>
              <a:r>
                <a:rPr lang="en-US" sz="1400" dirty="0"/>
                <a:t>+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D32951B-5214-1FE0-BD4C-75A586F1EF88}"/>
                </a:ext>
              </a:extLst>
            </p:cNvPr>
            <p:cNvSpPr/>
            <p:nvPr/>
          </p:nvSpPr>
          <p:spPr>
            <a:xfrm>
              <a:off x="2074837" y="2962673"/>
              <a:ext cx="2837240" cy="64770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ERC721UriStorage</a:t>
              </a:r>
              <a:endParaRPr lang="en-US" sz="110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25551AC-2197-1F5B-C40C-5EA1603341F5}"/>
                </a:ext>
              </a:extLst>
            </p:cNvPr>
            <p:cNvSpPr/>
            <p:nvPr/>
          </p:nvSpPr>
          <p:spPr>
            <a:xfrm>
              <a:off x="8203267" y="3105151"/>
              <a:ext cx="2794163" cy="6477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ERC721Royalty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4960AA35-EC03-6718-A0F7-96C6BFCF1671}"/>
                </a:ext>
              </a:extLst>
            </p:cNvPr>
            <p:cNvCxnSpPr>
              <a:cxnSpLocks/>
              <a:stCxn id="6" idx="0"/>
              <a:endCxn id="5" idx="3"/>
            </p:cNvCxnSpPr>
            <p:nvPr/>
          </p:nvCxnSpPr>
          <p:spPr>
            <a:xfrm flipV="1">
              <a:off x="3493458" y="2162571"/>
              <a:ext cx="1381195" cy="800102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20A3B65-776B-A7CC-54F0-C03F8F545B14}"/>
                </a:ext>
              </a:extLst>
            </p:cNvPr>
            <p:cNvSpPr/>
            <p:nvPr/>
          </p:nvSpPr>
          <p:spPr>
            <a:xfrm>
              <a:off x="4314825" y="5086350"/>
              <a:ext cx="2224556" cy="6477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ArtistNFT</a:t>
              </a:r>
              <a:endParaRPr lang="en-US" sz="1400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6718A4E-B014-62AD-F821-1836E0FF5C53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>
            <a:xfrm flipH="1" flipV="1">
              <a:off x="3493458" y="3610374"/>
              <a:ext cx="1933646" cy="1475976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8451C6D1-D4D1-8D56-CA58-18A4EA160A19}"/>
                </a:ext>
              </a:extLst>
            </p:cNvPr>
            <p:cNvCxnSpPr>
              <a:cxnSpLocks/>
              <a:stCxn id="7" idx="0"/>
              <a:endCxn id="5" idx="5"/>
            </p:cNvCxnSpPr>
            <p:nvPr/>
          </p:nvCxnSpPr>
          <p:spPr>
            <a:xfrm flipH="1" flipV="1">
              <a:off x="6060047" y="2162571"/>
              <a:ext cx="3540301" cy="94258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1E77652-84F3-E8B3-B524-E1A517B56DC9}"/>
                </a:ext>
              </a:extLst>
            </p:cNvPr>
            <p:cNvCxnSpPr>
              <a:cxnSpLocks/>
              <a:stCxn id="9" idx="0"/>
              <a:endCxn id="7" idx="4"/>
            </p:cNvCxnSpPr>
            <p:nvPr/>
          </p:nvCxnSpPr>
          <p:spPr>
            <a:xfrm flipV="1">
              <a:off x="5427103" y="3752851"/>
              <a:ext cx="4173245" cy="133350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椭圆 12">
            <a:extLst>
              <a:ext uri="{FF2B5EF4-FFF2-40B4-BE49-F238E27FC236}">
                <a16:creationId xmlns:a16="http://schemas.microsoft.com/office/drawing/2014/main" id="{6EC76F0C-F8F9-B524-8A32-CE2A13B98419}"/>
              </a:ext>
            </a:extLst>
          </p:cNvPr>
          <p:cNvSpPr/>
          <p:nvPr/>
        </p:nvSpPr>
        <p:spPr>
          <a:xfrm>
            <a:off x="3160985" y="2371201"/>
            <a:ext cx="1907648" cy="44007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Enumerable</a:t>
            </a:r>
          </a:p>
          <a:p>
            <a:pPr algn="ctr"/>
            <a:r>
              <a:rPr lang="en-US" sz="1400" baseline="-25000" dirty="0"/>
              <a:t>+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764E76E-28C4-1DCA-85E2-AF53C1297278}"/>
              </a:ext>
            </a:extLst>
          </p:cNvPr>
          <p:cNvCxnSpPr>
            <a:cxnSpLocks/>
            <a:stCxn id="13" idx="0"/>
            <a:endCxn id="5" idx="4"/>
          </p:cNvCxnSpPr>
          <p:nvPr/>
        </p:nvCxnSpPr>
        <p:spPr>
          <a:xfrm flipH="1" flipV="1">
            <a:off x="3329130" y="1859666"/>
            <a:ext cx="785679" cy="51153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EDC7566-6167-1319-AD5E-363714159F3D}"/>
              </a:ext>
            </a:extLst>
          </p:cNvPr>
          <p:cNvCxnSpPr>
            <a:cxnSpLocks/>
            <a:stCxn id="9" idx="0"/>
            <a:endCxn id="13" idx="4"/>
          </p:cNvCxnSpPr>
          <p:nvPr/>
        </p:nvCxnSpPr>
        <p:spPr>
          <a:xfrm flipV="1">
            <a:off x="3298597" y="2811277"/>
            <a:ext cx="816212" cy="97048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3976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-8946" y="3330810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216506" y="3467784"/>
            <a:ext cx="32217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经济学设计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平台收费与治理</a:t>
            </a: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实战项目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扩展开发</a:t>
            </a: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治理</a:t>
            </a:r>
            <a:endParaRPr lang="zh-CN" altLang="en-US" sz="3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2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6567</TotalTime>
  <Words>322</Words>
  <Application>Microsoft Office PowerPoint</Application>
  <PresentationFormat>全屏显示(16:9)</PresentationFormat>
  <Paragraphs>70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Meiryo</vt:lpstr>
      <vt:lpstr>微软雅黑</vt:lpstr>
      <vt:lpstr>Arial</vt:lpstr>
      <vt:lpstr>Calibri</vt:lpstr>
      <vt:lpstr>Consolas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b yq</cp:lastModifiedBy>
  <cp:revision>243</cp:revision>
  <dcterms:created xsi:type="dcterms:W3CDTF">2016-04-25T01:54:00Z</dcterms:created>
  <dcterms:modified xsi:type="dcterms:W3CDTF">2023-03-29T14:04:18Z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