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535" r:id="rId5"/>
    <p:sldId id="364" r:id="rId6"/>
    <p:sldId id="536" r:id="rId7"/>
    <p:sldId id="396" r:id="rId8"/>
    <p:sldId id="537" r:id="rId9"/>
    <p:sldId id="434" r:id="rId10"/>
    <p:sldId id="538" r:id="rId11"/>
    <p:sldId id="534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9CA"/>
    <a:srgbClr val="073C65"/>
    <a:srgbClr val="5ECCF3"/>
    <a:srgbClr val="152F47"/>
    <a:srgbClr val="FFC000"/>
    <a:srgbClr val="B12725"/>
    <a:srgbClr val="05BAC8"/>
    <a:srgbClr val="21AB82"/>
    <a:srgbClr val="F14124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 autoAdjust="0"/>
    <p:restoredTop sz="99298" autoAdjust="0"/>
  </p:normalViewPr>
  <p:slideViewPr>
    <p:cSldViewPr snapToGrid="0">
      <p:cViewPr varScale="1">
        <p:scale>
          <a:sx n="113" d="100"/>
          <a:sy n="113" d="100"/>
        </p:scale>
        <p:origin x="638" y="86"/>
      </p:cViewPr>
      <p:guideLst>
        <p:guide orient="horz" pos="834"/>
        <p:guide orient="horz" pos="1579"/>
        <p:guide pos="3832"/>
        <p:guide pos="12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4586468" cy="51435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 userDrawn="1"/>
        </p:nvCxnSpPr>
        <p:spPr>
          <a:xfrm flipH="1">
            <a:off x="0" y="94913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" y="0"/>
            <a:ext cx="913476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2368" y="1226764"/>
            <a:ext cx="25425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j2ee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应用开发技术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7565" y="2327014"/>
            <a:ext cx="2468880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开发</a:t>
            </a:r>
            <a:r>
              <a:rPr lang="zh-CN" altLang="en-US" sz="4500" dirty="0">
                <a:solidFill>
                  <a:schemeClr val="bg1"/>
                </a:solidFill>
                <a:sym typeface="+mn-ea"/>
              </a:rPr>
              <a:t>入门</a:t>
            </a:r>
            <a:endParaRPr lang="zh-CN" altLang="en-US" sz="45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45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224229" y="3322915"/>
            <a:ext cx="2645663" cy="305522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3253150" y="3345545"/>
            <a:ext cx="272887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200" dirty="0"/>
              <a:t>主讲人：白玉琪     时间：</a:t>
            </a:r>
            <a:r>
              <a:rPr lang="en-US" altLang="zh-CN" sz="1200" dirty="0"/>
              <a:t>9</a:t>
            </a:r>
            <a:r>
              <a:rPr lang="zh-CN" altLang="en-US" sz="1200" dirty="0"/>
              <a:t>月</a:t>
            </a:r>
            <a:r>
              <a:rPr lang="en-US" altLang="zh-CN" sz="1200" dirty="0"/>
              <a:t>8</a:t>
            </a:r>
            <a:r>
              <a:rPr lang="zh-CN" altLang="en-US" sz="1200" dirty="0"/>
              <a:t>日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bldLvl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8247687" y="1357882"/>
            <a:ext cx="900230" cy="2094131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1" y="1357883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2585719" y="-58496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683000" y="783590"/>
            <a:ext cx="393065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3852545" y="1479550"/>
            <a:ext cx="401701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962400" y="2180590"/>
            <a:ext cx="3617595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9898" y="815760"/>
            <a:ext cx="3119755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initialzr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创立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3937" y="1509255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配置、开发、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49163" y="2202767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三层结构初步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81" grpId="0" bldLvl="0" animBg="1"/>
      <p:bldP spid="82" grpId="0" bldLvl="0" animBg="1"/>
      <p:bldP spid="83" grpId="0" bldLvl="0" animBg="1"/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8247687" y="1357882"/>
            <a:ext cx="900230" cy="2094131"/>
          </a:xfrm>
          <a:prstGeom prst="rect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1" y="1357883"/>
            <a:ext cx="1461752" cy="2094131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2585719" y="-58496"/>
            <a:ext cx="1029373" cy="5188527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3015625" y="731199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3207367" y="1435992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3321386" y="2122566"/>
            <a:ext cx="575900" cy="547156"/>
          </a:xfrm>
          <a:prstGeom prst="ellipse">
            <a:avLst/>
          </a:prstGeom>
          <a:solidFill>
            <a:srgbClr val="0D79C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3683000" y="783590"/>
            <a:ext cx="393065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solidFill>
                <a:schemeClr val="bg2">
                  <a:lumMod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3852545" y="1479550"/>
            <a:ext cx="4017010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962400" y="2180590"/>
            <a:ext cx="3617595" cy="456565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12" tIns="40806" rIns="81612" bIns="40806" numCol="1" rtlCol="0" anchor="t" anchorCtr="0" compatLnSpc="1"/>
          <a:lstStyle/>
          <a:p>
            <a:pPr defTabSz="815975"/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29898" y="815760"/>
            <a:ext cx="3119755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initialzr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创立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63937" y="1509255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配置、开发、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49163" y="2202767"/>
            <a:ext cx="2524760" cy="403860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三层结构初步</a:t>
            </a:r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1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27308" y="754862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16317" y="1454924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37701" y="2140405"/>
            <a:ext cx="378018" cy="497907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27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7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943185" y="1496280"/>
            <a:ext cx="1853878" cy="1812622"/>
          </a:xfrm>
          <a:prstGeom prst="ellipse">
            <a:avLst/>
          </a:prstGeom>
          <a:solidFill>
            <a:srgbClr val="0D79CA"/>
          </a:solidFill>
          <a:ln>
            <a:noFill/>
          </a:ln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0" name="Freeform 15"/>
          <p:cNvSpPr>
            <a:spLocks noEditPoints="1"/>
          </p:cNvSpPr>
          <p:nvPr/>
        </p:nvSpPr>
        <p:spPr bwMode="auto">
          <a:xfrm>
            <a:off x="1481370" y="1735852"/>
            <a:ext cx="736985" cy="614142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1612" tIns="40806" rIns="81612" bIns="40806" numCol="1" anchor="t" anchorCtr="0" compatLnSpc="1"/>
          <a:lstStyle/>
          <a:p>
            <a:endParaRPr lang="zh-CN" altLang="en-US" sz="1015" dirty="0"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93046" y="2498068"/>
            <a:ext cx="913633" cy="428658"/>
          </a:xfrm>
          <a:prstGeom prst="rect">
            <a:avLst/>
          </a:prstGeom>
          <a:noFill/>
        </p:spPr>
        <p:txBody>
          <a:bodyPr wrap="square" lIns="81612" tIns="40806" rIns="81612" bIns="40806" rtlCol="0">
            <a:spAutoFit/>
          </a:bodyPr>
          <a:lstStyle/>
          <a:p>
            <a:pPr algn="dist"/>
            <a:r>
              <a:rPr lang="zh-CN" altLang="en-US" sz="225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25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363257" y="2872163"/>
            <a:ext cx="972731" cy="255533"/>
          </a:xfrm>
          <a:prstGeom prst="rect">
            <a:avLst/>
          </a:prstGeom>
          <a:noFill/>
        </p:spPr>
        <p:txBody>
          <a:bodyPr wrap="none" lIns="81612" tIns="40806" rIns="81612" bIns="40806" rtlCol="0">
            <a:spAutoFit/>
          </a:bodyPr>
          <a:lstStyle/>
          <a:p>
            <a:r>
              <a:rPr lang="en-US" altLang="zh-CN" sz="1125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125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1 L 4.44444E-6 4.75486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4 L 2.22222E-6 -3.8482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6 L 3.61111E-6 -4.27382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ldLvl="0" animBg="1"/>
      <p:bldP spid="73" grpId="0" bldLvl="0" animBg="1"/>
      <p:bldP spid="74" grpId="0" bldLvl="0" animBg="1"/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7" grpId="1" bldLvl="0" animBg="1"/>
      <p:bldP spid="81" grpId="0" bldLvl="0" animBg="1"/>
      <p:bldP spid="82" grpId="0" bldLvl="0" animBg="1"/>
      <p:bldP spid="83" grpId="0" bldLvl="0" animBg="1"/>
      <p:bldP spid="87" grpId="0"/>
      <p:bldP spid="88" grpId="0"/>
      <p:bldP spid="89" grpId="0"/>
      <p:bldP spid="93" grpId="0"/>
      <p:bldP spid="94" grpId="0"/>
      <p:bldP spid="95" grpId="0"/>
      <p:bldP spid="99" grpId="0" bldLvl="0" animBg="1"/>
      <p:bldP spid="100" grpId="0" bldLvl="0" animBg="1"/>
      <p:bldP spid="101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060190" y="435610"/>
            <a:ext cx="502666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initialzr</a:t>
            </a: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创立项目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33172" y="47655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7190105" cy="15684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技术上选择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spring mvc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框架，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 struts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eam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。。。。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一下独大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springboot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060190" y="435610"/>
            <a:ext cx="502666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initialzr</a:t>
            </a: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创立项目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733172" y="476557"/>
            <a:ext cx="197506" cy="296260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53"/>
          <p:cNvSpPr txBox="1"/>
          <p:nvPr/>
        </p:nvSpPr>
        <p:spPr>
          <a:xfrm>
            <a:off x="481965" y="1301750"/>
            <a:ext cx="7190105" cy="11988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依赖管理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maven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使用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800100" lvl="1" indent="-457200">
              <a:buFont typeface="Wingdings" panose="05000000000000000000" charset="0"/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259969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spc="225" dirty="0">
                <a:solidFill>
                  <a:schemeClr val="bg1"/>
                </a:solidFill>
                <a:sym typeface="+mn-ea"/>
              </a:rPr>
              <a:t>配置、开发、调试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299085" y="1022985"/>
            <a:ext cx="8545830" cy="296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应用系统的多层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结构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负责跟客户端交互的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组件：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Rest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</a:t>
            </a:r>
            <a:endParaRPr lang="en-US" altLang="zh-CN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service--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服务组件，负责业务规则、业务逻辑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(Persistence)repo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开发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(spring-data)--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跟数据库交互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(Crud)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怎样单步调试、测试用例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调试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大量使用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标记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756410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en-US" altLang="zh-CN" sz="2200" spc="225" dirty="0">
                <a:solidFill>
                  <a:schemeClr val="bg1"/>
                </a:solidFill>
                <a:sym typeface="+mn-ea"/>
              </a:rPr>
              <a:t>Controller</a:t>
            </a:r>
            <a:endParaRPr lang="zh-CN" altLang="en-US" sz="2200" spc="22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0"/>
              </a:spcBef>
              <a:buNone/>
            </a:pP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299085" y="1022985"/>
            <a:ext cx="8545830" cy="200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@RestController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：告诉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引擎。。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spring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引擎会把这个类初始化成一个组件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): 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容器，依赖注入</a:t>
            </a:r>
            <a:endParaRPr lang="en-US" altLang="zh-CN" sz="2400" b="1" dirty="0">
              <a:solidFill>
                <a:schemeClr val="bg1"/>
              </a:solidFill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@RequestMappin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g--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映射，从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请求到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controller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方法的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映射</a:t>
            </a:r>
            <a:endParaRPr lang="zh-CN" altLang="en-US" sz="24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250062" y="386569"/>
            <a:ext cx="1812290" cy="40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三层结构</a:t>
            </a:r>
            <a:r>
              <a:rPr lang="zh-CN" altLang="en-US" sz="2200" b="1" dirty="0">
                <a:solidFill>
                  <a:schemeClr val="bg1"/>
                </a:solidFill>
                <a:sym typeface="+mn-ea"/>
              </a:rPr>
              <a:t>初步</a:t>
            </a:r>
            <a:endParaRPr lang="zh-CN" altLang="en-US" sz="2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82213" y="427662"/>
            <a:ext cx="197506" cy="296260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57"/>
          <p:cNvSpPr txBox="1"/>
          <p:nvPr/>
        </p:nvSpPr>
        <p:spPr bwMode="auto">
          <a:xfrm>
            <a:off x="447675" y="1022985"/>
            <a:ext cx="8545830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持久层、服务层、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contrler</a:t>
            </a:r>
            <a:r>
              <a:rPr lang="zh-CN" altLang="en-US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层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依赖注入的</a:t>
            </a:r>
            <a:r>
              <a:rPr lang="zh-CN" sz="24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概念</a:t>
            </a:r>
            <a:endParaRPr lang="zh-CN" sz="24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508</Words>
  <Application>WPS 演示</Application>
  <PresentationFormat>全屏显示(16:9)</PresentationFormat>
  <Paragraphs>67</Paragraphs>
  <Slides>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白玉琪</cp:lastModifiedBy>
  <cp:revision>79</cp:revision>
  <dcterms:created xsi:type="dcterms:W3CDTF">2017-10-24T08:50:00Z</dcterms:created>
  <dcterms:modified xsi:type="dcterms:W3CDTF">2021-11-22T03:39:42Z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26BEB382864E49FD8F44054092E98D3F</vt:lpwstr>
  </property>
</Properties>
</file>