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4" r:id="rId3"/>
    <p:sldId id="364" r:id="rId5"/>
    <p:sldId id="396" r:id="rId6"/>
    <p:sldId id="434" r:id="rId7"/>
    <p:sldId id="534" r:id="rId8"/>
    <p:sldId id="535" r:id="rId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9CA"/>
    <a:srgbClr val="073C65"/>
    <a:srgbClr val="5ECCF3"/>
    <a:srgbClr val="152F47"/>
    <a:srgbClr val="FFC000"/>
    <a:srgbClr val="B12725"/>
    <a:srgbClr val="05BAC8"/>
    <a:srgbClr val="21AB82"/>
    <a:srgbClr val="F14124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 autoAdjust="0"/>
    <p:restoredTop sz="99298" autoAdjust="0"/>
  </p:normalViewPr>
  <p:slideViewPr>
    <p:cSldViewPr snapToGrid="0">
      <p:cViewPr varScale="1">
        <p:scale>
          <a:sx n="113" d="100"/>
          <a:sy n="113" d="100"/>
        </p:scale>
        <p:origin x="638" y="86"/>
      </p:cViewPr>
      <p:guideLst>
        <p:guide orient="horz" pos="834"/>
        <p:guide orient="horz" pos="1579"/>
        <p:guide pos="3832"/>
        <p:guide pos="12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" y="0"/>
            <a:ext cx="4586468" cy="5143500"/>
          </a:xfrm>
          <a:prstGeom prst="rect">
            <a:avLst/>
          </a:prstGeom>
          <a:gradFill flip="none" rotWithShape="1">
            <a:gsLst>
              <a:gs pos="0">
                <a:srgbClr val="163048">
                  <a:alpha val="0"/>
                </a:srgbClr>
              </a:gs>
              <a:gs pos="100000">
                <a:srgbClr val="0A172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六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" y="0"/>
            <a:ext cx="913476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2368" y="1226764"/>
            <a:ext cx="25425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j2ee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应用开发技术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7565" y="2327014"/>
            <a:ext cx="2468880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500" dirty="0">
                <a:solidFill>
                  <a:schemeClr val="bg1"/>
                </a:solidFill>
                <a:sym typeface="+mn-ea"/>
              </a:rPr>
              <a:t>课程</a:t>
            </a:r>
            <a:r>
              <a:rPr lang="zh-CN" altLang="en-US" sz="4500" dirty="0">
                <a:solidFill>
                  <a:schemeClr val="bg1"/>
                </a:solidFill>
                <a:sym typeface="+mn-ea"/>
              </a:rPr>
              <a:t>介绍</a:t>
            </a:r>
            <a:endParaRPr lang="zh-CN" altLang="en-US" sz="4500" dirty="0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 sz="45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224229" y="3322915"/>
            <a:ext cx="2645663" cy="305522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0D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3253150" y="3345545"/>
            <a:ext cx="272887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200" dirty="0"/>
              <a:t>主讲人：白玉琪     时间：</a:t>
            </a:r>
            <a:r>
              <a:rPr lang="en-US" altLang="zh-CN" sz="1200" dirty="0"/>
              <a:t>9</a:t>
            </a:r>
            <a:r>
              <a:rPr lang="zh-CN" altLang="en-US" sz="1200" dirty="0"/>
              <a:t>月</a:t>
            </a:r>
            <a:r>
              <a:rPr lang="en-US" altLang="zh-CN" sz="1200" dirty="0"/>
              <a:t>8</a:t>
            </a:r>
            <a:r>
              <a:rPr lang="zh-CN" altLang="en-US" sz="1200" dirty="0"/>
              <a:t>日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8" grpId="0" bldLvl="0" animBg="1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8247687" y="1357882"/>
            <a:ext cx="900230" cy="2094131"/>
          </a:xfrm>
          <a:prstGeom prst="rect">
            <a:avLst/>
          </a:pr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3" name="Freeform 13"/>
          <p:cNvSpPr/>
          <p:nvPr/>
        </p:nvSpPr>
        <p:spPr bwMode="auto">
          <a:xfrm>
            <a:off x="1" y="1357883"/>
            <a:ext cx="1461752" cy="2094131"/>
          </a:xfrm>
          <a:custGeom>
            <a:avLst/>
            <a:gdLst>
              <a:gd name="T0" fmla="*/ 2055 w 2055"/>
              <a:gd name="T1" fmla="*/ 3548 h 3548"/>
              <a:gd name="T2" fmla="*/ 0 w 2055"/>
              <a:gd name="T3" fmla="*/ 3548 h 3548"/>
              <a:gd name="T4" fmla="*/ 0 w 2055"/>
              <a:gd name="T5" fmla="*/ 0 h 3548"/>
              <a:gd name="T6" fmla="*/ 2055 w 2055"/>
              <a:gd name="T7" fmla="*/ 0 h 3548"/>
              <a:gd name="T8" fmla="*/ 959 w 2055"/>
              <a:gd name="T9" fmla="*/ 1774 h 3548"/>
              <a:gd name="T10" fmla="*/ 2055 w 2055"/>
              <a:gd name="T11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5" h="3548">
                <a:moveTo>
                  <a:pt x="2055" y="3548"/>
                </a:moveTo>
                <a:lnTo>
                  <a:pt x="0" y="3548"/>
                </a:lnTo>
                <a:lnTo>
                  <a:pt x="0" y="0"/>
                </a:lnTo>
                <a:lnTo>
                  <a:pt x="2055" y="0"/>
                </a:lnTo>
                <a:cubicBezTo>
                  <a:pt x="1407" y="317"/>
                  <a:pt x="959" y="992"/>
                  <a:pt x="959" y="1774"/>
                </a:cubicBezTo>
                <a:cubicBezTo>
                  <a:pt x="959" y="2555"/>
                  <a:pt x="1407" y="3231"/>
                  <a:pt x="2055" y="3548"/>
                </a:cubicBezTo>
                <a:close/>
              </a:path>
            </a:pathLst>
          </a:cu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4" name="Freeform 19"/>
          <p:cNvSpPr/>
          <p:nvPr/>
        </p:nvSpPr>
        <p:spPr bwMode="auto">
          <a:xfrm>
            <a:off x="2585719" y="-58496"/>
            <a:ext cx="1029373" cy="5188527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5" name="椭圆 74"/>
          <p:cNvSpPr>
            <a:spLocks noChangeAspect="1"/>
          </p:cNvSpPr>
          <p:nvPr/>
        </p:nvSpPr>
        <p:spPr bwMode="auto">
          <a:xfrm>
            <a:off x="3015625" y="731199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>
            <a:spLocks noChangeAspect="1"/>
          </p:cNvSpPr>
          <p:nvPr/>
        </p:nvSpPr>
        <p:spPr bwMode="auto">
          <a:xfrm>
            <a:off x="3207367" y="1435992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>
            <a:spLocks noChangeAspect="1"/>
          </p:cNvSpPr>
          <p:nvPr/>
        </p:nvSpPr>
        <p:spPr bwMode="auto">
          <a:xfrm>
            <a:off x="3321386" y="2122566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>
            <a:spLocks noChangeAspect="1"/>
          </p:cNvSpPr>
          <p:nvPr/>
        </p:nvSpPr>
        <p:spPr bwMode="auto">
          <a:xfrm>
            <a:off x="3276861" y="2839661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>
            <a:spLocks noChangeAspect="1"/>
          </p:cNvSpPr>
          <p:nvPr/>
        </p:nvSpPr>
        <p:spPr bwMode="auto">
          <a:xfrm>
            <a:off x="3138180" y="3516957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3683000" y="783590"/>
            <a:ext cx="3930650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3852545" y="1479550"/>
            <a:ext cx="4017010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3962400" y="2180590"/>
            <a:ext cx="3617595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 bwMode="auto">
          <a:xfrm>
            <a:off x="3963407" y="2875652"/>
            <a:ext cx="3227393" cy="45637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29898" y="815760"/>
            <a:ext cx="343408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企业级应用开发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63937" y="1509255"/>
            <a:ext cx="37058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企业级应用的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思想：方法论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49163" y="2202767"/>
            <a:ext cx="13436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07167" y="2906543"/>
            <a:ext cx="13436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27308" y="754862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16317" y="1454924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37701" y="2140405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72533" y="2868570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36920" y="3565813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943185" y="1496280"/>
            <a:ext cx="1853878" cy="1812622"/>
          </a:xfrm>
          <a:prstGeom prst="ellipse">
            <a:avLst/>
          </a:pr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100" name="Freeform 15"/>
          <p:cNvSpPr>
            <a:spLocks noEditPoints="1"/>
          </p:cNvSpPr>
          <p:nvPr/>
        </p:nvSpPr>
        <p:spPr bwMode="auto">
          <a:xfrm>
            <a:off x="1481370" y="1735852"/>
            <a:ext cx="736985" cy="614142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93046" y="2498068"/>
            <a:ext cx="913633" cy="428658"/>
          </a:xfrm>
          <a:prstGeom prst="rect">
            <a:avLst/>
          </a:prstGeom>
          <a:noFill/>
        </p:spPr>
        <p:txBody>
          <a:bodyPr wrap="square" lIns="81612" tIns="40806" rIns="81612" bIns="40806" rtlCol="0">
            <a:spAutoFit/>
          </a:bodyPr>
          <a:lstStyle/>
          <a:p>
            <a:pPr algn="dist"/>
            <a:r>
              <a:rPr lang="zh-CN" altLang="en-US" sz="225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25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63257" y="2872163"/>
            <a:ext cx="972731" cy="255533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112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12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83"/>
          <p:cNvSpPr/>
          <p:nvPr/>
        </p:nvSpPr>
        <p:spPr bwMode="auto">
          <a:xfrm>
            <a:off x="3892499" y="3523732"/>
            <a:ext cx="3227393" cy="45637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30" name="TextBox 89"/>
          <p:cNvSpPr txBox="1"/>
          <p:nvPr/>
        </p:nvSpPr>
        <p:spPr>
          <a:xfrm>
            <a:off x="4249421" y="3584707"/>
            <a:ext cx="2229485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与学习方法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0.3321 L 4.44444E-6 4.75486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660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4427 0.2174 L 2.22222E-6 -3.84829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108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6632 0.09506 L 3.61111E-6 -4.27382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-476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6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632 -0.02752 L 1.11111E-6 4.0333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136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1467 -0.15171 L 1.66667E-6 3.46901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7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5" grpId="1" animBg="1"/>
      <p:bldP spid="76" grpId="0" animBg="1"/>
      <p:bldP spid="76" grpId="1" animBg="1"/>
      <p:bldP spid="77" grpId="0" bldLvl="0" animBg="1"/>
      <p:bldP spid="77" grpId="1" bldLvl="0" animBg="1"/>
      <p:bldP spid="78" grpId="0" bldLvl="0" animBg="1"/>
      <p:bldP spid="78" grpId="1" bldLvl="0" animBg="1"/>
      <p:bldP spid="79" grpId="0" bldLvl="0" animBg="1"/>
      <p:bldP spid="79" grpId="1" bldLvl="0" animBg="1"/>
      <p:bldP spid="81" grpId="0" bldLvl="0" animBg="1"/>
      <p:bldP spid="82" grpId="0" bldLvl="0" animBg="1"/>
      <p:bldP spid="83" grpId="0" bldLvl="0" animBg="1"/>
      <p:bldP spid="84" grpId="0" bldLvl="0" animBg="1"/>
      <p:bldP spid="87" grpId="0"/>
      <p:bldP spid="88" grpId="0"/>
      <p:bldP spid="89" grpId="0"/>
      <p:bldP spid="90" grpId="0"/>
      <p:bldP spid="93" grpId="0"/>
      <p:bldP spid="94" grpId="0"/>
      <p:bldP spid="95" grpId="0"/>
      <p:bldP spid="96" grpId="0"/>
      <p:bldP spid="97" grpId="0"/>
      <p:bldP spid="99" grpId="0" animBg="1"/>
      <p:bldP spid="100" grpId="0" animBg="1"/>
      <p:bldP spid="101" grpId="0"/>
      <p:bldP spid="102" grpId="0"/>
      <p:bldP spid="29" grpId="0" bldLvl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4060190" y="435610"/>
            <a:ext cx="5026660" cy="74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200" spc="225" dirty="0">
                <a:solidFill>
                  <a:schemeClr val="bg1"/>
                </a:solidFill>
                <a:sym typeface="+mn-ea"/>
              </a:rPr>
              <a:t>java</a:t>
            </a: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企业级应用开发历史</a:t>
            </a: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33172" y="476557"/>
            <a:ext cx="197506" cy="296260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53"/>
          <p:cNvSpPr txBox="1"/>
          <p:nvPr/>
        </p:nvSpPr>
        <p:spPr>
          <a:xfrm>
            <a:off x="481965" y="1301750"/>
            <a:ext cx="7190105" cy="267652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800100" lvl="1" indent="-457200">
              <a:buFont typeface="Wingdings" panose="05000000000000000000" charset="0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 j2ee、javaee与开源框架的竞争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spring的胜出，spring生态，spring cloud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技术发展史伴随着方法论发展史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其他生态、新的范型(函数式、响应式、非阻塞)对Java企业级开发的冲击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下一代的企业，下一代的企业应用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None/>
            </a:pPr>
            <a:endParaRPr lang="zh-CN" altLang="en-US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250062" y="386569"/>
            <a:ext cx="3488690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企业级应用方法论的</a:t>
            </a: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重要性</a:t>
            </a:r>
            <a:endParaRPr lang="zh-CN" altLang="en-US" sz="2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82213" y="427662"/>
            <a:ext cx="197506" cy="296260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57"/>
          <p:cNvSpPr txBox="1"/>
          <p:nvPr/>
        </p:nvSpPr>
        <p:spPr bwMode="auto">
          <a:xfrm>
            <a:off x="447675" y="1022985"/>
            <a:ext cx="8545830" cy="248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企业级应用的复杂性问题，处理这个复杂性是核心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活动《没有银弹》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 设计模式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领域驱动设计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重构</a:t>
            </a:r>
            <a:endParaRPr lang="zh-CN" altLang="en-US" sz="2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250062" y="386569"/>
            <a:ext cx="1532890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本课程</a:t>
            </a: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特点</a:t>
            </a:r>
            <a:endParaRPr lang="zh-CN" altLang="en-US" sz="2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82213" y="427662"/>
            <a:ext cx="197506" cy="296260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57"/>
          <p:cNvSpPr txBox="1"/>
          <p:nvPr/>
        </p:nvSpPr>
        <p:spPr bwMode="auto">
          <a:xfrm>
            <a:off x="447675" y="1022985"/>
            <a:ext cx="8545830" cy="248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重视技术，更重视对技术的</a:t>
            </a: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洞察</a:t>
            </a:r>
            <a:endParaRPr lang="zh-CN" sz="24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重视理论方法：领域模型驱动、</a:t>
            </a: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重构、设计模式、最佳</a:t>
            </a: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实践</a:t>
            </a:r>
            <a:endParaRPr lang="zh-CN" sz="24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demo</a:t>
            </a: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项目技术入门，真实代码接近</a:t>
            </a: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实战</a:t>
            </a:r>
            <a:endParaRPr lang="zh-CN" altLang="en-US" sz="24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变与不变：思想永不</a:t>
            </a: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过时</a:t>
            </a:r>
            <a:endParaRPr lang="zh-CN" altLang="en-US" sz="24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250062" y="386569"/>
            <a:ext cx="2929890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内容、目标与学习</a:t>
            </a: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sz="2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82213" y="427662"/>
            <a:ext cx="197506" cy="296260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57"/>
          <p:cNvSpPr txBox="1"/>
          <p:nvPr/>
        </p:nvSpPr>
        <p:spPr bwMode="auto">
          <a:xfrm>
            <a:off x="475615" y="1022985"/>
            <a:ext cx="3703955" cy="36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1. 课程介绍与入门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基础部分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2. 基本的数据持久化（1）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3. 基本的数据持久化（2）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4. Service组件、分层与模式（1）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5. Service组件、分层与模式（2）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6. 几个专题：文件上传（对象存储），对象序列化，jms消息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7. Aop编程：异常与日志，annotation开发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8. 访问控制系统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9. 安全与密码学基础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10. 部署问题：负载均衡、失效转发，缓存与session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11. 工作流引擎的使用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12. 全文检索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高级部分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13. 从EIP、SOA到微服务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14. Webflux 编程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15. 行业应用类型分析（供应链、电商、ERP）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16. 企业级应用的未来演进（大数据、区块链、隐私计算）</a:t>
            </a:r>
            <a:endParaRPr lang="zh-CN" sz="1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TextBox 57"/>
          <p:cNvSpPr txBox="1"/>
          <p:nvPr/>
        </p:nvSpPr>
        <p:spPr bwMode="auto">
          <a:xfrm>
            <a:off x="4925695" y="1022985"/>
            <a:ext cx="4782185" cy="20910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目标与</a:t>
            </a:r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要求：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6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掌握基础技术、理解根本方法</a:t>
            </a:r>
            <a:endParaRPr lang="zh-CN" sz="16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sz="16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熟练掌握</a:t>
            </a:r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MVC</a:t>
            </a:r>
            <a:r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框架</a:t>
            </a:r>
            <a:endParaRPr lang="zh-CN" altLang="en-US" sz="16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掌握常用技术：</a:t>
            </a:r>
            <a:r>
              <a:rPr lang="en-US" altLang="zh-CN" sz="16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JPA</a:t>
            </a:r>
            <a:endParaRPr lang="en-US" altLang="zh-CN" sz="16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理解设计模式和方法论</a:t>
            </a:r>
            <a:endParaRPr lang="zh-CN" altLang="en-US" sz="16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Box 57"/>
          <p:cNvSpPr txBox="1"/>
          <p:nvPr/>
        </p:nvSpPr>
        <p:spPr bwMode="auto">
          <a:xfrm>
            <a:off x="4925695" y="3218815"/>
            <a:ext cx="4782185" cy="14509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学习</a:t>
            </a:r>
            <a:r>
              <a:rPr lang="zh-CN" sz="2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方法：</a:t>
            </a:r>
            <a:endParaRPr lang="zh-CN" sz="20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sz="16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动手开发</a:t>
            </a:r>
            <a:endParaRPr lang="zh-CN" sz="16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sz="16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广泛阅读</a:t>
            </a:r>
            <a:endParaRPr lang="zh-CN" sz="16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sz="16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勤于思考</a:t>
            </a:r>
            <a:endParaRPr lang="zh-CN" sz="16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6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718</Words>
  <Application>WPS 演示</Application>
  <PresentationFormat>全屏显示(16:9)</PresentationFormat>
  <Paragraphs>89</Paragraphs>
  <Slides>6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baiyuqi</cp:lastModifiedBy>
  <cp:revision>62</cp:revision>
  <dcterms:created xsi:type="dcterms:W3CDTF">2017-10-24T08:50:00Z</dcterms:created>
  <dcterms:modified xsi:type="dcterms:W3CDTF">2021-09-06T08:58:54Z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FAE8A6FDA257432A882FBF9035A9E0A3</vt:lpwstr>
  </property>
</Properties>
</file>