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7" r:id="rId6"/>
    <p:sldId id="443" r:id="rId8"/>
    <p:sldId id="494" r:id="rId9"/>
    <p:sldId id="507" r:id="rId10"/>
    <p:sldId id="499" r:id="rId11"/>
    <p:sldId id="276"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4" d="100"/>
          <a:sy n="104" d="100"/>
        </p:scale>
        <p:origin x="756" y="114"/>
      </p:cViewPr>
      <p:guideLst>
        <p:guide orient="horz" pos="22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TextEdit="1"/>
          </p:cNvSpPr>
          <p:nvPr>
            <p:ph type="sldImg"/>
          </p:nvPr>
        </p:nvSpPr>
        <p:spPr>
          <a:ln>
            <a:miter/>
          </a:ln>
        </p:spPr>
      </p:sp>
      <p:sp>
        <p:nvSpPr>
          <p:cNvPr id="10242"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tags" Target="../tags/tag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0.xml"/><Relationship Id="rId2" Type="http://schemas.openxmlformats.org/officeDocument/2006/relationships/tags" Target="../tags/tag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pic>
        <p:nvPicPr>
          <p:cNvPr id="9217"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9219" name="文本框 1"/>
          <p:cNvSpPr txBox="1"/>
          <p:nvPr/>
        </p:nvSpPr>
        <p:spPr>
          <a:xfrm>
            <a:off x="1035050" y="250825"/>
            <a:ext cx="2926080" cy="645160"/>
          </a:xfrm>
          <a:prstGeom prst="rect">
            <a:avLst/>
          </a:prstGeom>
          <a:noFill/>
          <a:ln w="9525">
            <a:noFill/>
          </a:ln>
        </p:spPr>
        <p:txBody>
          <a:bodyPr wrap="none" anchor="t" anchorCtr="0">
            <a:spAutoFit/>
          </a:bodyPr>
          <a:p>
            <a:pPr algn="l"/>
            <a:r>
              <a:rPr lang="zh-CN" altLang="en-US" sz="3600" dirty="0">
                <a:latin typeface="微软雅黑" panose="020B0503020204020204" pitchFamily="34" charset="-122"/>
                <a:ea typeface="微软雅黑" panose="020B0503020204020204" pitchFamily="34" charset="-122"/>
              </a:rPr>
              <a:t>代币激励平台</a:t>
            </a:r>
            <a:endParaRPr lang="zh-CN" altLang="en-US" sz="3600" dirty="0">
              <a:latin typeface="微软雅黑" panose="020B0503020204020204" pitchFamily="34" charset="-122"/>
              <a:ea typeface="微软雅黑" panose="020B0503020204020204" pitchFamily="34" charset="-122"/>
            </a:endParaRPr>
          </a:p>
        </p:txBody>
      </p:sp>
      <p:sp>
        <p:nvSpPr>
          <p:cNvPr id="2" name="文本框 2"/>
          <p:cNvSpPr txBox="1"/>
          <p:nvPr/>
        </p:nvSpPr>
        <p:spPr>
          <a:xfrm>
            <a:off x="2012950" y="2637155"/>
            <a:ext cx="8168005" cy="3107690"/>
          </a:xfrm>
          <a:prstGeom prst="rect">
            <a:avLst/>
          </a:prstGeom>
          <a:noFill/>
          <a:ln w="9525">
            <a:noFill/>
          </a:ln>
        </p:spPr>
        <p:txBody>
          <a:bodyPr wrap="square">
            <a:spAutoFit/>
            <a:scene3d>
              <a:camera prst="orthographicFront"/>
              <a:lightRig rig="threePt" dir="t"/>
            </a:scene3d>
          </a:bodyPr>
          <a:lstStyle/>
          <a:p>
            <a:pPr marR="0" algn="ctr" defTabSz="914400">
              <a:buClrTx/>
              <a:buSzTx/>
              <a:buFontTx/>
              <a:buNone/>
              <a:defRPr/>
            </a:pPr>
            <a:r>
              <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代币激励平台</a:t>
            </a:r>
            <a:endPar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defTabSz="914400">
              <a:buClrTx/>
              <a:buSzTx/>
              <a:buFontTx/>
              <a:buNone/>
              <a:defRPr/>
            </a:pPr>
            <a:r>
              <a:rPr kumimoji="0" lang="zh-CN" altLang="en-US" sz="28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基于区块链智能合约代币的教育激励与</a:t>
            </a:r>
            <a:r>
              <a:rPr kumimoji="0" lang="zh-CN" altLang="en-US" sz="28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矫正系统</a:t>
            </a:r>
            <a:endParaRPr kumimoji="0" lang="zh-CN" altLang="en-US" sz="28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defTabSz="914400">
              <a:buClrTx/>
              <a:buSzTx/>
              <a:buFontTx/>
              <a:buNone/>
              <a:defRPr/>
            </a:pPr>
            <a:endPar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defTabSz="914400">
              <a:buClrTx/>
              <a:buSzTx/>
              <a:buFontTx/>
              <a:buNone/>
              <a:defRPr/>
            </a:pPr>
            <a:endPar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defTabSz="914400">
              <a:buClrTx/>
              <a:buSzTx/>
              <a:buFontTx/>
              <a:buNone/>
              <a:defRPr/>
            </a:pPr>
            <a:endPar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algn="ctr" defTabSz="914400">
              <a:buClrTx/>
              <a:buSzTx/>
              <a:buFontTx/>
              <a:buNone/>
              <a:defRPr/>
            </a:pPr>
            <a:r>
              <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指导老师：白玉琪</a:t>
            </a:r>
            <a:r>
              <a:rPr kumimoji="0" lang="en-US" altLang="zh-CN"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 </a:t>
            </a:r>
            <a:r>
              <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骆磊</a:t>
            </a:r>
            <a:endPar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p:txBody>
      </p:sp>
      <p:sp>
        <p:nvSpPr>
          <p:cNvPr id="9221"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2"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3"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09868"/>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7" name="文本框 1"/>
          <p:cNvSpPr txBox="1"/>
          <p:nvPr/>
        </p:nvSpPr>
        <p:spPr>
          <a:xfrm>
            <a:off x="1035050" y="250825"/>
            <a:ext cx="2926080" cy="645160"/>
          </a:xfrm>
          <a:prstGeom prst="rect">
            <a:avLst/>
          </a:prstGeom>
          <a:noFill/>
          <a:ln w="9525">
            <a:noFill/>
          </a:ln>
        </p:spPr>
        <p:txBody>
          <a:bodyPr wrap="none" anchor="t" anchorCtr="0">
            <a:spAutoFit/>
          </a:bodyPr>
          <a:p>
            <a:pPr algn="l"/>
            <a:r>
              <a:rPr lang="zh-CN" altLang="en-US" sz="3600" dirty="0">
                <a:latin typeface="微软雅黑" panose="020B0503020204020204" pitchFamily="34" charset="-122"/>
                <a:ea typeface="微软雅黑" panose="020B0503020204020204" pitchFamily="34" charset="-122"/>
              </a:rPr>
              <a:t>代币激励平台</a:t>
            </a:r>
            <a:endParaRPr lang="zh-CN" altLang="en-US" sz="3600" dirty="0">
              <a:latin typeface="微软雅黑" panose="020B0503020204020204" pitchFamily="34" charset="-122"/>
              <a:ea typeface="微软雅黑" panose="020B0503020204020204" pitchFamily="34" charset="-122"/>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2225675" y="2151380"/>
            <a:ext cx="8025130" cy="396938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代币激励与矫正方法是美国教育心理学大师斯金纳</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(skinner)</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所提出的经典方法，在幼儿教育、小学低年级教育中有长达半个世纪的成功应用。区块链代币技术</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包括</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erc20</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erc721)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近年来蓬勃发展，本项目将其应用于代币激励与矫正方法，构建平台，服务</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于学校和家庭，联通学生、家长、教师、教育心理学专家，使得各方充分</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协作，用全新的</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技术释放这一经典方法的</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潜力</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7" name="文本框 1"/>
          <p:cNvSpPr txBox="1"/>
          <p:nvPr/>
        </p:nvSpPr>
        <p:spPr>
          <a:xfrm>
            <a:off x="1035050" y="250825"/>
            <a:ext cx="2926080" cy="645160"/>
          </a:xfrm>
          <a:prstGeom prst="rect">
            <a:avLst/>
          </a:prstGeom>
          <a:noFill/>
          <a:ln w="9525">
            <a:noFill/>
          </a:ln>
        </p:spPr>
        <p:txBody>
          <a:bodyPr wrap="none" anchor="t" anchorCtr="0">
            <a:spAutoFit/>
          </a:bodyPr>
          <a:p>
            <a:pPr algn="l"/>
            <a:r>
              <a:rPr lang="zh-CN" altLang="en-US" sz="3600" dirty="0">
                <a:latin typeface="微软雅黑" panose="020B0503020204020204" pitchFamily="34" charset="-122"/>
                <a:ea typeface="微软雅黑" panose="020B0503020204020204" pitchFamily="34" charset="-122"/>
                <a:sym typeface="+mn-ea"/>
              </a:rPr>
              <a:t>代币激励平台</a:t>
            </a:r>
            <a:endParaRPr lang="zh-CN" altLang="en-US" sz="3600" dirty="0">
              <a:latin typeface="微软雅黑" panose="020B0503020204020204" pitchFamily="34" charset="-122"/>
              <a:ea typeface="微软雅黑" panose="020B0503020204020204" pitchFamily="34" charset="-122"/>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09955" y="981075"/>
            <a:ext cx="10323830" cy="452310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en-US" sz="2400" kern="1200" cap="none" spc="0" normalizeH="0" baseline="0" noProof="1">
                <a:latin typeface="微软雅黑" panose="020B0503020204020204" pitchFamily="34" charset="-122"/>
                <a:ea typeface="微软雅黑" panose="020B0503020204020204" pitchFamily="34" charset="-122"/>
                <a:cs typeface="+mn-cs"/>
                <a:sym typeface="+mn-ea"/>
              </a:rPr>
              <a:t>1. defi</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NFT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等虽然在技术上蓬勃发展，但在应用上目前是禁区；将这种技术应用于解决教育中的现实问题，既能应用区块链技术，又能脱去金融属性，是一个非常好的角度。</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2. </a:t>
            </a:r>
            <a:r>
              <a:rPr kumimoji="0" lang="en-US" sz="2400" kern="1200" cap="none" spc="0" normalizeH="0" baseline="0" noProof="1">
                <a:latin typeface="微软雅黑" panose="020B0503020204020204" pitchFamily="34" charset="-122"/>
                <a:ea typeface="微软雅黑" panose="020B0503020204020204" pitchFamily="34" charset="-122"/>
                <a:cs typeface="+mn-cs"/>
                <a:sym typeface="+mn-ea"/>
              </a:rPr>
              <a:t>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区块链技术的产业应用价值目前在探索中；而</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skinner</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的行为主义心理学代币激励矫正从理论到实践都是久经考验的经典方法，与区块链代币技术</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相结合天衣无缝。</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3.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教育部主管的比赛项目，我们项目的应用主题又是教育问题，如果获奖，可以直接有利于项目</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落地。</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7" name="文本框 1"/>
          <p:cNvSpPr txBox="1"/>
          <p:nvPr/>
        </p:nvSpPr>
        <p:spPr>
          <a:xfrm>
            <a:off x="1035050" y="250825"/>
            <a:ext cx="2926080" cy="645160"/>
          </a:xfrm>
          <a:prstGeom prst="rect">
            <a:avLst/>
          </a:prstGeom>
          <a:noFill/>
          <a:ln w="9525">
            <a:noFill/>
          </a:ln>
        </p:spPr>
        <p:txBody>
          <a:bodyPr wrap="none" anchor="t" anchorCtr="0">
            <a:spAutoFit/>
          </a:bodyPr>
          <a:p>
            <a:pPr algn="l"/>
            <a:r>
              <a:rPr lang="zh-CN" altLang="en-US" sz="3600" dirty="0">
                <a:latin typeface="微软雅黑" panose="020B0503020204020204" pitchFamily="34" charset="-122"/>
                <a:ea typeface="微软雅黑" panose="020B0503020204020204" pitchFamily="34" charset="-122"/>
                <a:sym typeface="+mn-ea"/>
              </a:rPr>
              <a:t>代币激励平台</a:t>
            </a:r>
            <a:endParaRPr lang="zh-CN" altLang="en-US" sz="3600" dirty="0">
              <a:latin typeface="微软雅黑" panose="020B0503020204020204" pitchFamily="34" charset="-122"/>
              <a:ea typeface="微软雅黑" panose="020B0503020204020204" pitchFamily="34" charset="-122"/>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09955" y="981075"/>
            <a:ext cx="10323830" cy="452310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解决的市场痛点</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技术</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上的便利。</a:t>
            </a:r>
            <a:endPar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代币激励和矫正方法的实施效果需要心理学专业修养，心理学专家作为一种稀缺资源，通过平台实现知识共享甚至有针对性的辅导和</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方案设计。</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3.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家庭是最基础的</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单位。将代币激励法的实施者从学校扩展到家庭，</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平台业务从</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2b</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扩展到</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2c</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，客户群体实现规模性</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增长</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4.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可以想象的空间包括厂家的公益性活动，产品</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文具、玩具</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支持代币实物兑换，强化激励</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效果</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7" name="文本框 1"/>
          <p:cNvSpPr txBox="1"/>
          <p:nvPr/>
        </p:nvSpPr>
        <p:spPr>
          <a:xfrm>
            <a:off x="1035050" y="250825"/>
            <a:ext cx="2926080" cy="645160"/>
          </a:xfrm>
          <a:prstGeom prst="rect">
            <a:avLst/>
          </a:prstGeom>
          <a:noFill/>
          <a:ln w="9525">
            <a:noFill/>
          </a:ln>
        </p:spPr>
        <p:txBody>
          <a:bodyPr wrap="none" anchor="t" anchorCtr="0">
            <a:spAutoFit/>
          </a:bodyPr>
          <a:p>
            <a:pPr algn="l"/>
            <a:r>
              <a:rPr lang="zh-CN" altLang="en-US" sz="3600" dirty="0">
                <a:latin typeface="微软雅黑" panose="020B0503020204020204" pitchFamily="34" charset="-122"/>
                <a:ea typeface="微软雅黑" panose="020B0503020204020204" pitchFamily="34" charset="-122"/>
                <a:sym typeface="+mn-ea"/>
              </a:rPr>
              <a:t>代币激励平台</a:t>
            </a:r>
            <a:endParaRPr lang="zh-CN" altLang="en-US" sz="3600" dirty="0">
              <a:latin typeface="微软雅黑" panose="020B0503020204020204" pitchFamily="34" charset="-122"/>
              <a:ea typeface="微软雅黑" panose="020B0503020204020204" pitchFamily="34" charset="-122"/>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2783840" y="1916430"/>
            <a:ext cx="7567930" cy="396938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状态：</a:t>
            </a:r>
            <a:endParaRPr kumimoji="0" 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kumimoji="0" lang="en-US" sz="2400" kern="1200" cap="none" spc="0" normalizeH="0" baseline="0" noProof="1">
                <a:latin typeface="微软雅黑" panose="020B0503020204020204" pitchFamily="34" charset="-122"/>
                <a:ea typeface="微软雅黑" panose="020B0503020204020204" pitchFamily="34" charset="-122"/>
                <a:cs typeface="+mn-cs"/>
                <a:sym typeface="+mn-ea"/>
              </a:rPr>
              <a:t>1. </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我们团队在相关技术积累、开发能力上</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有优势，能够比较顺利地开展原型系统</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开发。</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r>
              <a:rPr lang="en-US" altLang="zh-CN" sz="2400">
                <a:latin typeface="微软雅黑" panose="020B0503020204020204" pitchFamily="34" charset="-122"/>
                <a:ea typeface="微软雅黑" panose="020B0503020204020204" pitchFamily="34" charset="-122"/>
                <a:sym typeface="+mn-ea"/>
              </a:rPr>
              <a:t>2. </a:t>
            </a:r>
            <a:r>
              <a:rPr lang="zh-CN" altLang="en-US" sz="2400">
                <a:solidFill>
                  <a:srgbClr val="FF0000"/>
                </a:solidFill>
                <a:latin typeface="微软雅黑" panose="020B0503020204020204" pitchFamily="34" charset="-122"/>
                <a:ea typeface="微软雅黑" panose="020B0503020204020204" pitchFamily="34" charset="-122"/>
                <a:sym typeface="+mn-ea"/>
              </a:rPr>
              <a:t>平台具体的应用场景和功能设计还没有详细设计</a:t>
            </a:r>
            <a:endParaRPr lang="zh-CN" altLang="en-US" sz="2400">
              <a:solidFill>
                <a:srgbClr val="FF0000"/>
              </a:solidFill>
              <a:latin typeface="微软雅黑" panose="020B0503020204020204" pitchFamily="34" charset="-122"/>
              <a:ea typeface="微软雅黑" panose="020B0503020204020204" pitchFamily="34" charset="-122"/>
              <a:sym typeface="+mn-ea"/>
            </a:endParaRPr>
          </a:p>
          <a:p>
            <a:pPr marR="0" defTabSz="914400">
              <a:lnSpc>
                <a:spcPct val="150000"/>
              </a:lnSpc>
              <a:buClrTx/>
              <a:buSzTx/>
              <a:buFontTx/>
              <a:buNone/>
              <a:defRPr/>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3. </a:t>
            </a:r>
            <a:r>
              <a:rPr lang="zh-CN" altLang="en-US" sz="2400">
                <a:latin typeface="微软雅黑" panose="020B0503020204020204" pitchFamily="34" charset="-122"/>
                <a:ea typeface="微软雅黑" panose="020B0503020204020204" pitchFamily="34" charset="-122"/>
                <a:sym typeface="+mn-ea"/>
              </a:rPr>
              <a:t>作为创意项目，目前确实处在创意阶段，商业问题也尚在调研探讨阶段，并未有详尽的商业计划，也缺少数据</a:t>
            </a:r>
            <a:r>
              <a:rPr lang="zh-CN" altLang="en-US" sz="2400">
                <a:latin typeface="微软雅黑" panose="020B0503020204020204" pitchFamily="34" charset="-122"/>
                <a:ea typeface="微软雅黑" panose="020B0503020204020204" pitchFamily="34" charset="-122"/>
                <a:sym typeface="+mn-ea"/>
              </a:rPr>
              <a:t>支持</a:t>
            </a:r>
            <a:endParaRPr lang="zh-CN" altLang="en-US" sz="2400">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sp>
        <p:nvSpPr>
          <p:cNvPr id="3074" name="标题 3073"/>
          <p:cNvSpPr>
            <a:spLocks noGrp="1"/>
          </p:cNvSpPr>
          <p:nvPr>
            <p:ph type="ctrTitle"/>
          </p:nvPr>
        </p:nvSpPr>
        <p:spPr bwMode="auto">
          <a:xfrm>
            <a:off x="2209800" y="3074668"/>
            <a:ext cx="7772400" cy="1470025"/>
          </a:xfrm>
          <a:effectLst/>
          <a:sp3d prstMaterial="plastic"/>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谢谢！  </a:t>
            </a:r>
            <a:r>
              <a:rPr kumimoji="0" lang="en-US" alt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Thanks </a:t>
            </a:r>
            <a:r>
              <a:rPr kumimoji="0" lang="zh-CN" altLang="en-US"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034"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5"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6"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037" name="图片 5"/>
          <p:cNvPicPr>
            <a:picLocks noChangeAspect="1"/>
          </p:cNvPicPr>
          <p:nvPr/>
        </p:nvPicPr>
        <p:blipFill>
          <a:blip r:embed="rId1"/>
          <a:stretch>
            <a:fillRect/>
          </a:stretch>
        </p:blipFill>
        <p:spPr>
          <a:xfrm>
            <a:off x="335280" y="548640"/>
            <a:ext cx="11769725" cy="580548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Words>
  <Application>WPS 演示</Application>
  <PresentationFormat>宽屏</PresentationFormat>
  <Paragraphs>36</Paragraphs>
  <Slides>6</Slides>
  <Notes>17</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6</vt:i4>
      </vt:variant>
    </vt:vector>
  </HeadingPairs>
  <TitlesOfParts>
    <vt:vector size="16" baseType="lpstr">
      <vt:lpstr>Arial</vt:lpstr>
      <vt:lpstr>宋体</vt:lpstr>
      <vt:lpstr>Wingdings</vt:lpstr>
      <vt:lpstr>微软雅黑</vt:lpstr>
      <vt:lpstr>Arial Unicode MS</vt:lpstr>
      <vt:lpstr>Calibri</vt:lpstr>
      <vt:lpstr>默认设计模板</vt:lpstr>
      <vt:lpstr>1_默认设计模板</vt:lpstr>
      <vt:lpstr>5_默认设计模板</vt:lpstr>
      <vt:lpstr>2_默认设计模板</vt:lpstr>
      <vt:lpstr>PowerPoint 演示文稿</vt:lpstr>
      <vt:lpstr>PowerPoint 演示文稿</vt:lpstr>
      <vt:lpstr>PowerPoint 演示文稿</vt:lpstr>
      <vt:lpstr>PowerPoint 演示文稿</vt:lpstr>
      <vt:lpstr>PowerPoint 演示文稿</vt:lpstr>
      <vt:lpstr>谢谢！  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Yi</dc:creator>
  <cp:lastModifiedBy>白玉琪</cp:lastModifiedBy>
  <cp:revision>266</cp:revision>
  <dcterms:created xsi:type="dcterms:W3CDTF">2021-03-19T00:18:00Z</dcterms:created>
  <dcterms:modified xsi:type="dcterms:W3CDTF">2022-03-16T03:29:14Z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91C2C5336C7E4849843C91B6995264AA</vt:lpwstr>
  </property>
</Properties>
</file>