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7"/>
  </p:notesMasterIdLst>
  <p:sldIdLst>
    <p:sldId id="257" r:id="rId6"/>
    <p:sldId id="443" r:id="rId8"/>
    <p:sldId id="505" r:id="rId9"/>
    <p:sldId id="512" r:id="rId10"/>
    <p:sldId id="519" r:id="rId11"/>
    <p:sldId id="499" r:id="rId12"/>
    <p:sldId id="494" r:id="rId13"/>
    <p:sldId id="496" r:id="rId14"/>
    <p:sldId id="500" r:id="rId15"/>
    <p:sldId id="497" r:id="rId16"/>
    <p:sldId id="276" r:id="rId17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756" y="114"/>
      </p:cViewPr>
      <p:guideLst>
        <p:guide orient="horz" pos="22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A48B96-639E-45A3-A0BA-2464DFDB1FAA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0242" name="文本占位符 2"/>
          <p:cNvSpPr>
            <a:spLocks noGrp="1"/>
          </p:cNvSpPr>
          <p:nvPr>
            <p:ph type="body"/>
          </p:nvPr>
        </p:nvSpPr>
        <p:spPr/>
        <p:txBody>
          <a:bodyPr wrap="square" lIns="98166" tIns="48253" rIns="98166" bIns="48253" anchor="ctr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2290" name="文本占位符 2"/>
          <p:cNvSpPr>
            <a:spLocks noGrp="1"/>
          </p:cNvSpPr>
          <p:nvPr>
            <p:ph type="body"/>
          </p:nvPr>
        </p:nvSpPr>
        <p:spPr/>
        <p:txBody>
          <a:bodyPr wrap="square" lIns="98166" tIns="48253" rIns="98166" bIns="48253" anchor="ctr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2290" name="文本占位符 2"/>
          <p:cNvSpPr>
            <a:spLocks noGrp="1"/>
          </p:cNvSpPr>
          <p:nvPr>
            <p:ph type="body"/>
          </p:nvPr>
        </p:nvSpPr>
        <p:spPr/>
        <p:txBody>
          <a:bodyPr wrap="square" lIns="98166" tIns="48253" rIns="98166" bIns="48253" anchor="ctr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2290" name="文本占位符 2"/>
          <p:cNvSpPr>
            <a:spLocks noGrp="1"/>
          </p:cNvSpPr>
          <p:nvPr>
            <p:ph type="body"/>
          </p:nvPr>
        </p:nvSpPr>
        <p:spPr/>
        <p:txBody>
          <a:bodyPr wrap="square" lIns="98166" tIns="48253" rIns="98166" bIns="48253" anchor="ctr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2290" name="文本占位符 2"/>
          <p:cNvSpPr>
            <a:spLocks noGrp="1"/>
          </p:cNvSpPr>
          <p:nvPr>
            <p:ph type="body"/>
          </p:nvPr>
        </p:nvSpPr>
        <p:spPr/>
        <p:txBody>
          <a:bodyPr wrap="square" lIns="98166" tIns="48253" rIns="98166" bIns="48253" anchor="ctr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2290" name="文本占位符 2"/>
          <p:cNvSpPr>
            <a:spLocks noGrp="1"/>
          </p:cNvSpPr>
          <p:nvPr>
            <p:ph type="body"/>
          </p:nvPr>
        </p:nvSpPr>
        <p:spPr/>
        <p:txBody>
          <a:bodyPr wrap="square" lIns="98166" tIns="48253" rIns="98166" bIns="48253" anchor="ctr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2290" name="文本占位符 2"/>
          <p:cNvSpPr>
            <a:spLocks noGrp="1"/>
          </p:cNvSpPr>
          <p:nvPr>
            <p:ph type="body"/>
          </p:nvPr>
        </p:nvSpPr>
        <p:spPr/>
        <p:txBody>
          <a:bodyPr wrap="square" lIns="98166" tIns="48253" rIns="98166" bIns="48253" anchor="ctr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2290" name="文本占位符 2"/>
          <p:cNvSpPr>
            <a:spLocks noGrp="1"/>
          </p:cNvSpPr>
          <p:nvPr>
            <p:ph type="body"/>
          </p:nvPr>
        </p:nvSpPr>
        <p:spPr/>
        <p:txBody>
          <a:bodyPr wrap="square" lIns="98166" tIns="48253" rIns="98166" bIns="48253" anchor="ctr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2290" name="文本占位符 2"/>
          <p:cNvSpPr>
            <a:spLocks noGrp="1"/>
          </p:cNvSpPr>
          <p:nvPr>
            <p:ph type="body"/>
          </p:nvPr>
        </p:nvSpPr>
        <p:spPr/>
        <p:txBody>
          <a:bodyPr wrap="square" lIns="98166" tIns="48253" rIns="98166" bIns="48253" anchor="ctr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2290" name="文本占位符 2"/>
          <p:cNvSpPr>
            <a:spLocks noGrp="1"/>
          </p:cNvSpPr>
          <p:nvPr>
            <p:ph type="body"/>
          </p:nvPr>
        </p:nvSpPr>
        <p:spPr/>
        <p:txBody>
          <a:bodyPr wrap="square" lIns="98166" tIns="48253" rIns="98166" bIns="48253" anchor="ctr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9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0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227013"/>
            <a:ext cx="12192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219" name="文本框 1"/>
          <p:cNvSpPr txBox="1"/>
          <p:nvPr/>
        </p:nvSpPr>
        <p:spPr>
          <a:xfrm>
            <a:off x="1035050" y="250825"/>
            <a:ext cx="33845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大数据与区块链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2"/>
          <p:cNvSpPr txBox="1"/>
          <p:nvPr/>
        </p:nvSpPr>
        <p:spPr>
          <a:xfrm>
            <a:off x="3935850" y="2636945"/>
            <a:ext cx="521441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1200" cap="none" spc="0" normalizeH="0" baseline="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RSA</a:t>
            </a:r>
            <a:r>
              <a:rPr kumimoji="0" lang="zh-CN" altLang="en-US" sz="4000" kern="1200" cap="none" spc="0" normalizeH="0" baseline="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</a:t>
            </a:r>
            <a:endParaRPr kumimoji="0" lang="zh-CN" altLang="en-US" sz="4000" kern="1200" cap="none" spc="0" normalizeH="0" baseline="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221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22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23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227013"/>
            <a:ext cx="12192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67" name="文本框 1"/>
          <p:cNvSpPr txBox="1"/>
          <p:nvPr/>
        </p:nvSpPr>
        <p:spPr>
          <a:xfrm>
            <a:off x="1035050" y="250825"/>
            <a:ext cx="33845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大数据与区块链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69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70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87805" y="2204720"/>
            <a:ext cx="756793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乘法运算的同态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全同态加密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隐私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 bwMode="auto">
          <a:xfrm>
            <a:off x="2209800" y="3074668"/>
            <a:ext cx="7772400" cy="1470025"/>
          </a:xfrm>
          <a:effectLst/>
          <a:sp3d prstMaterial="plastic"/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400" b="0" i="0" u="none" strike="noStrike" kern="1200" cap="none" spc="0" normalizeH="0" baseline="0" noProof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谢谢！  </a:t>
            </a:r>
            <a:r>
              <a:rPr kumimoji="0" lang="en-US" altLang="zh-CN" sz="4400" b="0" i="0" u="none" strike="noStrike" kern="1200" cap="none" spc="0" normalizeH="0" baseline="0" noProof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Thanks </a:t>
            </a:r>
            <a:r>
              <a:rPr kumimoji="0" lang="zh-CN" altLang="en-US" sz="4400" b="0" i="0" u="none" strike="noStrike" kern="1200" cap="none" spc="0" normalizeH="0" baseline="0" noProof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！</a:t>
            </a:r>
            <a:endParaRPr kumimoji="0" lang="zh-CN" altLang="en-US" sz="4400" b="0" i="0" u="none" strike="noStrike" kern="1200" cap="none" spc="0" normalizeH="0" baseline="0" noProof="1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4034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35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36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4037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227013"/>
            <a:ext cx="12192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67" name="文本框 1"/>
          <p:cNvSpPr txBox="1"/>
          <p:nvPr/>
        </p:nvSpPr>
        <p:spPr>
          <a:xfrm>
            <a:off x="1035050" y="250825"/>
            <a:ext cx="33845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大数据与区块链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69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70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1860" y="980440"/>
            <a:ext cx="844486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L="457200" marR="0" indent="-457200" defTabSz="914400">
              <a:lnSpc>
                <a:spcPct val="150000"/>
              </a:lnSpc>
              <a:buClrTx/>
              <a:buSzTx/>
              <a:buFontTx/>
              <a:buAutoNum type="arabicPeriod"/>
              <a:defRPr/>
            </a:pPr>
            <a:r>
              <a:rPr kumimoji="0" 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RSA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算法定义和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步骤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FontTx/>
              <a:buAutoNum type="arabicPeriod"/>
              <a:defRPr/>
            </a:pP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正确性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证明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FontTx/>
              <a:buAutoNum type="arabicPeriod"/>
              <a:defRPr/>
            </a:pP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安全性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-one way function(trapdoor)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（计算复杂性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问题）</a:t>
            </a:r>
            <a:endParaRPr kumimoji="0" lang="en-US" altLang="zh-CN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FontTx/>
              <a:buAutoNum type="arabicPeriod"/>
              <a:defRPr/>
            </a:pP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算法中大素数、互质数、模反元素的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生成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FontTx/>
              <a:buAutoNum type="arabicPeriod"/>
              <a:defRPr/>
            </a:pP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RSA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非对称公钥密码系统：加密与签名，证书，签名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证书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FontTx/>
              <a:buAutoNum type="arabicPeriod"/>
              <a:defRPr/>
            </a:pP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RSA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的历史、现状、其他非对称密码学，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量子攻击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FontTx/>
              <a:buAutoNum type="arabicPeriod"/>
              <a:defRPr/>
            </a:pP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RSA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中乘法运算的同态性，全同态问题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(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为隐私计算预设一个伏笔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)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227013"/>
            <a:ext cx="12192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67" name="文本框 1"/>
          <p:cNvSpPr txBox="1"/>
          <p:nvPr/>
        </p:nvSpPr>
        <p:spPr>
          <a:xfrm>
            <a:off x="1035050" y="250825"/>
            <a:ext cx="33845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大数据与区块链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69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70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1860" y="980440"/>
            <a:ext cx="8984615" cy="5631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setup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过程</a:t>
            </a:r>
            <a:endParaRPr kumimoji="0" 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FontTx/>
              <a:buAutoNum type="arabicPeriod"/>
              <a:defRPr/>
            </a:pPr>
            <a:r>
              <a:rPr kumimoji="0" 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generate p, q, n = pq, phi(n) = (p-1) * (q-1), note m = phi(n)</a:t>
            </a:r>
            <a:endParaRPr kumimoji="0" 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FontTx/>
              <a:buAutoNum type="arabicPeriod"/>
              <a:defRPr/>
            </a:pP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find e, (e, m) = 1; find inverse of e: d  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FontTx/>
              <a:buAutoNum type="arabicPeriod"/>
              <a:defRPr/>
            </a:pP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pivate key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n, d)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留给自己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public key: (n, e)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公之于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众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加密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FontTx/>
              <a:buAutoNum type="arabicPeriod"/>
              <a:defRPr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持有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持有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FontTx/>
              <a:buAutoNum type="arabicPeriod"/>
              <a:defRPr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对信息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，计算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 = m^e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FontTx/>
              <a:buAutoNum type="arabicPeriod"/>
              <a:defRPr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，计算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m = c ^d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（需要证明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227013"/>
            <a:ext cx="12192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67" name="文本框 1"/>
          <p:cNvSpPr txBox="1"/>
          <p:nvPr/>
        </p:nvSpPr>
        <p:spPr>
          <a:xfrm>
            <a:off x="1035050" y="250825"/>
            <a:ext cx="33845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大数据与区块链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69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70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1860" y="980440"/>
            <a:ext cx="1012825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correctness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证明时的要点：</a:t>
            </a:r>
            <a:endParaRPr kumimoji="0" 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FontTx/>
              <a:buAutoNum type="arabicPeriod"/>
              <a:defRPr/>
            </a:pP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message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分成两种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情况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FontTx/>
              <a:buAutoNum type="arabicPeriod"/>
              <a:defRPr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要注意区分两种模：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phi(n).phi(n)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是生成时候用的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FontTx/>
              <a:buAutoNum type="arabicPeriod"/>
              <a:defRPr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message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不互质时的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FontTx/>
              <a:buAutoNum type="arabicPeriod"/>
              <a:defRPr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defRPr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defRPr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227013"/>
            <a:ext cx="12192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67" name="文本框 1"/>
          <p:cNvSpPr txBox="1"/>
          <p:nvPr/>
        </p:nvSpPr>
        <p:spPr>
          <a:xfrm>
            <a:off x="1035050" y="250825"/>
            <a:ext cx="33845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大数据与区块链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69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70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1860" y="980440"/>
            <a:ext cx="10128250" cy="47078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方便起见，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 = phi(n) = (p-1)(q-1)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要证明：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</a:t>
            </a:r>
            <a:r>
              <a:rPr lang="en-US" altLang="zh-CN" sz="2000" baseline="30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ed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m mod n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defRPr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(m, n) = 1 mod n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这时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ed = 1 mod u =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ed = hu + 1 =&gt; m</a:t>
            </a:r>
            <a:r>
              <a:rPr lang="en-US" altLang="zh-CN" sz="2000" baseline="30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ed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m</a:t>
            </a:r>
            <a:r>
              <a:rPr lang="en-US" altLang="zh-CN" sz="2000" baseline="30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hu + 1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= m mod n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defRPr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(m, n) != 1 mod n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这时，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m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必然是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的倍数，不失一般性，另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m = kp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，这时，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k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互质，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互质，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kp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互质，则用欧拉定理：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defRPr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(kp)</a:t>
            </a:r>
            <a:r>
              <a:rPr lang="en-US" altLang="zh-CN" sz="2000" baseline="30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q-1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1 mod q=&gt;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(kp)</a:t>
            </a:r>
            <a:r>
              <a:rPr lang="en-US" altLang="zh-CN" sz="2000" baseline="30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ed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kp mod q=&gt;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kp)</a:t>
            </a:r>
            <a:r>
              <a:rPr lang="en-US" altLang="zh-CN" sz="2000" baseline="30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ed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=tq + kp=&gt;tq=lp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defRPr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必然是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的倍数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defRPr/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</a:t>
            </a:r>
            <a:r>
              <a:rPr lang="en-US" altLang="zh-CN" sz="2000" baseline="30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ed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=t</a:t>
            </a:r>
            <a:r>
              <a:rPr lang="en-US" altLang="zh-CN" sz="2000" baseline="30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’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n + m =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</a:t>
            </a:r>
            <a:r>
              <a:rPr lang="en-US" altLang="zh-CN" sz="2000" baseline="30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ed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mod n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227013"/>
            <a:ext cx="12192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67" name="文本框 1"/>
          <p:cNvSpPr txBox="1"/>
          <p:nvPr/>
        </p:nvSpPr>
        <p:spPr>
          <a:xfrm>
            <a:off x="1035050" y="250825"/>
            <a:ext cx="33845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大数据与区块链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69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70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1860" y="980440"/>
            <a:ext cx="844486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L="457200" marR="0" indent="-457200" defTabSz="914400">
              <a:lnSpc>
                <a:spcPct val="150000"/>
              </a:lnSpc>
              <a:buClrTx/>
              <a:buSzTx/>
              <a:buFontTx/>
              <a:buAutoNum type="arabicPeriod"/>
              <a:defRPr/>
            </a:pPr>
            <a:r>
              <a:rPr kumimoji="0" lang="zh-CN" altLang="en-US" sz="2400" kern="1200" cap="none" spc="0" normalizeH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大数质因数分解是困难</a:t>
            </a:r>
            <a:r>
              <a:rPr kumimoji="0" lang="zh-CN" altLang="en-US" sz="2400" kern="1200" cap="none" spc="0" normalizeH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问题</a:t>
            </a:r>
            <a:endParaRPr kumimoji="0" lang="zh-CN" altLang="en-US" sz="2400" kern="1200" cap="none" spc="0" normalizeH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FontTx/>
              <a:buAutoNum type="arabicPeriod"/>
              <a:defRPr/>
            </a:pPr>
            <a:r>
              <a:rPr kumimoji="0" lang="zh-CN" altLang="en-US" sz="2400" kern="1200" cap="none" spc="0" normalizeH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什么是</a:t>
            </a:r>
            <a:r>
              <a:rPr kumimoji="0" lang="zh-CN" altLang="en-US" sz="2400" kern="1200" cap="none" spc="0" normalizeH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困难</a:t>
            </a:r>
            <a:endParaRPr kumimoji="0" lang="zh-CN" altLang="en-US" sz="2400" kern="1200" cap="none" spc="0" normalizeH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FontTx/>
              <a:buAutoNum type="arabicPeriod"/>
              <a:defRPr/>
            </a:pPr>
            <a:r>
              <a:rPr kumimoji="0" lang="en-US" altLang="zh-CN" sz="2400" kern="1200" cap="none" spc="0" normalizeH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one way</a:t>
            </a:r>
            <a:endParaRPr kumimoji="0" lang="en-US" altLang="zh-CN" sz="2400" kern="1200" cap="none" spc="0" normalizeH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zh-CN" altLang="en-US" sz="2400" kern="1200" cap="none" spc="0" normalizeH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zh-CN" altLang="en-US" sz="2400" kern="1200" cap="none" spc="0" normalizeH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zh-CN" altLang="en-US" sz="2400" kern="1200" cap="none" spc="0" normalizeH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227013"/>
            <a:ext cx="12192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67" name="文本框 1"/>
          <p:cNvSpPr txBox="1"/>
          <p:nvPr/>
        </p:nvSpPr>
        <p:spPr>
          <a:xfrm>
            <a:off x="1035050" y="250825"/>
            <a:ext cx="33845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大数据与区块链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69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70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1815" y="2708910"/>
            <a:ext cx="75679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简要介绍素数生成和互素数</a:t>
            </a:r>
            <a:r>
              <a:rPr kumimoji="0" 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生成，欧几里得扩展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定理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227013"/>
            <a:ext cx="12192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67" name="文本框 1"/>
          <p:cNvSpPr txBox="1"/>
          <p:nvPr/>
        </p:nvSpPr>
        <p:spPr>
          <a:xfrm>
            <a:off x="1035050" y="250825"/>
            <a:ext cx="33845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大数据与区块链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69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70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87805" y="2204720"/>
            <a:ext cx="756793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签名：对明文做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hash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，私钥加密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hash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，将明文密文一起发给对方，对方用公钥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验证。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227013"/>
            <a:ext cx="12192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67" name="文本框 1"/>
          <p:cNvSpPr txBox="1"/>
          <p:nvPr/>
        </p:nvSpPr>
        <p:spPr>
          <a:xfrm>
            <a:off x="1035050" y="250825"/>
            <a:ext cx="33845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大数据与区块链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69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70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1815" y="1124585"/>
            <a:ext cx="975423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L="342900" marR="0" indent="-342900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RSA加密算法是一种非对称加密算法，在公开密钥加密和电子商业中被广泛使用。RSA是由罗纳德·李维斯特（Ron Rivest）、阿迪·萨莫尔（Adi Shamir）和伦纳德·阿德曼（Leonard Adleman）在1977年一起提出的。当时他们三人都在麻省理工学院工作。RSA 就是他们三人姓氏开头字母拼在一起组成的</a:t>
            </a:r>
            <a:r>
              <a:rPr kumimoji="0" 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。</a:t>
            </a:r>
            <a:endParaRPr kumimoji="0" lang="zh-CN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342900" marR="0" indent="-342900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1983年9月12日麻省理工学院在美国为RSA算法申请了专利。[3]这个专利于2000年9月21日失效</a:t>
            </a:r>
            <a:endParaRPr kumimoji="0" lang="zh-CN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342900" marR="0" indent="-342900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到2020年为止，世界上还没有任何可靠的攻击RSA算法的方式。只要其钥匙的长度足够长，用RSA加密的信息实际上是不能被破解的</a:t>
            </a:r>
            <a:endParaRPr kumimoji="0" lang="zh-CN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>
    <p:randomBar dir="vert"/>
  </p:transition>
</p:sld>
</file>

<file path=ppt/tags/tag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1_9*i*1"/>
  <p:tag name="KSO_WM_TEMPLATE_CATEGORY" val="custom"/>
  <p:tag name="KSO_WM_TEMPLATE_INDEX" val="20204421"/>
  <p:tag name="KSO_WM_UNIT_BK_DARK_LIGHT" val="2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1_9*i*1"/>
  <p:tag name="KSO_WM_TEMPLATE_CATEGORY" val="custom"/>
  <p:tag name="KSO_WM_TEMPLATE_INDEX" val="20204421"/>
  <p:tag name="KSO_WM_UNIT_BK_DARK_LIGHT" val="2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1_9*i*1"/>
  <p:tag name="KSO_WM_TEMPLATE_CATEGORY" val="custom"/>
  <p:tag name="KSO_WM_TEMPLATE_INDEX" val="20204421"/>
  <p:tag name="KSO_WM_UNIT_BK_DARK_LIGHT" val="2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1_9*i*1"/>
  <p:tag name="KSO_WM_TEMPLATE_CATEGORY" val="custom"/>
  <p:tag name="KSO_WM_TEMPLATE_INDEX" val="20204421"/>
  <p:tag name="KSO_WM_UNIT_BK_DARK_LIGHT" val="2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1_9*i*1"/>
  <p:tag name="KSO_WM_TEMPLATE_CATEGORY" val="custom"/>
  <p:tag name="KSO_WM_TEMPLATE_INDEX" val="20204421"/>
  <p:tag name="KSO_WM_UNIT_BK_DARK_LIGHT" val="2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1_9*i*1"/>
  <p:tag name="KSO_WM_TEMPLATE_CATEGORY" val="custom"/>
  <p:tag name="KSO_WM_TEMPLATE_INDEX" val="20204421"/>
  <p:tag name="KSO_WM_UNIT_BK_DARK_LIGHT" val="2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1_9*i*1"/>
  <p:tag name="KSO_WM_TEMPLATE_CATEGORY" val="custom"/>
  <p:tag name="KSO_WM_TEMPLATE_INDEX" val="20204421"/>
  <p:tag name="KSO_WM_UNIT_BK_DARK_LIGHT" val="2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1_9*i*1"/>
  <p:tag name="KSO_WM_TEMPLATE_CATEGORY" val="custom"/>
  <p:tag name="KSO_WM_TEMPLATE_INDEX" val="20204421"/>
  <p:tag name="KSO_WM_UNIT_BK_DARK_LIGHT" val="2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1_9*i*1"/>
  <p:tag name="KSO_WM_TEMPLATE_CATEGORY" val="custom"/>
  <p:tag name="KSO_WM_TEMPLATE_INDEX" val="20204421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1_9*i*1"/>
  <p:tag name="KSO_WM_TEMPLATE_CATEGORY" val="custom"/>
  <p:tag name="KSO_WM_TEMPLATE_INDEX" val="20204421"/>
  <p:tag name="KSO_WM_UNIT_BK_DARK_LIGHT" val="2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5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5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1205</Words>
  <Application>WPS 演示</Application>
  <PresentationFormat>宽屏</PresentationFormat>
  <Paragraphs>80</Paragraphs>
  <Slides>11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1_默认设计模板</vt:lpstr>
      <vt:lpstr>5_默认设计模板</vt:lpstr>
      <vt:lpstr>2_默认设计模板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  Thanks 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Yi</dc:creator>
  <cp:lastModifiedBy>白玉琪</cp:lastModifiedBy>
  <cp:revision>257</cp:revision>
  <dcterms:created xsi:type="dcterms:W3CDTF">2021-03-19T00:18:00Z</dcterms:created>
  <dcterms:modified xsi:type="dcterms:W3CDTF">2022-04-05T13:20:32Z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2052-11.1.0.11566</vt:lpwstr>
  </property>
  <property fmtid="{D5CDD505-2E9C-101B-9397-08002B2CF9AE}" pid="3" name="ICV">
    <vt:lpwstr>91C2C5336C7E4849843C91B6995264AA</vt:lpwstr>
  </property>
</Properties>
</file>