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6"/>
  </p:notesMasterIdLst>
  <p:sldIdLst>
    <p:sldId id="257" r:id="rId5"/>
    <p:sldId id="521" r:id="rId6"/>
    <p:sldId id="443" r:id="rId7"/>
    <p:sldId id="505" r:id="rId8"/>
    <p:sldId id="512" r:id="rId9"/>
    <p:sldId id="519" r:id="rId10"/>
    <p:sldId id="499" r:id="rId11"/>
    <p:sldId id="522" r:id="rId12"/>
    <p:sldId id="494" r:id="rId13"/>
    <p:sldId id="520" r:id="rId14"/>
    <p:sldId id="276"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258" y="84"/>
      </p:cViewPr>
      <p:guideLst>
        <p:guide orient="horz" pos="22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t>2022-04-04</a:t>
            </a:fld>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2304205155"/>
      </p:ext>
    </p:extLst>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a:miter/>
          </a:ln>
        </p:spPr>
      </p:sp>
      <p:sp>
        <p:nvSpPr>
          <p:cNvPr id="10242"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1092690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301827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extLst>
      <p:ext uri="{BB962C8B-B14F-4D97-AF65-F5344CB8AC3E}">
        <p14:creationId xmlns:p14="http://schemas.microsoft.com/office/powerpoint/2010/main" val="2381372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2169401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3431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181243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288823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164412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328146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lstStyle/>
          <a:p>
            <a:pPr lvl="0" eaLnBrk="1" hangingPunct="1"/>
            <a:endParaRPr lang="zh-CN" altLang="en-US" dirty="0"/>
          </a:p>
        </p:txBody>
      </p:sp>
    </p:spTree>
    <p:extLst>
      <p:ext uri="{BB962C8B-B14F-4D97-AF65-F5344CB8AC3E}">
        <p14:creationId xmlns:p14="http://schemas.microsoft.com/office/powerpoint/2010/main" val="6593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27023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6"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1.xml"/><Relationship Id="rId1" Type="http://schemas.openxmlformats.org/officeDocument/2006/relationships/tags" Target="../tags/tag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1.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2" name="文本框 2"/>
          <p:cNvSpPr txBox="1"/>
          <p:nvPr/>
        </p:nvSpPr>
        <p:spPr>
          <a:xfrm>
            <a:off x="2207730" y="2276920"/>
            <a:ext cx="6910705" cy="2862322"/>
          </a:xfrm>
          <a:prstGeom prst="rect">
            <a:avLst/>
          </a:prstGeom>
          <a:noFill/>
          <a:ln w="9525">
            <a:noFill/>
          </a:ln>
        </p:spPr>
        <p:txBody>
          <a:bodyPr wrap="square">
            <a:spAutoFit/>
            <a:scene3d>
              <a:camera prst="orthographicFront"/>
              <a:lightRig rig="threePt" dir="t"/>
            </a:scene3d>
          </a:bodyPr>
          <a:lstStyle/>
          <a:p>
            <a:pPr marR="0" algn="ctr" defTabSz="914400">
              <a:lnSpc>
                <a:spcPct val="250000"/>
              </a:lnSpc>
              <a:buClrTx/>
              <a:buSzTx/>
              <a:buFontTx/>
              <a:buNone/>
              <a:defRPr/>
            </a:pPr>
            <a:r>
              <a:rPr kumimoji="0" lang="zh-CN" altLang="en-US" sz="3200" kern="1200" cap="none" spc="0" normalizeH="0" baseline="0" noProof="1"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河北石油职业技术大学</a:t>
            </a:r>
            <a:r>
              <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计算机系</a:t>
            </a:r>
            <a:endPar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algn="ctr" defTabSz="914400">
              <a:lnSpc>
                <a:spcPct val="250000"/>
              </a:lnSpc>
              <a:buClrTx/>
              <a:buSzTx/>
              <a:buFontTx/>
              <a:buNone/>
              <a:defRPr/>
            </a:pPr>
            <a:r>
              <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研发介绍</a:t>
            </a:r>
          </a:p>
        </p:txBody>
      </p:sp>
      <p:sp>
        <p:nvSpPr>
          <p:cNvPr id="9221"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2"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3"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13" y="990014"/>
            <a:ext cx="2895600" cy="742950"/>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018059" y="1110159"/>
            <a:ext cx="10152705" cy="5262979"/>
          </a:xfrm>
          <a:prstGeom prst="rect">
            <a:avLst/>
          </a:prstGeom>
        </p:spPr>
        <p:txBody>
          <a:bodyPr wrap="square">
            <a:spAutoFit/>
          </a:bodyPr>
          <a:lstStyle/>
          <a:p>
            <a:r>
              <a:rPr lang="zh-CN" altLang="en-US" sz="2800" noProof="1">
                <a:latin typeface="微软雅黑" panose="020B0503020204020204" pitchFamily="34" charset="-122"/>
                <a:ea typeface="微软雅黑" panose="020B0503020204020204" pitchFamily="34" charset="-122"/>
                <a:sym typeface="+mn-ea"/>
              </a:rPr>
              <a:t>团队</a:t>
            </a:r>
            <a:r>
              <a:rPr lang="zh-CN" altLang="en-US" sz="2800" noProof="1" smtClean="0">
                <a:latin typeface="微软雅黑" panose="020B0503020204020204" pitchFamily="34" charset="-122"/>
                <a:ea typeface="微软雅黑" panose="020B0503020204020204" pitchFamily="34" charset="-122"/>
                <a:sym typeface="+mn-ea"/>
              </a:rPr>
              <a:t>带头人：</a:t>
            </a:r>
            <a:r>
              <a:rPr lang="zh-CN" altLang="en-US" sz="2800" dirty="0" smtClean="0">
                <a:sym typeface="+mn-ea"/>
              </a:rPr>
              <a:t>白玉</a:t>
            </a:r>
            <a:r>
              <a:rPr lang="zh-CN" altLang="en-US" sz="2800" dirty="0">
                <a:sym typeface="+mn-ea"/>
              </a:rPr>
              <a:t>琪 </a:t>
            </a:r>
            <a:endParaRPr lang="en-US" altLang="zh-CN" sz="2800" dirty="0" smtClean="0">
              <a:sym typeface="+mn-ea"/>
            </a:endParaRPr>
          </a:p>
          <a:p>
            <a:endParaRPr lang="zh-CN" altLang="en-US" sz="2800" dirty="0">
              <a:sym typeface="+mn-ea"/>
            </a:endParaRPr>
          </a:p>
          <a:p>
            <a:pPr indent="504000"/>
            <a:r>
              <a:rPr lang="zh-CN" altLang="en-US" sz="2800" dirty="0" smtClean="0">
                <a:sym typeface="+mn-ea"/>
              </a:rPr>
              <a:t>毕业</a:t>
            </a:r>
            <a:r>
              <a:rPr lang="zh-CN" altLang="en-US" sz="2800" dirty="0">
                <a:sym typeface="+mn-ea"/>
              </a:rPr>
              <a:t>于北京理工大学计算机应用专业。长期从事 </a:t>
            </a:r>
            <a:r>
              <a:rPr lang="en-US" altLang="zh-CN" sz="2800" dirty="0">
                <a:sym typeface="+mn-ea"/>
              </a:rPr>
              <a:t>IT </a:t>
            </a:r>
            <a:r>
              <a:rPr lang="zh-CN" altLang="en-US" sz="2800" dirty="0">
                <a:sym typeface="+mn-ea"/>
              </a:rPr>
              <a:t>研发并担任技术领导者，在关键技术攻关，体系结构把控以及团队管理等各方面均具备充分能力与经验。前期主要在地理信息应用领域从事计算几何算法与图论算法的研究</a:t>
            </a:r>
            <a:r>
              <a:rPr lang="zh-CN" altLang="en-US" sz="2800" dirty="0" smtClean="0">
                <a:sym typeface="+mn-ea"/>
              </a:rPr>
              <a:t>，其中</a:t>
            </a:r>
            <a:r>
              <a:rPr lang="zh-CN" altLang="en-US" sz="2800" dirty="0">
                <a:sym typeface="+mn-ea"/>
              </a:rPr>
              <a:t>等值线插值模块在水利部获奖。</a:t>
            </a:r>
          </a:p>
          <a:p>
            <a:pPr indent="504000"/>
            <a:r>
              <a:rPr lang="zh-CN" altLang="en-US" sz="2800" dirty="0" smtClean="0">
                <a:sym typeface="+mn-ea"/>
              </a:rPr>
              <a:t>主要</a:t>
            </a:r>
            <a:r>
              <a:rPr lang="zh-CN" altLang="en-US" sz="2800" dirty="0">
                <a:sym typeface="+mn-ea"/>
              </a:rPr>
              <a:t>从事 </a:t>
            </a:r>
            <a:r>
              <a:rPr lang="en-US" altLang="zh-CN" sz="2800" dirty="0">
                <a:sym typeface="+mn-ea"/>
              </a:rPr>
              <a:t>Security Token Offering </a:t>
            </a:r>
            <a:r>
              <a:rPr lang="zh-CN" altLang="en-US" sz="2800" dirty="0">
                <a:sym typeface="+mn-ea"/>
              </a:rPr>
              <a:t>研发，在 </a:t>
            </a:r>
            <a:r>
              <a:rPr lang="en-US" altLang="zh-CN" sz="2800" dirty="0">
                <a:sym typeface="+mn-ea"/>
              </a:rPr>
              <a:t>medium </a:t>
            </a:r>
            <a:r>
              <a:rPr lang="zh-CN" altLang="en-US" sz="2800" dirty="0">
                <a:sym typeface="+mn-ea"/>
              </a:rPr>
              <a:t>上发表有 </a:t>
            </a:r>
            <a:r>
              <a:rPr lang="en-US" altLang="zh-CN" sz="2800" dirty="0">
                <a:sym typeface="+mn-ea"/>
              </a:rPr>
              <a:t>6 </a:t>
            </a:r>
            <a:r>
              <a:rPr lang="zh-CN" altLang="en-US" sz="2800" dirty="0">
                <a:sym typeface="+mn-ea"/>
              </a:rPr>
              <a:t>篇文章，形成完整设计。主导身份系统、</a:t>
            </a:r>
            <a:r>
              <a:rPr lang="en-US" altLang="zh-CN" sz="2800" dirty="0">
                <a:sym typeface="+mn-ea"/>
              </a:rPr>
              <a:t>claim </a:t>
            </a:r>
            <a:r>
              <a:rPr lang="zh-CN" altLang="en-US" sz="2800" dirty="0">
                <a:sym typeface="+mn-ea"/>
              </a:rPr>
              <a:t>网络与链上合规发行的开发参与波卡生态，与 </a:t>
            </a:r>
            <a:r>
              <a:rPr lang="en-US" altLang="zh-CN" sz="2800" dirty="0">
                <a:sym typeface="+mn-ea"/>
              </a:rPr>
              <a:t>polymath </a:t>
            </a:r>
            <a:r>
              <a:rPr lang="zh-CN" altLang="en-US" sz="2800" dirty="0">
                <a:sym typeface="+mn-ea"/>
              </a:rPr>
              <a:t>公司合作，参与基于 </a:t>
            </a:r>
            <a:r>
              <a:rPr lang="en-US" altLang="zh-CN" sz="2800" dirty="0">
                <a:sym typeface="+mn-ea"/>
              </a:rPr>
              <a:t>substrate </a:t>
            </a:r>
            <a:r>
              <a:rPr lang="zh-CN" altLang="en-US" sz="2800" dirty="0">
                <a:sym typeface="+mn-ea"/>
              </a:rPr>
              <a:t>的 </a:t>
            </a:r>
            <a:r>
              <a:rPr lang="en-US" altLang="zh-CN" sz="2800" dirty="0" err="1">
                <a:sym typeface="+mn-ea"/>
              </a:rPr>
              <a:t>polymesh</a:t>
            </a:r>
            <a:r>
              <a:rPr lang="en-US" altLang="zh-CN" sz="2800" dirty="0">
                <a:sym typeface="+mn-ea"/>
              </a:rPr>
              <a:t> </a:t>
            </a:r>
            <a:r>
              <a:rPr lang="zh-CN" altLang="en-US" sz="2800" dirty="0">
                <a:sym typeface="+mn-ea"/>
              </a:rPr>
              <a:t>链的开发研究新一代区块链技术，对 </a:t>
            </a:r>
            <a:r>
              <a:rPr lang="en-US" altLang="zh-CN" sz="2800" dirty="0">
                <a:sym typeface="+mn-ea"/>
              </a:rPr>
              <a:t>eth2.0 </a:t>
            </a:r>
            <a:r>
              <a:rPr lang="zh-CN" altLang="en-US" sz="2800" dirty="0">
                <a:sym typeface="+mn-ea"/>
              </a:rPr>
              <a:t>与波卡等算法机制，</a:t>
            </a:r>
            <a:r>
              <a:rPr lang="en-US" altLang="zh-CN" sz="2800" dirty="0" err="1">
                <a:sym typeface="+mn-ea"/>
              </a:rPr>
              <a:t>zk</a:t>
            </a:r>
            <a:r>
              <a:rPr lang="en-US" altLang="zh-CN" sz="2800" dirty="0">
                <a:sym typeface="+mn-ea"/>
              </a:rPr>
              <a:t>-knowledge </a:t>
            </a:r>
            <a:r>
              <a:rPr lang="zh-CN" altLang="en-US" sz="2800" dirty="0">
                <a:sym typeface="+mn-ea"/>
              </a:rPr>
              <a:t>有深度认知</a:t>
            </a:r>
            <a:r>
              <a:rPr lang="zh-CN" altLang="en-US" sz="2800" dirty="0" smtClean="0">
                <a:sym typeface="+mn-ea"/>
              </a:rPr>
              <a:t>。</a:t>
            </a:r>
            <a:endParaRPr lang="zh-CN" altLang="en-US" sz="2800" dirty="0">
              <a:sym typeface="+mn-ea"/>
            </a:endParaRPr>
          </a:p>
        </p:txBody>
      </p:sp>
    </p:spTree>
    <p:extLst>
      <p:ext uri="{BB962C8B-B14F-4D97-AF65-F5344CB8AC3E}">
        <p14:creationId xmlns:p14="http://schemas.microsoft.com/office/powerpoint/2010/main" val="1270770275"/>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bwMode="auto">
          <a:xfrm>
            <a:off x="2209800" y="3074668"/>
            <a:ext cx="7772400" cy="1470025"/>
          </a:xfrm>
          <a:effectLst/>
          <a:sp3d prstMaterial="plastic"/>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谢谢！  </a:t>
            </a:r>
            <a:r>
              <a:rPr kumimoji="0" lang="en-US" alt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Thanks </a:t>
            </a:r>
            <a:r>
              <a:rPr kumimoji="0" lang="zh-CN" altLang="en-US"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4034"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5"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6"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037" name="图片 5"/>
          <p:cNvPicPr>
            <a:picLocks noChangeAspect="1"/>
          </p:cNvPicPr>
          <p:nvPr/>
        </p:nvPicPr>
        <p:blipFill>
          <a:blip r:embed="rId2"/>
          <a:stretch>
            <a:fillRect/>
          </a:stretch>
        </p:blipFill>
        <p:spPr>
          <a:xfrm>
            <a:off x="209550" y="955675"/>
            <a:ext cx="11769725" cy="5805488"/>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765978" y="2520076"/>
            <a:ext cx="416810" cy="148132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555048" y="2844556"/>
            <a:ext cx="416810" cy="148132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57999" y="-11852"/>
            <a:ext cx="5619282" cy="6869664"/>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3" cstate="screen"/>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3424" y="2844556"/>
            <a:ext cx="5208435" cy="11568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6665761" y="2945855"/>
            <a:ext cx="4065994" cy="675891"/>
          </a:xfrm>
          <a:prstGeom prst="rect">
            <a:avLst/>
          </a:prstGeom>
          <a:noFill/>
        </p:spPr>
        <p:txBody>
          <a:bodyPr wrap="square" rtlCol="0">
            <a:spAutoFit/>
          </a:bodyPr>
          <a:lstStyle/>
          <a:p>
            <a:pPr marL="0" lvl="1" algn="dist"/>
            <a:r>
              <a:rPr lang="zh-CN" altLang="en-US" sz="3792" dirty="0" smtClean="0">
                <a:solidFill>
                  <a:srgbClr val="0170C1"/>
                </a:solidFill>
                <a:latin typeface="微软雅黑" panose="020B0503020204020204" pitchFamily="34" charset="-122"/>
                <a:ea typeface="微软雅黑" panose="020B0503020204020204" pitchFamily="34" charset="-122"/>
                <a:cs typeface="+mn-ea"/>
                <a:sym typeface="+mn-lt"/>
              </a:rPr>
              <a:t>技术储备</a:t>
            </a:r>
            <a:endParaRPr lang="en-US" altLang="zh-CN" sz="3792" dirty="0">
              <a:solidFill>
                <a:srgbClr val="0170C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69611" y="2624950"/>
            <a:ext cx="1596058" cy="1596058"/>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6">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6">
                <a:solidFill>
                  <a:srgbClr val="080808"/>
                </a:solidFill>
                <a:latin typeface="+mj-ea"/>
                <a:ea typeface="+mj-ea"/>
              </a:endParaRPr>
            </a:p>
          </p:txBody>
        </p:sp>
      </p:grpSp>
      <p:sp>
        <p:nvSpPr>
          <p:cNvPr id="18" name="TextBox 13"/>
          <p:cNvSpPr txBox="1"/>
          <p:nvPr/>
        </p:nvSpPr>
        <p:spPr>
          <a:xfrm>
            <a:off x="2765809" y="2910050"/>
            <a:ext cx="1203664" cy="1025665"/>
          </a:xfrm>
          <a:prstGeom prst="rect">
            <a:avLst/>
          </a:prstGeom>
          <a:noFill/>
        </p:spPr>
        <p:txBody>
          <a:bodyPr wrap="square" lIns="0" tIns="0" rIns="0" bIns="0" rtlCol="0">
            <a:spAutoFit/>
          </a:bodyPr>
          <a:lstStyle/>
          <a:p>
            <a:pPr algn="ctr"/>
            <a:r>
              <a:rPr lang="en-US" altLang="zh-CN" sz="6665" b="1" dirty="0">
                <a:solidFill>
                  <a:srgbClr val="0170C1"/>
                </a:solidFill>
                <a:latin typeface="微软雅黑" panose="020B0503020204020204" pitchFamily="34" charset="-122"/>
                <a:ea typeface="微软雅黑" panose="020B0503020204020204" pitchFamily="34" charset="-122"/>
              </a:rPr>
              <a:t>01</a:t>
            </a:r>
            <a:endParaRPr lang="zh-CN" altLang="en-US" sz="6665"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665761" y="3702763"/>
            <a:ext cx="397128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75506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559685" y="960615"/>
            <a:ext cx="8444865" cy="738664"/>
          </a:xfrm>
          <a:prstGeom prst="rect">
            <a:avLst/>
          </a:prstGeom>
          <a:noFill/>
          <a:ln w="9525">
            <a:noFill/>
          </a:ln>
        </p:spPr>
        <p:txBody>
          <a:bodyPr wrap="square">
            <a:spAutoFit/>
            <a:scene3d>
              <a:camera prst="orthographicFront"/>
              <a:lightRig rig="threePt" dir="t"/>
            </a:scene3d>
          </a:bodyPr>
          <a:lstStyle/>
          <a:p>
            <a:pPr marL="457200" marR="0" indent="-457200" defTabSz="914400">
              <a:lnSpc>
                <a:spcPct val="150000"/>
              </a:lnSpc>
              <a:buClrTx/>
              <a:buSzTx/>
              <a:buFontTx/>
              <a:buNone/>
              <a:defRPr/>
            </a:pPr>
            <a:r>
              <a:rPr kumimoji="0" lang="zh-CN" altLang="en-US" sz="2800" b="1" kern="1200" cap="none" spc="0" normalizeH="0" baseline="0" noProof="1">
                <a:latin typeface="微软雅黑" panose="020B0503020204020204" pitchFamily="34" charset="-122"/>
                <a:ea typeface="微软雅黑" panose="020B0503020204020204" pitchFamily="34" charset="-122"/>
                <a:cs typeface="+mn-cs"/>
                <a:sym typeface="+mn-ea"/>
              </a:rPr>
              <a:t>本团队与一般高校科研团队相比，强调以开发为</a:t>
            </a:r>
            <a:r>
              <a:rPr kumimoji="0" lang="zh-CN" altLang="en-US" sz="2800" b="1" kern="1200" cap="none" spc="0" normalizeH="0" baseline="0" noProof="1" smtClean="0">
                <a:latin typeface="微软雅黑" panose="020B0503020204020204" pitchFamily="34" charset="-122"/>
                <a:ea typeface="微软雅黑" panose="020B0503020204020204" pitchFamily="34" charset="-122"/>
                <a:cs typeface="+mn-cs"/>
                <a:sym typeface="+mn-ea"/>
              </a:rPr>
              <a:t>导向</a:t>
            </a:r>
            <a:endParaRPr kumimoji="0" lang="zh-CN" altLang="en-US" sz="2800" b="1" kern="1200" cap="none" spc="0" normalizeH="0" baseline="0" noProof="1">
              <a:latin typeface="微软雅黑" panose="020B0503020204020204" pitchFamily="34" charset="-122"/>
              <a:ea typeface="微软雅黑" panose="020B0503020204020204" pitchFamily="34" charset="-122"/>
              <a:cs typeface="+mn-cs"/>
              <a:sym typeface="+mn-ea"/>
            </a:endParaRPr>
          </a:p>
        </p:txBody>
      </p:sp>
      <p:sp>
        <p:nvSpPr>
          <p:cNvPr id="10" name="椭圆 9"/>
          <p:cNvSpPr/>
          <p:nvPr/>
        </p:nvSpPr>
        <p:spPr>
          <a:xfrm>
            <a:off x="154606" y="2996959"/>
            <a:ext cx="1981119" cy="2117697"/>
          </a:xfrm>
          <a:prstGeom prst="ellipse">
            <a:avLst/>
          </a:prstGeom>
          <a:solidFill>
            <a:srgbClr val="0D79CA"/>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优势</a:t>
            </a:r>
            <a:endParaRPr lang="zh-CN" altLang="en-US" sz="4000" dirty="0">
              <a:latin typeface="微软雅黑" panose="020B0503020204020204" pitchFamily="34" charset="-122"/>
              <a:ea typeface="微软雅黑" panose="020B0503020204020204" pitchFamily="34" charset="-122"/>
            </a:endParaRPr>
          </a:p>
        </p:txBody>
      </p:sp>
      <p:cxnSp>
        <p:nvCxnSpPr>
          <p:cNvPr id="12" name="直接连接符 11"/>
          <p:cNvCxnSpPr>
            <a:endCxn id="16" idx="2"/>
          </p:cNvCxnSpPr>
          <p:nvPr/>
        </p:nvCxnSpPr>
        <p:spPr>
          <a:xfrm flipV="1">
            <a:off x="1177475" y="2723641"/>
            <a:ext cx="1971322" cy="273318"/>
          </a:xfrm>
          <a:prstGeom prst="line">
            <a:avLst/>
          </a:prstGeom>
          <a:ln>
            <a:solidFill>
              <a:srgbClr val="0D79C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a:endCxn id="19" idx="2"/>
          </p:cNvCxnSpPr>
          <p:nvPr/>
        </p:nvCxnSpPr>
        <p:spPr>
          <a:xfrm>
            <a:off x="2135725" y="4055808"/>
            <a:ext cx="1013072" cy="35416"/>
          </a:xfrm>
          <a:prstGeom prst="line">
            <a:avLst/>
          </a:prstGeom>
          <a:ln>
            <a:solidFill>
              <a:srgbClr val="0D79C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2" idx="2"/>
          </p:cNvCxnSpPr>
          <p:nvPr/>
        </p:nvCxnSpPr>
        <p:spPr>
          <a:xfrm>
            <a:off x="1177475" y="5114656"/>
            <a:ext cx="1971322" cy="344150"/>
          </a:xfrm>
          <a:prstGeom prst="line">
            <a:avLst/>
          </a:prstGeom>
          <a:ln>
            <a:solidFill>
              <a:srgbClr val="0D79CA"/>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148797" y="2363600"/>
            <a:ext cx="720080" cy="720081"/>
            <a:chOff x="3995936" y="1495374"/>
            <a:chExt cx="720080" cy="720080"/>
          </a:xfrm>
        </p:grpSpPr>
        <p:sp>
          <p:nvSpPr>
            <p:cNvPr id="16" name="椭圆 15"/>
            <p:cNvSpPr/>
            <p:nvPr/>
          </p:nvSpPr>
          <p:spPr>
            <a:xfrm>
              <a:off x="3995936" y="1495374"/>
              <a:ext cx="720080" cy="720080"/>
            </a:xfrm>
            <a:prstGeom prst="ellips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7" name="TextBox 9"/>
            <p:cNvSpPr txBox="1"/>
            <p:nvPr/>
          </p:nvSpPr>
          <p:spPr>
            <a:xfrm>
              <a:off x="4061545" y="1624511"/>
              <a:ext cx="604653" cy="523219"/>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148797" y="3731184"/>
            <a:ext cx="720080" cy="720080"/>
            <a:chOff x="3995936" y="2786571"/>
            <a:chExt cx="720080" cy="720080"/>
          </a:xfrm>
        </p:grpSpPr>
        <p:sp>
          <p:nvSpPr>
            <p:cNvPr id="19" name="椭圆 18"/>
            <p:cNvSpPr/>
            <p:nvPr/>
          </p:nvSpPr>
          <p:spPr>
            <a:xfrm>
              <a:off x="3995936" y="2786571"/>
              <a:ext cx="720080" cy="720080"/>
            </a:xfrm>
            <a:prstGeom prst="ellips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0" name="TextBox 12"/>
            <p:cNvSpPr txBox="1"/>
            <p:nvPr/>
          </p:nvSpPr>
          <p:spPr>
            <a:xfrm>
              <a:off x="4061543" y="2920654"/>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148797" y="5098766"/>
            <a:ext cx="720080" cy="720080"/>
            <a:chOff x="3995936" y="4087662"/>
            <a:chExt cx="720080" cy="720080"/>
          </a:xfrm>
        </p:grpSpPr>
        <p:sp>
          <p:nvSpPr>
            <p:cNvPr id="22" name="椭圆 21"/>
            <p:cNvSpPr/>
            <p:nvPr/>
          </p:nvSpPr>
          <p:spPr>
            <a:xfrm>
              <a:off x="3995936" y="4087662"/>
              <a:ext cx="720080" cy="720080"/>
            </a:xfrm>
            <a:prstGeom prst="ellips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3" name="TextBox 15"/>
            <p:cNvSpPr txBox="1"/>
            <p:nvPr/>
          </p:nvSpPr>
          <p:spPr>
            <a:xfrm>
              <a:off x="4061545" y="4216800"/>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4" name="TextBox 16"/>
          <p:cNvSpPr txBox="1"/>
          <p:nvPr/>
        </p:nvSpPr>
        <p:spPr bwMode="auto">
          <a:xfrm>
            <a:off x="4010639" y="2158937"/>
            <a:ext cx="8058216" cy="1084399"/>
          </a:xfrm>
          <a:prstGeom prst="rect">
            <a:avLst/>
          </a:prstGeom>
          <a:noFill/>
        </p:spPr>
        <p:txBody>
          <a:bodyPr wrap="square">
            <a:spAutoFit/>
          </a:bodyPr>
          <a:lstStyle/>
          <a:p>
            <a:pPr>
              <a:lnSpc>
                <a:spcPct val="110000"/>
              </a:lnSpc>
            </a:pPr>
            <a:r>
              <a:rPr lang="zh-CN" altLang="en-US" sz="2000" noProof="1">
                <a:latin typeface="微软雅黑" panose="020B0503020204020204" pitchFamily="34" charset="-122"/>
                <a:ea typeface="微软雅黑" panose="020B0503020204020204" pitchFamily="34" charset="-122"/>
                <a:sym typeface="+mn-ea"/>
              </a:rPr>
              <a:t>有丰富的项目开发</a:t>
            </a:r>
            <a:r>
              <a:rPr lang="zh-CN" altLang="en-US" sz="2000" noProof="1" smtClean="0">
                <a:latin typeface="微软雅黑" panose="020B0503020204020204" pitchFamily="34" charset="-122"/>
                <a:ea typeface="微软雅黑" panose="020B0503020204020204" pitchFamily="34" charset="-122"/>
                <a:sym typeface="+mn-ea"/>
              </a:rPr>
              <a:t>经验，</a:t>
            </a:r>
            <a:r>
              <a:rPr lang="zh-CN" altLang="en-US" sz="2000" noProof="1">
                <a:latin typeface="微软雅黑" panose="020B0503020204020204" pitchFamily="34" charset="-122"/>
                <a:ea typeface="微软雅黑" panose="020B0503020204020204" pitchFamily="34" charset="-122"/>
                <a:sym typeface="+mn-ea"/>
              </a:rPr>
              <a:t>参与完成的项目包括企业级系统、</a:t>
            </a:r>
            <a:r>
              <a:rPr lang="en-US" altLang="zh-CN" sz="2000" noProof="1">
                <a:latin typeface="微软雅黑" panose="020B0503020204020204" pitchFamily="34" charset="-122"/>
                <a:ea typeface="微软雅黑" panose="020B0503020204020204" pitchFamily="34" charset="-122"/>
                <a:sym typeface="+mn-ea"/>
              </a:rPr>
              <a:t>SaaS</a:t>
            </a:r>
            <a:r>
              <a:rPr lang="zh-CN" altLang="en-US" sz="2000" noProof="1">
                <a:latin typeface="微软雅黑" panose="020B0503020204020204" pitchFamily="34" charset="-122"/>
                <a:ea typeface="微软雅黑" panose="020B0503020204020204" pitchFamily="34" charset="-122"/>
                <a:sym typeface="+mn-ea"/>
              </a:rPr>
              <a:t>平台和互联网平台，所涉及行业包括电商平台、中小企业征信平台、外贸行业</a:t>
            </a:r>
            <a:r>
              <a:rPr lang="en-US" altLang="zh-CN" sz="2000" noProof="1">
                <a:latin typeface="微软雅黑" panose="020B0503020204020204" pitchFamily="34" charset="-122"/>
                <a:ea typeface="微软雅黑" panose="020B0503020204020204" pitchFamily="34" charset="-122"/>
                <a:sym typeface="+mn-ea"/>
              </a:rPr>
              <a:t>SaaS</a:t>
            </a:r>
            <a:r>
              <a:rPr lang="zh-CN" altLang="en-US" sz="2000" noProof="1">
                <a:latin typeface="微软雅黑" panose="020B0503020204020204" pitchFamily="34" charset="-122"/>
                <a:ea typeface="微软雅黑" panose="020B0503020204020204" pitchFamily="34" charset="-122"/>
                <a:sym typeface="+mn-ea"/>
              </a:rPr>
              <a:t>平台、区块链金融、物联网（智能家居）等</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TextBox 18"/>
          <p:cNvSpPr txBox="1"/>
          <p:nvPr/>
        </p:nvSpPr>
        <p:spPr bwMode="auto">
          <a:xfrm>
            <a:off x="4041610" y="3782203"/>
            <a:ext cx="7992609" cy="499624"/>
          </a:xfrm>
          <a:prstGeom prst="rect">
            <a:avLst/>
          </a:prstGeom>
          <a:noFill/>
        </p:spPr>
        <p:txBody>
          <a:bodyPr wrap="square">
            <a:spAutoFit/>
          </a:bodyPr>
          <a:lstStyle/>
          <a:p>
            <a:pPr>
              <a:lnSpc>
                <a:spcPct val="150000"/>
              </a:lnSpc>
            </a:pPr>
            <a:r>
              <a:rPr lang="zh-CN" altLang="en-US" sz="2000" noProof="1">
                <a:latin typeface="微软雅黑" panose="020B0503020204020204" pitchFamily="34" charset="-122"/>
                <a:ea typeface="微软雅黑" panose="020B0503020204020204" pitchFamily="34" charset="-122"/>
                <a:sym typeface="+mn-ea"/>
              </a:rPr>
              <a:t>团队从业务需求分析、架构设计、前后端开发均有</a:t>
            </a:r>
            <a:r>
              <a:rPr lang="zh-CN" altLang="en-US" sz="2000" dirty="0">
                <a:latin typeface="微软雅黑" panose="020B0503020204020204" pitchFamily="34" charset="-122"/>
                <a:ea typeface="微软雅黑" panose="020B0503020204020204" pitchFamily="34" charset="-122"/>
                <a:sym typeface="+mn-ea"/>
              </a:rPr>
              <a:t>完整配置</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TextBox 20"/>
          <p:cNvSpPr txBox="1"/>
          <p:nvPr/>
        </p:nvSpPr>
        <p:spPr bwMode="auto">
          <a:xfrm>
            <a:off x="4036486" y="4978161"/>
            <a:ext cx="7942788" cy="961289"/>
          </a:xfrm>
          <a:prstGeom prst="rect">
            <a:avLst/>
          </a:prstGeom>
          <a:noFill/>
        </p:spPr>
        <p:txBody>
          <a:bodyPr wrap="square">
            <a:spAutoFit/>
          </a:bodyPr>
          <a:lstStyle/>
          <a:p>
            <a:pPr>
              <a:lnSpc>
                <a:spcPct val="150000"/>
              </a:lnSpc>
            </a:pPr>
            <a:r>
              <a:rPr lang="zh-CN" altLang="en-US" sz="2000" noProof="1">
                <a:latin typeface="微软雅黑" panose="020B0503020204020204" pitchFamily="34" charset="-122"/>
                <a:ea typeface="微软雅黑" panose="020B0503020204020204" pitchFamily="34" charset="-122"/>
                <a:sym typeface="+mn-ea"/>
              </a:rPr>
              <a:t>服务器端技术路线以</a:t>
            </a:r>
            <a:r>
              <a:rPr lang="en-US" altLang="zh-CN" sz="2000" noProof="1">
                <a:latin typeface="微软雅黑" panose="020B0503020204020204" pitchFamily="34" charset="-122"/>
                <a:ea typeface="微软雅黑" panose="020B0503020204020204" pitchFamily="34" charset="-122"/>
                <a:sym typeface="+mn-ea"/>
              </a:rPr>
              <a:t>java</a:t>
            </a:r>
            <a:r>
              <a:rPr lang="zh-CN" altLang="en-US" sz="2000" noProof="1">
                <a:latin typeface="微软雅黑" panose="020B0503020204020204" pitchFamily="34" charset="-122"/>
                <a:ea typeface="微软雅黑" panose="020B0503020204020204" pitchFamily="34" charset="-122"/>
                <a:sym typeface="+mn-ea"/>
              </a:rPr>
              <a:t>生态为主，前端</a:t>
            </a:r>
            <a:r>
              <a:rPr lang="en-US" altLang="zh-CN" sz="2000" noProof="1">
                <a:latin typeface="微软雅黑" panose="020B0503020204020204" pitchFamily="34" charset="-122"/>
                <a:ea typeface="微软雅黑" panose="020B0503020204020204" pitchFamily="34" charset="-122"/>
                <a:sym typeface="+mn-ea"/>
              </a:rPr>
              <a:t>vue</a:t>
            </a:r>
            <a:r>
              <a:rPr lang="zh-CN" altLang="en-US" sz="2000" noProof="1">
                <a:latin typeface="微软雅黑" panose="020B0503020204020204" pitchFamily="34" charset="-122"/>
                <a:ea typeface="微软雅黑" panose="020B0503020204020204" pitchFamily="34" charset="-122"/>
                <a:sym typeface="+mn-ea"/>
              </a:rPr>
              <a:t>，</a:t>
            </a:r>
            <a:r>
              <a:rPr lang="en-US" altLang="zh-CN" sz="2000" noProof="1">
                <a:latin typeface="微软雅黑" panose="020B0503020204020204" pitchFamily="34" charset="-122"/>
                <a:ea typeface="微软雅黑" panose="020B0503020204020204" pitchFamily="34" charset="-122"/>
                <a:sym typeface="+mn-ea"/>
              </a:rPr>
              <a:t>react</a:t>
            </a:r>
            <a:r>
              <a:rPr lang="zh-CN" altLang="en-US" sz="2000" noProof="1">
                <a:latin typeface="微软雅黑" panose="020B0503020204020204" pitchFamily="34" charset="-122"/>
                <a:ea typeface="微软雅黑" panose="020B0503020204020204" pitchFamily="34" charset="-122"/>
                <a:sym typeface="+mn-ea"/>
              </a:rPr>
              <a:t>，</a:t>
            </a:r>
            <a:r>
              <a:rPr lang="en-US" altLang="zh-CN" sz="2000" noProof="1">
                <a:latin typeface="微软雅黑" panose="020B0503020204020204" pitchFamily="34" charset="-122"/>
                <a:ea typeface="微软雅黑" panose="020B0503020204020204" pitchFamily="34" charset="-122"/>
                <a:sym typeface="+mn-ea"/>
              </a:rPr>
              <a:t>uni-app</a:t>
            </a:r>
            <a:r>
              <a:rPr lang="zh-CN" altLang="en-US" sz="2000" noProof="1">
                <a:latin typeface="微软雅黑" panose="020B0503020204020204" pitchFamily="34" charset="-122"/>
                <a:ea typeface="微软雅黑" panose="020B0503020204020204" pitchFamily="34" charset="-122"/>
                <a:sym typeface="+mn-ea"/>
              </a:rPr>
              <a:t>，</a:t>
            </a:r>
            <a:r>
              <a:rPr lang="en-US" altLang="zh-CN" sz="2000" noProof="1">
                <a:latin typeface="微软雅黑" panose="020B0503020204020204" pitchFamily="34" charset="-122"/>
                <a:ea typeface="微软雅黑" panose="020B0503020204020204" pitchFamily="34" charset="-122"/>
                <a:sym typeface="+mn-ea"/>
              </a:rPr>
              <a:t>app</a:t>
            </a:r>
            <a:r>
              <a:rPr lang="zh-CN" altLang="en-US" sz="2000" noProof="1">
                <a:latin typeface="微软雅黑" panose="020B0503020204020204" pitchFamily="34" charset="-122"/>
                <a:ea typeface="微软雅黑" panose="020B0503020204020204" pitchFamily="34" charset="-122"/>
                <a:sym typeface="+mn-ea"/>
              </a:rPr>
              <a:t>原生开发均有完整支持</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4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4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422275" y="1095673"/>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452619" y="1012825"/>
            <a:ext cx="10971751" cy="6093976"/>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b="1" kern="1200" cap="none" spc="0" normalizeH="0" baseline="0" noProof="1">
                <a:latin typeface="微软雅黑" panose="020B0503020204020204" pitchFamily="34" charset="-122"/>
                <a:ea typeface="微软雅黑" panose="020B0503020204020204" pitchFamily="34" charset="-122"/>
                <a:cs typeface="+mn-cs"/>
                <a:sym typeface="+mn-ea"/>
              </a:rPr>
              <a:t>数据平台</a:t>
            </a:r>
            <a:r>
              <a:rPr kumimoji="0" lang="zh-CN" altLang="en-US" sz="2400" b="1" kern="1200" cap="none" spc="0" normalizeH="0" baseline="0" noProof="1" smtClean="0">
                <a:latin typeface="微软雅黑" panose="020B0503020204020204" pitchFamily="34" charset="-122"/>
                <a:ea typeface="微软雅黑" panose="020B0503020204020204" pitchFamily="34" charset="-122"/>
                <a:cs typeface="+mn-cs"/>
                <a:sym typeface="+mn-ea"/>
              </a:rPr>
              <a:t>研发</a:t>
            </a:r>
            <a:endParaRPr kumimoji="0" lang="en-US" altLang="zh-CN" sz="2400" b="1" kern="1200" cap="none" spc="0" normalizeH="0" baseline="0" noProof="1" smtClean="0">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endParaRPr kumimoji="0" lang="zh-CN" altLang="en-US" sz="2400" b="1"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spcBef>
                <a:spcPts val="1200"/>
              </a:spcBef>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主导开发中小企业供应链金融平台；平台涉及</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hbase</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hive</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spark</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技术</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，通过对供应链网络中核心企业的运营数据</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订单、销售</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挖掘供应商的信用指标，提供给金融机构作为征信依据。</a:t>
            </a:r>
          </a:p>
          <a:p>
            <a:pPr marL="457200" marR="0" indent="-457200" defTabSz="914400">
              <a:lnSpc>
                <a:spcPct val="150000"/>
              </a:lnSpc>
              <a:spcBef>
                <a:spcPts val="1200"/>
              </a:spcBef>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长期跟踪研究大数据平台的构建技术与方法，对</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spark</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kafka</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flume</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等主流技术</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充分把握。</a:t>
            </a:r>
          </a:p>
          <a:p>
            <a:pPr marL="457200" marR="0" indent="-457200" defTabSz="914400">
              <a:lnSpc>
                <a:spcPct val="150000"/>
              </a:lnSpc>
              <a:spcBef>
                <a:spcPts val="1200"/>
              </a:spcBef>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长期跟踪研究深度学习最新进展和模型，对</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tensorflow</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各类技术，包括</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tfx</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tf-hub</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mn-ea"/>
              </a:rPr>
              <a:t>tf-lite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有充分开发能力</a:t>
            </a:r>
          </a:p>
          <a:p>
            <a:pPr marL="457200" marR="0" indent="-457200" defTabSz="914400">
              <a:lnSpc>
                <a:spcPct val="150000"/>
              </a:lnSpc>
              <a:buClrTx/>
              <a:buSzTx/>
              <a:buFontTx/>
              <a:buNone/>
              <a:defRPr/>
            </a:pP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10128250" cy="4031873"/>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b="1" kern="1200" cap="none" spc="0" normalizeH="0" baseline="0" noProof="1">
                <a:latin typeface="微软雅黑" panose="020B0503020204020204" pitchFamily="34" charset="-122"/>
                <a:ea typeface="微软雅黑" panose="020B0503020204020204" pitchFamily="34" charset="-122"/>
                <a:cs typeface="+mn-cs"/>
                <a:sym typeface="+mn-ea"/>
              </a:rPr>
              <a:t>区块链金融与产业应用</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a:t>
            </a:r>
            <a:endPar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endParaRPr kumimoji="0" 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spcBef>
                <a:spcPts val="1200"/>
              </a:spcBef>
              <a:buClrTx/>
              <a:buSzTx/>
              <a:buFontTx/>
              <a:buAutoNum type="arabicPeriod"/>
              <a:defRPr/>
            </a:pPr>
            <a:r>
              <a:rPr lang="zh-CN" altLang="en-US" sz="2400" dirty="0">
                <a:latin typeface="微软雅黑" panose="020B0503020204020204" pitchFamily="34" charset="-122"/>
                <a:ea typeface="微软雅黑" panose="020B0503020204020204" pitchFamily="34" charset="-122"/>
                <a:sym typeface="+mn-ea"/>
              </a:rPr>
              <a:t>有充分的以智能合约为主要技术的区块链应用开发能力</a:t>
            </a:r>
          </a:p>
          <a:p>
            <a:pPr marL="457200" marR="0" indent="-457200" defTabSz="914400">
              <a:lnSpc>
                <a:spcPct val="150000"/>
              </a:lnSpc>
              <a:spcBef>
                <a:spcPts val="1200"/>
              </a:spcBef>
              <a:buClrTx/>
              <a:buSzTx/>
              <a:buFontTx/>
              <a:buAutoNum type="arabicPeriod"/>
              <a:defRPr/>
            </a:pPr>
            <a:r>
              <a:rPr lang="zh-CN" altLang="en-US" sz="2400" dirty="0">
                <a:latin typeface="微软雅黑" panose="020B0503020204020204" pitchFamily="34" charset="-122"/>
                <a:ea typeface="微软雅黑" panose="020B0503020204020204" pitchFamily="34" charset="-122"/>
                <a:sym typeface="+mn-ea"/>
              </a:rPr>
              <a:t>参与主导一个</a:t>
            </a:r>
            <a:r>
              <a:rPr lang="en-US" altLang="zh-CN" sz="2400" dirty="0">
                <a:latin typeface="微软雅黑" panose="020B0503020204020204" pitchFamily="34" charset="-122"/>
                <a:ea typeface="微软雅黑" panose="020B0503020204020204" pitchFamily="34" charset="-122"/>
                <a:sym typeface="+mn-ea"/>
              </a:rPr>
              <a:t>STO</a:t>
            </a:r>
            <a:r>
              <a:rPr lang="zh-CN" altLang="en-US" sz="2400" dirty="0">
                <a:latin typeface="微软雅黑" panose="020B0503020204020204" pitchFamily="34" charset="-122"/>
                <a:ea typeface="微软雅黑" panose="020B0503020204020204" pitchFamily="34" charset="-122"/>
                <a:sym typeface="+mn-ea"/>
              </a:rPr>
              <a:t>平台的研发</a:t>
            </a:r>
            <a:endParaRPr lang="en-US" altLang="zh-CN" sz="2400" dirty="0">
              <a:latin typeface="微软雅黑" panose="020B0503020204020204" pitchFamily="34" charset="-122"/>
              <a:ea typeface="微软雅黑" panose="020B0503020204020204" pitchFamily="34" charset="-122"/>
              <a:sym typeface="+mn-ea"/>
            </a:endParaRPr>
          </a:p>
          <a:p>
            <a:pPr marL="457200" marR="0" indent="-457200" defTabSz="914400">
              <a:lnSpc>
                <a:spcPct val="150000"/>
              </a:lnSpc>
              <a:spcBef>
                <a:spcPts val="1200"/>
              </a:spcBef>
              <a:buClrTx/>
              <a:buSzTx/>
              <a:buFontTx/>
              <a:buAutoNum type="arabicPeriod"/>
              <a:defRPr/>
            </a:pPr>
            <a:r>
              <a:rPr lang="zh-CN" altLang="en-US" sz="2400" dirty="0">
                <a:latin typeface="微软雅黑" panose="020B0503020204020204" pitchFamily="34" charset="-122"/>
                <a:ea typeface="微软雅黑" panose="020B0503020204020204" pitchFamily="34" charset="-122"/>
                <a:sym typeface="+mn-ea"/>
              </a:rPr>
              <a:t>对</a:t>
            </a:r>
            <a:r>
              <a:rPr lang="en-US" altLang="zh-CN" sz="2400" dirty="0" err="1">
                <a:latin typeface="微软雅黑" panose="020B0503020204020204" pitchFamily="34" charset="-122"/>
                <a:ea typeface="微软雅黑" panose="020B0503020204020204" pitchFamily="34" charset="-122"/>
                <a:sym typeface="+mn-ea"/>
              </a:rPr>
              <a:t>defi</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NFT</a:t>
            </a:r>
            <a:r>
              <a:rPr lang="zh-CN" altLang="en-US" sz="2400" dirty="0">
                <a:latin typeface="微软雅黑" panose="020B0503020204020204" pitchFamily="34" charset="-122"/>
                <a:ea typeface="微软雅黑" panose="020B0503020204020204" pitchFamily="34" charset="-122"/>
                <a:sym typeface="+mn-ea"/>
              </a:rPr>
              <a:t>等金融应用有密切跟踪，正在开发一个</a:t>
            </a:r>
            <a:r>
              <a:rPr lang="en-US" altLang="zh-CN" sz="2400" dirty="0">
                <a:latin typeface="微软雅黑" panose="020B0503020204020204" pitchFamily="34" charset="-122"/>
                <a:ea typeface="微软雅黑" panose="020B0503020204020204" pitchFamily="34" charset="-122"/>
                <a:sym typeface="+mn-ea"/>
              </a:rPr>
              <a:t>NFT</a:t>
            </a:r>
            <a:r>
              <a:rPr lang="zh-CN" altLang="en-US" sz="2400" dirty="0">
                <a:latin typeface="微软雅黑" panose="020B0503020204020204" pitchFamily="34" charset="-122"/>
                <a:ea typeface="微软雅黑" panose="020B0503020204020204" pitchFamily="34" charset="-122"/>
                <a:sym typeface="+mn-ea"/>
              </a:rPr>
              <a:t>项目</a:t>
            </a:r>
          </a:p>
          <a:p>
            <a:pPr marL="457200" marR="0" indent="-457200" defTabSz="914400">
              <a:lnSpc>
                <a:spcPct val="150000"/>
              </a:lnSpc>
              <a:spcBef>
                <a:spcPts val="1200"/>
              </a:spcBef>
              <a:buClrTx/>
              <a:buSzTx/>
              <a:buFontTx/>
              <a:buAutoNum type="arabicPeriod"/>
              <a:defRPr/>
            </a:pPr>
            <a:r>
              <a:rPr lang="zh-CN" altLang="en-US" sz="2400" dirty="0">
                <a:latin typeface="微软雅黑" panose="020B0503020204020204" pitchFamily="34" charset="-122"/>
                <a:ea typeface="微软雅黑" panose="020B0503020204020204" pitchFamily="34" charset="-122"/>
                <a:sym typeface="+mn-ea"/>
              </a:rPr>
              <a:t>对区块链在社会信用、人力资源领域的有省级课题和相关</a:t>
            </a:r>
            <a:r>
              <a:rPr lang="zh-CN" altLang="en-US" sz="2400" dirty="0" smtClean="0">
                <a:latin typeface="微软雅黑" panose="020B0503020204020204" pitchFamily="34" charset="-122"/>
                <a:ea typeface="微软雅黑" panose="020B0503020204020204" pitchFamily="34" charset="-122"/>
                <a:sym typeface="+mn-ea"/>
              </a:rPr>
              <a:t>论文</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10128250" cy="5078313"/>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defRPr/>
            </a:pPr>
            <a:r>
              <a:rPr lang="zh-CN" altLang="en-US" sz="2800" b="1" dirty="0">
                <a:latin typeface="微软雅黑" panose="020B0503020204020204" pitchFamily="34" charset="-122"/>
                <a:ea typeface="微软雅黑" panose="020B0503020204020204" pitchFamily="34" charset="-122"/>
                <a:sym typeface="+mn-ea"/>
              </a:rPr>
              <a:t>物联网</a:t>
            </a:r>
            <a:r>
              <a:rPr lang="zh-CN" altLang="en-US" sz="2800" b="1" dirty="0" smtClean="0">
                <a:latin typeface="微软雅黑" panose="020B0503020204020204" pitchFamily="34" charset="-122"/>
                <a:ea typeface="微软雅黑" panose="020B0503020204020204" pitchFamily="34" charset="-122"/>
                <a:sym typeface="+mn-ea"/>
              </a:rPr>
              <a:t>平台</a:t>
            </a:r>
            <a:endParaRPr lang="en-US" altLang="zh-CN" sz="2800" b="1" dirty="0" smtClean="0">
              <a:latin typeface="微软雅黑" panose="020B0503020204020204" pitchFamily="34" charset="-122"/>
              <a:ea typeface="微软雅黑" panose="020B0503020204020204" pitchFamily="34" charset="-122"/>
              <a:sym typeface="+mn-ea"/>
            </a:endParaRPr>
          </a:p>
          <a:p>
            <a:pPr marR="0" defTabSz="914400">
              <a:lnSpc>
                <a:spcPct val="150000"/>
              </a:lnSpc>
              <a:buClrTx/>
              <a:buSzTx/>
              <a:buFontTx/>
              <a:defRPr/>
            </a:pPr>
            <a:endParaRPr lang="zh-CN" altLang="en-US" sz="2800" b="1" dirty="0">
              <a:latin typeface="微软雅黑" panose="020B0503020204020204" pitchFamily="34" charset="-122"/>
              <a:ea typeface="微软雅黑" panose="020B0503020204020204" pitchFamily="34" charset="-122"/>
              <a:sym typeface="+mn-ea"/>
            </a:endParaRPr>
          </a:p>
          <a:p>
            <a:pPr marL="457200" marR="0" indent="-457200" defTabSz="914400">
              <a:lnSpc>
                <a:spcPct val="150000"/>
              </a:lnSpc>
              <a:spcBef>
                <a:spcPts val="1200"/>
              </a:spcBef>
              <a:buClrTx/>
              <a:buSzTx/>
              <a:buFontTx/>
              <a:buAutoNum type="arabicPeriod"/>
              <a:defRPr/>
            </a:pPr>
            <a:r>
              <a:rPr lang="zh-CN" altLang="en-US" sz="2800" dirty="0">
                <a:latin typeface="微软雅黑" panose="020B0503020204020204" pitchFamily="34" charset="-122"/>
                <a:ea typeface="微软雅黑" panose="020B0503020204020204" pitchFamily="34" charset="-122"/>
                <a:sym typeface="+mn-ea"/>
              </a:rPr>
              <a:t>目前正在承担以社区居家养老为场景的家居护理设备物联平台的研发</a:t>
            </a:r>
          </a:p>
          <a:p>
            <a:pPr marL="457200" marR="0" indent="-457200" defTabSz="914400">
              <a:lnSpc>
                <a:spcPct val="150000"/>
              </a:lnSpc>
              <a:spcBef>
                <a:spcPts val="1200"/>
              </a:spcBef>
              <a:buClrTx/>
              <a:buSzTx/>
              <a:buFontTx/>
              <a:buAutoNum type="arabicPeriod"/>
              <a:defRPr/>
            </a:pPr>
            <a:r>
              <a:rPr lang="zh-CN" altLang="en-US" sz="2800" dirty="0">
                <a:latin typeface="微软雅黑" panose="020B0503020204020204" pitchFamily="34" charset="-122"/>
                <a:ea typeface="微软雅黑" panose="020B0503020204020204" pitchFamily="34" charset="-122"/>
                <a:sym typeface="+mn-ea"/>
              </a:rPr>
              <a:t>项目主要有两部分：云端传感数据存储、分析、挖掘的架构设计与实现和边缘端网关平台（</a:t>
            </a:r>
            <a:r>
              <a:rPr lang="en-US" altLang="zh-CN" sz="2800" dirty="0" err="1">
                <a:latin typeface="微软雅黑" panose="020B0503020204020204" pitchFamily="34" charset="-122"/>
                <a:ea typeface="微软雅黑" panose="020B0503020204020204" pitchFamily="34" charset="-122"/>
                <a:sym typeface="+mn-ea"/>
              </a:rPr>
              <a:t>Rasterberry</a:t>
            </a:r>
            <a:r>
              <a:rPr lang="en-US" altLang="zh-CN" sz="2800" dirty="0">
                <a:latin typeface="微软雅黑" panose="020B0503020204020204" pitchFamily="34" charset="-122"/>
                <a:ea typeface="微软雅黑" panose="020B0503020204020204" pitchFamily="34" charset="-122"/>
                <a:sym typeface="+mn-ea"/>
              </a:rPr>
              <a:t> PI</a:t>
            </a:r>
            <a:r>
              <a:rPr lang="zh-CN" altLang="en-US" sz="2800" dirty="0">
                <a:latin typeface="微软雅黑" panose="020B0503020204020204" pitchFamily="34" charset="-122"/>
                <a:ea typeface="微软雅黑" panose="020B0503020204020204" pitchFamily="34" charset="-122"/>
                <a:sym typeface="+mn-ea"/>
              </a:rPr>
              <a:t>）</a:t>
            </a:r>
          </a:p>
          <a:p>
            <a:pPr marL="457200" marR="0" indent="-457200" defTabSz="914400">
              <a:lnSpc>
                <a:spcPct val="150000"/>
              </a:lnSpc>
              <a:spcBef>
                <a:spcPts val="1200"/>
              </a:spcBef>
              <a:buClrTx/>
              <a:buSzTx/>
              <a:buFontTx/>
              <a:buAutoNum type="arabicPeriod"/>
              <a:defRPr/>
            </a:pPr>
            <a:r>
              <a:rPr lang="zh-CN" altLang="en-US" sz="2800" dirty="0">
                <a:latin typeface="微软雅黑" panose="020B0503020204020204" pitchFamily="34" charset="-122"/>
                <a:ea typeface="微软雅黑" panose="020B0503020204020204" pitchFamily="34" charset="-122"/>
                <a:sym typeface="+mn-ea"/>
              </a:rPr>
              <a:t>已经在苗圃立项并与公司有合作</a:t>
            </a: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Parallelogram 96"/>
          <p:cNvSpPr/>
          <p:nvPr/>
        </p:nvSpPr>
        <p:spPr>
          <a:xfrm flipH="1">
            <a:off x="4505890" y="4847241"/>
            <a:ext cx="680673" cy="196193"/>
          </a:xfrm>
          <a:prstGeom prst="parallelogram">
            <a:avLst>
              <a:gd name="adj" fmla="val 69944"/>
            </a:avLst>
          </a:prstGeom>
          <a:solidFill>
            <a:srgbClr val="A6A6A6">
              <a:lumMod val="50000"/>
            </a:srgbClr>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5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等线"/>
              <a:ea typeface="微软雅黑" panose="020B0503020204020204" pitchFamily="34" charset="-122"/>
              <a:cs typeface="+mn-cs"/>
              <a:sym typeface="Arial" panose="020B0604020202020204" pitchFamily="34" charset="0"/>
            </a:endParaRPr>
          </a:p>
        </p:txBody>
      </p:sp>
      <p:sp>
        <p:nvSpPr>
          <p:cNvPr id="27" name="Rectangle 97"/>
          <p:cNvSpPr/>
          <p:nvPr/>
        </p:nvSpPr>
        <p:spPr>
          <a:xfrm>
            <a:off x="3338884" y="5039676"/>
            <a:ext cx="1848344" cy="482177"/>
          </a:xfrm>
          <a:prstGeom prst="rect">
            <a:avLst/>
          </a:prstGeom>
          <a:solidFill>
            <a:srgbClr val="A6A6A6"/>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5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等线"/>
              <a:ea typeface="微软雅黑" panose="020B0503020204020204" pitchFamily="34" charset="-122"/>
              <a:cs typeface="+mn-cs"/>
              <a:sym typeface="Arial" panose="020B0604020202020204" pitchFamily="34" charset="0"/>
            </a:endParaRPr>
          </a:p>
        </p:txBody>
      </p:sp>
      <p:sp>
        <p:nvSpPr>
          <p:cNvPr id="28" name="Rectangle 98"/>
          <p:cNvSpPr/>
          <p:nvPr/>
        </p:nvSpPr>
        <p:spPr>
          <a:xfrm>
            <a:off x="4505890" y="4365065"/>
            <a:ext cx="2407393" cy="482177"/>
          </a:xfrm>
          <a:prstGeom prst="rect">
            <a:avLst/>
          </a:prstGeom>
          <a:solidFill>
            <a:srgbClr val="0170C1"/>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5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等线"/>
              <a:ea typeface="微软雅黑" panose="020B0503020204020204" pitchFamily="34" charset="-122"/>
              <a:cs typeface="+mn-cs"/>
              <a:sym typeface="Arial" panose="020B0604020202020204" pitchFamily="34" charset="0"/>
            </a:endParaRPr>
          </a:p>
        </p:txBody>
      </p:sp>
      <p:sp>
        <p:nvSpPr>
          <p:cNvPr id="29" name="Parallelogram 99"/>
          <p:cNvSpPr/>
          <p:nvPr/>
        </p:nvSpPr>
        <p:spPr>
          <a:xfrm>
            <a:off x="6232610" y="4847241"/>
            <a:ext cx="680673" cy="196193"/>
          </a:xfrm>
          <a:prstGeom prst="parallelogram">
            <a:avLst>
              <a:gd name="adj" fmla="val 69944"/>
            </a:avLst>
          </a:prstGeom>
          <a:solidFill>
            <a:srgbClr val="A6A6A6">
              <a:lumMod val="50000"/>
            </a:srgbClr>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5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等线"/>
              <a:ea typeface="微软雅黑" panose="020B0503020204020204" pitchFamily="34" charset="-122"/>
              <a:cs typeface="+mn-cs"/>
              <a:sym typeface="Arial" panose="020B0604020202020204" pitchFamily="34" charset="0"/>
            </a:endParaRPr>
          </a:p>
        </p:txBody>
      </p:sp>
      <p:sp>
        <p:nvSpPr>
          <p:cNvPr id="30" name="Rectangle 100"/>
          <p:cNvSpPr/>
          <p:nvPr/>
        </p:nvSpPr>
        <p:spPr>
          <a:xfrm>
            <a:off x="6232610" y="5039676"/>
            <a:ext cx="1848344" cy="482177"/>
          </a:xfrm>
          <a:prstGeom prst="rect">
            <a:avLst/>
          </a:prstGeom>
          <a:solidFill>
            <a:srgbClr val="A6A6A6"/>
          </a:solidFill>
          <a:ln w="12700" cap="flat" cmpd="sng" algn="ctr">
            <a:noFill/>
            <a:prstDash val="solid"/>
            <a:miter lim="800000"/>
          </a:ln>
          <a:effectLst/>
        </p:spPr>
        <p:txBody>
          <a:bodyPr rtlCol="0" anchor="ctr"/>
          <a:lstStyle/>
          <a:p>
            <a:pPr marL="0" marR="0" lvl="0" indent="0" algn="just" defTabSz="914400" eaLnBrk="1" fontAlgn="auto" latinLnBrk="0" hangingPunct="1">
              <a:lnSpc>
                <a:spcPct val="15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prstClr val="white"/>
              </a:solidFill>
              <a:effectLst/>
              <a:uLnTx/>
              <a:uFillTx/>
              <a:latin typeface="等线"/>
              <a:ea typeface="微软雅黑" panose="020B0503020204020204" pitchFamily="34" charset="-122"/>
              <a:cs typeface="+mn-cs"/>
              <a:sym typeface="Arial" panose="020B0604020202020204" pitchFamily="34" charset="0"/>
            </a:endParaRPr>
          </a:p>
        </p:txBody>
      </p:sp>
      <p:sp>
        <p:nvSpPr>
          <p:cNvPr id="33" name="Title 13"/>
          <p:cNvSpPr txBox="1"/>
          <p:nvPr/>
        </p:nvSpPr>
        <p:spPr>
          <a:xfrm>
            <a:off x="3697430" y="2678376"/>
            <a:ext cx="4102885" cy="1337113"/>
          </a:xfrm>
          <a:prstGeom prst="rect">
            <a:avLst/>
          </a:prstGeom>
          <a:noFill/>
        </p:spPr>
        <p:txBody>
          <a:bodyPr vert="horz" lIns="96435" tIns="48218" rIns="96435" bIns="4821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50000"/>
              </a:lnSpc>
              <a:spcBef>
                <a:spcPts val="0"/>
              </a:spcBef>
              <a:spcAft>
                <a:spcPts val="0"/>
              </a:spcAft>
            </a:pPr>
            <a:r>
              <a:rPr lang="en-US" altLang="zh-CN" sz="2000" noProof="1" smtClean="0">
                <a:latin typeface="微软雅黑" panose="020B0503020204020204" pitchFamily="34" charset="-122"/>
                <a:ea typeface="微软雅黑" panose="020B0503020204020204" pitchFamily="34" charset="-122"/>
                <a:sym typeface="+mn-ea"/>
              </a:rPr>
              <a:t>2</a:t>
            </a:r>
            <a:r>
              <a:rPr lang="zh-CN" altLang="en-US" sz="2000" noProof="1" smtClean="0">
                <a:latin typeface="微软雅黑" panose="020B0503020204020204" pitchFamily="34" charset="-122"/>
                <a:ea typeface="微软雅黑" panose="020B0503020204020204" pitchFamily="34" charset="-122"/>
                <a:sym typeface="+mn-ea"/>
              </a:rPr>
              <a:t>、将</a:t>
            </a:r>
            <a:r>
              <a:rPr lang="zh-CN" altLang="en-US" sz="2000" noProof="1">
                <a:latin typeface="微软雅黑" panose="020B0503020204020204" pitchFamily="34" charset="-122"/>
                <a:ea typeface="微软雅黑" panose="020B0503020204020204" pitchFamily="34" charset="-122"/>
                <a:sym typeface="+mn-ea"/>
              </a:rPr>
              <a:t>嵌入式</a:t>
            </a:r>
            <a:r>
              <a:rPr lang="en-US" altLang="zh-CN" sz="2000" noProof="1">
                <a:latin typeface="微软雅黑" panose="020B0503020204020204" pitchFamily="34" charset="-122"/>
                <a:ea typeface="微软雅黑" panose="020B0503020204020204" pitchFamily="34" charset="-122"/>
                <a:sym typeface="+mn-ea"/>
              </a:rPr>
              <a:t>Tensorflow lite</a:t>
            </a:r>
            <a:r>
              <a:rPr lang="zh-CN" altLang="en-US" sz="2000" noProof="1">
                <a:latin typeface="微软雅黑" panose="020B0503020204020204" pitchFamily="34" charset="-122"/>
                <a:ea typeface="微软雅黑" panose="020B0503020204020204" pitchFamily="34" charset="-122"/>
                <a:sym typeface="+mn-ea"/>
              </a:rPr>
              <a:t>用于物联网边缘设备中。这是</a:t>
            </a:r>
            <a:r>
              <a:rPr lang="en-US" altLang="zh-CN" sz="2000" noProof="1">
                <a:latin typeface="微软雅黑" panose="020B0503020204020204" pitchFamily="34" charset="-122"/>
                <a:ea typeface="微软雅黑" panose="020B0503020204020204" pitchFamily="34" charset="-122"/>
                <a:sym typeface="+mn-ea"/>
              </a:rPr>
              <a:t>AI</a:t>
            </a:r>
            <a:r>
              <a:rPr lang="zh-CN" altLang="en-US" sz="2000" noProof="1">
                <a:latin typeface="微软雅黑" panose="020B0503020204020204" pitchFamily="34" charset="-122"/>
                <a:ea typeface="微软雅黑" panose="020B0503020204020204" pitchFamily="34" charset="-122"/>
                <a:sym typeface="+mn-ea"/>
              </a:rPr>
              <a:t>领域目前智能计算的边缘化</a:t>
            </a:r>
            <a:endParaRPr lang="en-US" sz="200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itle 13"/>
          <p:cNvSpPr txBox="1"/>
          <p:nvPr/>
        </p:nvSpPr>
        <p:spPr>
          <a:xfrm>
            <a:off x="195134" y="3346933"/>
            <a:ext cx="3021557" cy="2756313"/>
          </a:xfrm>
          <a:prstGeom prst="rect">
            <a:avLst/>
          </a:prstGeom>
          <a:noFill/>
        </p:spPr>
        <p:txBody>
          <a:bodyPr vert="horz" lIns="96435" tIns="48218" rIns="96435" bIns="4821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50000"/>
              </a:lnSpc>
              <a:defRPr/>
            </a:pPr>
            <a:r>
              <a:rPr lang="en-US" altLang="zh-CN" sz="2000" noProof="1" smtClean="0">
                <a:latin typeface="微软雅黑" panose="020B0503020204020204" pitchFamily="34" charset="-122"/>
                <a:ea typeface="微软雅黑" panose="020B0503020204020204" pitchFamily="34" charset="-122"/>
                <a:sym typeface="+mn-ea"/>
              </a:rPr>
              <a:t>1</a:t>
            </a:r>
            <a:r>
              <a:rPr lang="zh-CN" altLang="en-US" sz="2000" noProof="1" smtClean="0">
                <a:latin typeface="微软雅黑" panose="020B0503020204020204" pitchFamily="34" charset="-122"/>
                <a:ea typeface="微软雅黑" panose="020B0503020204020204" pitchFamily="34" charset="-122"/>
                <a:sym typeface="+mn-ea"/>
              </a:rPr>
              <a:t>、全</a:t>
            </a:r>
            <a:r>
              <a:rPr lang="zh-CN" altLang="en-US" sz="2000" noProof="1">
                <a:latin typeface="微软雅黑" panose="020B0503020204020204" pitchFamily="34" charset="-122"/>
                <a:ea typeface="微软雅黑" panose="020B0503020204020204" pitchFamily="34" charset="-122"/>
                <a:sym typeface="+mn-ea"/>
              </a:rPr>
              <a:t>同态加密和隐私计算</a:t>
            </a:r>
            <a:r>
              <a:rPr lang="zh-CN" altLang="en-US" sz="2000" noProof="1" smtClean="0">
                <a:latin typeface="微软雅黑" panose="020B0503020204020204" pitchFamily="34" charset="-122"/>
                <a:ea typeface="微软雅黑" panose="020B0503020204020204" pitchFamily="34" charset="-122"/>
                <a:sym typeface="+mn-ea"/>
              </a:rPr>
              <a:t>目前是计算机</a:t>
            </a:r>
            <a:r>
              <a:rPr lang="zh-CN" altLang="en-US" sz="2000" noProof="1">
                <a:latin typeface="微软雅黑" panose="020B0503020204020204" pitchFamily="34" charset="-122"/>
                <a:ea typeface="微软雅黑" panose="020B0503020204020204" pitchFamily="34" charset="-122"/>
                <a:sym typeface="+mn-ea"/>
              </a:rPr>
              <a:t>系的一个科研方向，成果用于医疗护理中的一个隐私保护场景：在数据加密状态下进行健康状况预测和建议</a:t>
            </a:r>
          </a:p>
        </p:txBody>
      </p:sp>
      <p:sp>
        <p:nvSpPr>
          <p:cNvPr id="37" name="Title 13"/>
          <p:cNvSpPr txBox="1"/>
          <p:nvPr/>
        </p:nvSpPr>
        <p:spPr>
          <a:xfrm>
            <a:off x="8247777" y="3933035"/>
            <a:ext cx="2836126" cy="1750922"/>
          </a:xfrm>
          <a:prstGeom prst="rect">
            <a:avLst/>
          </a:prstGeom>
          <a:noFill/>
        </p:spPr>
        <p:txBody>
          <a:bodyPr vert="horz" lIns="96435" tIns="48218" rIns="96435" bIns="4821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50000"/>
              </a:lnSpc>
              <a:defRPr/>
            </a:pPr>
            <a:r>
              <a:rPr lang="en-US" altLang="zh-CN" sz="2000" noProof="1" smtClean="0">
                <a:latin typeface="微软雅黑" panose="020B0503020204020204" pitchFamily="34" charset="-122"/>
                <a:ea typeface="微软雅黑" panose="020B0503020204020204" pitchFamily="34" charset="-122"/>
                <a:sym typeface="+mn-ea"/>
              </a:rPr>
              <a:t>3</a:t>
            </a:r>
            <a:r>
              <a:rPr lang="zh-CN" altLang="en-US" sz="2000" noProof="1" smtClean="0">
                <a:latin typeface="微软雅黑" panose="020B0503020204020204" pitchFamily="34" charset="-122"/>
                <a:ea typeface="微软雅黑" panose="020B0503020204020204" pitchFamily="34" charset="-122"/>
                <a:sym typeface="+mn-ea"/>
              </a:rPr>
              <a:t>、区</a:t>
            </a:r>
            <a:r>
              <a:rPr lang="zh-CN" altLang="en-US" sz="2000" noProof="1">
                <a:latin typeface="微软雅黑" panose="020B0503020204020204" pitchFamily="34" charset="-122"/>
                <a:ea typeface="微软雅黑" panose="020B0503020204020204" pitchFamily="34" charset="-122"/>
                <a:sym typeface="+mn-ea"/>
              </a:rPr>
              <a:t>块链微支付、</a:t>
            </a:r>
            <a:r>
              <a:rPr lang="en-US" altLang="zh-CN" sz="2000" noProof="1">
                <a:latin typeface="微软雅黑" panose="020B0503020204020204" pitchFamily="34" charset="-122"/>
                <a:ea typeface="微软雅黑" panose="020B0503020204020204" pitchFamily="34" charset="-122"/>
                <a:sym typeface="+mn-ea"/>
              </a:rPr>
              <a:t>IoT</a:t>
            </a:r>
            <a:r>
              <a:rPr lang="zh-CN" altLang="en-US" sz="2000" noProof="1">
                <a:latin typeface="微软雅黑" panose="020B0503020204020204" pitchFamily="34" charset="-122"/>
                <a:ea typeface="微软雅黑" panose="020B0503020204020204" pitchFamily="34" charset="-122"/>
                <a:sym typeface="+mn-ea"/>
              </a:rPr>
              <a:t>区块链目前也是一个研究方向，将其应业于碳中和</a:t>
            </a:r>
          </a:p>
        </p:txBody>
      </p:sp>
      <p:sp>
        <p:nvSpPr>
          <p:cNvPr id="2" name="矩形 1"/>
          <p:cNvSpPr/>
          <p:nvPr/>
        </p:nvSpPr>
        <p:spPr>
          <a:xfrm>
            <a:off x="2711765" y="934287"/>
            <a:ext cx="6340197" cy="581057"/>
          </a:xfrm>
          <a:prstGeom prst="rect">
            <a:avLst/>
          </a:prstGeom>
        </p:spPr>
        <p:txBody>
          <a:bodyPr wrap="none">
            <a:spAutoFit/>
          </a:bodyPr>
          <a:lstStyle/>
          <a:p>
            <a:pPr marL="457200" indent="-457200">
              <a:lnSpc>
                <a:spcPct val="150000"/>
              </a:lnSpc>
              <a:defRPr/>
            </a:pPr>
            <a:r>
              <a:rPr lang="zh-CN" altLang="en-US" sz="2400" noProof="1">
                <a:latin typeface="微软雅黑" panose="020B0503020204020204" pitchFamily="34" charset="-122"/>
                <a:ea typeface="微软雅黑" panose="020B0503020204020204" pitchFamily="34" charset="-122"/>
                <a:sym typeface="+mn-ea"/>
              </a:rPr>
              <a:t>结合学校科研优势，开发密切结合，举例而言</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right)">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3" grpId="0"/>
      <p:bldP spid="34"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765978" y="2520076"/>
            <a:ext cx="416810" cy="148132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555048" y="2844556"/>
            <a:ext cx="416810" cy="148132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57999" y="-11852"/>
            <a:ext cx="5619282" cy="6869664"/>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3" cstate="screen"/>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3424" y="2844556"/>
            <a:ext cx="5208435" cy="11568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6600036" y="3032117"/>
            <a:ext cx="4065994" cy="675891"/>
          </a:xfrm>
          <a:prstGeom prst="rect">
            <a:avLst/>
          </a:prstGeom>
          <a:noFill/>
        </p:spPr>
        <p:txBody>
          <a:bodyPr wrap="square" rtlCol="0">
            <a:spAutoFit/>
          </a:bodyPr>
          <a:lstStyle/>
          <a:p>
            <a:pPr marL="0" lvl="1" algn="dist"/>
            <a:r>
              <a:rPr lang="zh-CN" altLang="en-US" sz="3792" dirty="0">
                <a:solidFill>
                  <a:srgbClr val="0170C1"/>
                </a:solidFill>
                <a:latin typeface="微软雅黑" panose="020B0503020204020204" pitchFamily="34" charset="-122"/>
                <a:ea typeface="微软雅黑" panose="020B0503020204020204" pitchFamily="34" charset="-122"/>
                <a:cs typeface="+mn-ea"/>
                <a:sym typeface="+mn-lt"/>
              </a:rPr>
              <a:t>团队构成</a:t>
            </a:r>
            <a:endParaRPr lang="en-US" altLang="zh-CN" sz="3792" dirty="0">
              <a:solidFill>
                <a:srgbClr val="0170C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69611" y="2624950"/>
            <a:ext cx="1596058" cy="1596058"/>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6">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6">
                <a:solidFill>
                  <a:srgbClr val="080808"/>
                </a:solidFill>
                <a:latin typeface="+mj-ea"/>
                <a:ea typeface="+mj-ea"/>
              </a:endParaRPr>
            </a:p>
          </p:txBody>
        </p:sp>
      </p:grpSp>
      <p:sp>
        <p:nvSpPr>
          <p:cNvPr id="18" name="TextBox 13"/>
          <p:cNvSpPr txBox="1"/>
          <p:nvPr/>
        </p:nvSpPr>
        <p:spPr>
          <a:xfrm>
            <a:off x="2765809" y="2910050"/>
            <a:ext cx="1203664" cy="1025665"/>
          </a:xfrm>
          <a:prstGeom prst="rect">
            <a:avLst/>
          </a:prstGeom>
          <a:noFill/>
        </p:spPr>
        <p:txBody>
          <a:bodyPr wrap="square" lIns="0" tIns="0" rIns="0" bIns="0" rtlCol="0">
            <a:spAutoFit/>
          </a:bodyPr>
          <a:lstStyle/>
          <a:p>
            <a:pPr algn="ctr"/>
            <a:r>
              <a:rPr lang="en-US" altLang="zh-CN" sz="6665" b="1" dirty="0" smtClean="0">
                <a:solidFill>
                  <a:srgbClr val="0170C1"/>
                </a:solidFill>
                <a:latin typeface="微软雅黑" panose="020B0503020204020204" pitchFamily="34" charset="-122"/>
                <a:ea typeface="微软雅黑" panose="020B0503020204020204" pitchFamily="34" charset="-122"/>
              </a:rPr>
              <a:t>02</a:t>
            </a:r>
            <a:endParaRPr lang="zh-CN" altLang="en-US" sz="6665"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600035" y="3789025"/>
            <a:ext cx="397128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02341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5"/>
          <p:cNvPicPr>
            <a:picLocks noChangeAspect="1"/>
          </p:cNvPicPr>
          <p:nvPr/>
        </p:nvPicPr>
        <p:blipFill>
          <a:blip r:embed="rId4"/>
          <a:stretch>
            <a:fillRect/>
          </a:stretch>
        </p:blipFill>
        <p:spPr>
          <a:xfrm>
            <a:off x="209550" y="955675"/>
            <a:ext cx="11769725" cy="5805488"/>
          </a:xfrm>
          <a:prstGeom prst="rect">
            <a:avLst/>
          </a:prstGeom>
          <a:noFill/>
          <a:ln w="9525">
            <a:noFill/>
          </a:ln>
        </p:spPr>
      </p:pic>
      <p:sp>
        <p:nvSpPr>
          <p:cNvPr id="8" name="矩形 4"/>
          <p:cNvSpPr/>
          <p:nvPr>
            <p:custDataLst>
              <p:tags r:id="rId1"/>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lstStyle/>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551815" y="2708910"/>
            <a:ext cx="7567930" cy="3970318"/>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团队构成：</a:t>
            </a: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团队带头人有长期</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(10</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年以上）</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IT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行业经验</a:t>
            </a: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开发骨干有</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5</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个硕士研究生学历的老师</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构成</a:t>
            </a:r>
            <a:endParaRPr lang="en-US" altLang="zh-CN" sz="2400" noProof="1">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400" noProof="1" smtClean="0">
                <a:latin typeface="微软雅黑" panose="020B0503020204020204" pitchFamily="34" charset="-122"/>
                <a:ea typeface="微软雅黑" panose="020B0503020204020204" pitchFamily="34" charset="-122"/>
                <a:sym typeface="+mn-ea"/>
              </a:rPr>
              <a:t>开发团队人员总共</a:t>
            </a:r>
            <a:r>
              <a:rPr lang="en-US" altLang="zh-CN" sz="2400" noProof="1" smtClean="0">
                <a:latin typeface="微软雅黑" panose="020B0503020204020204" pitchFamily="34" charset="-122"/>
                <a:ea typeface="微软雅黑" panose="020B0503020204020204" pitchFamily="34" charset="-122"/>
                <a:sym typeface="+mn-ea"/>
              </a:rPr>
              <a:t>20</a:t>
            </a:r>
            <a:r>
              <a:rPr lang="zh-CN" altLang="en-US" sz="2400" noProof="1" smtClean="0">
                <a:latin typeface="微软雅黑" panose="020B0503020204020204" pitchFamily="34" charset="-122"/>
                <a:ea typeface="微软雅黑" panose="020B0503020204020204" pitchFamily="34" charset="-122"/>
                <a:sym typeface="+mn-ea"/>
              </a:rPr>
              <a:t>人</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产品</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设计</a:t>
            </a:r>
            <a:r>
              <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人</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、架构</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设计</a:t>
            </a:r>
            <a:r>
              <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人</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，后端</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开发</a:t>
            </a:r>
            <a:r>
              <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rPr>
              <a:t>7</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人</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，前端</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开发</a:t>
            </a:r>
            <a:r>
              <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rPr>
              <a:t>6</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人</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UI</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设计</a:t>
            </a:r>
            <a:r>
              <a:rPr kumimoji="0" lang="en-US" altLang="zh-CN" sz="2400" kern="1200" cap="none" spc="0" normalizeH="0" baseline="0" noProof="1" smtClean="0">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smtClean="0">
                <a:latin typeface="微软雅黑" panose="020B0503020204020204" pitchFamily="34" charset="-122"/>
                <a:ea typeface="微软雅黑" panose="020B0503020204020204" pitchFamily="34" charset="-122"/>
                <a:cs typeface="+mn-cs"/>
                <a:sym typeface="+mn-ea"/>
              </a:rPr>
              <a:t>人</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测试团队由</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个作为测试经理，学生参与测试</a:t>
            </a:r>
          </a:p>
        </p:txBody>
      </p:sp>
      <p:grpSp>
        <p:nvGrpSpPr>
          <p:cNvPr id="10" name="Group 232"/>
          <p:cNvGrpSpPr/>
          <p:nvPr/>
        </p:nvGrpSpPr>
        <p:grpSpPr>
          <a:xfrm>
            <a:off x="7264659" y="807523"/>
            <a:ext cx="4714616" cy="3620724"/>
            <a:chOff x="914400" y="1733550"/>
            <a:chExt cx="3352800" cy="2574878"/>
          </a:xfrm>
        </p:grpSpPr>
        <p:grpSp>
          <p:nvGrpSpPr>
            <p:cNvPr id="11" name="Group 75"/>
            <p:cNvGrpSpPr/>
            <p:nvPr/>
          </p:nvGrpSpPr>
          <p:grpSpPr>
            <a:xfrm>
              <a:off x="914400" y="1988353"/>
              <a:ext cx="1600141" cy="2247693"/>
              <a:chOff x="2513013" y="1857375"/>
              <a:chExt cx="1965325" cy="2760662"/>
            </a:xfrm>
            <a:solidFill>
              <a:schemeClr val="tx1">
                <a:lumMod val="25000"/>
                <a:lumOff val="75000"/>
              </a:schemeClr>
            </a:solidFill>
          </p:grpSpPr>
          <p:sp>
            <p:nvSpPr>
              <p:cNvPr id="27" name="Freeform 5"/>
              <p:cNvSpPr/>
              <p:nvPr/>
            </p:nvSpPr>
            <p:spPr bwMode="auto">
              <a:xfrm>
                <a:off x="3297238" y="3122613"/>
                <a:ext cx="133350" cy="254000"/>
              </a:xfrm>
              <a:custGeom>
                <a:avLst/>
                <a:gdLst/>
                <a:ahLst/>
                <a:cxnLst>
                  <a:cxn ang="0">
                    <a:pos x="25" y="4"/>
                  </a:cxn>
                  <a:cxn ang="0">
                    <a:pos x="42" y="80"/>
                  </a:cxn>
                  <a:cxn ang="0">
                    <a:pos x="71" y="107"/>
                  </a:cxn>
                  <a:cxn ang="0">
                    <a:pos x="74" y="141"/>
                  </a:cxn>
                  <a:cxn ang="0">
                    <a:pos x="9" y="99"/>
                  </a:cxn>
                  <a:cxn ang="0">
                    <a:pos x="18" y="9"/>
                  </a:cxn>
                  <a:cxn ang="0">
                    <a:pos x="25" y="4"/>
                  </a:cxn>
                </a:cxnLst>
                <a:rect l="0" t="0" r="r" b="b"/>
                <a:pathLst>
                  <a:path w="74" h="141">
                    <a:moveTo>
                      <a:pt x="25" y="4"/>
                    </a:moveTo>
                    <a:cubicBezTo>
                      <a:pt x="25" y="4"/>
                      <a:pt x="27" y="66"/>
                      <a:pt x="42" y="80"/>
                    </a:cubicBezTo>
                    <a:cubicBezTo>
                      <a:pt x="57" y="95"/>
                      <a:pt x="71" y="107"/>
                      <a:pt x="71" y="107"/>
                    </a:cubicBezTo>
                    <a:cubicBezTo>
                      <a:pt x="74" y="141"/>
                      <a:pt x="74" y="141"/>
                      <a:pt x="74" y="141"/>
                    </a:cubicBezTo>
                    <a:cubicBezTo>
                      <a:pt x="9" y="99"/>
                      <a:pt x="9" y="99"/>
                      <a:pt x="9" y="99"/>
                    </a:cubicBezTo>
                    <a:cubicBezTo>
                      <a:pt x="9" y="99"/>
                      <a:pt x="0" y="24"/>
                      <a:pt x="18" y="9"/>
                    </a:cubicBezTo>
                    <a:cubicBezTo>
                      <a:pt x="29" y="0"/>
                      <a:pt x="25" y="4"/>
                      <a:pt x="25" y="4"/>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p:nvPr/>
            </p:nvSpPr>
            <p:spPr bwMode="auto">
              <a:xfrm>
                <a:off x="3035300" y="2478088"/>
                <a:ext cx="196850" cy="349250"/>
              </a:xfrm>
              <a:custGeom>
                <a:avLst/>
                <a:gdLst/>
                <a:ahLst/>
                <a:cxnLst>
                  <a:cxn ang="0">
                    <a:pos x="13" y="0"/>
                  </a:cxn>
                  <a:cxn ang="0">
                    <a:pos x="41" y="34"/>
                  </a:cxn>
                  <a:cxn ang="0">
                    <a:pos x="77" y="103"/>
                  </a:cxn>
                  <a:cxn ang="0">
                    <a:pos x="108" y="171"/>
                  </a:cxn>
                  <a:cxn ang="0">
                    <a:pos x="13" y="0"/>
                  </a:cxn>
                </a:cxnLst>
                <a:rect l="0" t="0" r="r" b="b"/>
                <a:pathLst>
                  <a:path w="110" h="194">
                    <a:moveTo>
                      <a:pt x="13" y="0"/>
                    </a:moveTo>
                    <a:cubicBezTo>
                      <a:pt x="13" y="0"/>
                      <a:pt x="39" y="4"/>
                      <a:pt x="41" y="34"/>
                    </a:cubicBezTo>
                    <a:cubicBezTo>
                      <a:pt x="41" y="34"/>
                      <a:pt x="51" y="69"/>
                      <a:pt x="77" y="103"/>
                    </a:cubicBezTo>
                    <a:cubicBezTo>
                      <a:pt x="103" y="138"/>
                      <a:pt x="110" y="147"/>
                      <a:pt x="108" y="171"/>
                    </a:cubicBezTo>
                    <a:cubicBezTo>
                      <a:pt x="106" y="194"/>
                      <a:pt x="0" y="21"/>
                      <a:pt x="13" y="0"/>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7"/>
              <p:cNvSpPr/>
              <p:nvPr/>
            </p:nvSpPr>
            <p:spPr bwMode="auto">
              <a:xfrm>
                <a:off x="3744913" y="2965450"/>
                <a:ext cx="374650" cy="122237"/>
              </a:xfrm>
              <a:custGeom>
                <a:avLst/>
                <a:gdLst/>
                <a:ahLst/>
                <a:cxnLst>
                  <a:cxn ang="0">
                    <a:pos x="0" y="19"/>
                  </a:cxn>
                  <a:cxn ang="0">
                    <a:pos x="36" y="16"/>
                  </a:cxn>
                  <a:cxn ang="0">
                    <a:pos x="72" y="6"/>
                  </a:cxn>
                  <a:cxn ang="0">
                    <a:pos x="106" y="8"/>
                  </a:cxn>
                  <a:cxn ang="0">
                    <a:pos x="146" y="17"/>
                  </a:cxn>
                  <a:cxn ang="0">
                    <a:pos x="209" y="62"/>
                  </a:cxn>
                  <a:cxn ang="0">
                    <a:pos x="192" y="63"/>
                  </a:cxn>
                  <a:cxn ang="0">
                    <a:pos x="170" y="62"/>
                  </a:cxn>
                  <a:cxn ang="0">
                    <a:pos x="142" y="64"/>
                  </a:cxn>
                  <a:cxn ang="0">
                    <a:pos x="116" y="61"/>
                  </a:cxn>
                  <a:cxn ang="0">
                    <a:pos x="107" y="67"/>
                  </a:cxn>
                  <a:cxn ang="0">
                    <a:pos x="4" y="68"/>
                  </a:cxn>
                  <a:cxn ang="0">
                    <a:pos x="0" y="19"/>
                  </a:cxn>
                </a:cxnLst>
                <a:rect l="0" t="0" r="r" b="b"/>
                <a:pathLst>
                  <a:path w="209" h="68">
                    <a:moveTo>
                      <a:pt x="0" y="19"/>
                    </a:moveTo>
                    <a:cubicBezTo>
                      <a:pt x="0" y="19"/>
                      <a:pt x="21" y="17"/>
                      <a:pt x="36" y="16"/>
                    </a:cubicBezTo>
                    <a:cubicBezTo>
                      <a:pt x="52" y="14"/>
                      <a:pt x="63" y="9"/>
                      <a:pt x="72" y="6"/>
                    </a:cubicBezTo>
                    <a:cubicBezTo>
                      <a:pt x="81" y="2"/>
                      <a:pt x="90" y="0"/>
                      <a:pt x="106" y="8"/>
                    </a:cubicBezTo>
                    <a:cubicBezTo>
                      <a:pt x="123" y="16"/>
                      <a:pt x="136" y="14"/>
                      <a:pt x="146" y="17"/>
                    </a:cubicBezTo>
                    <a:cubicBezTo>
                      <a:pt x="156" y="21"/>
                      <a:pt x="206" y="54"/>
                      <a:pt x="209" y="62"/>
                    </a:cubicBezTo>
                    <a:cubicBezTo>
                      <a:pt x="209" y="62"/>
                      <a:pt x="200" y="67"/>
                      <a:pt x="192" y="63"/>
                    </a:cubicBezTo>
                    <a:cubicBezTo>
                      <a:pt x="192" y="63"/>
                      <a:pt x="176" y="67"/>
                      <a:pt x="170" y="62"/>
                    </a:cubicBezTo>
                    <a:cubicBezTo>
                      <a:pt x="170" y="62"/>
                      <a:pt x="149" y="68"/>
                      <a:pt x="142" y="64"/>
                    </a:cubicBezTo>
                    <a:cubicBezTo>
                      <a:pt x="142" y="64"/>
                      <a:pt x="120" y="61"/>
                      <a:pt x="116" y="61"/>
                    </a:cubicBezTo>
                    <a:cubicBezTo>
                      <a:pt x="116" y="61"/>
                      <a:pt x="113" y="67"/>
                      <a:pt x="107" y="67"/>
                    </a:cubicBezTo>
                    <a:cubicBezTo>
                      <a:pt x="100" y="67"/>
                      <a:pt x="4" y="68"/>
                      <a:pt x="4" y="68"/>
                    </a:cubicBezTo>
                    <a:lnTo>
                      <a:pt x="0" y="19"/>
                    </a:ln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8"/>
              <p:cNvSpPr/>
              <p:nvPr/>
            </p:nvSpPr>
            <p:spPr bwMode="auto">
              <a:xfrm>
                <a:off x="2700338" y="1857375"/>
                <a:ext cx="446088" cy="563562"/>
              </a:xfrm>
              <a:custGeom>
                <a:avLst/>
                <a:gdLst/>
                <a:ahLst/>
                <a:cxnLst>
                  <a:cxn ang="0">
                    <a:pos x="53" y="268"/>
                  </a:cxn>
                  <a:cxn ang="0">
                    <a:pos x="40" y="227"/>
                  </a:cxn>
                  <a:cxn ang="0">
                    <a:pos x="7" y="115"/>
                  </a:cxn>
                  <a:cxn ang="0">
                    <a:pos x="40" y="58"/>
                  </a:cxn>
                  <a:cxn ang="0">
                    <a:pos x="189" y="57"/>
                  </a:cxn>
                  <a:cxn ang="0">
                    <a:pos x="209" y="57"/>
                  </a:cxn>
                  <a:cxn ang="0">
                    <a:pos x="229" y="55"/>
                  </a:cxn>
                  <a:cxn ang="0">
                    <a:pos x="211" y="63"/>
                  </a:cxn>
                  <a:cxn ang="0">
                    <a:pos x="244" y="77"/>
                  </a:cxn>
                  <a:cxn ang="0">
                    <a:pos x="225" y="72"/>
                  </a:cxn>
                  <a:cxn ang="0">
                    <a:pos x="248" y="87"/>
                  </a:cxn>
                  <a:cxn ang="0">
                    <a:pos x="233" y="83"/>
                  </a:cxn>
                  <a:cxn ang="0">
                    <a:pos x="243" y="109"/>
                  </a:cxn>
                  <a:cxn ang="0">
                    <a:pos x="229" y="87"/>
                  </a:cxn>
                  <a:cxn ang="0">
                    <a:pos x="229" y="112"/>
                  </a:cxn>
                  <a:cxn ang="0">
                    <a:pos x="212" y="96"/>
                  </a:cxn>
                  <a:cxn ang="0">
                    <a:pos x="223" y="163"/>
                  </a:cxn>
                  <a:cxn ang="0">
                    <a:pos x="223" y="180"/>
                  </a:cxn>
                  <a:cxn ang="0">
                    <a:pos x="238" y="215"/>
                  </a:cxn>
                  <a:cxn ang="0">
                    <a:pos x="229" y="221"/>
                  </a:cxn>
                  <a:cxn ang="0">
                    <a:pos x="223" y="227"/>
                  </a:cxn>
                  <a:cxn ang="0">
                    <a:pos x="217" y="244"/>
                  </a:cxn>
                  <a:cxn ang="0">
                    <a:pos x="217" y="255"/>
                  </a:cxn>
                  <a:cxn ang="0">
                    <a:pos x="213" y="268"/>
                  </a:cxn>
                  <a:cxn ang="0">
                    <a:pos x="200" y="296"/>
                  </a:cxn>
                  <a:cxn ang="0">
                    <a:pos x="164" y="305"/>
                  </a:cxn>
                  <a:cxn ang="0">
                    <a:pos x="53" y="268"/>
                  </a:cxn>
                </a:cxnLst>
                <a:rect l="0" t="0" r="r" b="b"/>
                <a:pathLst>
                  <a:path w="249" h="314">
                    <a:moveTo>
                      <a:pt x="53" y="268"/>
                    </a:moveTo>
                    <a:cubicBezTo>
                      <a:pt x="53" y="268"/>
                      <a:pt x="54" y="253"/>
                      <a:pt x="40" y="227"/>
                    </a:cubicBezTo>
                    <a:cubicBezTo>
                      <a:pt x="40" y="227"/>
                      <a:pt x="0" y="169"/>
                      <a:pt x="7" y="115"/>
                    </a:cubicBezTo>
                    <a:cubicBezTo>
                      <a:pt x="7" y="115"/>
                      <a:pt x="18" y="64"/>
                      <a:pt x="40" y="58"/>
                    </a:cubicBezTo>
                    <a:cubicBezTo>
                      <a:pt x="40" y="58"/>
                      <a:pt x="76" y="0"/>
                      <a:pt x="189" y="57"/>
                    </a:cubicBezTo>
                    <a:cubicBezTo>
                      <a:pt x="189" y="57"/>
                      <a:pt x="204" y="55"/>
                      <a:pt x="209" y="57"/>
                    </a:cubicBezTo>
                    <a:cubicBezTo>
                      <a:pt x="209" y="57"/>
                      <a:pt x="220" y="43"/>
                      <a:pt x="229" y="55"/>
                    </a:cubicBezTo>
                    <a:cubicBezTo>
                      <a:pt x="229" y="55"/>
                      <a:pt x="217" y="48"/>
                      <a:pt x="211" y="63"/>
                    </a:cubicBezTo>
                    <a:cubicBezTo>
                      <a:pt x="211" y="63"/>
                      <a:pt x="242" y="61"/>
                      <a:pt x="244" y="77"/>
                    </a:cubicBezTo>
                    <a:cubicBezTo>
                      <a:pt x="244" y="77"/>
                      <a:pt x="232" y="67"/>
                      <a:pt x="225" y="72"/>
                    </a:cubicBezTo>
                    <a:cubicBezTo>
                      <a:pt x="225" y="72"/>
                      <a:pt x="249" y="80"/>
                      <a:pt x="248" y="87"/>
                    </a:cubicBezTo>
                    <a:cubicBezTo>
                      <a:pt x="248" y="87"/>
                      <a:pt x="239" y="78"/>
                      <a:pt x="233" y="83"/>
                    </a:cubicBezTo>
                    <a:cubicBezTo>
                      <a:pt x="233" y="83"/>
                      <a:pt x="249" y="90"/>
                      <a:pt x="243" y="109"/>
                    </a:cubicBezTo>
                    <a:cubicBezTo>
                      <a:pt x="243" y="109"/>
                      <a:pt x="244" y="91"/>
                      <a:pt x="229" y="87"/>
                    </a:cubicBezTo>
                    <a:cubicBezTo>
                      <a:pt x="229" y="87"/>
                      <a:pt x="241" y="100"/>
                      <a:pt x="229" y="112"/>
                    </a:cubicBezTo>
                    <a:cubicBezTo>
                      <a:pt x="229" y="112"/>
                      <a:pt x="233" y="81"/>
                      <a:pt x="212" y="96"/>
                    </a:cubicBezTo>
                    <a:cubicBezTo>
                      <a:pt x="212" y="96"/>
                      <a:pt x="229" y="126"/>
                      <a:pt x="223" y="163"/>
                    </a:cubicBezTo>
                    <a:cubicBezTo>
                      <a:pt x="223" y="163"/>
                      <a:pt x="221" y="173"/>
                      <a:pt x="223" y="180"/>
                    </a:cubicBezTo>
                    <a:cubicBezTo>
                      <a:pt x="223" y="180"/>
                      <a:pt x="244" y="209"/>
                      <a:pt x="238" y="215"/>
                    </a:cubicBezTo>
                    <a:cubicBezTo>
                      <a:pt x="238" y="215"/>
                      <a:pt x="233" y="220"/>
                      <a:pt x="229" y="221"/>
                    </a:cubicBezTo>
                    <a:cubicBezTo>
                      <a:pt x="225" y="221"/>
                      <a:pt x="223" y="220"/>
                      <a:pt x="223" y="227"/>
                    </a:cubicBezTo>
                    <a:cubicBezTo>
                      <a:pt x="223" y="235"/>
                      <a:pt x="225" y="244"/>
                      <a:pt x="217" y="244"/>
                    </a:cubicBezTo>
                    <a:cubicBezTo>
                      <a:pt x="217" y="244"/>
                      <a:pt x="222" y="250"/>
                      <a:pt x="217" y="255"/>
                    </a:cubicBezTo>
                    <a:cubicBezTo>
                      <a:pt x="217" y="255"/>
                      <a:pt x="211" y="258"/>
                      <a:pt x="213" y="268"/>
                    </a:cubicBezTo>
                    <a:cubicBezTo>
                      <a:pt x="213" y="268"/>
                      <a:pt x="221" y="287"/>
                      <a:pt x="200" y="296"/>
                    </a:cubicBezTo>
                    <a:cubicBezTo>
                      <a:pt x="200" y="296"/>
                      <a:pt x="174" y="297"/>
                      <a:pt x="164" y="305"/>
                    </a:cubicBezTo>
                    <a:cubicBezTo>
                      <a:pt x="154" y="314"/>
                      <a:pt x="53" y="268"/>
                      <a:pt x="53" y="268"/>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9"/>
              <p:cNvSpPr/>
              <p:nvPr/>
            </p:nvSpPr>
            <p:spPr bwMode="auto">
              <a:xfrm>
                <a:off x="2651125" y="2324100"/>
                <a:ext cx="1125538" cy="1235075"/>
              </a:xfrm>
              <a:custGeom>
                <a:avLst/>
                <a:gdLst/>
                <a:ahLst/>
                <a:cxnLst>
                  <a:cxn ang="0">
                    <a:pos x="72" y="24"/>
                  </a:cxn>
                  <a:cxn ang="0">
                    <a:pos x="82" y="1"/>
                  </a:cxn>
                  <a:cxn ang="0">
                    <a:pos x="210" y="61"/>
                  </a:cxn>
                  <a:cxn ang="0">
                    <a:pos x="226" y="82"/>
                  </a:cxn>
                  <a:cxn ang="0">
                    <a:pos x="230" y="96"/>
                  </a:cxn>
                  <a:cxn ang="0">
                    <a:pos x="272" y="176"/>
                  </a:cxn>
                  <a:cxn ang="0">
                    <a:pos x="313" y="226"/>
                  </a:cxn>
                  <a:cxn ang="0">
                    <a:pos x="343" y="278"/>
                  </a:cxn>
                  <a:cxn ang="0">
                    <a:pos x="367" y="296"/>
                  </a:cxn>
                  <a:cxn ang="0">
                    <a:pos x="394" y="321"/>
                  </a:cxn>
                  <a:cxn ang="0">
                    <a:pos x="439" y="347"/>
                  </a:cxn>
                  <a:cxn ang="0">
                    <a:pos x="511" y="348"/>
                  </a:cxn>
                  <a:cxn ang="0">
                    <a:pos x="552" y="374"/>
                  </a:cxn>
                  <a:cxn ang="0">
                    <a:pos x="611" y="374"/>
                  </a:cxn>
                  <a:cxn ang="0">
                    <a:pos x="619" y="443"/>
                  </a:cxn>
                  <a:cxn ang="0">
                    <a:pos x="512" y="441"/>
                  </a:cxn>
                  <a:cxn ang="0">
                    <a:pos x="501" y="448"/>
                  </a:cxn>
                  <a:cxn ang="0">
                    <a:pos x="486" y="448"/>
                  </a:cxn>
                  <a:cxn ang="0">
                    <a:pos x="390" y="449"/>
                  </a:cxn>
                  <a:cxn ang="0">
                    <a:pos x="375" y="491"/>
                  </a:cxn>
                  <a:cxn ang="0">
                    <a:pos x="380" y="538"/>
                  </a:cxn>
                  <a:cxn ang="0">
                    <a:pos x="414" y="552"/>
                  </a:cxn>
                  <a:cxn ang="0">
                    <a:pos x="386" y="570"/>
                  </a:cxn>
                  <a:cxn ang="0">
                    <a:pos x="318" y="574"/>
                  </a:cxn>
                  <a:cxn ang="0">
                    <a:pos x="247" y="602"/>
                  </a:cxn>
                  <a:cxn ang="0">
                    <a:pos x="207" y="638"/>
                  </a:cxn>
                  <a:cxn ang="0">
                    <a:pos x="141" y="678"/>
                  </a:cxn>
                  <a:cxn ang="0">
                    <a:pos x="119" y="671"/>
                  </a:cxn>
                  <a:cxn ang="0">
                    <a:pos x="132" y="610"/>
                  </a:cxn>
                  <a:cxn ang="0">
                    <a:pos x="124" y="577"/>
                  </a:cxn>
                  <a:cxn ang="0">
                    <a:pos x="126" y="569"/>
                  </a:cxn>
                  <a:cxn ang="0">
                    <a:pos x="123" y="554"/>
                  </a:cxn>
                  <a:cxn ang="0">
                    <a:pos x="126" y="530"/>
                  </a:cxn>
                  <a:cxn ang="0">
                    <a:pos x="126" y="508"/>
                  </a:cxn>
                  <a:cxn ang="0">
                    <a:pos x="120" y="487"/>
                  </a:cxn>
                  <a:cxn ang="0">
                    <a:pos x="112" y="467"/>
                  </a:cxn>
                  <a:cxn ang="0">
                    <a:pos x="93" y="434"/>
                  </a:cxn>
                  <a:cxn ang="0">
                    <a:pos x="85" y="421"/>
                  </a:cxn>
                  <a:cxn ang="0">
                    <a:pos x="78" y="399"/>
                  </a:cxn>
                  <a:cxn ang="0">
                    <a:pos x="63" y="371"/>
                  </a:cxn>
                  <a:cxn ang="0">
                    <a:pos x="51" y="319"/>
                  </a:cxn>
                  <a:cxn ang="0">
                    <a:pos x="33" y="266"/>
                  </a:cxn>
                  <a:cxn ang="0">
                    <a:pos x="17" y="211"/>
                  </a:cxn>
                  <a:cxn ang="0">
                    <a:pos x="5" y="189"/>
                  </a:cxn>
                  <a:cxn ang="0">
                    <a:pos x="8" y="153"/>
                  </a:cxn>
                  <a:cxn ang="0">
                    <a:pos x="27" y="104"/>
                  </a:cxn>
                  <a:cxn ang="0">
                    <a:pos x="47" y="76"/>
                  </a:cxn>
                  <a:cxn ang="0">
                    <a:pos x="59" y="53"/>
                  </a:cxn>
                  <a:cxn ang="0">
                    <a:pos x="72" y="24"/>
                  </a:cxn>
                </a:cxnLst>
                <a:rect l="0" t="0" r="r" b="b"/>
                <a:pathLst>
                  <a:path w="627" h="688">
                    <a:moveTo>
                      <a:pt x="72" y="24"/>
                    </a:moveTo>
                    <a:cubicBezTo>
                      <a:pt x="72" y="24"/>
                      <a:pt x="73" y="0"/>
                      <a:pt x="82" y="1"/>
                    </a:cubicBezTo>
                    <a:cubicBezTo>
                      <a:pt x="82" y="1"/>
                      <a:pt x="148" y="8"/>
                      <a:pt x="210" y="61"/>
                    </a:cubicBezTo>
                    <a:cubicBezTo>
                      <a:pt x="210" y="61"/>
                      <a:pt x="226" y="71"/>
                      <a:pt x="226" y="82"/>
                    </a:cubicBezTo>
                    <a:cubicBezTo>
                      <a:pt x="227" y="93"/>
                      <a:pt x="224" y="96"/>
                      <a:pt x="230" y="96"/>
                    </a:cubicBezTo>
                    <a:cubicBezTo>
                      <a:pt x="235" y="96"/>
                      <a:pt x="261" y="163"/>
                      <a:pt x="272" y="176"/>
                    </a:cubicBezTo>
                    <a:cubicBezTo>
                      <a:pt x="284" y="189"/>
                      <a:pt x="303" y="214"/>
                      <a:pt x="313" y="226"/>
                    </a:cubicBezTo>
                    <a:cubicBezTo>
                      <a:pt x="323" y="238"/>
                      <a:pt x="334" y="267"/>
                      <a:pt x="343" y="278"/>
                    </a:cubicBezTo>
                    <a:cubicBezTo>
                      <a:pt x="351" y="289"/>
                      <a:pt x="356" y="295"/>
                      <a:pt x="367" y="296"/>
                    </a:cubicBezTo>
                    <a:cubicBezTo>
                      <a:pt x="377" y="298"/>
                      <a:pt x="382" y="307"/>
                      <a:pt x="394" y="321"/>
                    </a:cubicBezTo>
                    <a:cubicBezTo>
                      <a:pt x="406" y="336"/>
                      <a:pt x="417" y="345"/>
                      <a:pt x="439" y="347"/>
                    </a:cubicBezTo>
                    <a:cubicBezTo>
                      <a:pt x="462" y="348"/>
                      <a:pt x="490" y="339"/>
                      <a:pt x="511" y="348"/>
                    </a:cubicBezTo>
                    <a:cubicBezTo>
                      <a:pt x="532" y="357"/>
                      <a:pt x="538" y="372"/>
                      <a:pt x="552" y="374"/>
                    </a:cubicBezTo>
                    <a:cubicBezTo>
                      <a:pt x="565" y="375"/>
                      <a:pt x="611" y="374"/>
                      <a:pt x="611" y="374"/>
                    </a:cubicBezTo>
                    <a:cubicBezTo>
                      <a:pt x="611" y="374"/>
                      <a:pt x="627" y="390"/>
                      <a:pt x="619" y="443"/>
                    </a:cubicBezTo>
                    <a:cubicBezTo>
                      <a:pt x="512" y="441"/>
                      <a:pt x="512" y="441"/>
                      <a:pt x="512" y="441"/>
                    </a:cubicBezTo>
                    <a:cubicBezTo>
                      <a:pt x="512" y="441"/>
                      <a:pt x="510" y="449"/>
                      <a:pt x="501" y="448"/>
                    </a:cubicBezTo>
                    <a:cubicBezTo>
                      <a:pt x="492" y="447"/>
                      <a:pt x="486" y="448"/>
                      <a:pt x="486" y="448"/>
                    </a:cubicBezTo>
                    <a:cubicBezTo>
                      <a:pt x="390" y="449"/>
                      <a:pt x="390" y="449"/>
                      <a:pt x="390" y="449"/>
                    </a:cubicBezTo>
                    <a:cubicBezTo>
                      <a:pt x="390" y="449"/>
                      <a:pt x="378" y="470"/>
                      <a:pt x="375" y="491"/>
                    </a:cubicBezTo>
                    <a:cubicBezTo>
                      <a:pt x="372" y="511"/>
                      <a:pt x="376" y="532"/>
                      <a:pt x="380" y="538"/>
                    </a:cubicBezTo>
                    <a:cubicBezTo>
                      <a:pt x="380" y="538"/>
                      <a:pt x="412" y="541"/>
                      <a:pt x="414" y="552"/>
                    </a:cubicBezTo>
                    <a:cubicBezTo>
                      <a:pt x="410" y="559"/>
                      <a:pt x="504" y="614"/>
                      <a:pt x="386" y="570"/>
                    </a:cubicBezTo>
                    <a:cubicBezTo>
                      <a:pt x="372" y="565"/>
                      <a:pt x="371" y="556"/>
                      <a:pt x="318" y="574"/>
                    </a:cubicBezTo>
                    <a:cubicBezTo>
                      <a:pt x="265" y="592"/>
                      <a:pt x="267" y="587"/>
                      <a:pt x="247" y="602"/>
                    </a:cubicBezTo>
                    <a:cubicBezTo>
                      <a:pt x="228" y="618"/>
                      <a:pt x="238" y="624"/>
                      <a:pt x="207" y="638"/>
                    </a:cubicBezTo>
                    <a:cubicBezTo>
                      <a:pt x="176" y="652"/>
                      <a:pt x="150" y="668"/>
                      <a:pt x="141" y="678"/>
                    </a:cubicBezTo>
                    <a:cubicBezTo>
                      <a:pt x="132" y="688"/>
                      <a:pt x="110" y="683"/>
                      <a:pt x="119" y="671"/>
                    </a:cubicBezTo>
                    <a:cubicBezTo>
                      <a:pt x="128" y="659"/>
                      <a:pt x="132" y="625"/>
                      <a:pt x="132" y="610"/>
                    </a:cubicBezTo>
                    <a:cubicBezTo>
                      <a:pt x="132" y="596"/>
                      <a:pt x="119" y="584"/>
                      <a:pt x="124" y="577"/>
                    </a:cubicBezTo>
                    <a:cubicBezTo>
                      <a:pt x="129" y="570"/>
                      <a:pt x="134" y="571"/>
                      <a:pt x="126" y="569"/>
                    </a:cubicBezTo>
                    <a:cubicBezTo>
                      <a:pt x="119" y="568"/>
                      <a:pt x="117" y="565"/>
                      <a:pt x="123" y="554"/>
                    </a:cubicBezTo>
                    <a:cubicBezTo>
                      <a:pt x="128" y="544"/>
                      <a:pt x="129" y="542"/>
                      <a:pt x="126" y="530"/>
                    </a:cubicBezTo>
                    <a:cubicBezTo>
                      <a:pt x="123" y="519"/>
                      <a:pt x="128" y="520"/>
                      <a:pt x="126" y="508"/>
                    </a:cubicBezTo>
                    <a:cubicBezTo>
                      <a:pt x="124" y="497"/>
                      <a:pt x="121" y="502"/>
                      <a:pt x="120" y="487"/>
                    </a:cubicBezTo>
                    <a:cubicBezTo>
                      <a:pt x="118" y="473"/>
                      <a:pt x="119" y="474"/>
                      <a:pt x="112" y="467"/>
                    </a:cubicBezTo>
                    <a:cubicBezTo>
                      <a:pt x="105" y="459"/>
                      <a:pt x="93" y="448"/>
                      <a:pt x="93" y="434"/>
                    </a:cubicBezTo>
                    <a:cubicBezTo>
                      <a:pt x="93" y="421"/>
                      <a:pt x="90" y="431"/>
                      <a:pt x="85" y="421"/>
                    </a:cubicBezTo>
                    <a:cubicBezTo>
                      <a:pt x="81" y="411"/>
                      <a:pt x="84" y="411"/>
                      <a:pt x="78" y="399"/>
                    </a:cubicBezTo>
                    <a:cubicBezTo>
                      <a:pt x="73" y="386"/>
                      <a:pt x="62" y="389"/>
                      <a:pt x="63" y="371"/>
                    </a:cubicBezTo>
                    <a:cubicBezTo>
                      <a:pt x="64" y="352"/>
                      <a:pt x="57" y="342"/>
                      <a:pt x="51" y="319"/>
                    </a:cubicBezTo>
                    <a:cubicBezTo>
                      <a:pt x="46" y="295"/>
                      <a:pt x="39" y="281"/>
                      <a:pt x="33" y="266"/>
                    </a:cubicBezTo>
                    <a:cubicBezTo>
                      <a:pt x="28" y="250"/>
                      <a:pt x="16" y="226"/>
                      <a:pt x="17" y="211"/>
                    </a:cubicBezTo>
                    <a:cubicBezTo>
                      <a:pt x="17" y="196"/>
                      <a:pt x="10" y="200"/>
                      <a:pt x="5" y="189"/>
                    </a:cubicBezTo>
                    <a:cubicBezTo>
                      <a:pt x="0" y="178"/>
                      <a:pt x="2" y="172"/>
                      <a:pt x="8" y="153"/>
                    </a:cubicBezTo>
                    <a:cubicBezTo>
                      <a:pt x="15" y="134"/>
                      <a:pt x="15" y="118"/>
                      <a:pt x="27" y="104"/>
                    </a:cubicBezTo>
                    <a:cubicBezTo>
                      <a:pt x="39" y="90"/>
                      <a:pt x="43" y="86"/>
                      <a:pt x="47" y="76"/>
                    </a:cubicBezTo>
                    <a:cubicBezTo>
                      <a:pt x="51" y="67"/>
                      <a:pt x="46" y="60"/>
                      <a:pt x="59" y="53"/>
                    </a:cubicBezTo>
                    <a:cubicBezTo>
                      <a:pt x="72" y="46"/>
                      <a:pt x="71" y="28"/>
                      <a:pt x="72" y="24"/>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10"/>
              <p:cNvSpPr/>
              <p:nvPr/>
            </p:nvSpPr>
            <p:spPr bwMode="auto">
              <a:xfrm>
                <a:off x="2513013" y="2527300"/>
                <a:ext cx="1930400" cy="2090737"/>
              </a:xfrm>
              <a:custGeom>
                <a:avLst/>
                <a:gdLst/>
                <a:ahLst/>
                <a:cxnLst>
                  <a:cxn ang="0">
                    <a:pos x="560" y="324"/>
                  </a:cxn>
                  <a:cxn ang="0">
                    <a:pos x="420" y="403"/>
                  </a:cxn>
                  <a:cxn ang="0">
                    <a:pos x="479" y="450"/>
                  </a:cxn>
                  <a:cxn ang="0">
                    <a:pos x="828" y="487"/>
                  </a:cxn>
                  <a:cxn ang="0">
                    <a:pos x="908" y="825"/>
                  </a:cxn>
                  <a:cxn ang="0">
                    <a:pos x="937" y="974"/>
                  </a:cxn>
                  <a:cxn ang="0">
                    <a:pos x="1011" y="1012"/>
                  </a:cxn>
                  <a:cxn ang="0">
                    <a:pos x="941" y="1058"/>
                  </a:cxn>
                  <a:cxn ang="0">
                    <a:pos x="1066" y="1114"/>
                  </a:cxn>
                  <a:cxn ang="0">
                    <a:pos x="748" y="1122"/>
                  </a:cxn>
                  <a:cxn ang="0">
                    <a:pos x="747" y="967"/>
                  </a:cxn>
                  <a:cxn ang="0">
                    <a:pos x="707" y="669"/>
                  </a:cxn>
                  <a:cxn ang="0">
                    <a:pos x="613" y="675"/>
                  </a:cxn>
                  <a:cxn ang="0">
                    <a:pos x="540" y="805"/>
                  </a:cxn>
                  <a:cxn ang="0">
                    <a:pos x="445" y="761"/>
                  </a:cxn>
                  <a:cxn ang="0">
                    <a:pos x="455" y="930"/>
                  </a:cxn>
                  <a:cxn ang="0">
                    <a:pos x="684" y="985"/>
                  </a:cxn>
                  <a:cxn ang="0">
                    <a:pos x="690" y="1020"/>
                  </a:cxn>
                  <a:cxn ang="0">
                    <a:pos x="669" y="983"/>
                  </a:cxn>
                  <a:cxn ang="0">
                    <a:pos x="759" y="1075"/>
                  </a:cxn>
                  <a:cxn ang="0">
                    <a:pos x="681" y="1095"/>
                  </a:cxn>
                  <a:cxn ang="0">
                    <a:pos x="448" y="993"/>
                  </a:cxn>
                  <a:cxn ang="0">
                    <a:pos x="395" y="1067"/>
                  </a:cxn>
                  <a:cxn ang="0">
                    <a:pos x="327" y="1135"/>
                  </a:cxn>
                  <a:cxn ang="0">
                    <a:pos x="259" y="1134"/>
                  </a:cxn>
                  <a:cxn ang="0">
                    <a:pos x="301" y="1062"/>
                  </a:cxn>
                  <a:cxn ang="0">
                    <a:pos x="306" y="998"/>
                  </a:cxn>
                  <a:cxn ang="0">
                    <a:pos x="67" y="1028"/>
                  </a:cxn>
                  <a:cxn ang="0">
                    <a:pos x="70" y="1069"/>
                  </a:cxn>
                  <a:cxn ang="0">
                    <a:pos x="6" y="1067"/>
                  </a:cxn>
                  <a:cxn ang="0">
                    <a:pos x="42" y="1030"/>
                  </a:cxn>
                  <a:cxn ang="0">
                    <a:pos x="290" y="936"/>
                  </a:cxn>
                  <a:cxn ang="0">
                    <a:pos x="384" y="765"/>
                  </a:cxn>
                  <a:cxn ang="0">
                    <a:pos x="173" y="728"/>
                  </a:cxn>
                  <a:cxn ang="0">
                    <a:pos x="175" y="547"/>
                  </a:cxn>
                  <a:cxn ang="0">
                    <a:pos x="71" y="92"/>
                  </a:cxn>
                  <a:cxn ang="0">
                    <a:pos x="84" y="67"/>
                  </a:cxn>
                  <a:cxn ang="0">
                    <a:pos x="136" y="221"/>
                  </a:cxn>
                  <a:cxn ang="0">
                    <a:pos x="164" y="290"/>
                  </a:cxn>
                  <a:cxn ang="0">
                    <a:pos x="195" y="362"/>
                  </a:cxn>
                  <a:cxn ang="0">
                    <a:pos x="209" y="435"/>
                  </a:cxn>
                  <a:cxn ang="0">
                    <a:pos x="207" y="478"/>
                  </a:cxn>
                  <a:cxn ang="0">
                    <a:pos x="212" y="566"/>
                  </a:cxn>
                  <a:cxn ang="0">
                    <a:pos x="300" y="506"/>
                  </a:cxn>
                  <a:cxn ang="0">
                    <a:pos x="331" y="354"/>
                  </a:cxn>
                </a:cxnLst>
                <a:rect l="0" t="0" r="r" b="b"/>
                <a:pathLst>
                  <a:path w="1075" h="1164">
                    <a:moveTo>
                      <a:pt x="285" y="357"/>
                    </a:moveTo>
                    <a:cubicBezTo>
                      <a:pt x="286" y="338"/>
                      <a:pt x="286" y="338"/>
                      <a:pt x="286" y="338"/>
                    </a:cubicBezTo>
                    <a:cubicBezTo>
                      <a:pt x="560" y="324"/>
                      <a:pt x="560" y="324"/>
                      <a:pt x="560" y="324"/>
                    </a:cubicBezTo>
                    <a:cubicBezTo>
                      <a:pt x="560" y="324"/>
                      <a:pt x="565" y="338"/>
                      <a:pt x="558" y="341"/>
                    </a:cubicBezTo>
                    <a:cubicBezTo>
                      <a:pt x="552" y="343"/>
                      <a:pt x="455" y="347"/>
                      <a:pt x="455" y="347"/>
                    </a:cubicBezTo>
                    <a:cubicBezTo>
                      <a:pt x="455" y="347"/>
                      <a:pt x="425" y="358"/>
                      <a:pt x="420" y="403"/>
                    </a:cubicBezTo>
                    <a:cubicBezTo>
                      <a:pt x="414" y="449"/>
                      <a:pt x="420" y="447"/>
                      <a:pt x="420" y="447"/>
                    </a:cubicBezTo>
                    <a:cubicBezTo>
                      <a:pt x="420" y="447"/>
                      <a:pt x="439" y="441"/>
                      <a:pt x="450" y="445"/>
                    </a:cubicBezTo>
                    <a:cubicBezTo>
                      <a:pt x="460" y="449"/>
                      <a:pt x="467" y="456"/>
                      <a:pt x="479" y="450"/>
                    </a:cubicBezTo>
                    <a:cubicBezTo>
                      <a:pt x="491" y="444"/>
                      <a:pt x="490" y="441"/>
                      <a:pt x="490" y="441"/>
                    </a:cubicBezTo>
                    <a:cubicBezTo>
                      <a:pt x="490" y="441"/>
                      <a:pt x="567" y="440"/>
                      <a:pt x="593" y="443"/>
                    </a:cubicBezTo>
                    <a:cubicBezTo>
                      <a:pt x="619" y="446"/>
                      <a:pt x="789" y="466"/>
                      <a:pt x="828" y="487"/>
                    </a:cubicBezTo>
                    <a:cubicBezTo>
                      <a:pt x="828" y="487"/>
                      <a:pt x="845" y="496"/>
                      <a:pt x="851" y="529"/>
                    </a:cubicBezTo>
                    <a:cubicBezTo>
                      <a:pt x="856" y="563"/>
                      <a:pt x="882" y="678"/>
                      <a:pt x="886" y="700"/>
                    </a:cubicBezTo>
                    <a:cubicBezTo>
                      <a:pt x="890" y="721"/>
                      <a:pt x="904" y="787"/>
                      <a:pt x="908" y="825"/>
                    </a:cubicBezTo>
                    <a:cubicBezTo>
                      <a:pt x="912" y="862"/>
                      <a:pt x="910" y="886"/>
                      <a:pt x="919" y="903"/>
                    </a:cubicBezTo>
                    <a:cubicBezTo>
                      <a:pt x="928" y="920"/>
                      <a:pt x="930" y="921"/>
                      <a:pt x="931" y="937"/>
                    </a:cubicBezTo>
                    <a:cubicBezTo>
                      <a:pt x="932" y="953"/>
                      <a:pt x="939" y="963"/>
                      <a:pt x="937" y="974"/>
                    </a:cubicBezTo>
                    <a:cubicBezTo>
                      <a:pt x="935" y="985"/>
                      <a:pt x="925" y="986"/>
                      <a:pt x="925" y="986"/>
                    </a:cubicBezTo>
                    <a:cubicBezTo>
                      <a:pt x="925" y="986"/>
                      <a:pt x="938" y="1004"/>
                      <a:pt x="957" y="1007"/>
                    </a:cubicBezTo>
                    <a:cubicBezTo>
                      <a:pt x="976" y="1010"/>
                      <a:pt x="1000" y="1012"/>
                      <a:pt x="1011" y="1012"/>
                    </a:cubicBezTo>
                    <a:cubicBezTo>
                      <a:pt x="1023" y="1011"/>
                      <a:pt x="1028" y="1009"/>
                      <a:pt x="1030" y="1021"/>
                    </a:cubicBezTo>
                    <a:cubicBezTo>
                      <a:pt x="1030" y="1021"/>
                      <a:pt x="1038" y="1021"/>
                      <a:pt x="1032" y="1028"/>
                    </a:cubicBezTo>
                    <a:cubicBezTo>
                      <a:pt x="1026" y="1034"/>
                      <a:pt x="999" y="1064"/>
                      <a:pt x="941" y="1058"/>
                    </a:cubicBezTo>
                    <a:cubicBezTo>
                      <a:pt x="941" y="1058"/>
                      <a:pt x="1020" y="1091"/>
                      <a:pt x="1053" y="1084"/>
                    </a:cubicBezTo>
                    <a:cubicBezTo>
                      <a:pt x="1053" y="1084"/>
                      <a:pt x="1071" y="1085"/>
                      <a:pt x="1070" y="1098"/>
                    </a:cubicBezTo>
                    <a:cubicBezTo>
                      <a:pt x="1070" y="1098"/>
                      <a:pt x="1075" y="1105"/>
                      <a:pt x="1066" y="1114"/>
                    </a:cubicBezTo>
                    <a:cubicBezTo>
                      <a:pt x="1066" y="1114"/>
                      <a:pt x="990" y="1147"/>
                      <a:pt x="859" y="1132"/>
                    </a:cubicBezTo>
                    <a:cubicBezTo>
                      <a:pt x="859" y="1132"/>
                      <a:pt x="830" y="1130"/>
                      <a:pt x="816" y="1132"/>
                    </a:cubicBezTo>
                    <a:cubicBezTo>
                      <a:pt x="802" y="1134"/>
                      <a:pt x="748" y="1135"/>
                      <a:pt x="748" y="1122"/>
                    </a:cubicBezTo>
                    <a:cubicBezTo>
                      <a:pt x="747" y="1110"/>
                      <a:pt x="747" y="1096"/>
                      <a:pt x="749" y="1095"/>
                    </a:cubicBezTo>
                    <a:cubicBezTo>
                      <a:pt x="749" y="1095"/>
                      <a:pt x="746" y="1031"/>
                      <a:pt x="753" y="1026"/>
                    </a:cubicBezTo>
                    <a:cubicBezTo>
                      <a:pt x="760" y="1021"/>
                      <a:pt x="749" y="988"/>
                      <a:pt x="747" y="967"/>
                    </a:cubicBezTo>
                    <a:cubicBezTo>
                      <a:pt x="745" y="946"/>
                      <a:pt x="723" y="845"/>
                      <a:pt x="720" y="819"/>
                    </a:cubicBezTo>
                    <a:cubicBezTo>
                      <a:pt x="718" y="794"/>
                      <a:pt x="710" y="763"/>
                      <a:pt x="707" y="741"/>
                    </a:cubicBezTo>
                    <a:cubicBezTo>
                      <a:pt x="704" y="720"/>
                      <a:pt x="703" y="682"/>
                      <a:pt x="707" y="669"/>
                    </a:cubicBezTo>
                    <a:cubicBezTo>
                      <a:pt x="710" y="656"/>
                      <a:pt x="707" y="656"/>
                      <a:pt x="707" y="656"/>
                    </a:cubicBezTo>
                    <a:cubicBezTo>
                      <a:pt x="707" y="656"/>
                      <a:pt x="678" y="675"/>
                      <a:pt x="656" y="674"/>
                    </a:cubicBezTo>
                    <a:cubicBezTo>
                      <a:pt x="635" y="673"/>
                      <a:pt x="613" y="675"/>
                      <a:pt x="613" y="675"/>
                    </a:cubicBezTo>
                    <a:cubicBezTo>
                      <a:pt x="613" y="675"/>
                      <a:pt x="629" y="714"/>
                      <a:pt x="562" y="734"/>
                    </a:cubicBezTo>
                    <a:cubicBezTo>
                      <a:pt x="562" y="734"/>
                      <a:pt x="545" y="754"/>
                      <a:pt x="538" y="756"/>
                    </a:cubicBezTo>
                    <a:cubicBezTo>
                      <a:pt x="540" y="805"/>
                      <a:pt x="540" y="805"/>
                      <a:pt x="540" y="805"/>
                    </a:cubicBezTo>
                    <a:cubicBezTo>
                      <a:pt x="540" y="805"/>
                      <a:pt x="522" y="825"/>
                      <a:pt x="483" y="816"/>
                    </a:cubicBezTo>
                    <a:cubicBezTo>
                      <a:pt x="471" y="763"/>
                      <a:pt x="471" y="763"/>
                      <a:pt x="471" y="763"/>
                    </a:cubicBezTo>
                    <a:cubicBezTo>
                      <a:pt x="445" y="761"/>
                      <a:pt x="445" y="761"/>
                      <a:pt x="445" y="761"/>
                    </a:cubicBezTo>
                    <a:cubicBezTo>
                      <a:pt x="441" y="766"/>
                      <a:pt x="441" y="766"/>
                      <a:pt x="441" y="766"/>
                    </a:cubicBezTo>
                    <a:cubicBezTo>
                      <a:pt x="458" y="766"/>
                      <a:pt x="458" y="766"/>
                      <a:pt x="458" y="766"/>
                    </a:cubicBezTo>
                    <a:cubicBezTo>
                      <a:pt x="455" y="930"/>
                      <a:pt x="455" y="930"/>
                      <a:pt x="455" y="930"/>
                    </a:cubicBezTo>
                    <a:cubicBezTo>
                      <a:pt x="689" y="950"/>
                      <a:pt x="689" y="950"/>
                      <a:pt x="689" y="950"/>
                    </a:cubicBezTo>
                    <a:cubicBezTo>
                      <a:pt x="689" y="983"/>
                      <a:pt x="689" y="983"/>
                      <a:pt x="689" y="983"/>
                    </a:cubicBezTo>
                    <a:cubicBezTo>
                      <a:pt x="684" y="985"/>
                      <a:pt x="684" y="985"/>
                      <a:pt x="684" y="985"/>
                    </a:cubicBezTo>
                    <a:cubicBezTo>
                      <a:pt x="684" y="985"/>
                      <a:pt x="682" y="988"/>
                      <a:pt x="684" y="989"/>
                    </a:cubicBezTo>
                    <a:cubicBezTo>
                      <a:pt x="684" y="989"/>
                      <a:pt x="696" y="992"/>
                      <a:pt x="693" y="1006"/>
                    </a:cubicBezTo>
                    <a:cubicBezTo>
                      <a:pt x="690" y="1020"/>
                      <a:pt x="690" y="1020"/>
                      <a:pt x="690" y="1020"/>
                    </a:cubicBezTo>
                    <a:cubicBezTo>
                      <a:pt x="690" y="1020"/>
                      <a:pt x="631" y="1016"/>
                      <a:pt x="645" y="993"/>
                    </a:cubicBezTo>
                    <a:cubicBezTo>
                      <a:pt x="645" y="993"/>
                      <a:pt x="662" y="987"/>
                      <a:pt x="670" y="989"/>
                    </a:cubicBezTo>
                    <a:cubicBezTo>
                      <a:pt x="669" y="983"/>
                      <a:pt x="669" y="983"/>
                      <a:pt x="669" y="983"/>
                    </a:cubicBezTo>
                    <a:cubicBezTo>
                      <a:pt x="618" y="983"/>
                      <a:pt x="618" y="983"/>
                      <a:pt x="618" y="983"/>
                    </a:cubicBezTo>
                    <a:cubicBezTo>
                      <a:pt x="764" y="1026"/>
                      <a:pt x="764" y="1026"/>
                      <a:pt x="764" y="1026"/>
                    </a:cubicBezTo>
                    <a:cubicBezTo>
                      <a:pt x="759" y="1075"/>
                      <a:pt x="759" y="1075"/>
                      <a:pt x="759" y="1075"/>
                    </a:cubicBezTo>
                    <a:cubicBezTo>
                      <a:pt x="748" y="1075"/>
                      <a:pt x="748" y="1075"/>
                      <a:pt x="748" y="1075"/>
                    </a:cubicBezTo>
                    <a:cubicBezTo>
                      <a:pt x="748" y="1075"/>
                      <a:pt x="752" y="1126"/>
                      <a:pt x="716" y="1125"/>
                    </a:cubicBezTo>
                    <a:cubicBezTo>
                      <a:pt x="716" y="1125"/>
                      <a:pt x="679" y="1125"/>
                      <a:pt x="681" y="1095"/>
                    </a:cubicBezTo>
                    <a:cubicBezTo>
                      <a:pt x="681" y="1095"/>
                      <a:pt x="684" y="1065"/>
                      <a:pt x="718" y="1067"/>
                    </a:cubicBezTo>
                    <a:cubicBezTo>
                      <a:pt x="719" y="1060"/>
                      <a:pt x="719" y="1060"/>
                      <a:pt x="719" y="1060"/>
                    </a:cubicBezTo>
                    <a:cubicBezTo>
                      <a:pt x="448" y="993"/>
                      <a:pt x="448" y="993"/>
                      <a:pt x="448" y="993"/>
                    </a:cubicBezTo>
                    <a:cubicBezTo>
                      <a:pt x="448" y="993"/>
                      <a:pt x="447" y="1010"/>
                      <a:pt x="438" y="1012"/>
                    </a:cubicBezTo>
                    <a:cubicBezTo>
                      <a:pt x="438" y="1068"/>
                      <a:pt x="438" y="1068"/>
                      <a:pt x="438" y="1068"/>
                    </a:cubicBezTo>
                    <a:cubicBezTo>
                      <a:pt x="438" y="1068"/>
                      <a:pt x="405" y="1073"/>
                      <a:pt x="395" y="1067"/>
                    </a:cubicBezTo>
                    <a:cubicBezTo>
                      <a:pt x="395" y="1026"/>
                      <a:pt x="395" y="1026"/>
                      <a:pt x="395" y="1026"/>
                    </a:cubicBezTo>
                    <a:cubicBezTo>
                      <a:pt x="323" y="1096"/>
                      <a:pt x="323" y="1096"/>
                      <a:pt x="323" y="1096"/>
                    </a:cubicBezTo>
                    <a:cubicBezTo>
                      <a:pt x="323" y="1096"/>
                      <a:pt x="335" y="1120"/>
                      <a:pt x="327" y="1135"/>
                    </a:cubicBezTo>
                    <a:cubicBezTo>
                      <a:pt x="327" y="1135"/>
                      <a:pt x="319" y="1140"/>
                      <a:pt x="317" y="1135"/>
                    </a:cubicBezTo>
                    <a:cubicBezTo>
                      <a:pt x="317" y="1135"/>
                      <a:pt x="319" y="1164"/>
                      <a:pt x="290" y="1164"/>
                    </a:cubicBezTo>
                    <a:cubicBezTo>
                      <a:pt x="290" y="1164"/>
                      <a:pt x="258" y="1162"/>
                      <a:pt x="259" y="1134"/>
                    </a:cubicBezTo>
                    <a:cubicBezTo>
                      <a:pt x="259" y="1134"/>
                      <a:pt x="250" y="1137"/>
                      <a:pt x="255" y="1127"/>
                    </a:cubicBezTo>
                    <a:cubicBezTo>
                      <a:pt x="255" y="1127"/>
                      <a:pt x="262" y="1095"/>
                      <a:pt x="300" y="1096"/>
                    </a:cubicBezTo>
                    <a:cubicBezTo>
                      <a:pt x="301" y="1062"/>
                      <a:pt x="301" y="1062"/>
                      <a:pt x="301" y="1062"/>
                    </a:cubicBezTo>
                    <a:cubicBezTo>
                      <a:pt x="301" y="1062"/>
                      <a:pt x="301" y="1052"/>
                      <a:pt x="310" y="1044"/>
                    </a:cubicBezTo>
                    <a:cubicBezTo>
                      <a:pt x="351" y="992"/>
                      <a:pt x="351" y="992"/>
                      <a:pt x="351" y="992"/>
                    </a:cubicBezTo>
                    <a:cubicBezTo>
                      <a:pt x="306" y="998"/>
                      <a:pt x="306" y="998"/>
                      <a:pt x="306" y="998"/>
                    </a:cubicBezTo>
                    <a:cubicBezTo>
                      <a:pt x="306" y="998"/>
                      <a:pt x="307" y="1025"/>
                      <a:pt x="279" y="1028"/>
                    </a:cubicBezTo>
                    <a:cubicBezTo>
                      <a:pt x="279" y="1028"/>
                      <a:pt x="255" y="1026"/>
                      <a:pt x="258" y="1005"/>
                    </a:cubicBezTo>
                    <a:cubicBezTo>
                      <a:pt x="67" y="1028"/>
                      <a:pt x="67" y="1028"/>
                      <a:pt x="67" y="1028"/>
                    </a:cubicBezTo>
                    <a:cubicBezTo>
                      <a:pt x="65" y="1035"/>
                      <a:pt x="65" y="1035"/>
                      <a:pt x="65" y="1035"/>
                    </a:cubicBezTo>
                    <a:cubicBezTo>
                      <a:pt x="73" y="1037"/>
                      <a:pt x="73" y="1037"/>
                      <a:pt x="73" y="1037"/>
                    </a:cubicBezTo>
                    <a:cubicBezTo>
                      <a:pt x="73" y="1037"/>
                      <a:pt x="76" y="1067"/>
                      <a:pt x="70" y="1069"/>
                    </a:cubicBezTo>
                    <a:cubicBezTo>
                      <a:pt x="70" y="1069"/>
                      <a:pt x="63" y="1071"/>
                      <a:pt x="61" y="1075"/>
                    </a:cubicBezTo>
                    <a:cubicBezTo>
                      <a:pt x="59" y="1079"/>
                      <a:pt x="50" y="1095"/>
                      <a:pt x="28" y="1094"/>
                    </a:cubicBezTo>
                    <a:cubicBezTo>
                      <a:pt x="28" y="1094"/>
                      <a:pt x="4" y="1092"/>
                      <a:pt x="6" y="1067"/>
                    </a:cubicBezTo>
                    <a:cubicBezTo>
                      <a:pt x="6" y="1067"/>
                      <a:pt x="0" y="1067"/>
                      <a:pt x="3" y="1057"/>
                    </a:cubicBezTo>
                    <a:cubicBezTo>
                      <a:pt x="3" y="1057"/>
                      <a:pt x="18" y="1028"/>
                      <a:pt x="44" y="1032"/>
                    </a:cubicBezTo>
                    <a:cubicBezTo>
                      <a:pt x="42" y="1030"/>
                      <a:pt x="42" y="1030"/>
                      <a:pt x="42" y="1030"/>
                    </a:cubicBezTo>
                    <a:cubicBezTo>
                      <a:pt x="44" y="994"/>
                      <a:pt x="44" y="994"/>
                      <a:pt x="44" y="994"/>
                    </a:cubicBezTo>
                    <a:cubicBezTo>
                      <a:pt x="290" y="949"/>
                      <a:pt x="290" y="949"/>
                      <a:pt x="290" y="949"/>
                    </a:cubicBezTo>
                    <a:cubicBezTo>
                      <a:pt x="290" y="936"/>
                      <a:pt x="290" y="936"/>
                      <a:pt x="290" y="936"/>
                    </a:cubicBezTo>
                    <a:cubicBezTo>
                      <a:pt x="378" y="929"/>
                      <a:pt x="378" y="929"/>
                      <a:pt x="378" y="929"/>
                    </a:cubicBezTo>
                    <a:cubicBezTo>
                      <a:pt x="374" y="767"/>
                      <a:pt x="374" y="767"/>
                      <a:pt x="374" y="767"/>
                    </a:cubicBezTo>
                    <a:cubicBezTo>
                      <a:pt x="384" y="765"/>
                      <a:pt x="384" y="765"/>
                      <a:pt x="384" y="765"/>
                    </a:cubicBezTo>
                    <a:cubicBezTo>
                      <a:pt x="382" y="754"/>
                      <a:pt x="382" y="754"/>
                      <a:pt x="382" y="754"/>
                    </a:cubicBezTo>
                    <a:cubicBezTo>
                      <a:pt x="382" y="754"/>
                      <a:pt x="341" y="761"/>
                      <a:pt x="325" y="728"/>
                    </a:cubicBezTo>
                    <a:cubicBezTo>
                      <a:pt x="173" y="728"/>
                      <a:pt x="173" y="728"/>
                      <a:pt x="173" y="728"/>
                    </a:cubicBezTo>
                    <a:cubicBezTo>
                      <a:pt x="173" y="728"/>
                      <a:pt x="143" y="730"/>
                      <a:pt x="147" y="698"/>
                    </a:cubicBezTo>
                    <a:cubicBezTo>
                      <a:pt x="152" y="661"/>
                      <a:pt x="152" y="661"/>
                      <a:pt x="152" y="661"/>
                    </a:cubicBezTo>
                    <a:cubicBezTo>
                      <a:pt x="152" y="661"/>
                      <a:pt x="172" y="575"/>
                      <a:pt x="175" y="547"/>
                    </a:cubicBezTo>
                    <a:cubicBezTo>
                      <a:pt x="179" y="519"/>
                      <a:pt x="184" y="456"/>
                      <a:pt x="166" y="405"/>
                    </a:cubicBezTo>
                    <a:cubicBezTo>
                      <a:pt x="147" y="353"/>
                      <a:pt x="141" y="308"/>
                      <a:pt x="133" y="282"/>
                    </a:cubicBezTo>
                    <a:cubicBezTo>
                      <a:pt x="125" y="256"/>
                      <a:pt x="75" y="108"/>
                      <a:pt x="71" y="92"/>
                    </a:cubicBezTo>
                    <a:cubicBezTo>
                      <a:pt x="71" y="92"/>
                      <a:pt x="27" y="19"/>
                      <a:pt x="58" y="11"/>
                    </a:cubicBezTo>
                    <a:cubicBezTo>
                      <a:pt x="58" y="11"/>
                      <a:pt x="77" y="0"/>
                      <a:pt x="85" y="40"/>
                    </a:cubicBezTo>
                    <a:cubicBezTo>
                      <a:pt x="85" y="40"/>
                      <a:pt x="79" y="57"/>
                      <a:pt x="84" y="67"/>
                    </a:cubicBezTo>
                    <a:cubicBezTo>
                      <a:pt x="89" y="77"/>
                      <a:pt x="94" y="80"/>
                      <a:pt x="94" y="98"/>
                    </a:cubicBezTo>
                    <a:cubicBezTo>
                      <a:pt x="94" y="116"/>
                      <a:pt x="106" y="137"/>
                      <a:pt x="113" y="153"/>
                    </a:cubicBezTo>
                    <a:cubicBezTo>
                      <a:pt x="120" y="170"/>
                      <a:pt x="132" y="214"/>
                      <a:pt x="136" y="221"/>
                    </a:cubicBezTo>
                    <a:cubicBezTo>
                      <a:pt x="140" y="229"/>
                      <a:pt x="146" y="242"/>
                      <a:pt x="147" y="253"/>
                    </a:cubicBezTo>
                    <a:cubicBezTo>
                      <a:pt x="148" y="263"/>
                      <a:pt x="147" y="263"/>
                      <a:pt x="154" y="270"/>
                    </a:cubicBezTo>
                    <a:cubicBezTo>
                      <a:pt x="161" y="277"/>
                      <a:pt x="162" y="278"/>
                      <a:pt x="164" y="290"/>
                    </a:cubicBezTo>
                    <a:cubicBezTo>
                      <a:pt x="167" y="301"/>
                      <a:pt x="172" y="303"/>
                      <a:pt x="173" y="307"/>
                    </a:cubicBezTo>
                    <a:cubicBezTo>
                      <a:pt x="173" y="312"/>
                      <a:pt x="174" y="329"/>
                      <a:pt x="178" y="337"/>
                    </a:cubicBezTo>
                    <a:cubicBezTo>
                      <a:pt x="183" y="345"/>
                      <a:pt x="193" y="349"/>
                      <a:pt x="195" y="362"/>
                    </a:cubicBezTo>
                    <a:cubicBezTo>
                      <a:pt x="198" y="374"/>
                      <a:pt x="197" y="380"/>
                      <a:pt x="200" y="387"/>
                    </a:cubicBezTo>
                    <a:cubicBezTo>
                      <a:pt x="204" y="394"/>
                      <a:pt x="204" y="400"/>
                      <a:pt x="203" y="408"/>
                    </a:cubicBezTo>
                    <a:cubicBezTo>
                      <a:pt x="202" y="417"/>
                      <a:pt x="211" y="427"/>
                      <a:pt x="209" y="435"/>
                    </a:cubicBezTo>
                    <a:cubicBezTo>
                      <a:pt x="207" y="442"/>
                      <a:pt x="199" y="448"/>
                      <a:pt x="204" y="450"/>
                    </a:cubicBezTo>
                    <a:cubicBezTo>
                      <a:pt x="209" y="452"/>
                      <a:pt x="218" y="452"/>
                      <a:pt x="213" y="459"/>
                    </a:cubicBezTo>
                    <a:cubicBezTo>
                      <a:pt x="208" y="465"/>
                      <a:pt x="205" y="471"/>
                      <a:pt x="207" y="478"/>
                    </a:cubicBezTo>
                    <a:cubicBezTo>
                      <a:pt x="210" y="484"/>
                      <a:pt x="213" y="505"/>
                      <a:pt x="211" y="520"/>
                    </a:cubicBezTo>
                    <a:cubicBezTo>
                      <a:pt x="209" y="535"/>
                      <a:pt x="204" y="547"/>
                      <a:pt x="201" y="553"/>
                    </a:cubicBezTo>
                    <a:cubicBezTo>
                      <a:pt x="199" y="560"/>
                      <a:pt x="196" y="568"/>
                      <a:pt x="212" y="566"/>
                    </a:cubicBezTo>
                    <a:cubicBezTo>
                      <a:pt x="212" y="566"/>
                      <a:pt x="222" y="555"/>
                      <a:pt x="231" y="548"/>
                    </a:cubicBezTo>
                    <a:cubicBezTo>
                      <a:pt x="240" y="542"/>
                      <a:pt x="257" y="528"/>
                      <a:pt x="264" y="524"/>
                    </a:cubicBezTo>
                    <a:cubicBezTo>
                      <a:pt x="272" y="519"/>
                      <a:pt x="294" y="510"/>
                      <a:pt x="300" y="506"/>
                    </a:cubicBezTo>
                    <a:cubicBezTo>
                      <a:pt x="305" y="501"/>
                      <a:pt x="322" y="476"/>
                      <a:pt x="341" y="470"/>
                    </a:cubicBezTo>
                    <a:cubicBezTo>
                      <a:pt x="359" y="380"/>
                      <a:pt x="359" y="380"/>
                      <a:pt x="359" y="380"/>
                    </a:cubicBezTo>
                    <a:cubicBezTo>
                      <a:pt x="359" y="380"/>
                      <a:pt x="348" y="352"/>
                      <a:pt x="331" y="354"/>
                    </a:cubicBezTo>
                    <a:lnTo>
                      <a:pt x="285" y="357"/>
                    </a:ln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11"/>
              <p:cNvSpPr/>
              <p:nvPr/>
            </p:nvSpPr>
            <p:spPr bwMode="auto">
              <a:xfrm>
                <a:off x="3775075" y="2605088"/>
                <a:ext cx="703263" cy="517525"/>
              </a:xfrm>
              <a:custGeom>
                <a:avLst/>
                <a:gdLst/>
                <a:ahLst/>
                <a:cxnLst>
                  <a:cxn ang="0">
                    <a:pos x="0" y="288"/>
                  </a:cxn>
                  <a:cxn ang="0">
                    <a:pos x="258" y="289"/>
                  </a:cxn>
                  <a:cxn ang="0">
                    <a:pos x="270" y="276"/>
                  </a:cxn>
                  <a:cxn ang="0">
                    <a:pos x="270" y="261"/>
                  </a:cxn>
                  <a:cxn ang="0">
                    <a:pos x="264" y="260"/>
                  </a:cxn>
                  <a:cxn ang="0">
                    <a:pos x="389" y="10"/>
                  </a:cxn>
                  <a:cxn ang="0">
                    <a:pos x="386" y="0"/>
                  </a:cxn>
                  <a:cxn ang="0">
                    <a:pos x="374" y="1"/>
                  </a:cxn>
                  <a:cxn ang="0">
                    <a:pos x="240" y="260"/>
                  </a:cxn>
                  <a:cxn ang="0">
                    <a:pos x="238" y="264"/>
                  </a:cxn>
                  <a:cxn ang="0">
                    <a:pos x="5" y="266"/>
                  </a:cxn>
                  <a:cxn ang="0">
                    <a:pos x="0" y="288"/>
                  </a:cxn>
                </a:cxnLst>
                <a:rect l="0" t="0" r="r" b="b"/>
                <a:pathLst>
                  <a:path w="392" h="289">
                    <a:moveTo>
                      <a:pt x="0" y="288"/>
                    </a:moveTo>
                    <a:cubicBezTo>
                      <a:pt x="258" y="289"/>
                      <a:pt x="258" y="289"/>
                      <a:pt x="258" y="289"/>
                    </a:cubicBezTo>
                    <a:cubicBezTo>
                      <a:pt x="258" y="289"/>
                      <a:pt x="270" y="283"/>
                      <a:pt x="270" y="276"/>
                    </a:cubicBezTo>
                    <a:cubicBezTo>
                      <a:pt x="270" y="261"/>
                      <a:pt x="270" y="261"/>
                      <a:pt x="270" y="261"/>
                    </a:cubicBezTo>
                    <a:cubicBezTo>
                      <a:pt x="264" y="260"/>
                      <a:pt x="264" y="260"/>
                      <a:pt x="264" y="260"/>
                    </a:cubicBezTo>
                    <a:cubicBezTo>
                      <a:pt x="389" y="10"/>
                      <a:pt x="389" y="10"/>
                      <a:pt x="389" y="10"/>
                    </a:cubicBezTo>
                    <a:cubicBezTo>
                      <a:pt x="389" y="10"/>
                      <a:pt x="392" y="2"/>
                      <a:pt x="386" y="0"/>
                    </a:cubicBezTo>
                    <a:cubicBezTo>
                      <a:pt x="374" y="1"/>
                      <a:pt x="374" y="1"/>
                      <a:pt x="374" y="1"/>
                    </a:cubicBezTo>
                    <a:cubicBezTo>
                      <a:pt x="240" y="260"/>
                      <a:pt x="240" y="260"/>
                      <a:pt x="240" y="260"/>
                    </a:cubicBezTo>
                    <a:cubicBezTo>
                      <a:pt x="238" y="264"/>
                      <a:pt x="238" y="264"/>
                      <a:pt x="238" y="264"/>
                    </a:cubicBezTo>
                    <a:cubicBezTo>
                      <a:pt x="5" y="266"/>
                      <a:pt x="5" y="266"/>
                      <a:pt x="5" y="266"/>
                    </a:cubicBezTo>
                    <a:lnTo>
                      <a:pt x="0" y="288"/>
                    </a:ln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76"/>
            <p:cNvGrpSpPr/>
            <p:nvPr/>
          </p:nvGrpSpPr>
          <p:grpSpPr>
            <a:xfrm>
              <a:off x="2854474" y="2090462"/>
              <a:ext cx="1412726" cy="2135244"/>
              <a:chOff x="4895850" y="1982788"/>
              <a:chExt cx="1735138" cy="2622549"/>
            </a:xfrm>
            <a:solidFill>
              <a:schemeClr val="tx1">
                <a:lumMod val="25000"/>
                <a:lumOff val="75000"/>
              </a:schemeClr>
            </a:solidFill>
          </p:grpSpPr>
          <p:sp>
            <p:nvSpPr>
              <p:cNvPr id="22" name="Freeform 12"/>
              <p:cNvSpPr/>
              <p:nvPr/>
            </p:nvSpPr>
            <p:spPr bwMode="auto">
              <a:xfrm>
                <a:off x="4895850" y="2605088"/>
                <a:ext cx="703263" cy="517525"/>
              </a:xfrm>
              <a:custGeom>
                <a:avLst/>
                <a:gdLst/>
                <a:ahLst/>
                <a:cxnLst>
                  <a:cxn ang="0">
                    <a:pos x="392" y="288"/>
                  </a:cxn>
                  <a:cxn ang="0">
                    <a:pos x="135" y="289"/>
                  </a:cxn>
                  <a:cxn ang="0">
                    <a:pos x="122" y="276"/>
                  </a:cxn>
                  <a:cxn ang="0">
                    <a:pos x="123" y="261"/>
                  </a:cxn>
                  <a:cxn ang="0">
                    <a:pos x="129" y="260"/>
                  </a:cxn>
                  <a:cxn ang="0">
                    <a:pos x="3" y="10"/>
                  </a:cxn>
                  <a:cxn ang="0">
                    <a:pos x="7" y="0"/>
                  </a:cxn>
                  <a:cxn ang="0">
                    <a:pos x="19" y="1"/>
                  </a:cxn>
                  <a:cxn ang="0">
                    <a:pos x="152" y="260"/>
                  </a:cxn>
                  <a:cxn ang="0">
                    <a:pos x="154" y="264"/>
                  </a:cxn>
                  <a:cxn ang="0">
                    <a:pos x="388" y="266"/>
                  </a:cxn>
                  <a:cxn ang="0">
                    <a:pos x="392" y="288"/>
                  </a:cxn>
                </a:cxnLst>
                <a:rect l="0" t="0" r="r" b="b"/>
                <a:pathLst>
                  <a:path w="392" h="289">
                    <a:moveTo>
                      <a:pt x="392" y="288"/>
                    </a:moveTo>
                    <a:cubicBezTo>
                      <a:pt x="135" y="289"/>
                      <a:pt x="135" y="289"/>
                      <a:pt x="135" y="289"/>
                    </a:cubicBezTo>
                    <a:cubicBezTo>
                      <a:pt x="135" y="289"/>
                      <a:pt x="123" y="283"/>
                      <a:pt x="122" y="276"/>
                    </a:cubicBezTo>
                    <a:cubicBezTo>
                      <a:pt x="123" y="261"/>
                      <a:pt x="123" y="261"/>
                      <a:pt x="123" y="261"/>
                    </a:cubicBezTo>
                    <a:cubicBezTo>
                      <a:pt x="129" y="260"/>
                      <a:pt x="129" y="260"/>
                      <a:pt x="129" y="260"/>
                    </a:cubicBezTo>
                    <a:cubicBezTo>
                      <a:pt x="3" y="10"/>
                      <a:pt x="3" y="10"/>
                      <a:pt x="3" y="10"/>
                    </a:cubicBezTo>
                    <a:cubicBezTo>
                      <a:pt x="3" y="10"/>
                      <a:pt x="0" y="2"/>
                      <a:pt x="7" y="0"/>
                    </a:cubicBezTo>
                    <a:cubicBezTo>
                      <a:pt x="19" y="1"/>
                      <a:pt x="19" y="1"/>
                      <a:pt x="19" y="1"/>
                    </a:cubicBezTo>
                    <a:cubicBezTo>
                      <a:pt x="152" y="260"/>
                      <a:pt x="152" y="260"/>
                      <a:pt x="152" y="260"/>
                    </a:cubicBezTo>
                    <a:cubicBezTo>
                      <a:pt x="154" y="264"/>
                      <a:pt x="154" y="264"/>
                      <a:pt x="154" y="264"/>
                    </a:cubicBezTo>
                    <a:cubicBezTo>
                      <a:pt x="388" y="266"/>
                      <a:pt x="388" y="266"/>
                      <a:pt x="388" y="266"/>
                    </a:cubicBezTo>
                    <a:lnTo>
                      <a:pt x="392" y="288"/>
                    </a:ln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
              <p:cNvSpPr/>
              <p:nvPr/>
            </p:nvSpPr>
            <p:spPr bwMode="auto">
              <a:xfrm>
                <a:off x="5583238" y="2406650"/>
                <a:ext cx="841375" cy="1103312"/>
              </a:xfrm>
              <a:custGeom>
                <a:avLst/>
                <a:gdLst/>
                <a:ahLst/>
                <a:cxnLst>
                  <a:cxn ang="0">
                    <a:pos x="258" y="129"/>
                  </a:cxn>
                  <a:cxn ang="0">
                    <a:pos x="232" y="218"/>
                  </a:cxn>
                  <a:cxn ang="0">
                    <a:pos x="211" y="309"/>
                  </a:cxn>
                  <a:cxn ang="0">
                    <a:pos x="210" y="320"/>
                  </a:cxn>
                  <a:cxn ang="0">
                    <a:pos x="202" y="330"/>
                  </a:cxn>
                  <a:cxn ang="0">
                    <a:pos x="197" y="345"/>
                  </a:cxn>
                  <a:cxn ang="0">
                    <a:pos x="187" y="355"/>
                  </a:cxn>
                  <a:cxn ang="0">
                    <a:pos x="168" y="355"/>
                  </a:cxn>
                  <a:cxn ang="0">
                    <a:pos x="161" y="361"/>
                  </a:cxn>
                  <a:cxn ang="0">
                    <a:pos x="135" y="361"/>
                  </a:cxn>
                  <a:cxn ang="0">
                    <a:pos x="108" y="353"/>
                  </a:cxn>
                  <a:cxn ang="0">
                    <a:pos x="80" y="350"/>
                  </a:cxn>
                  <a:cxn ang="0">
                    <a:pos x="41" y="351"/>
                  </a:cxn>
                  <a:cxn ang="0">
                    <a:pos x="30" y="351"/>
                  </a:cxn>
                  <a:cxn ang="0">
                    <a:pos x="12" y="395"/>
                  </a:cxn>
                  <a:cxn ang="0">
                    <a:pos x="52" y="399"/>
                  </a:cxn>
                  <a:cxn ang="0">
                    <a:pos x="67" y="415"/>
                  </a:cxn>
                  <a:cxn ang="0">
                    <a:pos x="87" y="427"/>
                  </a:cxn>
                  <a:cxn ang="0">
                    <a:pos x="108" y="436"/>
                  </a:cxn>
                  <a:cxn ang="0">
                    <a:pos x="155" y="447"/>
                  </a:cxn>
                  <a:cxn ang="0">
                    <a:pos x="177" y="457"/>
                  </a:cxn>
                  <a:cxn ang="0">
                    <a:pos x="149" y="517"/>
                  </a:cxn>
                  <a:cxn ang="0">
                    <a:pos x="253" y="584"/>
                  </a:cxn>
                  <a:cxn ang="0">
                    <a:pos x="392" y="614"/>
                  </a:cxn>
                  <a:cxn ang="0">
                    <a:pos x="404" y="608"/>
                  </a:cxn>
                  <a:cxn ang="0">
                    <a:pos x="416" y="582"/>
                  </a:cxn>
                  <a:cxn ang="0">
                    <a:pos x="416" y="549"/>
                  </a:cxn>
                  <a:cxn ang="0">
                    <a:pos x="411" y="471"/>
                  </a:cxn>
                  <a:cxn ang="0">
                    <a:pos x="450" y="310"/>
                  </a:cxn>
                  <a:cxn ang="0">
                    <a:pos x="469" y="193"/>
                  </a:cxn>
                  <a:cxn ang="0">
                    <a:pos x="459" y="155"/>
                  </a:cxn>
                  <a:cxn ang="0">
                    <a:pos x="458" y="63"/>
                  </a:cxn>
                  <a:cxn ang="0">
                    <a:pos x="369" y="0"/>
                  </a:cxn>
                  <a:cxn ang="0">
                    <a:pos x="300" y="74"/>
                  </a:cxn>
                  <a:cxn ang="0">
                    <a:pos x="268" y="119"/>
                  </a:cxn>
                  <a:cxn ang="0">
                    <a:pos x="258" y="129"/>
                  </a:cxn>
                </a:cxnLst>
                <a:rect l="0" t="0" r="r" b="b"/>
                <a:pathLst>
                  <a:path w="469" h="614">
                    <a:moveTo>
                      <a:pt x="258" y="129"/>
                    </a:moveTo>
                    <a:cubicBezTo>
                      <a:pt x="258" y="129"/>
                      <a:pt x="243" y="200"/>
                      <a:pt x="232" y="218"/>
                    </a:cubicBezTo>
                    <a:cubicBezTo>
                      <a:pt x="221" y="237"/>
                      <a:pt x="186" y="264"/>
                      <a:pt x="211" y="309"/>
                    </a:cubicBezTo>
                    <a:cubicBezTo>
                      <a:pt x="211" y="309"/>
                      <a:pt x="213" y="315"/>
                      <a:pt x="210" y="320"/>
                    </a:cubicBezTo>
                    <a:cubicBezTo>
                      <a:pt x="206" y="324"/>
                      <a:pt x="203" y="319"/>
                      <a:pt x="202" y="330"/>
                    </a:cubicBezTo>
                    <a:cubicBezTo>
                      <a:pt x="200" y="340"/>
                      <a:pt x="203" y="341"/>
                      <a:pt x="197" y="345"/>
                    </a:cubicBezTo>
                    <a:cubicBezTo>
                      <a:pt x="191" y="350"/>
                      <a:pt x="190" y="355"/>
                      <a:pt x="187" y="355"/>
                    </a:cubicBezTo>
                    <a:cubicBezTo>
                      <a:pt x="185" y="356"/>
                      <a:pt x="172" y="349"/>
                      <a:pt x="168" y="355"/>
                    </a:cubicBezTo>
                    <a:cubicBezTo>
                      <a:pt x="163" y="361"/>
                      <a:pt x="161" y="361"/>
                      <a:pt x="161" y="361"/>
                    </a:cubicBezTo>
                    <a:cubicBezTo>
                      <a:pt x="161" y="361"/>
                      <a:pt x="143" y="361"/>
                      <a:pt x="135" y="361"/>
                    </a:cubicBezTo>
                    <a:cubicBezTo>
                      <a:pt x="127" y="361"/>
                      <a:pt x="121" y="353"/>
                      <a:pt x="108" y="353"/>
                    </a:cubicBezTo>
                    <a:cubicBezTo>
                      <a:pt x="95" y="352"/>
                      <a:pt x="87" y="350"/>
                      <a:pt x="80" y="350"/>
                    </a:cubicBezTo>
                    <a:cubicBezTo>
                      <a:pt x="72" y="351"/>
                      <a:pt x="48" y="351"/>
                      <a:pt x="41" y="351"/>
                    </a:cubicBezTo>
                    <a:cubicBezTo>
                      <a:pt x="34" y="351"/>
                      <a:pt x="30" y="351"/>
                      <a:pt x="30" y="351"/>
                    </a:cubicBezTo>
                    <a:cubicBezTo>
                      <a:pt x="30" y="351"/>
                      <a:pt x="0" y="375"/>
                      <a:pt x="12" y="395"/>
                    </a:cubicBezTo>
                    <a:cubicBezTo>
                      <a:pt x="52" y="399"/>
                      <a:pt x="52" y="399"/>
                      <a:pt x="52" y="399"/>
                    </a:cubicBezTo>
                    <a:cubicBezTo>
                      <a:pt x="52" y="399"/>
                      <a:pt x="56" y="412"/>
                      <a:pt x="67" y="415"/>
                    </a:cubicBezTo>
                    <a:cubicBezTo>
                      <a:pt x="78" y="418"/>
                      <a:pt x="80" y="419"/>
                      <a:pt x="87" y="427"/>
                    </a:cubicBezTo>
                    <a:cubicBezTo>
                      <a:pt x="94" y="435"/>
                      <a:pt x="99" y="436"/>
                      <a:pt x="108" y="436"/>
                    </a:cubicBezTo>
                    <a:cubicBezTo>
                      <a:pt x="117" y="436"/>
                      <a:pt x="144" y="444"/>
                      <a:pt x="155" y="447"/>
                    </a:cubicBezTo>
                    <a:cubicBezTo>
                      <a:pt x="167" y="450"/>
                      <a:pt x="177" y="457"/>
                      <a:pt x="177" y="457"/>
                    </a:cubicBezTo>
                    <a:cubicBezTo>
                      <a:pt x="177" y="457"/>
                      <a:pt x="160" y="447"/>
                      <a:pt x="149" y="517"/>
                    </a:cubicBezTo>
                    <a:cubicBezTo>
                      <a:pt x="138" y="587"/>
                      <a:pt x="253" y="584"/>
                      <a:pt x="253" y="584"/>
                    </a:cubicBezTo>
                    <a:cubicBezTo>
                      <a:pt x="392" y="614"/>
                      <a:pt x="392" y="614"/>
                      <a:pt x="392" y="614"/>
                    </a:cubicBezTo>
                    <a:cubicBezTo>
                      <a:pt x="404" y="608"/>
                      <a:pt x="404" y="608"/>
                      <a:pt x="404" y="608"/>
                    </a:cubicBezTo>
                    <a:cubicBezTo>
                      <a:pt x="416" y="582"/>
                      <a:pt x="416" y="582"/>
                      <a:pt x="416" y="582"/>
                    </a:cubicBezTo>
                    <a:cubicBezTo>
                      <a:pt x="416" y="549"/>
                      <a:pt x="416" y="549"/>
                      <a:pt x="416" y="549"/>
                    </a:cubicBezTo>
                    <a:cubicBezTo>
                      <a:pt x="416" y="549"/>
                      <a:pt x="412" y="471"/>
                      <a:pt x="411" y="471"/>
                    </a:cubicBezTo>
                    <a:cubicBezTo>
                      <a:pt x="410" y="471"/>
                      <a:pt x="450" y="310"/>
                      <a:pt x="450" y="310"/>
                    </a:cubicBezTo>
                    <a:cubicBezTo>
                      <a:pt x="469" y="193"/>
                      <a:pt x="469" y="193"/>
                      <a:pt x="469" y="193"/>
                    </a:cubicBezTo>
                    <a:cubicBezTo>
                      <a:pt x="459" y="155"/>
                      <a:pt x="459" y="155"/>
                      <a:pt x="459" y="155"/>
                    </a:cubicBezTo>
                    <a:cubicBezTo>
                      <a:pt x="458" y="63"/>
                      <a:pt x="458" y="63"/>
                      <a:pt x="458" y="63"/>
                    </a:cubicBezTo>
                    <a:cubicBezTo>
                      <a:pt x="369" y="0"/>
                      <a:pt x="369" y="0"/>
                      <a:pt x="369" y="0"/>
                    </a:cubicBezTo>
                    <a:cubicBezTo>
                      <a:pt x="300" y="74"/>
                      <a:pt x="300" y="74"/>
                      <a:pt x="300" y="74"/>
                    </a:cubicBezTo>
                    <a:cubicBezTo>
                      <a:pt x="268" y="119"/>
                      <a:pt x="268" y="119"/>
                      <a:pt x="268" y="119"/>
                    </a:cubicBezTo>
                    <a:cubicBezTo>
                      <a:pt x="268" y="119"/>
                      <a:pt x="260" y="122"/>
                      <a:pt x="258" y="129"/>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4"/>
              <p:cNvSpPr/>
              <p:nvPr/>
            </p:nvSpPr>
            <p:spPr bwMode="auto">
              <a:xfrm>
                <a:off x="5365750" y="2982913"/>
                <a:ext cx="271463" cy="138112"/>
              </a:xfrm>
              <a:custGeom>
                <a:avLst/>
                <a:gdLst/>
                <a:ahLst/>
                <a:cxnLst>
                  <a:cxn ang="0">
                    <a:pos x="151" y="34"/>
                  </a:cxn>
                  <a:cxn ang="0">
                    <a:pos x="117" y="19"/>
                  </a:cxn>
                  <a:cxn ang="0">
                    <a:pos x="85" y="2"/>
                  </a:cxn>
                  <a:cxn ang="0">
                    <a:pos x="46" y="4"/>
                  </a:cxn>
                  <a:cxn ang="0">
                    <a:pos x="29" y="12"/>
                  </a:cxn>
                  <a:cxn ang="0">
                    <a:pos x="4" y="37"/>
                  </a:cxn>
                  <a:cxn ang="0">
                    <a:pos x="6" y="37"/>
                  </a:cxn>
                  <a:cxn ang="0">
                    <a:pos x="15" y="41"/>
                  </a:cxn>
                  <a:cxn ang="0">
                    <a:pos x="27" y="45"/>
                  </a:cxn>
                  <a:cxn ang="0">
                    <a:pos x="66" y="45"/>
                  </a:cxn>
                  <a:cxn ang="0">
                    <a:pos x="110" y="73"/>
                  </a:cxn>
                  <a:cxn ang="0">
                    <a:pos x="111" y="73"/>
                  </a:cxn>
                  <a:cxn ang="0">
                    <a:pos x="137" y="73"/>
                  </a:cxn>
                  <a:cxn ang="0">
                    <a:pos x="151" y="34"/>
                  </a:cxn>
                </a:cxnLst>
                <a:rect l="0" t="0" r="r" b="b"/>
                <a:pathLst>
                  <a:path w="151" h="77">
                    <a:moveTo>
                      <a:pt x="151" y="34"/>
                    </a:moveTo>
                    <a:cubicBezTo>
                      <a:pt x="151" y="34"/>
                      <a:pt x="126" y="27"/>
                      <a:pt x="117" y="19"/>
                    </a:cubicBezTo>
                    <a:cubicBezTo>
                      <a:pt x="108" y="12"/>
                      <a:pt x="99" y="0"/>
                      <a:pt x="85" y="2"/>
                    </a:cubicBezTo>
                    <a:cubicBezTo>
                      <a:pt x="71" y="4"/>
                      <a:pt x="46" y="4"/>
                      <a:pt x="46" y="4"/>
                    </a:cubicBezTo>
                    <a:cubicBezTo>
                      <a:pt x="46" y="4"/>
                      <a:pt x="38" y="4"/>
                      <a:pt x="29" y="12"/>
                    </a:cubicBezTo>
                    <a:cubicBezTo>
                      <a:pt x="21" y="21"/>
                      <a:pt x="0" y="33"/>
                      <a:pt x="4" y="37"/>
                    </a:cubicBezTo>
                    <a:cubicBezTo>
                      <a:pt x="8" y="41"/>
                      <a:pt x="6" y="37"/>
                      <a:pt x="6" y="37"/>
                    </a:cubicBezTo>
                    <a:cubicBezTo>
                      <a:pt x="6" y="37"/>
                      <a:pt x="8" y="45"/>
                      <a:pt x="15" y="41"/>
                    </a:cubicBezTo>
                    <a:cubicBezTo>
                      <a:pt x="15" y="41"/>
                      <a:pt x="18" y="47"/>
                      <a:pt x="27" y="45"/>
                    </a:cubicBezTo>
                    <a:cubicBezTo>
                      <a:pt x="27" y="45"/>
                      <a:pt x="59" y="42"/>
                      <a:pt x="66" y="45"/>
                    </a:cubicBezTo>
                    <a:cubicBezTo>
                      <a:pt x="73" y="48"/>
                      <a:pt x="100" y="69"/>
                      <a:pt x="110" y="73"/>
                    </a:cubicBezTo>
                    <a:cubicBezTo>
                      <a:pt x="111" y="73"/>
                      <a:pt x="111" y="73"/>
                      <a:pt x="111" y="73"/>
                    </a:cubicBezTo>
                    <a:cubicBezTo>
                      <a:pt x="120" y="75"/>
                      <a:pt x="125" y="77"/>
                      <a:pt x="137" y="73"/>
                    </a:cubicBezTo>
                    <a:cubicBezTo>
                      <a:pt x="137" y="73"/>
                      <a:pt x="145" y="37"/>
                      <a:pt x="151" y="34"/>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5"/>
              <p:cNvSpPr/>
              <p:nvPr/>
            </p:nvSpPr>
            <p:spPr bwMode="auto">
              <a:xfrm>
                <a:off x="5918200" y="1982788"/>
                <a:ext cx="568325" cy="735012"/>
              </a:xfrm>
              <a:custGeom>
                <a:avLst/>
                <a:gdLst/>
                <a:ahLst/>
                <a:cxnLst>
                  <a:cxn ang="0">
                    <a:pos x="77" y="261"/>
                  </a:cxn>
                  <a:cxn ang="0">
                    <a:pos x="57" y="250"/>
                  </a:cxn>
                  <a:cxn ang="0">
                    <a:pos x="23" y="238"/>
                  </a:cxn>
                  <a:cxn ang="0">
                    <a:pos x="19" y="217"/>
                  </a:cxn>
                  <a:cxn ang="0">
                    <a:pos x="19" y="204"/>
                  </a:cxn>
                  <a:cxn ang="0">
                    <a:pos x="19" y="192"/>
                  </a:cxn>
                  <a:cxn ang="0">
                    <a:pos x="15" y="182"/>
                  </a:cxn>
                  <a:cxn ang="0">
                    <a:pos x="1" y="171"/>
                  </a:cxn>
                  <a:cxn ang="0">
                    <a:pos x="5" y="161"/>
                  </a:cxn>
                  <a:cxn ang="0">
                    <a:pos x="23" y="133"/>
                  </a:cxn>
                  <a:cxn ang="0">
                    <a:pos x="24" y="104"/>
                  </a:cxn>
                  <a:cxn ang="0">
                    <a:pos x="17" y="87"/>
                  </a:cxn>
                  <a:cxn ang="0">
                    <a:pos x="17" y="75"/>
                  </a:cxn>
                  <a:cxn ang="0">
                    <a:pos x="21" y="64"/>
                  </a:cxn>
                  <a:cxn ang="0">
                    <a:pos x="26" y="55"/>
                  </a:cxn>
                  <a:cxn ang="0">
                    <a:pos x="23" y="46"/>
                  </a:cxn>
                  <a:cxn ang="0">
                    <a:pos x="32" y="41"/>
                  </a:cxn>
                  <a:cxn ang="0">
                    <a:pos x="42" y="30"/>
                  </a:cxn>
                  <a:cxn ang="0">
                    <a:pos x="52" y="24"/>
                  </a:cxn>
                  <a:cxn ang="0">
                    <a:pos x="65" y="16"/>
                  </a:cxn>
                  <a:cxn ang="0">
                    <a:pos x="80" y="8"/>
                  </a:cxn>
                  <a:cxn ang="0">
                    <a:pos x="98" y="5"/>
                  </a:cxn>
                  <a:cxn ang="0">
                    <a:pos x="114" y="2"/>
                  </a:cxn>
                  <a:cxn ang="0">
                    <a:pos x="136" y="3"/>
                  </a:cxn>
                  <a:cxn ang="0">
                    <a:pos x="151" y="11"/>
                  </a:cxn>
                  <a:cxn ang="0">
                    <a:pos x="185" y="19"/>
                  </a:cxn>
                  <a:cxn ang="0">
                    <a:pos x="219" y="45"/>
                  </a:cxn>
                  <a:cxn ang="0">
                    <a:pos x="233" y="68"/>
                  </a:cxn>
                  <a:cxn ang="0">
                    <a:pos x="241" y="88"/>
                  </a:cxn>
                  <a:cxn ang="0">
                    <a:pos x="256" y="120"/>
                  </a:cxn>
                  <a:cxn ang="0">
                    <a:pos x="265" y="144"/>
                  </a:cxn>
                  <a:cxn ang="0">
                    <a:pos x="268" y="174"/>
                  </a:cxn>
                  <a:cxn ang="0">
                    <a:pos x="278" y="195"/>
                  </a:cxn>
                  <a:cxn ang="0">
                    <a:pos x="279" y="216"/>
                  </a:cxn>
                  <a:cxn ang="0">
                    <a:pos x="291" y="235"/>
                  </a:cxn>
                  <a:cxn ang="0">
                    <a:pos x="293" y="257"/>
                  </a:cxn>
                  <a:cxn ang="0">
                    <a:pos x="297" y="268"/>
                  </a:cxn>
                  <a:cxn ang="0">
                    <a:pos x="298" y="283"/>
                  </a:cxn>
                  <a:cxn ang="0">
                    <a:pos x="305" y="302"/>
                  </a:cxn>
                  <a:cxn ang="0">
                    <a:pos x="313" y="334"/>
                  </a:cxn>
                  <a:cxn ang="0">
                    <a:pos x="299" y="367"/>
                  </a:cxn>
                  <a:cxn ang="0">
                    <a:pos x="270" y="409"/>
                  </a:cxn>
                  <a:cxn ang="0">
                    <a:pos x="258" y="345"/>
                  </a:cxn>
                  <a:cxn ang="0">
                    <a:pos x="226" y="302"/>
                  </a:cxn>
                  <a:cxn ang="0">
                    <a:pos x="197" y="281"/>
                  </a:cxn>
                  <a:cxn ang="0">
                    <a:pos x="177" y="276"/>
                  </a:cxn>
                  <a:cxn ang="0">
                    <a:pos x="160" y="288"/>
                  </a:cxn>
                  <a:cxn ang="0">
                    <a:pos x="158" y="314"/>
                  </a:cxn>
                  <a:cxn ang="0">
                    <a:pos x="148" y="292"/>
                  </a:cxn>
                  <a:cxn ang="0">
                    <a:pos x="144" y="316"/>
                  </a:cxn>
                  <a:cxn ang="0">
                    <a:pos x="138" y="325"/>
                  </a:cxn>
                  <a:cxn ang="0">
                    <a:pos x="117" y="357"/>
                  </a:cxn>
                  <a:cxn ang="0">
                    <a:pos x="100" y="378"/>
                  </a:cxn>
                  <a:cxn ang="0">
                    <a:pos x="83" y="398"/>
                  </a:cxn>
                  <a:cxn ang="0">
                    <a:pos x="86" y="381"/>
                  </a:cxn>
                  <a:cxn ang="0">
                    <a:pos x="75" y="367"/>
                  </a:cxn>
                  <a:cxn ang="0">
                    <a:pos x="66" y="339"/>
                  </a:cxn>
                  <a:cxn ang="0">
                    <a:pos x="64" y="304"/>
                  </a:cxn>
                  <a:cxn ang="0">
                    <a:pos x="77" y="261"/>
                  </a:cxn>
                </a:cxnLst>
                <a:rect l="0" t="0" r="r" b="b"/>
                <a:pathLst>
                  <a:path w="316" h="409">
                    <a:moveTo>
                      <a:pt x="77" y="261"/>
                    </a:moveTo>
                    <a:cubicBezTo>
                      <a:pt x="77" y="261"/>
                      <a:pt x="69" y="250"/>
                      <a:pt x="57" y="250"/>
                    </a:cubicBezTo>
                    <a:cubicBezTo>
                      <a:pt x="57" y="250"/>
                      <a:pt x="20" y="257"/>
                      <a:pt x="23" y="238"/>
                    </a:cubicBezTo>
                    <a:cubicBezTo>
                      <a:pt x="23" y="238"/>
                      <a:pt x="26" y="225"/>
                      <a:pt x="19" y="217"/>
                    </a:cubicBezTo>
                    <a:cubicBezTo>
                      <a:pt x="19" y="217"/>
                      <a:pt x="16" y="206"/>
                      <a:pt x="19" y="204"/>
                    </a:cubicBezTo>
                    <a:cubicBezTo>
                      <a:pt x="19" y="204"/>
                      <a:pt x="15" y="196"/>
                      <a:pt x="19" y="192"/>
                    </a:cubicBezTo>
                    <a:cubicBezTo>
                      <a:pt x="19" y="192"/>
                      <a:pt x="22" y="182"/>
                      <a:pt x="15" y="182"/>
                    </a:cubicBezTo>
                    <a:cubicBezTo>
                      <a:pt x="15" y="182"/>
                      <a:pt x="2" y="180"/>
                      <a:pt x="1" y="171"/>
                    </a:cubicBezTo>
                    <a:cubicBezTo>
                      <a:pt x="1" y="171"/>
                      <a:pt x="0" y="165"/>
                      <a:pt x="5" y="161"/>
                    </a:cubicBezTo>
                    <a:cubicBezTo>
                      <a:pt x="5" y="161"/>
                      <a:pt x="20" y="140"/>
                      <a:pt x="23" y="133"/>
                    </a:cubicBezTo>
                    <a:cubicBezTo>
                      <a:pt x="23" y="133"/>
                      <a:pt x="23" y="106"/>
                      <a:pt x="24" y="104"/>
                    </a:cubicBezTo>
                    <a:cubicBezTo>
                      <a:pt x="24" y="104"/>
                      <a:pt x="14" y="90"/>
                      <a:pt x="17" y="87"/>
                    </a:cubicBezTo>
                    <a:cubicBezTo>
                      <a:pt x="20" y="84"/>
                      <a:pt x="15" y="80"/>
                      <a:pt x="17" y="75"/>
                    </a:cubicBezTo>
                    <a:cubicBezTo>
                      <a:pt x="18" y="70"/>
                      <a:pt x="18" y="69"/>
                      <a:pt x="21" y="64"/>
                    </a:cubicBezTo>
                    <a:cubicBezTo>
                      <a:pt x="25" y="60"/>
                      <a:pt x="29" y="57"/>
                      <a:pt x="26" y="55"/>
                    </a:cubicBezTo>
                    <a:cubicBezTo>
                      <a:pt x="23" y="53"/>
                      <a:pt x="20" y="50"/>
                      <a:pt x="23" y="46"/>
                    </a:cubicBezTo>
                    <a:cubicBezTo>
                      <a:pt x="26" y="43"/>
                      <a:pt x="29" y="44"/>
                      <a:pt x="32" y="41"/>
                    </a:cubicBezTo>
                    <a:cubicBezTo>
                      <a:pt x="35" y="39"/>
                      <a:pt x="36" y="34"/>
                      <a:pt x="42" y="30"/>
                    </a:cubicBezTo>
                    <a:cubicBezTo>
                      <a:pt x="49" y="26"/>
                      <a:pt x="47" y="29"/>
                      <a:pt x="52" y="24"/>
                    </a:cubicBezTo>
                    <a:cubicBezTo>
                      <a:pt x="57" y="20"/>
                      <a:pt x="60" y="22"/>
                      <a:pt x="65" y="16"/>
                    </a:cubicBezTo>
                    <a:cubicBezTo>
                      <a:pt x="70" y="11"/>
                      <a:pt x="74" y="10"/>
                      <a:pt x="80" y="8"/>
                    </a:cubicBezTo>
                    <a:cubicBezTo>
                      <a:pt x="86" y="7"/>
                      <a:pt x="91" y="8"/>
                      <a:pt x="98" y="5"/>
                    </a:cubicBezTo>
                    <a:cubicBezTo>
                      <a:pt x="106" y="2"/>
                      <a:pt x="109" y="0"/>
                      <a:pt x="114" y="2"/>
                    </a:cubicBezTo>
                    <a:cubicBezTo>
                      <a:pt x="119" y="4"/>
                      <a:pt x="130" y="4"/>
                      <a:pt x="136" y="3"/>
                    </a:cubicBezTo>
                    <a:cubicBezTo>
                      <a:pt x="142" y="3"/>
                      <a:pt x="145" y="8"/>
                      <a:pt x="151" y="11"/>
                    </a:cubicBezTo>
                    <a:cubicBezTo>
                      <a:pt x="158" y="13"/>
                      <a:pt x="172" y="9"/>
                      <a:pt x="185" y="19"/>
                    </a:cubicBezTo>
                    <a:cubicBezTo>
                      <a:pt x="198" y="29"/>
                      <a:pt x="214" y="31"/>
                      <a:pt x="219" y="45"/>
                    </a:cubicBezTo>
                    <a:cubicBezTo>
                      <a:pt x="225" y="60"/>
                      <a:pt x="230" y="61"/>
                      <a:pt x="233" y="68"/>
                    </a:cubicBezTo>
                    <a:cubicBezTo>
                      <a:pt x="236" y="76"/>
                      <a:pt x="234" y="70"/>
                      <a:pt x="241" y="88"/>
                    </a:cubicBezTo>
                    <a:cubicBezTo>
                      <a:pt x="247" y="105"/>
                      <a:pt x="251" y="108"/>
                      <a:pt x="256" y="120"/>
                    </a:cubicBezTo>
                    <a:cubicBezTo>
                      <a:pt x="262" y="132"/>
                      <a:pt x="263" y="135"/>
                      <a:pt x="265" y="144"/>
                    </a:cubicBezTo>
                    <a:cubicBezTo>
                      <a:pt x="267" y="154"/>
                      <a:pt x="261" y="164"/>
                      <a:pt x="268" y="174"/>
                    </a:cubicBezTo>
                    <a:cubicBezTo>
                      <a:pt x="274" y="185"/>
                      <a:pt x="279" y="181"/>
                      <a:pt x="278" y="195"/>
                    </a:cubicBezTo>
                    <a:cubicBezTo>
                      <a:pt x="277" y="209"/>
                      <a:pt x="271" y="208"/>
                      <a:pt x="279" y="216"/>
                    </a:cubicBezTo>
                    <a:cubicBezTo>
                      <a:pt x="287" y="225"/>
                      <a:pt x="290" y="228"/>
                      <a:pt x="291" y="235"/>
                    </a:cubicBezTo>
                    <a:cubicBezTo>
                      <a:pt x="292" y="241"/>
                      <a:pt x="292" y="251"/>
                      <a:pt x="293" y="257"/>
                    </a:cubicBezTo>
                    <a:cubicBezTo>
                      <a:pt x="293" y="262"/>
                      <a:pt x="300" y="261"/>
                      <a:pt x="297" y="268"/>
                    </a:cubicBezTo>
                    <a:cubicBezTo>
                      <a:pt x="295" y="275"/>
                      <a:pt x="291" y="272"/>
                      <a:pt x="298" y="283"/>
                    </a:cubicBezTo>
                    <a:cubicBezTo>
                      <a:pt x="305" y="295"/>
                      <a:pt x="299" y="290"/>
                      <a:pt x="305" y="302"/>
                    </a:cubicBezTo>
                    <a:cubicBezTo>
                      <a:pt x="310" y="313"/>
                      <a:pt x="316" y="327"/>
                      <a:pt x="313" y="334"/>
                    </a:cubicBezTo>
                    <a:cubicBezTo>
                      <a:pt x="310" y="342"/>
                      <a:pt x="301" y="346"/>
                      <a:pt x="299" y="367"/>
                    </a:cubicBezTo>
                    <a:cubicBezTo>
                      <a:pt x="297" y="388"/>
                      <a:pt x="279" y="403"/>
                      <a:pt x="270" y="409"/>
                    </a:cubicBezTo>
                    <a:cubicBezTo>
                      <a:pt x="270" y="409"/>
                      <a:pt x="265" y="362"/>
                      <a:pt x="258" y="345"/>
                    </a:cubicBezTo>
                    <a:cubicBezTo>
                      <a:pt x="251" y="328"/>
                      <a:pt x="236" y="303"/>
                      <a:pt x="226" y="302"/>
                    </a:cubicBezTo>
                    <a:cubicBezTo>
                      <a:pt x="216" y="301"/>
                      <a:pt x="200" y="292"/>
                      <a:pt x="197" y="281"/>
                    </a:cubicBezTo>
                    <a:cubicBezTo>
                      <a:pt x="195" y="269"/>
                      <a:pt x="184" y="268"/>
                      <a:pt x="177" y="276"/>
                    </a:cubicBezTo>
                    <a:cubicBezTo>
                      <a:pt x="169" y="283"/>
                      <a:pt x="156" y="275"/>
                      <a:pt x="160" y="288"/>
                    </a:cubicBezTo>
                    <a:cubicBezTo>
                      <a:pt x="163" y="302"/>
                      <a:pt x="165" y="311"/>
                      <a:pt x="158" y="314"/>
                    </a:cubicBezTo>
                    <a:cubicBezTo>
                      <a:pt x="158" y="314"/>
                      <a:pt x="159" y="292"/>
                      <a:pt x="148" y="292"/>
                    </a:cubicBezTo>
                    <a:cubicBezTo>
                      <a:pt x="148" y="292"/>
                      <a:pt x="131" y="302"/>
                      <a:pt x="144" y="316"/>
                    </a:cubicBezTo>
                    <a:cubicBezTo>
                      <a:pt x="144" y="316"/>
                      <a:pt x="148" y="319"/>
                      <a:pt x="138" y="325"/>
                    </a:cubicBezTo>
                    <a:cubicBezTo>
                      <a:pt x="129" y="332"/>
                      <a:pt x="115" y="339"/>
                      <a:pt x="117" y="357"/>
                    </a:cubicBezTo>
                    <a:cubicBezTo>
                      <a:pt x="117" y="357"/>
                      <a:pt x="104" y="377"/>
                      <a:pt x="100" y="378"/>
                    </a:cubicBezTo>
                    <a:cubicBezTo>
                      <a:pt x="95" y="379"/>
                      <a:pt x="96" y="400"/>
                      <a:pt x="83" y="398"/>
                    </a:cubicBezTo>
                    <a:cubicBezTo>
                      <a:pt x="83" y="398"/>
                      <a:pt x="91" y="394"/>
                      <a:pt x="86" y="381"/>
                    </a:cubicBezTo>
                    <a:cubicBezTo>
                      <a:pt x="82" y="368"/>
                      <a:pt x="76" y="375"/>
                      <a:pt x="75" y="367"/>
                    </a:cubicBezTo>
                    <a:cubicBezTo>
                      <a:pt x="74" y="358"/>
                      <a:pt x="66" y="347"/>
                      <a:pt x="66" y="339"/>
                    </a:cubicBezTo>
                    <a:cubicBezTo>
                      <a:pt x="65" y="331"/>
                      <a:pt x="57" y="316"/>
                      <a:pt x="64" y="304"/>
                    </a:cubicBezTo>
                    <a:cubicBezTo>
                      <a:pt x="70" y="291"/>
                      <a:pt x="77" y="276"/>
                      <a:pt x="77" y="261"/>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6"/>
              <p:cNvSpPr/>
              <p:nvPr/>
            </p:nvSpPr>
            <p:spPr bwMode="auto">
              <a:xfrm>
                <a:off x="4913313" y="2568575"/>
                <a:ext cx="1717675" cy="2036762"/>
              </a:xfrm>
              <a:custGeom>
                <a:avLst/>
                <a:gdLst/>
                <a:ahLst/>
                <a:cxnLst>
                  <a:cxn ang="0">
                    <a:pos x="851" y="63"/>
                  </a:cxn>
                  <a:cxn ang="0">
                    <a:pos x="879" y="3"/>
                  </a:cxn>
                  <a:cxn ang="0">
                    <a:pos x="827" y="277"/>
                  </a:cxn>
                  <a:cxn ang="0">
                    <a:pos x="901" y="606"/>
                  </a:cxn>
                  <a:cxn ang="0">
                    <a:pos x="641" y="811"/>
                  </a:cxn>
                  <a:cxn ang="0">
                    <a:pos x="657" y="876"/>
                  </a:cxn>
                  <a:cxn ang="0">
                    <a:pos x="923" y="944"/>
                  </a:cxn>
                  <a:cxn ang="0">
                    <a:pos x="928" y="1022"/>
                  </a:cxn>
                  <a:cxn ang="0">
                    <a:pos x="901" y="960"/>
                  </a:cxn>
                  <a:cxn ang="0">
                    <a:pos x="865" y="1014"/>
                  </a:cxn>
                  <a:cxn ang="0">
                    <a:pos x="872" y="1061"/>
                  </a:cxn>
                  <a:cxn ang="0">
                    <a:pos x="884" y="1124"/>
                  </a:cxn>
                  <a:cxn ang="0">
                    <a:pos x="834" y="1074"/>
                  </a:cxn>
                  <a:cxn ang="0">
                    <a:pos x="842" y="1041"/>
                  </a:cxn>
                  <a:cxn ang="0">
                    <a:pos x="644" y="1000"/>
                  </a:cxn>
                  <a:cxn ang="0">
                    <a:pos x="604" y="1001"/>
                  </a:cxn>
                  <a:cxn ang="0">
                    <a:pos x="466" y="1042"/>
                  </a:cxn>
                  <a:cxn ang="0">
                    <a:pos x="508" y="1095"/>
                  </a:cxn>
                  <a:cxn ang="0">
                    <a:pos x="441" y="1067"/>
                  </a:cxn>
                  <a:cxn ang="0">
                    <a:pos x="434" y="1025"/>
                  </a:cxn>
                  <a:cxn ang="0">
                    <a:pos x="337" y="954"/>
                  </a:cxn>
                  <a:cxn ang="0">
                    <a:pos x="374" y="995"/>
                  </a:cxn>
                  <a:cxn ang="0">
                    <a:pos x="312" y="976"/>
                  </a:cxn>
                  <a:cxn ang="0">
                    <a:pos x="308" y="939"/>
                  </a:cxn>
                  <a:cxn ang="0">
                    <a:pos x="595" y="877"/>
                  </a:cxn>
                  <a:cxn ang="0">
                    <a:pos x="611" y="810"/>
                  </a:cxn>
                  <a:cxn ang="0">
                    <a:pos x="453" y="695"/>
                  </a:cxn>
                  <a:cxn ang="0">
                    <a:pos x="350" y="643"/>
                  </a:cxn>
                  <a:cxn ang="0">
                    <a:pos x="297" y="597"/>
                  </a:cxn>
                  <a:cxn ang="0">
                    <a:pos x="269" y="725"/>
                  </a:cxn>
                  <a:cxn ang="0">
                    <a:pos x="252" y="841"/>
                  </a:cxn>
                  <a:cxn ang="0">
                    <a:pos x="271" y="962"/>
                  </a:cxn>
                  <a:cxn ang="0">
                    <a:pos x="228" y="1075"/>
                  </a:cxn>
                  <a:cxn ang="0">
                    <a:pos x="153" y="1075"/>
                  </a:cxn>
                  <a:cxn ang="0">
                    <a:pos x="17" y="1030"/>
                  </a:cxn>
                  <a:cxn ang="0">
                    <a:pos x="101" y="1020"/>
                  </a:cxn>
                  <a:cxn ang="0">
                    <a:pos x="124" y="975"/>
                  </a:cxn>
                  <a:cxn ang="0">
                    <a:pos x="107" y="745"/>
                  </a:cxn>
                  <a:cxn ang="0">
                    <a:pos x="179" y="500"/>
                  </a:cxn>
                  <a:cxn ang="0">
                    <a:pos x="289" y="458"/>
                  </a:cxn>
                  <a:cxn ang="0">
                    <a:pos x="535" y="424"/>
                  </a:cxn>
                  <a:cxn ang="0">
                    <a:pos x="544" y="399"/>
                  </a:cxn>
                  <a:cxn ang="0">
                    <a:pos x="474" y="374"/>
                  </a:cxn>
                  <a:cxn ang="0">
                    <a:pos x="730" y="398"/>
                  </a:cxn>
                  <a:cxn ang="0">
                    <a:pos x="777" y="515"/>
                  </a:cxn>
                  <a:cxn ang="0">
                    <a:pos x="807" y="650"/>
                  </a:cxn>
                  <a:cxn ang="0">
                    <a:pos x="857" y="628"/>
                  </a:cxn>
                  <a:cxn ang="0">
                    <a:pos x="817" y="448"/>
                  </a:cxn>
                  <a:cxn ang="0">
                    <a:pos x="832" y="541"/>
                  </a:cxn>
                  <a:cxn ang="0">
                    <a:pos x="779" y="348"/>
                  </a:cxn>
                  <a:cxn ang="0">
                    <a:pos x="823" y="161"/>
                  </a:cxn>
                </a:cxnLst>
                <a:rect l="0" t="0" r="r" b="b"/>
                <a:pathLst>
                  <a:path w="957" h="1134">
                    <a:moveTo>
                      <a:pt x="829" y="124"/>
                    </a:moveTo>
                    <a:cubicBezTo>
                      <a:pt x="830" y="83"/>
                      <a:pt x="830" y="83"/>
                      <a:pt x="830" y="83"/>
                    </a:cubicBezTo>
                    <a:cubicBezTo>
                      <a:pt x="830" y="83"/>
                      <a:pt x="845" y="72"/>
                      <a:pt x="851" y="63"/>
                    </a:cubicBezTo>
                    <a:cubicBezTo>
                      <a:pt x="856" y="54"/>
                      <a:pt x="858" y="46"/>
                      <a:pt x="860" y="33"/>
                    </a:cubicBezTo>
                    <a:cubicBezTo>
                      <a:pt x="861" y="21"/>
                      <a:pt x="866" y="17"/>
                      <a:pt x="870" y="13"/>
                    </a:cubicBezTo>
                    <a:cubicBezTo>
                      <a:pt x="873" y="10"/>
                      <a:pt x="872" y="6"/>
                      <a:pt x="879" y="3"/>
                    </a:cubicBezTo>
                    <a:cubicBezTo>
                      <a:pt x="887" y="1"/>
                      <a:pt x="896" y="0"/>
                      <a:pt x="894" y="7"/>
                    </a:cubicBezTo>
                    <a:cubicBezTo>
                      <a:pt x="892" y="15"/>
                      <a:pt x="881" y="35"/>
                      <a:pt x="876" y="76"/>
                    </a:cubicBezTo>
                    <a:cubicBezTo>
                      <a:pt x="871" y="117"/>
                      <a:pt x="840" y="247"/>
                      <a:pt x="827" y="277"/>
                    </a:cubicBezTo>
                    <a:cubicBezTo>
                      <a:pt x="827" y="277"/>
                      <a:pt x="826" y="281"/>
                      <a:pt x="840" y="287"/>
                    </a:cubicBezTo>
                    <a:cubicBezTo>
                      <a:pt x="840" y="287"/>
                      <a:pt x="867" y="297"/>
                      <a:pt x="873" y="339"/>
                    </a:cubicBezTo>
                    <a:cubicBezTo>
                      <a:pt x="879" y="381"/>
                      <a:pt x="901" y="606"/>
                      <a:pt x="901" y="606"/>
                    </a:cubicBezTo>
                    <a:cubicBezTo>
                      <a:pt x="901" y="606"/>
                      <a:pt x="920" y="756"/>
                      <a:pt x="816" y="768"/>
                    </a:cubicBezTo>
                    <a:cubicBezTo>
                      <a:pt x="712" y="780"/>
                      <a:pt x="640" y="774"/>
                      <a:pt x="640" y="774"/>
                    </a:cubicBezTo>
                    <a:cubicBezTo>
                      <a:pt x="641" y="811"/>
                      <a:pt x="641" y="811"/>
                      <a:pt x="641" y="811"/>
                    </a:cubicBezTo>
                    <a:cubicBezTo>
                      <a:pt x="649" y="813"/>
                      <a:pt x="649" y="813"/>
                      <a:pt x="649" y="813"/>
                    </a:cubicBezTo>
                    <a:cubicBezTo>
                      <a:pt x="651" y="872"/>
                      <a:pt x="651" y="872"/>
                      <a:pt x="651" y="872"/>
                    </a:cubicBezTo>
                    <a:cubicBezTo>
                      <a:pt x="657" y="876"/>
                      <a:pt x="657" y="876"/>
                      <a:pt x="657" y="876"/>
                    </a:cubicBezTo>
                    <a:cubicBezTo>
                      <a:pt x="658" y="882"/>
                      <a:pt x="658" y="882"/>
                      <a:pt x="658" y="882"/>
                    </a:cubicBezTo>
                    <a:cubicBezTo>
                      <a:pt x="909" y="923"/>
                      <a:pt x="909" y="923"/>
                      <a:pt x="909" y="923"/>
                    </a:cubicBezTo>
                    <a:cubicBezTo>
                      <a:pt x="909" y="923"/>
                      <a:pt x="925" y="922"/>
                      <a:pt x="923" y="944"/>
                    </a:cubicBezTo>
                    <a:cubicBezTo>
                      <a:pt x="923" y="957"/>
                      <a:pt x="923" y="957"/>
                      <a:pt x="923" y="957"/>
                    </a:cubicBezTo>
                    <a:cubicBezTo>
                      <a:pt x="923" y="957"/>
                      <a:pt x="957" y="962"/>
                      <a:pt x="956" y="993"/>
                    </a:cubicBezTo>
                    <a:cubicBezTo>
                      <a:pt x="956" y="993"/>
                      <a:pt x="954" y="1019"/>
                      <a:pt x="928" y="1022"/>
                    </a:cubicBezTo>
                    <a:cubicBezTo>
                      <a:pt x="928" y="1022"/>
                      <a:pt x="900" y="1022"/>
                      <a:pt x="897" y="995"/>
                    </a:cubicBezTo>
                    <a:cubicBezTo>
                      <a:pt x="897" y="995"/>
                      <a:pt x="897" y="981"/>
                      <a:pt x="901" y="978"/>
                    </a:cubicBezTo>
                    <a:cubicBezTo>
                      <a:pt x="901" y="960"/>
                      <a:pt x="901" y="960"/>
                      <a:pt x="901" y="960"/>
                    </a:cubicBezTo>
                    <a:cubicBezTo>
                      <a:pt x="901" y="960"/>
                      <a:pt x="893" y="955"/>
                      <a:pt x="894" y="950"/>
                    </a:cubicBezTo>
                    <a:cubicBezTo>
                      <a:pt x="748" y="943"/>
                      <a:pt x="748" y="943"/>
                      <a:pt x="748" y="943"/>
                    </a:cubicBezTo>
                    <a:cubicBezTo>
                      <a:pt x="865" y="1014"/>
                      <a:pt x="865" y="1014"/>
                      <a:pt x="865" y="1014"/>
                    </a:cubicBezTo>
                    <a:cubicBezTo>
                      <a:pt x="865" y="1014"/>
                      <a:pt x="883" y="1039"/>
                      <a:pt x="867" y="1052"/>
                    </a:cubicBezTo>
                    <a:cubicBezTo>
                      <a:pt x="866" y="1059"/>
                      <a:pt x="866" y="1059"/>
                      <a:pt x="866" y="1059"/>
                    </a:cubicBezTo>
                    <a:cubicBezTo>
                      <a:pt x="872" y="1061"/>
                      <a:pt x="872" y="1061"/>
                      <a:pt x="872" y="1061"/>
                    </a:cubicBezTo>
                    <a:cubicBezTo>
                      <a:pt x="872" y="1061"/>
                      <a:pt x="892" y="1052"/>
                      <a:pt x="899" y="1065"/>
                    </a:cubicBezTo>
                    <a:cubicBezTo>
                      <a:pt x="905" y="1077"/>
                      <a:pt x="913" y="1109"/>
                      <a:pt x="897" y="1121"/>
                    </a:cubicBezTo>
                    <a:cubicBezTo>
                      <a:pt x="884" y="1124"/>
                      <a:pt x="884" y="1124"/>
                      <a:pt x="884" y="1124"/>
                    </a:cubicBezTo>
                    <a:cubicBezTo>
                      <a:pt x="884" y="1124"/>
                      <a:pt x="877" y="1120"/>
                      <a:pt x="873" y="1123"/>
                    </a:cubicBezTo>
                    <a:cubicBezTo>
                      <a:pt x="868" y="1126"/>
                      <a:pt x="858" y="1134"/>
                      <a:pt x="847" y="1124"/>
                    </a:cubicBezTo>
                    <a:cubicBezTo>
                      <a:pt x="847" y="1124"/>
                      <a:pt x="825" y="1100"/>
                      <a:pt x="834" y="1074"/>
                    </a:cubicBezTo>
                    <a:cubicBezTo>
                      <a:pt x="834" y="1074"/>
                      <a:pt x="842" y="1061"/>
                      <a:pt x="848" y="1061"/>
                    </a:cubicBezTo>
                    <a:cubicBezTo>
                      <a:pt x="848" y="1053"/>
                      <a:pt x="848" y="1053"/>
                      <a:pt x="848" y="1053"/>
                    </a:cubicBezTo>
                    <a:cubicBezTo>
                      <a:pt x="848" y="1053"/>
                      <a:pt x="842" y="1051"/>
                      <a:pt x="842" y="1041"/>
                    </a:cubicBezTo>
                    <a:cubicBezTo>
                      <a:pt x="651" y="958"/>
                      <a:pt x="651" y="958"/>
                      <a:pt x="651" y="958"/>
                    </a:cubicBezTo>
                    <a:cubicBezTo>
                      <a:pt x="652" y="995"/>
                      <a:pt x="652" y="995"/>
                      <a:pt x="652" y="995"/>
                    </a:cubicBezTo>
                    <a:cubicBezTo>
                      <a:pt x="652" y="995"/>
                      <a:pt x="646" y="1001"/>
                      <a:pt x="644" y="1000"/>
                    </a:cubicBezTo>
                    <a:cubicBezTo>
                      <a:pt x="643" y="1041"/>
                      <a:pt x="643" y="1041"/>
                      <a:pt x="643" y="1041"/>
                    </a:cubicBezTo>
                    <a:cubicBezTo>
                      <a:pt x="643" y="1041"/>
                      <a:pt x="612" y="1047"/>
                      <a:pt x="606" y="1039"/>
                    </a:cubicBezTo>
                    <a:cubicBezTo>
                      <a:pt x="604" y="1001"/>
                      <a:pt x="604" y="1001"/>
                      <a:pt x="604" y="1001"/>
                    </a:cubicBezTo>
                    <a:cubicBezTo>
                      <a:pt x="604" y="1001"/>
                      <a:pt x="599" y="998"/>
                      <a:pt x="597" y="990"/>
                    </a:cubicBezTo>
                    <a:cubicBezTo>
                      <a:pt x="597" y="968"/>
                      <a:pt x="597" y="968"/>
                      <a:pt x="597" y="968"/>
                    </a:cubicBezTo>
                    <a:cubicBezTo>
                      <a:pt x="466" y="1042"/>
                      <a:pt x="466" y="1042"/>
                      <a:pt x="466" y="1042"/>
                    </a:cubicBezTo>
                    <a:cubicBezTo>
                      <a:pt x="467" y="1051"/>
                      <a:pt x="467" y="1051"/>
                      <a:pt x="467" y="1051"/>
                    </a:cubicBezTo>
                    <a:cubicBezTo>
                      <a:pt x="467" y="1051"/>
                      <a:pt x="486" y="1050"/>
                      <a:pt x="490" y="1065"/>
                    </a:cubicBezTo>
                    <a:cubicBezTo>
                      <a:pt x="490" y="1065"/>
                      <a:pt x="507" y="1072"/>
                      <a:pt x="508" y="1095"/>
                    </a:cubicBezTo>
                    <a:cubicBezTo>
                      <a:pt x="508" y="1095"/>
                      <a:pt x="509" y="1123"/>
                      <a:pt x="478" y="1127"/>
                    </a:cubicBezTo>
                    <a:cubicBezTo>
                      <a:pt x="478" y="1127"/>
                      <a:pt x="452" y="1129"/>
                      <a:pt x="447" y="1112"/>
                    </a:cubicBezTo>
                    <a:cubicBezTo>
                      <a:pt x="447" y="1112"/>
                      <a:pt x="424" y="1088"/>
                      <a:pt x="441" y="1067"/>
                    </a:cubicBezTo>
                    <a:cubicBezTo>
                      <a:pt x="440" y="1059"/>
                      <a:pt x="440" y="1059"/>
                      <a:pt x="440" y="1059"/>
                    </a:cubicBezTo>
                    <a:cubicBezTo>
                      <a:pt x="440" y="1059"/>
                      <a:pt x="433" y="1056"/>
                      <a:pt x="433" y="1048"/>
                    </a:cubicBezTo>
                    <a:cubicBezTo>
                      <a:pt x="434" y="1025"/>
                      <a:pt x="434" y="1025"/>
                      <a:pt x="434" y="1025"/>
                    </a:cubicBezTo>
                    <a:cubicBezTo>
                      <a:pt x="434" y="1025"/>
                      <a:pt x="434" y="1018"/>
                      <a:pt x="445" y="1011"/>
                    </a:cubicBezTo>
                    <a:cubicBezTo>
                      <a:pt x="526" y="946"/>
                      <a:pt x="526" y="946"/>
                      <a:pt x="526" y="946"/>
                    </a:cubicBezTo>
                    <a:cubicBezTo>
                      <a:pt x="337" y="954"/>
                      <a:pt x="337" y="954"/>
                      <a:pt x="337" y="954"/>
                    </a:cubicBezTo>
                    <a:cubicBezTo>
                      <a:pt x="337" y="958"/>
                      <a:pt x="337" y="958"/>
                      <a:pt x="337" y="958"/>
                    </a:cubicBezTo>
                    <a:cubicBezTo>
                      <a:pt x="337" y="958"/>
                      <a:pt x="358" y="957"/>
                      <a:pt x="360" y="969"/>
                    </a:cubicBezTo>
                    <a:cubicBezTo>
                      <a:pt x="360" y="969"/>
                      <a:pt x="372" y="972"/>
                      <a:pt x="374" y="995"/>
                    </a:cubicBezTo>
                    <a:cubicBezTo>
                      <a:pt x="374" y="995"/>
                      <a:pt x="369" y="1020"/>
                      <a:pt x="346" y="1025"/>
                    </a:cubicBezTo>
                    <a:cubicBezTo>
                      <a:pt x="346" y="1025"/>
                      <a:pt x="312" y="1028"/>
                      <a:pt x="308" y="1003"/>
                    </a:cubicBezTo>
                    <a:cubicBezTo>
                      <a:pt x="308" y="1003"/>
                      <a:pt x="304" y="985"/>
                      <a:pt x="312" y="976"/>
                    </a:cubicBezTo>
                    <a:cubicBezTo>
                      <a:pt x="311" y="964"/>
                      <a:pt x="311" y="964"/>
                      <a:pt x="311" y="964"/>
                    </a:cubicBezTo>
                    <a:cubicBezTo>
                      <a:pt x="311" y="964"/>
                      <a:pt x="307" y="961"/>
                      <a:pt x="308" y="954"/>
                    </a:cubicBezTo>
                    <a:cubicBezTo>
                      <a:pt x="308" y="939"/>
                      <a:pt x="308" y="939"/>
                      <a:pt x="308" y="939"/>
                    </a:cubicBezTo>
                    <a:cubicBezTo>
                      <a:pt x="308" y="939"/>
                      <a:pt x="312" y="927"/>
                      <a:pt x="328" y="925"/>
                    </a:cubicBezTo>
                    <a:cubicBezTo>
                      <a:pt x="583" y="884"/>
                      <a:pt x="583" y="884"/>
                      <a:pt x="583" y="884"/>
                    </a:cubicBezTo>
                    <a:cubicBezTo>
                      <a:pt x="583" y="884"/>
                      <a:pt x="589" y="875"/>
                      <a:pt x="595" y="877"/>
                    </a:cubicBezTo>
                    <a:cubicBezTo>
                      <a:pt x="595" y="877"/>
                      <a:pt x="597" y="870"/>
                      <a:pt x="601" y="871"/>
                    </a:cubicBezTo>
                    <a:cubicBezTo>
                      <a:pt x="602" y="814"/>
                      <a:pt x="602" y="814"/>
                      <a:pt x="602" y="814"/>
                    </a:cubicBezTo>
                    <a:cubicBezTo>
                      <a:pt x="611" y="810"/>
                      <a:pt x="611" y="810"/>
                      <a:pt x="611" y="810"/>
                    </a:cubicBezTo>
                    <a:cubicBezTo>
                      <a:pt x="612" y="775"/>
                      <a:pt x="612" y="775"/>
                      <a:pt x="612" y="775"/>
                    </a:cubicBezTo>
                    <a:cubicBezTo>
                      <a:pt x="612" y="775"/>
                      <a:pt x="591" y="779"/>
                      <a:pt x="558" y="759"/>
                    </a:cubicBezTo>
                    <a:cubicBezTo>
                      <a:pt x="453" y="695"/>
                      <a:pt x="453" y="695"/>
                      <a:pt x="453" y="695"/>
                    </a:cubicBezTo>
                    <a:cubicBezTo>
                      <a:pt x="453" y="695"/>
                      <a:pt x="440" y="679"/>
                      <a:pt x="435" y="664"/>
                    </a:cubicBezTo>
                    <a:cubicBezTo>
                      <a:pt x="377" y="662"/>
                      <a:pt x="377" y="662"/>
                      <a:pt x="377" y="662"/>
                    </a:cubicBezTo>
                    <a:cubicBezTo>
                      <a:pt x="377" y="662"/>
                      <a:pt x="367" y="644"/>
                      <a:pt x="350" y="643"/>
                    </a:cubicBezTo>
                    <a:cubicBezTo>
                      <a:pt x="350" y="643"/>
                      <a:pt x="321" y="651"/>
                      <a:pt x="320" y="623"/>
                    </a:cubicBezTo>
                    <a:cubicBezTo>
                      <a:pt x="320" y="623"/>
                      <a:pt x="305" y="609"/>
                      <a:pt x="313" y="597"/>
                    </a:cubicBezTo>
                    <a:cubicBezTo>
                      <a:pt x="313" y="597"/>
                      <a:pt x="309" y="586"/>
                      <a:pt x="297" y="597"/>
                    </a:cubicBezTo>
                    <a:cubicBezTo>
                      <a:pt x="276" y="619"/>
                      <a:pt x="276" y="619"/>
                      <a:pt x="276" y="619"/>
                    </a:cubicBezTo>
                    <a:cubicBezTo>
                      <a:pt x="276" y="619"/>
                      <a:pt x="272" y="663"/>
                      <a:pt x="273" y="679"/>
                    </a:cubicBezTo>
                    <a:cubicBezTo>
                      <a:pt x="273" y="694"/>
                      <a:pt x="271" y="715"/>
                      <a:pt x="269" y="725"/>
                    </a:cubicBezTo>
                    <a:cubicBezTo>
                      <a:pt x="267" y="735"/>
                      <a:pt x="261" y="742"/>
                      <a:pt x="264" y="752"/>
                    </a:cubicBezTo>
                    <a:cubicBezTo>
                      <a:pt x="266" y="762"/>
                      <a:pt x="260" y="784"/>
                      <a:pt x="257" y="803"/>
                    </a:cubicBezTo>
                    <a:cubicBezTo>
                      <a:pt x="253" y="822"/>
                      <a:pt x="251" y="818"/>
                      <a:pt x="252" y="841"/>
                    </a:cubicBezTo>
                    <a:cubicBezTo>
                      <a:pt x="253" y="864"/>
                      <a:pt x="245" y="890"/>
                      <a:pt x="254" y="892"/>
                    </a:cubicBezTo>
                    <a:cubicBezTo>
                      <a:pt x="263" y="894"/>
                      <a:pt x="260" y="881"/>
                      <a:pt x="266" y="893"/>
                    </a:cubicBezTo>
                    <a:cubicBezTo>
                      <a:pt x="272" y="906"/>
                      <a:pt x="293" y="937"/>
                      <a:pt x="271" y="962"/>
                    </a:cubicBezTo>
                    <a:cubicBezTo>
                      <a:pt x="271" y="962"/>
                      <a:pt x="279" y="1011"/>
                      <a:pt x="246" y="1033"/>
                    </a:cubicBezTo>
                    <a:cubicBezTo>
                      <a:pt x="246" y="1033"/>
                      <a:pt x="241" y="1064"/>
                      <a:pt x="242" y="1075"/>
                    </a:cubicBezTo>
                    <a:cubicBezTo>
                      <a:pt x="242" y="1075"/>
                      <a:pt x="236" y="1083"/>
                      <a:pt x="228" y="1075"/>
                    </a:cubicBezTo>
                    <a:cubicBezTo>
                      <a:pt x="228" y="1033"/>
                      <a:pt x="228" y="1033"/>
                      <a:pt x="228" y="1033"/>
                    </a:cubicBezTo>
                    <a:cubicBezTo>
                      <a:pt x="228" y="1033"/>
                      <a:pt x="218" y="1022"/>
                      <a:pt x="205" y="1030"/>
                    </a:cubicBezTo>
                    <a:cubicBezTo>
                      <a:pt x="205" y="1030"/>
                      <a:pt x="167" y="1066"/>
                      <a:pt x="153" y="1075"/>
                    </a:cubicBezTo>
                    <a:cubicBezTo>
                      <a:pt x="139" y="1083"/>
                      <a:pt x="101" y="1086"/>
                      <a:pt x="80" y="1080"/>
                    </a:cubicBezTo>
                    <a:cubicBezTo>
                      <a:pt x="58" y="1073"/>
                      <a:pt x="10" y="1043"/>
                      <a:pt x="10" y="1043"/>
                    </a:cubicBezTo>
                    <a:cubicBezTo>
                      <a:pt x="10" y="1043"/>
                      <a:pt x="0" y="1032"/>
                      <a:pt x="17" y="1030"/>
                    </a:cubicBezTo>
                    <a:cubicBezTo>
                      <a:pt x="17" y="1030"/>
                      <a:pt x="73" y="1033"/>
                      <a:pt x="84" y="1030"/>
                    </a:cubicBezTo>
                    <a:cubicBezTo>
                      <a:pt x="94" y="1026"/>
                      <a:pt x="97" y="1025"/>
                      <a:pt x="103" y="1026"/>
                    </a:cubicBezTo>
                    <a:cubicBezTo>
                      <a:pt x="103" y="1026"/>
                      <a:pt x="105" y="1020"/>
                      <a:pt x="101" y="1020"/>
                    </a:cubicBezTo>
                    <a:cubicBezTo>
                      <a:pt x="98" y="1020"/>
                      <a:pt x="30" y="1008"/>
                      <a:pt x="33" y="994"/>
                    </a:cubicBezTo>
                    <a:cubicBezTo>
                      <a:pt x="33" y="994"/>
                      <a:pt x="30" y="985"/>
                      <a:pt x="72" y="987"/>
                    </a:cubicBezTo>
                    <a:cubicBezTo>
                      <a:pt x="72" y="987"/>
                      <a:pt x="113" y="989"/>
                      <a:pt x="124" y="975"/>
                    </a:cubicBezTo>
                    <a:cubicBezTo>
                      <a:pt x="135" y="961"/>
                      <a:pt x="146" y="932"/>
                      <a:pt x="154" y="928"/>
                    </a:cubicBezTo>
                    <a:cubicBezTo>
                      <a:pt x="70" y="892"/>
                      <a:pt x="70" y="892"/>
                      <a:pt x="70" y="892"/>
                    </a:cubicBezTo>
                    <a:cubicBezTo>
                      <a:pt x="70" y="892"/>
                      <a:pt x="107" y="746"/>
                      <a:pt x="107" y="745"/>
                    </a:cubicBezTo>
                    <a:cubicBezTo>
                      <a:pt x="107" y="743"/>
                      <a:pt x="136" y="629"/>
                      <a:pt x="140" y="602"/>
                    </a:cubicBezTo>
                    <a:cubicBezTo>
                      <a:pt x="143" y="576"/>
                      <a:pt x="142" y="567"/>
                      <a:pt x="143" y="556"/>
                    </a:cubicBezTo>
                    <a:cubicBezTo>
                      <a:pt x="143" y="545"/>
                      <a:pt x="148" y="508"/>
                      <a:pt x="179" y="500"/>
                    </a:cubicBezTo>
                    <a:cubicBezTo>
                      <a:pt x="210" y="492"/>
                      <a:pt x="209" y="492"/>
                      <a:pt x="223" y="482"/>
                    </a:cubicBezTo>
                    <a:cubicBezTo>
                      <a:pt x="236" y="472"/>
                      <a:pt x="251" y="471"/>
                      <a:pt x="259" y="469"/>
                    </a:cubicBezTo>
                    <a:cubicBezTo>
                      <a:pt x="268" y="466"/>
                      <a:pt x="276" y="458"/>
                      <a:pt x="289" y="458"/>
                    </a:cubicBezTo>
                    <a:cubicBezTo>
                      <a:pt x="302" y="457"/>
                      <a:pt x="321" y="454"/>
                      <a:pt x="350" y="448"/>
                    </a:cubicBezTo>
                    <a:cubicBezTo>
                      <a:pt x="379" y="441"/>
                      <a:pt x="459" y="424"/>
                      <a:pt x="522" y="422"/>
                    </a:cubicBezTo>
                    <a:cubicBezTo>
                      <a:pt x="522" y="422"/>
                      <a:pt x="533" y="428"/>
                      <a:pt x="535" y="424"/>
                    </a:cubicBezTo>
                    <a:cubicBezTo>
                      <a:pt x="537" y="420"/>
                      <a:pt x="537" y="416"/>
                      <a:pt x="544" y="416"/>
                    </a:cubicBezTo>
                    <a:cubicBezTo>
                      <a:pt x="550" y="416"/>
                      <a:pt x="555" y="412"/>
                      <a:pt x="555" y="412"/>
                    </a:cubicBezTo>
                    <a:cubicBezTo>
                      <a:pt x="544" y="399"/>
                      <a:pt x="544" y="399"/>
                      <a:pt x="544" y="399"/>
                    </a:cubicBezTo>
                    <a:cubicBezTo>
                      <a:pt x="489" y="398"/>
                      <a:pt x="489" y="398"/>
                      <a:pt x="489" y="398"/>
                    </a:cubicBezTo>
                    <a:cubicBezTo>
                      <a:pt x="472" y="388"/>
                      <a:pt x="472" y="388"/>
                      <a:pt x="472" y="388"/>
                    </a:cubicBezTo>
                    <a:cubicBezTo>
                      <a:pt x="474" y="374"/>
                      <a:pt x="474" y="374"/>
                      <a:pt x="474" y="374"/>
                    </a:cubicBezTo>
                    <a:cubicBezTo>
                      <a:pt x="474" y="374"/>
                      <a:pt x="619" y="341"/>
                      <a:pt x="749" y="377"/>
                    </a:cubicBezTo>
                    <a:cubicBezTo>
                      <a:pt x="749" y="377"/>
                      <a:pt x="762" y="392"/>
                      <a:pt x="745" y="396"/>
                    </a:cubicBezTo>
                    <a:cubicBezTo>
                      <a:pt x="730" y="398"/>
                      <a:pt x="730" y="398"/>
                      <a:pt x="730" y="398"/>
                    </a:cubicBezTo>
                    <a:cubicBezTo>
                      <a:pt x="714" y="436"/>
                      <a:pt x="714" y="436"/>
                      <a:pt x="714" y="436"/>
                    </a:cubicBezTo>
                    <a:cubicBezTo>
                      <a:pt x="727" y="487"/>
                      <a:pt x="727" y="487"/>
                      <a:pt x="727" y="487"/>
                    </a:cubicBezTo>
                    <a:cubicBezTo>
                      <a:pt x="777" y="515"/>
                      <a:pt x="777" y="515"/>
                      <a:pt x="777" y="515"/>
                    </a:cubicBezTo>
                    <a:cubicBezTo>
                      <a:pt x="777" y="515"/>
                      <a:pt x="784" y="549"/>
                      <a:pt x="764" y="566"/>
                    </a:cubicBezTo>
                    <a:cubicBezTo>
                      <a:pt x="764" y="566"/>
                      <a:pt x="802" y="566"/>
                      <a:pt x="806" y="588"/>
                    </a:cubicBezTo>
                    <a:cubicBezTo>
                      <a:pt x="807" y="650"/>
                      <a:pt x="807" y="650"/>
                      <a:pt x="807" y="650"/>
                    </a:cubicBezTo>
                    <a:cubicBezTo>
                      <a:pt x="786" y="654"/>
                      <a:pt x="786" y="654"/>
                      <a:pt x="786" y="654"/>
                    </a:cubicBezTo>
                    <a:cubicBezTo>
                      <a:pt x="786" y="654"/>
                      <a:pt x="782" y="684"/>
                      <a:pt x="815" y="682"/>
                    </a:cubicBezTo>
                    <a:cubicBezTo>
                      <a:pt x="815" y="682"/>
                      <a:pt x="852" y="677"/>
                      <a:pt x="857" y="628"/>
                    </a:cubicBezTo>
                    <a:cubicBezTo>
                      <a:pt x="857" y="628"/>
                      <a:pt x="859" y="547"/>
                      <a:pt x="853" y="517"/>
                    </a:cubicBezTo>
                    <a:cubicBezTo>
                      <a:pt x="853" y="517"/>
                      <a:pt x="843" y="454"/>
                      <a:pt x="830" y="449"/>
                    </a:cubicBezTo>
                    <a:cubicBezTo>
                      <a:pt x="817" y="448"/>
                      <a:pt x="817" y="448"/>
                      <a:pt x="817" y="448"/>
                    </a:cubicBezTo>
                    <a:cubicBezTo>
                      <a:pt x="810" y="439"/>
                      <a:pt x="810" y="439"/>
                      <a:pt x="810" y="439"/>
                    </a:cubicBezTo>
                    <a:cubicBezTo>
                      <a:pt x="810" y="439"/>
                      <a:pt x="815" y="485"/>
                      <a:pt x="842" y="535"/>
                    </a:cubicBezTo>
                    <a:cubicBezTo>
                      <a:pt x="842" y="535"/>
                      <a:pt x="850" y="548"/>
                      <a:pt x="832" y="541"/>
                    </a:cubicBezTo>
                    <a:cubicBezTo>
                      <a:pt x="832" y="541"/>
                      <a:pt x="804" y="534"/>
                      <a:pt x="782" y="475"/>
                    </a:cubicBezTo>
                    <a:cubicBezTo>
                      <a:pt x="759" y="416"/>
                      <a:pt x="768" y="392"/>
                      <a:pt x="769" y="380"/>
                    </a:cubicBezTo>
                    <a:cubicBezTo>
                      <a:pt x="771" y="368"/>
                      <a:pt x="776" y="365"/>
                      <a:pt x="779" y="348"/>
                    </a:cubicBezTo>
                    <a:cubicBezTo>
                      <a:pt x="782" y="331"/>
                      <a:pt x="794" y="300"/>
                      <a:pt x="798" y="278"/>
                    </a:cubicBezTo>
                    <a:cubicBezTo>
                      <a:pt x="803" y="257"/>
                      <a:pt x="813" y="231"/>
                      <a:pt x="815" y="208"/>
                    </a:cubicBezTo>
                    <a:cubicBezTo>
                      <a:pt x="816" y="185"/>
                      <a:pt x="820" y="172"/>
                      <a:pt x="823" y="161"/>
                    </a:cubicBezTo>
                    <a:cubicBezTo>
                      <a:pt x="825" y="151"/>
                      <a:pt x="828" y="131"/>
                      <a:pt x="829" y="124"/>
                    </a:cubicBezTo>
                    <a:close/>
                  </a:path>
                </a:pathLst>
              </a:custGeom>
              <a:grp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 name="Freeform 17"/>
            <p:cNvSpPr/>
            <p:nvPr/>
          </p:nvSpPr>
          <p:spPr bwMode="auto">
            <a:xfrm>
              <a:off x="1775219" y="3013322"/>
              <a:ext cx="1821163" cy="1295106"/>
            </a:xfrm>
            <a:custGeom>
              <a:avLst/>
              <a:gdLst/>
              <a:ahLst/>
              <a:cxnLst>
                <a:cxn ang="0">
                  <a:pos x="1170" y="4"/>
                </a:cxn>
                <a:cxn ang="0">
                  <a:pos x="1134" y="0"/>
                </a:cxn>
                <a:cxn ang="0">
                  <a:pos x="0" y="0"/>
                </a:cxn>
                <a:cxn ang="0">
                  <a:pos x="1" y="36"/>
                </a:cxn>
                <a:cxn ang="0">
                  <a:pos x="120" y="36"/>
                </a:cxn>
                <a:cxn ang="0">
                  <a:pos x="116" y="647"/>
                </a:cxn>
                <a:cxn ang="0">
                  <a:pos x="130" y="647"/>
                </a:cxn>
                <a:cxn ang="0">
                  <a:pos x="130" y="886"/>
                </a:cxn>
                <a:cxn ang="0">
                  <a:pos x="163" y="886"/>
                </a:cxn>
                <a:cxn ang="0">
                  <a:pos x="163" y="133"/>
                </a:cxn>
                <a:cxn ang="0">
                  <a:pos x="810" y="133"/>
                </a:cxn>
                <a:cxn ang="0">
                  <a:pos x="810" y="646"/>
                </a:cxn>
                <a:cxn ang="0">
                  <a:pos x="836" y="646"/>
                </a:cxn>
                <a:cxn ang="0">
                  <a:pos x="836" y="133"/>
                </a:cxn>
                <a:cxn ang="0">
                  <a:pos x="1077" y="133"/>
                </a:cxn>
                <a:cxn ang="0">
                  <a:pos x="1077" y="883"/>
                </a:cxn>
                <a:cxn ang="0">
                  <a:pos x="1113" y="883"/>
                </a:cxn>
                <a:cxn ang="0">
                  <a:pos x="1113" y="45"/>
                </a:cxn>
                <a:cxn ang="0">
                  <a:pos x="1246" y="44"/>
                </a:cxn>
                <a:cxn ang="0">
                  <a:pos x="1170" y="4"/>
                </a:cxn>
              </a:cxnLst>
              <a:rect l="0" t="0" r="r" b="b"/>
              <a:pathLst>
                <a:path w="1246" h="886">
                  <a:moveTo>
                    <a:pt x="1170" y="4"/>
                  </a:moveTo>
                  <a:cubicBezTo>
                    <a:pt x="1157" y="3"/>
                    <a:pt x="1147" y="7"/>
                    <a:pt x="1134" y="0"/>
                  </a:cubicBezTo>
                  <a:cubicBezTo>
                    <a:pt x="0" y="0"/>
                    <a:pt x="0" y="0"/>
                    <a:pt x="0" y="0"/>
                  </a:cubicBezTo>
                  <a:cubicBezTo>
                    <a:pt x="1" y="36"/>
                    <a:pt x="1" y="36"/>
                    <a:pt x="1" y="36"/>
                  </a:cubicBezTo>
                  <a:cubicBezTo>
                    <a:pt x="120" y="36"/>
                    <a:pt x="120" y="36"/>
                    <a:pt x="120" y="36"/>
                  </a:cubicBezTo>
                  <a:cubicBezTo>
                    <a:pt x="116" y="647"/>
                    <a:pt x="116" y="647"/>
                    <a:pt x="116" y="647"/>
                  </a:cubicBezTo>
                  <a:cubicBezTo>
                    <a:pt x="130" y="647"/>
                    <a:pt x="130" y="647"/>
                    <a:pt x="130" y="647"/>
                  </a:cubicBezTo>
                  <a:cubicBezTo>
                    <a:pt x="130" y="886"/>
                    <a:pt x="130" y="886"/>
                    <a:pt x="130" y="886"/>
                  </a:cubicBezTo>
                  <a:cubicBezTo>
                    <a:pt x="163" y="886"/>
                    <a:pt x="163" y="886"/>
                    <a:pt x="163" y="886"/>
                  </a:cubicBezTo>
                  <a:cubicBezTo>
                    <a:pt x="163" y="133"/>
                    <a:pt x="163" y="133"/>
                    <a:pt x="163" y="133"/>
                  </a:cubicBezTo>
                  <a:cubicBezTo>
                    <a:pt x="810" y="133"/>
                    <a:pt x="810" y="133"/>
                    <a:pt x="810" y="133"/>
                  </a:cubicBezTo>
                  <a:cubicBezTo>
                    <a:pt x="810" y="646"/>
                    <a:pt x="810" y="646"/>
                    <a:pt x="810" y="646"/>
                  </a:cubicBezTo>
                  <a:cubicBezTo>
                    <a:pt x="836" y="646"/>
                    <a:pt x="836" y="646"/>
                    <a:pt x="836" y="646"/>
                  </a:cubicBezTo>
                  <a:cubicBezTo>
                    <a:pt x="836" y="133"/>
                    <a:pt x="836" y="133"/>
                    <a:pt x="836" y="133"/>
                  </a:cubicBezTo>
                  <a:cubicBezTo>
                    <a:pt x="1077" y="133"/>
                    <a:pt x="1077" y="133"/>
                    <a:pt x="1077" y="133"/>
                  </a:cubicBezTo>
                  <a:cubicBezTo>
                    <a:pt x="1077" y="883"/>
                    <a:pt x="1077" y="883"/>
                    <a:pt x="1077" y="883"/>
                  </a:cubicBezTo>
                  <a:cubicBezTo>
                    <a:pt x="1113" y="883"/>
                    <a:pt x="1113" y="883"/>
                    <a:pt x="1113" y="883"/>
                  </a:cubicBezTo>
                  <a:cubicBezTo>
                    <a:pt x="1113" y="45"/>
                    <a:pt x="1113" y="45"/>
                    <a:pt x="1113" y="45"/>
                  </a:cubicBezTo>
                  <a:cubicBezTo>
                    <a:pt x="1246" y="44"/>
                    <a:pt x="1246" y="44"/>
                    <a:pt x="1246" y="44"/>
                  </a:cubicBezTo>
                  <a:cubicBezTo>
                    <a:pt x="1216" y="35"/>
                    <a:pt x="1193" y="25"/>
                    <a:pt x="1170" y="4"/>
                  </a:cubicBezTo>
                  <a:close/>
                </a:path>
              </a:pathLst>
            </a:custGeom>
            <a:solidFill>
              <a:schemeClr val="bg1">
                <a:lumMod val="50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9" name="Group 160"/>
            <p:cNvGrpSpPr/>
            <p:nvPr/>
          </p:nvGrpSpPr>
          <p:grpSpPr>
            <a:xfrm>
              <a:off x="1803203" y="1733550"/>
              <a:ext cx="558408" cy="458932"/>
              <a:chOff x="3756420" y="1680619"/>
              <a:chExt cx="558408" cy="458932"/>
            </a:xfrm>
            <a:solidFill>
              <a:schemeClr val="bg1"/>
            </a:solidFill>
          </p:grpSpPr>
          <p:sp>
            <p:nvSpPr>
              <p:cNvPr id="20" name="Freeform 158"/>
              <p:cNvSpPr/>
              <p:nvPr/>
            </p:nvSpPr>
            <p:spPr>
              <a:xfrm>
                <a:off x="3756420" y="1680619"/>
                <a:ext cx="358380" cy="35837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274" tIns="771483" rIns="501274" bIns="614153" numCol="1" spcCol="1270" anchor="ctr" anchorCtr="0">
                <a:noAutofit/>
              </a:bodyPr>
              <a:lstStyle/>
              <a:p>
                <a:pPr algn="ctr" defTabSz="1875155">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59"/>
              <p:cNvSpPr/>
              <p:nvPr/>
            </p:nvSpPr>
            <p:spPr>
              <a:xfrm>
                <a:off x="4063608" y="1888331"/>
                <a:ext cx="251220" cy="251220"/>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274" tIns="771483" rIns="501274" bIns="614153" numCol="1" spcCol="1270" anchor="ctr" anchorCtr="0">
                <a:noAutofit/>
              </a:bodyPr>
              <a:lstStyle/>
              <a:p>
                <a:pPr algn="ctr" defTabSz="1875155">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Freeform 100"/>
            <p:cNvSpPr>
              <a:spLocks noEditPoints="1"/>
            </p:cNvSpPr>
            <p:nvPr/>
          </p:nvSpPr>
          <p:spPr bwMode="auto">
            <a:xfrm>
              <a:off x="2934156" y="1792681"/>
              <a:ext cx="357683" cy="342882"/>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8580" tIns="64290" rIns="128580" bIns="64290" numCol="1" anchor="t" anchorCtr="0" compatLnSpc="1"/>
            <a:lstStyle/>
            <a:p>
              <a:pP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649</Words>
  <Application>Microsoft Office PowerPoint</Application>
  <PresentationFormat>宽屏</PresentationFormat>
  <Paragraphs>47</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11</vt:i4>
      </vt:variant>
    </vt:vector>
  </HeadingPairs>
  <TitlesOfParts>
    <vt:vector size="20" baseType="lpstr">
      <vt:lpstr>等线</vt:lpstr>
      <vt:lpstr>宋体</vt:lpstr>
      <vt:lpstr>微软雅黑</vt:lpstr>
      <vt:lpstr>Arial</vt:lpstr>
      <vt:lpstr>Calibri</vt:lpstr>
      <vt:lpstr>默认设计模板</vt:lpstr>
      <vt:lpstr>1_默认设计模板</vt:lpstr>
      <vt:lpstr>5_默认设计模板</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Yi</dc:creator>
  <cp:lastModifiedBy>Admin</cp:lastModifiedBy>
  <cp:revision>275</cp:revision>
  <dcterms:created xsi:type="dcterms:W3CDTF">2021-03-19T00:18:00Z</dcterms:created>
  <dcterms:modified xsi:type="dcterms:W3CDTF">2022-04-04T04:15:09Z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91C2C5336C7E4849843C91B6995264AA</vt:lpwstr>
  </property>
</Properties>
</file>