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sldIdLst>
    <p:sldId id="257" r:id="rId6"/>
    <p:sldId id="443" r:id="rId8"/>
    <p:sldId id="505" r:id="rId9"/>
    <p:sldId id="512" r:id="rId10"/>
    <p:sldId id="519" r:id="rId11"/>
    <p:sldId id="499" r:id="rId12"/>
    <p:sldId id="494" r:id="rId13"/>
    <p:sldId id="276"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4" d="100"/>
          <a:sy n="104" d="100"/>
        </p:scale>
        <p:origin x="756" y="114"/>
      </p:cViewPr>
      <p:guideLst>
        <p:guide orient="horz" pos="2236"/>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noTextEdit="1"/>
          </p:cNvSpPr>
          <p:nvPr>
            <p:ph type="sldImg"/>
          </p:nvPr>
        </p:nvSpPr>
        <p:spPr>
          <a:ln>
            <a:miter/>
          </a:ln>
        </p:spPr>
      </p:sp>
      <p:sp>
        <p:nvSpPr>
          <p:cNvPr id="10242"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ln>
            <a:miter/>
          </a:ln>
        </p:spPr>
      </p:sp>
      <p:sp>
        <p:nvSpPr>
          <p:cNvPr id="12290" name="文本占位符 2"/>
          <p:cNvSpPr>
            <a:spLocks noGrp="1"/>
          </p:cNvSpPr>
          <p:nvPr>
            <p:ph type="body"/>
          </p:nvPr>
        </p:nvSpPr>
        <p:spPr/>
        <p:txBody>
          <a:bodyPr wrap="square" lIns="98166" tIns="48253" rIns="98166" bIns="48253" anchor="ctr"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1026"/>
          <p:cNvSpPr>
            <a:spLocks noGrp="1"/>
          </p:cNvSpPr>
          <p:nvPr>
            <p:ph type="body"/>
          </p:nvPr>
        </p:nvSpPr>
        <p:spPr>
          <a:xfrm>
            <a:off x="609600" y="1600200"/>
            <a:ext cx="109728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noProof="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9.xml"/><Relationship Id="rId2" Type="http://schemas.openxmlformats.org/officeDocument/2006/relationships/tags" Target="../tags/tag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0.xml"/><Relationship Id="rId2" Type="http://schemas.openxmlformats.org/officeDocument/2006/relationships/tags" Target="../tags/tag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7"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2" name="文本框 2"/>
          <p:cNvSpPr txBox="1"/>
          <p:nvPr/>
        </p:nvSpPr>
        <p:spPr>
          <a:xfrm>
            <a:off x="2239645" y="2637155"/>
            <a:ext cx="6910705" cy="1198880"/>
          </a:xfrm>
          <a:prstGeom prst="rect">
            <a:avLst/>
          </a:prstGeom>
          <a:noFill/>
          <a:ln w="9525">
            <a:noFill/>
          </a:ln>
        </p:spPr>
        <p:txBody>
          <a:bodyPr wrap="square">
            <a:spAutoFit/>
            <a:scene3d>
              <a:camera prst="orthographicFront"/>
              <a:lightRig rig="threePt" dir="t"/>
            </a:scene3d>
          </a:bodyPr>
          <a:lstStyle/>
          <a:p>
            <a:pPr marR="0" algn="ctr" defTabSz="914400">
              <a:buClrTx/>
              <a:buSzTx/>
              <a:buFontTx/>
              <a:buNone/>
              <a:defRPr/>
            </a:pPr>
            <a:r>
              <a:rPr kumimoji="0" lang="zh-CN" altLang="en-US" sz="32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河北职业技术大学计算机系</a:t>
            </a:r>
            <a:endPar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a:p>
            <a:pPr marR="0" algn="ctr" defTabSz="914400">
              <a:buClrTx/>
              <a:buSzTx/>
              <a:buFontTx/>
              <a:buNone/>
              <a:defRPr/>
            </a:pPr>
            <a:r>
              <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研发</a:t>
            </a:r>
            <a:r>
              <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介绍</a:t>
            </a:r>
            <a:endParaRPr kumimoji="0" lang="zh-CN" altLang="en-US" sz="4000" kern="1200" cap="none" spc="0" normalizeH="0" baseline="0" noProof="1">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p:txBody>
      </p:sp>
      <p:sp>
        <p:nvSpPr>
          <p:cNvPr id="9221"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2"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223"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8444865" cy="5631180"/>
          </a:xfrm>
          <a:prstGeom prst="rect">
            <a:avLst/>
          </a:prstGeom>
          <a:noFill/>
          <a:ln w="9525">
            <a:noFill/>
          </a:ln>
        </p:spPr>
        <p:txBody>
          <a:bodyPr wrap="square">
            <a:spAutoFit/>
            <a:scene3d>
              <a:camera prst="orthographicFront"/>
              <a:lightRig rig="threePt" dir="t"/>
            </a:scene3d>
          </a:bodyPr>
          <a:lstStyle/>
          <a:p>
            <a:pPr marL="457200" marR="0" indent="-45720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本团队与一般高校科研团队相比，强调以开发</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为导向</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有丰富的项目开发经验，参与完成的项目包括企业级系统、</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SaaS</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平台和互联网平台，所涉及行业包括电商平台、中小企业征信平台、外贸行业</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SaaS</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平台、区块链金融、物联网（智能家居）等。</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团队从业务需求分析、架构设计、前后端开发均有</a:t>
            </a:r>
            <a:r>
              <a:rPr lang="zh-CN" altLang="en-US" sz="2400">
                <a:latin typeface="微软雅黑" panose="020B0503020204020204" pitchFamily="34" charset="-122"/>
                <a:ea typeface="微软雅黑" panose="020B0503020204020204" pitchFamily="34" charset="-122"/>
                <a:sym typeface="+mn-ea"/>
              </a:rPr>
              <a:t>完整配置。</a:t>
            </a:r>
            <a:endParaRPr lang="zh-CN" altLang="en-US" sz="24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服务器端技术路线以</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java</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生态为主，前端</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vue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react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uni-app</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app</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原生开发均有完整</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支持。</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3792220" y="2420620"/>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8984615" cy="5077460"/>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数据平台</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研发</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主导开发中小企业供应链金融平台；平台涉及</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hbase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hive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spark</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技术，通过对供应链网络中核心企业的运营数据</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订单、销售</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挖掘供应商的信用指标，提供给金融机构作为征信</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依据。</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长期跟踪研究大数据平台的构建技术与方法，对</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spark</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kafka</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flume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等主流技术充分</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把握。</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长期跟踪研究深度学习最新进展和模型，对</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tensorflow</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各类技术，包括</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tfx</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tf-hub</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tf-lite</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有充分开发</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能力</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None/>
              <a:defRPr/>
            </a:pP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10128250" cy="452310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区块链金融与产业</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应用：</a:t>
            </a:r>
            <a:endParaRPr kumimoji="0" 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lang="zh-CN" altLang="en-US" sz="2400">
                <a:latin typeface="微软雅黑" panose="020B0503020204020204" pitchFamily="34" charset="-122"/>
                <a:ea typeface="微软雅黑" panose="020B0503020204020204" pitchFamily="34" charset="-122"/>
                <a:sym typeface="+mn-ea"/>
              </a:rPr>
              <a:t>有充分的以智能合约为主要技术的区块链应用开发</a:t>
            </a:r>
            <a:r>
              <a:rPr lang="zh-CN" altLang="en-US" sz="2400">
                <a:latin typeface="微软雅黑" panose="020B0503020204020204" pitchFamily="34" charset="-122"/>
                <a:ea typeface="微软雅黑" panose="020B0503020204020204" pitchFamily="34" charset="-122"/>
                <a:sym typeface="+mn-ea"/>
              </a:rPr>
              <a:t>能力</a:t>
            </a:r>
            <a:endParaRPr lang="zh-CN" altLang="en-US" sz="24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400">
                <a:latin typeface="微软雅黑" panose="020B0503020204020204" pitchFamily="34" charset="-122"/>
                <a:ea typeface="微软雅黑" panose="020B0503020204020204" pitchFamily="34" charset="-122"/>
                <a:sym typeface="+mn-ea"/>
              </a:rPr>
              <a:t>参与</a:t>
            </a:r>
            <a:r>
              <a:rPr lang="zh-CN" altLang="en-US" sz="2400">
                <a:latin typeface="微软雅黑" panose="020B0503020204020204" pitchFamily="34" charset="-122"/>
                <a:ea typeface="微软雅黑" panose="020B0503020204020204" pitchFamily="34" charset="-122"/>
                <a:sym typeface="+mn-ea"/>
              </a:rPr>
              <a:t>主导一个</a:t>
            </a:r>
            <a:r>
              <a:rPr lang="en-US" altLang="zh-CN" sz="2400">
                <a:latin typeface="微软雅黑" panose="020B0503020204020204" pitchFamily="34" charset="-122"/>
                <a:ea typeface="微软雅黑" panose="020B0503020204020204" pitchFamily="34" charset="-122"/>
                <a:sym typeface="+mn-ea"/>
              </a:rPr>
              <a:t>STO</a:t>
            </a:r>
            <a:r>
              <a:rPr lang="zh-CN" altLang="en-US" sz="2400">
                <a:latin typeface="微软雅黑" panose="020B0503020204020204" pitchFamily="34" charset="-122"/>
                <a:ea typeface="微软雅黑" panose="020B0503020204020204" pitchFamily="34" charset="-122"/>
                <a:sym typeface="+mn-ea"/>
              </a:rPr>
              <a:t>平台的</a:t>
            </a:r>
            <a:r>
              <a:rPr lang="zh-CN" altLang="en-US" sz="2400">
                <a:latin typeface="微软雅黑" panose="020B0503020204020204" pitchFamily="34" charset="-122"/>
                <a:ea typeface="微软雅黑" panose="020B0503020204020204" pitchFamily="34" charset="-122"/>
                <a:sym typeface="+mn-ea"/>
              </a:rPr>
              <a:t>研发</a:t>
            </a:r>
            <a:endParaRPr lang="en-US" altLang="zh-CN" sz="24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400">
                <a:latin typeface="微软雅黑" panose="020B0503020204020204" pitchFamily="34" charset="-122"/>
                <a:ea typeface="微软雅黑" panose="020B0503020204020204" pitchFamily="34" charset="-122"/>
                <a:sym typeface="+mn-ea"/>
              </a:rPr>
              <a:t>对</a:t>
            </a:r>
            <a:r>
              <a:rPr lang="en-US" altLang="zh-CN" sz="2400">
                <a:latin typeface="微软雅黑" panose="020B0503020204020204" pitchFamily="34" charset="-122"/>
                <a:ea typeface="微软雅黑" panose="020B0503020204020204" pitchFamily="34" charset="-122"/>
                <a:sym typeface="+mn-ea"/>
              </a:rPr>
              <a:t>defi</a:t>
            </a:r>
            <a:r>
              <a:rPr lang="zh-CN" altLang="en-US" sz="2400">
                <a:latin typeface="微软雅黑" panose="020B0503020204020204" pitchFamily="34" charset="-122"/>
                <a:ea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sym typeface="+mn-ea"/>
              </a:rPr>
              <a:t>NFT</a:t>
            </a:r>
            <a:r>
              <a:rPr lang="zh-CN" altLang="en-US" sz="2400">
                <a:latin typeface="微软雅黑" panose="020B0503020204020204" pitchFamily="34" charset="-122"/>
                <a:ea typeface="微软雅黑" panose="020B0503020204020204" pitchFamily="34" charset="-122"/>
                <a:sym typeface="+mn-ea"/>
              </a:rPr>
              <a:t>等金融应用有密切跟踪，正在开发一个</a:t>
            </a:r>
            <a:r>
              <a:rPr lang="en-US" altLang="zh-CN" sz="2400">
                <a:latin typeface="微软雅黑" panose="020B0503020204020204" pitchFamily="34" charset="-122"/>
                <a:ea typeface="微软雅黑" panose="020B0503020204020204" pitchFamily="34" charset="-122"/>
                <a:sym typeface="+mn-ea"/>
              </a:rPr>
              <a:t>NFT</a:t>
            </a:r>
            <a:r>
              <a:rPr lang="zh-CN" altLang="en-US" sz="2400">
                <a:latin typeface="微软雅黑" panose="020B0503020204020204" pitchFamily="34" charset="-122"/>
                <a:ea typeface="微软雅黑" panose="020B0503020204020204" pitchFamily="34" charset="-122"/>
                <a:sym typeface="+mn-ea"/>
              </a:rPr>
              <a:t>项目</a:t>
            </a:r>
            <a:endParaRPr lang="zh-CN" altLang="en-US" sz="24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400">
                <a:latin typeface="微软雅黑" panose="020B0503020204020204" pitchFamily="34" charset="-122"/>
                <a:ea typeface="微软雅黑" panose="020B0503020204020204" pitchFamily="34" charset="-122"/>
                <a:sym typeface="+mn-ea"/>
              </a:rPr>
              <a:t>对区块链在社会信用、人力资源领域的有省级课题和</a:t>
            </a:r>
            <a:r>
              <a:rPr lang="zh-CN" altLang="en-US" sz="2400">
                <a:latin typeface="微软雅黑" panose="020B0503020204020204" pitchFamily="34" charset="-122"/>
                <a:ea typeface="微软雅黑" panose="020B0503020204020204" pitchFamily="34" charset="-122"/>
                <a:sym typeface="+mn-ea"/>
              </a:rPr>
              <a:t>相关论文</a:t>
            </a:r>
            <a:endParaRPr lang="zh-CN" altLang="en-US" sz="24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endParaRPr lang="zh-CN" altLang="en-US" sz="2400">
              <a:latin typeface="微软雅黑" panose="020B0503020204020204" pitchFamily="34" charset="-122"/>
              <a:ea typeface="微软雅黑" panose="020B0503020204020204" pitchFamily="34" charset="-122"/>
              <a:sym typeface="+mn-ea"/>
            </a:endParaRPr>
          </a:p>
          <a:p>
            <a:pPr marR="0" defTabSz="914400">
              <a:lnSpc>
                <a:spcPct val="150000"/>
              </a:lnSpc>
              <a:buClrTx/>
              <a:buSzTx/>
              <a:buFontTx/>
              <a:defRPr/>
            </a:pPr>
            <a:endParaRPr lang="zh-CN" altLang="en-US" sz="2400">
              <a:latin typeface="微软雅黑" panose="020B0503020204020204" pitchFamily="34" charset="-122"/>
              <a:ea typeface="微软雅黑" panose="020B0503020204020204" pitchFamily="34" charset="-122"/>
              <a:sym typeface="+mn-ea"/>
            </a:endParaRPr>
          </a:p>
          <a:p>
            <a:pPr marR="0" defTabSz="914400">
              <a:lnSpc>
                <a:spcPct val="150000"/>
              </a:lnSpc>
              <a:buClrTx/>
              <a:buSzTx/>
              <a:buFontTx/>
              <a:defRPr/>
            </a:pPr>
            <a:endParaRPr lang="zh-CN" altLang="en-US" sz="2400">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10128250" cy="2399665"/>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defRPr/>
            </a:pPr>
            <a:r>
              <a:rPr lang="zh-CN" altLang="en-US" sz="2000">
                <a:latin typeface="微软雅黑" panose="020B0503020204020204" pitchFamily="34" charset="-122"/>
                <a:ea typeface="微软雅黑" panose="020B0503020204020204" pitchFamily="34" charset="-122"/>
                <a:sym typeface="+mn-ea"/>
              </a:rPr>
              <a:t>物联网平台</a:t>
            </a:r>
            <a:endParaRPr lang="zh-CN" altLang="en-US" sz="20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000">
                <a:latin typeface="微软雅黑" panose="020B0503020204020204" pitchFamily="34" charset="-122"/>
                <a:ea typeface="微软雅黑" panose="020B0503020204020204" pitchFamily="34" charset="-122"/>
                <a:sym typeface="+mn-ea"/>
              </a:rPr>
              <a:t>目前正在承担以社区居家养老为场景的家居护理设备物联平台的研发</a:t>
            </a:r>
            <a:endParaRPr lang="zh-CN" altLang="en-US" sz="20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000">
                <a:latin typeface="微软雅黑" panose="020B0503020204020204" pitchFamily="34" charset="-122"/>
                <a:ea typeface="微软雅黑" panose="020B0503020204020204" pitchFamily="34" charset="-122"/>
                <a:sym typeface="+mn-ea"/>
              </a:rPr>
              <a:t>项目主要有</a:t>
            </a:r>
            <a:r>
              <a:rPr lang="zh-CN" altLang="en-US" sz="2000">
                <a:latin typeface="微软雅黑" panose="020B0503020204020204" pitchFamily="34" charset="-122"/>
                <a:ea typeface="微软雅黑" panose="020B0503020204020204" pitchFamily="34" charset="-122"/>
                <a:sym typeface="+mn-ea"/>
              </a:rPr>
              <a:t>两部分：云端传感数据存储、分析、挖掘的架构设计与实现和边缘端网关平台（</a:t>
            </a:r>
            <a:r>
              <a:rPr lang="en-US" altLang="zh-CN" sz="2000">
                <a:latin typeface="微软雅黑" panose="020B0503020204020204" pitchFamily="34" charset="-122"/>
                <a:ea typeface="微软雅黑" panose="020B0503020204020204" pitchFamily="34" charset="-122"/>
                <a:sym typeface="+mn-ea"/>
              </a:rPr>
              <a:t>Rasterberry PI</a:t>
            </a:r>
            <a:r>
              <a:rPr lang="zh-CN" altLang="en-US" sz="2000">
                <a:latin typeface="微软雅黑" panose="020B0503020204020204" pitchFamily="34" charset="-122"/>
                <a:ea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sym typeface="+mn-ea"/>
            </a:endParaRPr>
          </a:p>
          <a:p>
            <a:pPr marL="457200" marR="0" indent="-457200" defTabSz="914400">
              <a:lnSpc>
                <a:spcPct val="150000"/>
              </a:lnSpc>
              <a:buClrTx/>
              <a:buSzTx/>
              <a:buFontTx/>
              <a:buAutoNum type="arabicPeriod"/>
              <a:defRPr/>
            </a:pPr>
            <a:r>
              <a:rPr lang="zh-CN" altLang="en-US" sz="2000">
                <a:latin typeface="微软雅黑" panose="020B0503020204020204" pitchFamily="34" charset="-122"/>
                <a:ea typeface="微软雅黑" panose="020B0503020204020204" pitchFamily="34" charset="-122"/>
                <a:sym typeface="+mn-ea"/>
              </a:rPr>
              <a:t>已经在苗圃立项并与公司有</a:t>
            </a:r>
            <a:r>
              <a:rPr lang="zh-CN" altLang="en-US" sz="2000">
                <a:latin typeface="微软雅黑" panose="020B0503020204020204" pitchFamily="34" charset="-122"/>
                <a:ea typeface="微软雅黑" panose="020B0503020204020204" pitchFamily="34" charset="-122"/>
                <a:sym typeface="+mn-ea"/>
              </a:rPr>
              <a:t>合作</a:t>
            </a:r>
            <a:endParaRPr lang="zh-CN" altLang="en-US" sz="2000">
              <a:latin typeface="微软雅黑" panose="020B0503020204020204" pitchFamily="34" charset="-122"/>
              <a:ea typeface="微软雅黑" panose="020B0503020204020204" pitchFamily="34" charset="-122"/>
              <a:sym typeface="+mn-ea"/>
            </a:endParaRP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911860" y="980440"/>
            <a:ext cx="8444865" cy="6185535"/>
          </a:xfrm>
          <a:prstGeom prst="rect">
            <a:avLst/>
          </a:prstGeom>
          <a:noFill/>
          <a:ln w="9525">
            <a:noFill/>
          </a:ln>
        </p:spPr>
        <p:txBody>
          <a:bodyPr wrap="square">
            <a:spAutoFit/>
            <a:scene3d>
              <a:camera prst="orthographicFront"/>
              <a:lightRig rig="threePt" dir="t"/>
            </a:scene3d>
          </a:bodyPr>
          <a:lstStyle/>
          <a:p>
            <a:pPr marL="457200" marR="0" indent="-457200" defTabSz="914400">
              <a:lnSpc>
                <a:spcPct val="150000"/>
              </a:lnSpc>
              <a:buClrTx/>
              <a:buSzTx/>
              <a:buFontTx/>
              <a:buNone/>
              <a:defRPr/>
            </a:pP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结合学校科研优势，开发密切结合，</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举例而言</a:t>
            </a: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None/>
              <a:defRPr/>
            </a:pP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1. </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将嵌入式</a:t>
            </a: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Tensorflow lite</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用于物联网边缘设备中。这是</a:t>
            </a: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AI</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领域目前智能计算</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的边缘化</a:t>
            </a: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None/>
              <a:defRPr/>
            </a:pP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2. </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全同态加密和隐私计算目前是计算机系的一个科研方向，成果用于医疗护理中的一个隐私保护场景：在数据加密状态下进行健康状况预测和</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建议</a:t>
            </a: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None/>
              <a:defRPr/>
            </a:pP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3. </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区块链微支付、</a:t>
            </a:r>
            <a:r>
              <a:rPr kumimoji="0" lang="en-US" altLang="zh-CN" sz="2400" kern="1200" cap="none" spc="0" normalizeH="0" noProof="1">
                <a:latin typeface="微软雅黑" panose="020B0503020204020204" pitchFamily="34" charset="-122"/>
                <a:ea typeface="微软雅黑" panose="020B0503020204020204" pitchFamily="34" charset="-122"/>
                <a:cs typeface="+mn-cs"/>
                <a:sym typeface="+mn-ea"/>
              </a:rPr>
              <a:t>IoT</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区块链目前也是一个研究方向，将其应业于</a:t>
            </a:r>
            <a:r>
              <a:rPr kumimoji="0" lang="zh-CN" altLang="en-US" sz="2400" kern="1200" cap="none" spc="0" normalizeH="0" noProof="1">
                <a:latin typeface="微软雅黑" panose="020B0503020204020204" pitchFamily="34" charset="-122"/>
                <a:ea typeface="微软雅黑" panose="020B0503020204020204" pitchFamily="34" charset="-122"/>
                <a:cs typeface="+mn-cs"/>
                <a:sym typeface="+mn-ea"/>
              </a:rPr>
              <a:t>碳中和</a:t>
            </a: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None/>
              <a:defRPr/>
            </a:pP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Tx/>
              <a:buNone/>
              <a:defRPr/>
            </a:pPr>
            <a:endParaRPr kumimoji="0" lang="zh-CN" altLang="en-US" sz="2400" kern="1200" cap="none" spc="0" normalizeH="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
        <p:nvSpPr>
          <p:cNvPr id="8" name="矩形 4"/>
          <p:cNvSpPr/>
          <p:nvPr>
            <p:custDataLst>
              <p:tags r:id="rId2"/>
            </p:custDataLst>
          </p:nvPr>
        </p:nvSpPr>
        <p:spPr>
          <a:xfrm>
            <a:off x="0" y="227013"/>
            <a:ext cx="12192000" cy="685800"/>
          </a:xfrm>
          <a:prstGeom prst="rect">
            <a:avLst/>
          </a:prstGeom>
          <a:solidFill>
            <a:schemeClr val="bg2">
              <a:lumMod val="20000"/>
              <a:lumOff val="80000"/>
            </a:schemeClr>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微软雅黑" panose="020B0503020204020204" pitchFamily="34" charset="-122"/>
              <a:cs typeface="+mn-cs"/>
            </a:endParaRPr>
          </a:p>
        </p:txBody>
      </p:sp>
      <p:sp>
        <p:nvSpPr>
          <p:cNvPr id="11268"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69"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270"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551815" y="2708910"/>
            <a:ext cx="7567930" cy="3415030"/>
          </a:xfrm>
          <a:prstGeom prst="rect">
            <a:avLst/>
          </a:prstGeom>
          <a:noFill/>
          <a:ln w="9525">
            <a:noFill/>
          </a:ln>
        </p:spPr>
        <p:txBody>
          <a:bodyPr wrap="square">
            <a:spAutoFit/>
            <a:scene3d>
              <a:camera prst="orthographicFront"/>
              <a:lightRig rig="threePt" dir="t"/>
            </a:scene3d>
          </a:bodyPr>
          <a:lstStyle/>
          <a:p>
            <a:pPr marR="0" defTabSz="914400">
              <a:lnSpc>
                <a:spcPct val="150000"/>
              </a:lnSpc>
              <a:buClrTx/>
              <a:buSzTx/>
              <a:buFontTx/>
              <a:buNone/>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团队</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构成：</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团队带头人有长期</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(10</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年以上）</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IT</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行业</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经验</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开发骨干有</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5</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个硕士研究生学历的老师</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构成</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产品设计</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人、架构设计</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人，后端开发</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3</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人，前端开发</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3</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人、</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UI</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设计</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人</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a:p>
            <a:pPr marL="457200" marR="0" indent="-457200" defTabSz="914400">
              <a:lnSpc>
                <a:spcPct val="150000"/>
              </a:lnSpc>
              <a:buClrTx/>
              <a:buSzTx/>
              <a:buFontTx/>
              <a:buAutoNum type="arabicPeriod"/>
              <a:defRPr/>
            </a:pP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测试团队由</a:t>
            </a:r>
            <a:r>
              <a:rPr kumimoji="0" lang="en-US" altLang="zh-CN" sz="2400" kern="1200" cap="none" spc="0" normalizeH="0" baseline="0" noProof="1">
                <a:latin typeface="微软雅黑" panose="020B0503020204020204" pitchFamily="34" charset="-122"/>
                <a:ea typeface="微软雅黑" panose="020B0503020204020204" pitchFamily="34" charset="-122"/>
                <a:cs typeface="+mn-cs"/>
                <a:sym typeface="+mn-ea"/>
              </a:rPr>
              <a:t>1</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个作为测试经理，学生参与</a:t>
            </a:r>
            <a:r>
              <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rPr>
              <a:t>测试</a:t>
            </a:r>
            <a:endParaRPr kumimoji="0" lang="zh-CN" altLang="en-US" sz="2400" kern="1200" cap="none" spc="0" normalizeH="0" baseline="0" noProof="1">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bwMode="auto">
          <a:xfrm>
            <a:off x="2209800" y="3074668"/>
            <a:ext cx="7772400" cy="1470025"/>
          </a:xfrm>
          <a:effectLst/>
          <a:sp3d prstMaterial="plastic"/>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谢谢！  </a:t>
            </a:r>
            <a:r>
              <a:rPr kumimoji="0" lang="en-US" altLang="zh-CN"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Thanks </a:t>
            </a:r>
            <a:r>
              <a:rPr kumimoji="0" lang="zh-CN" altLang="en-US"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4400" b="0" i="0" u="none" strike="noStrike" kern="1200" cap="none" spc="0" normalizeH="0" baseline="0" noProof="1">
              <a:ln>
                <a:noFill/>
              </a:ln>
              <a:solidFill>
                <a:schemeClr val="accent4"/>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034" name="矩形 2"/>
          <p:cNvSpPr/>
          <p:nvPr/>
        </p:nvSpPr>
        <p:spPr>
          <a:xfrm>
            <a:off x="0" y="327025"/>
            <a:ext cx="485775" cy="485775"/>
          </a:xfrm>
          <a:prstGeom prst="rect">
            <a:avLst/>
          </a:prstGeom>
          <a:solidFill>
            <a:srgbClr val="1360AF"/>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5" name="矩形 3"/>
          <p:cNvSpPr/>
          <p:nvPr/>
        </p:nvSpPr>
        <p:spPr>
          <a:xfrm>
            <a:off x="5397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036" name="矩形 3"/>
          <p:cNvSpPr/>
          <p:nvPr/>
        </p:nvSpPr>
        <p:spPr>
          <a:xfrm>
            <a:off x="692150" y="327025"/>
            <a:ext cx="107950" cy="485775"/>
          </a:xfrm>
          <a:prstGeom prst="rect">
            <a:avLst/>
          </a:prstGeom>
          <a:solidFill>
            <a:srgbClr val="00B0F0"/>
          </a:solidFill>
          <a:ln w="9525">
            <a:noFill/>
          </a:ln>
        </p:spPr>
        <p:txBody>
          <a:bodyPr anchor="ctr" anchorCtr="0"/>
          <a:p>
            <a:pPr algn="ctr"/>
            <a:endParaRPr lang="zh-CN" altLang="en-US" b="1"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4037" name="图片 5"/>
          <p:cNvPicPr>
            <a:picLocks noChangeAspect="1"/>
          </p:cNvPicPr>
          <p:nvPr/>
        </p:nvPicPr>
        <p:blipFill>
          <a:blip r:embed="rId1"/>
          <a:stretch>
            <a:fillRect/>
          </a:stretch>
        </p:blipFill>
        <p:spPr>
          <a:xfrm>
            <a:off x="209550" y="955675"/>
            <a:ext cx="11769725" cy="5805488"/>
          </a:xfrm>
          <a:prstGeom prst="rect">
            <a:avLst/>
          </a:prstGeom>
          <a:noFill/>
          <a:ln w="9525">
            <a:noFill/>
          </a:ln>
        </p:spPr>
      </p:pic>
    </p:spTree>
  </p:cSld>
  <p:clrMapOvr>
    <a:masterClrMapping/>
  </p:clrMapOvr>
</p:sld>
</file>

<file path=ppt/tags/tag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ags/tag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421_9*i*1"/>
  <p:tag name="KSO_WM_TEMPLATE_CATEGORY" val="custom"/>
  <p:tag name="KSO_WM_TEMPLATE_INDEX" val="20204421"/>
  <p:tag name="KSO_WM_UNIT_BK_DARK_LIGHT" val="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WPS 演示</Application>
  <PresentationFormat>宽屏</PresentationFormat>
  <Paragraphs>45</Paragraphs>
  <Slides>8</Slides>
  <Notes>17</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8</vt:i4>
      </vt:variant>
    </vt:vector>
  </HeadingPairs>
  <TitlesOfParts>
    <vt:vector size="18" baseType="lpstr">
      <vt:lpstr>Arial</vt:lpstr>
      <vt:lpstr>宋体</vt:lpstr>
      <vt:lpstr>Wingdings</vt:lpstr>
      <vt:lpstr>微软雅黑</vt:lpstr>
      <vt:lpstr>Arial Unicode MS</vt:lpstr>
      <vt:lpstr>Calibri</vt:lpstr>
      <vt:lpstr>默认设计模板</vt:lpstr>
      <vt:lpstr>1_默认设计模板</vt:lpstr>
      <vt:lpstr>5_默认设计模板</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 Yi</dc:creator>
  <cp:lastModifiedBy>白玉琪</cp:lastModifiedBy>
  <cp:revision>265</cp:revision>
  <dcterms:created xsi:type="dcterms:W3CDTF">2021-03-19T00:18:00Z</dcterms:created>
  <dcterms:modified xsi:type="dcterms:W3CDTF">2022-04-02T01:31:14Z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91C2C5336C7E4849843C91B6995264AA</vt:lpwstr>
  </property>
</Properties>
</file>