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82" r:id="rId4"/>
    <p:sldId id="294" r:id="rId5"/>
    <p:sldId id="295" r:id="rId6"/>
    <p:sldId id="296" r:id="rId7"/>
    <p:sldId id="293" r:id="rId8"/>
    <p:sldId id="286" r:id="rId9"/>
    <p:sldId id="287" r:id="rId10"/>
    <p:sldId id="288" r:id="rId11"/>
    <p:sldId id="289" r:id="rId12"/>
    <p:sldId id="290" r:id="rId13"/>
    <p:sldId id="291" r:id="rId14"/>
    <p:sldId id="28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iyuqi" initials="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01T18:52:46.235" idx="1">
    <p:pos x="10" y="10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01T18:52:46.235" idx="1">
    <p:pos x="10" y="10"/>
    <p:text/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01T18:52:46.235" idx="1">
    <p:pos x="10" y="10"/>
    <p:text/>
  </p:cm>
</p:cmLst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4.png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RSA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应用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JWT</a:t>
            </a:r>
            <a:r>
              <a:rPr lang="zh-CN" altLang="en-US"/>
              <a:t>配置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626995" y="4462780"/>
            <a:ext cx="2992120" cy="13893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Authorization Server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580765" y="4716780"/>
            <a:ext cx="1236980" cy="4362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私钥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6720205" y="4462780"/>
            <a:ext cx="2992120" cy="13893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Resource Server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673975" y="4716780"/>
            <a:ext cx="1236980" cy="4362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证书</a:t>
            </a:r>
            <a:r>
              <a:rPr lang="en-US" altLang="zh-CN"/>
              <a:t>(</a:t>
            </a:r>
            <a:r>
              <a:rPr lang="zh-CN" altLang="en-US"/>
              <a:t>公钥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5182870" y="2657475"/>
            <a:ext cx="1480820" cy="6896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浏览器</a:t>
            </a:r>
            <a:endParaRPr lang="zh-CN" altLang="en-US"/>
          </a:p>
        </p:txBody>
      </p:sp>
      <p:cxnSp>
        <p:nvCxnSpPr>
          <p:cNvPr id="12" name="直接箭头连接符 11"/>
          <p:cNvCxnSpPr>
            <a:stCxn id="8" idx="2"/>
            <a:endCxn id="4" idx="0"/>
          </p:cNvCxnSpPr>
          <p:nvPr/>
        </p:nvCxnSpPr>
        <p:spPr>
          <a:xfrm flipH="1">
            <a:off x="4123055" y="3347085"/>
            <a:ext cx="1800225" cy="1115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2"/>
            <a:endCxn id="6" idx="0"/>
          </p:cNvCxnSpPr>
          <p:nvPr/>
        </p:nvCxnSpPr>
        <p:spPr>
          <a:xfrm>
            <a:off x="5923280" y="3347085"/>
            <a:ext cx="2292985" cy="1115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537460" y="3540125"/>
            <a:ext cx="2513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请求获得</a:t>
            </a:r>
            <a:r>
              <a:rPr lang="en-US" altLang="zh-CN"/>
              <a:t>JWT(</a:t>
            </a:r>
            <a:r>
              <a:rPr lang="zh-CN" altLang="en-US"/>
              <a:t>它被签名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7035165" y="3540125"/>
            <a:ext cx="25139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调用</a:t>
            </a:r>
            <a:r>
              <a:rPr lang="en-US" altLang="zh-CN"/>
              <a:t>API</a:t>
            </a:r>
            <a:r>
              <a:rPr lang="zh-CN" altLang="en-US"/>
              <a:t>，请求头中带着</a:t>
            </a:r>
            <a:r>
              <a:rPr lang="en-US" altLang="zh-CN"/>
              <a:t>jwt</a:t>
            </a:r>
            <a:r>
              <a:rPr lang="zh-CN" altLang="en-US"/>
              <a:t>，</a:t>
            </a:r>
            <a:r>
              <a:rPr lang="zh-CN" altLang="en-US"/>
              <a:t>它被公钥</a:t>
            </a:r>
            <a:r>
              <a:rPr lang="zh-CN" altLang="en-US"/>
              <a:t>验证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JWT</a:t>
            </a:r>
            <a:r>
              <a:rPr lang="zh-CN" altLang="en-US"/>
              <a:t>配置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537460" y="3540125"/>
            <a:ext cx="696595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AutoNum type="arabicPeriod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spring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框架中有对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JWT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的支持，并直接和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spring security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集成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>
              <a:buAutoNum type="arabicPeriod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JWT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的内容就是授权信息，包括角色权限，请求预处理中被解析后放到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spring security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引擎中，然后一切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spring security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的标准机制都起作用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密码学的现状与未来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537460" y="3540125"/>
            <a:ext cx="696595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AutoNum type="arabicPeriod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RSA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已经不够安全，效率也偏低，国标已经用椭圆曲线，但还没有广泛实行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>
              <a:buAutoNum type="arabicPeriod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区块链使用椭圆曲线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>
              <a:buAutoNum type="arabicPeriod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RSA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、椭圆曲线均不能抵御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量子攻击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>
              <a:buAutoNum type="arabicPeriod"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Lattice Cryptography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，格密码学，能够抵御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量子攻击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区分这些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词儿：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公私钥对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加密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签名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证书（一方用自己的私钥对另一方公钥的签名）。注意，证书是特定签名，签名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消息体对象是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公钥，但签名不只用在证书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2" y="779567"/>
            <a:ext cx="9601196" cy="1303867"/>
          </a:xfrm>
        </p:spPr>
        <p:txBody>
          <a:bodyPr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内容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回顾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957705"/>
            <a:ext cx="9601200" cy="4302760"/>
          </a:xfrm>
        </p:spPr>
        <p:txBody>
          <a:bodyPr>
            <a:normAutofit fontScale="90000"/>
          </a:bodyPr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应用算法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zh-CN" altLang="en-US" sz="1665" b="1">
                <a:latin typeface="宋体" panose="02010600030101010101" pitchFamily="2" charset="-122"/>
                <a:ea typeface="宋体" panose="02010600030101010101" pitchFamily="2" charset="-122"/>
              </a:rPr>
              <a:t>公钥</a:t>
            </a:r>
            <a:r>
              <a:rPr lang="en-US" altLang="zh-CN" sz="1665" b="1">
                <a:latin typeface="宋体" panose="02010600030101010101" pitchFamily="2" charset="-122"/>
                <a:ea typeface="宋体" panose="02010600030101010101" pitchFamily="2" charset="-122"/>
              </a:rPr>
              <a:t>-&gt;</a:t>
            </a:r>
            <a:r>
              <a:rPr lang="zh-CN" altLang="en-US" sz="1665" b="1">
                <a:latin typeface="宋体" panose="02010600030101010101" pitchFamily="2" charset="-122"/>
                <a:ea typeface="宋体" panose="02010600030101010101" pitchFamily="2" charset="-122"/>
              </a:rPr>
              <a:t>私钥：</a:t>
            </a:r>
            <a:r>
              <a:rPr lang="en-US" altLang="zh-CN" sz="1665" b="1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en-US" altLang="zh-CN" sz="1665" b="1" baseline="30000"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lang="en-US" altLang="zh-CN" sz="1665" b="1">
                <a:latin typeface="宋体" panose="02010600030101010101" pitchFamily="2" charset="-122"/>
                <a:ea typeface="宋体" panose="02010600030101010101" pitchFamily="2" charset="-122"/>
              </a:rPr>
              <a:t> = c, c</a:t>
            </a:r>
            <a:r>
              <a:rPr lang="en-US" altLang="zh-CN" sz="1665" b="1" baseline="3000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en-US" altLang="zh-CN" sz="1665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665" b="1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665" b="1">
                <a:latin typeface="宋体" panose="02010600030101010101" pitchFamily="2" charset="-122"/>
                <a:ea typeface="宋体" panose="02010600030101010101" pitchFamily="2" charset="-122"/>
              </a:rPr>
              <a:t>= m</a:t>
            </a:r>
            <a:r>
              <a:rPr lang="en-US" altLang="zh-CN" sz="1665" b="1" baseline="30000">
                <a:latin typeface="宋体" panose="02010600030101010101" pitchFamily="2" charset="-122"/>
                <a:ea typeface="宋体" panose="02010600030101010101" pitchFamily="2" charset="-122"/>
              </a:rPr>
              <a:t>ed</a:t>
            </a:r>
            <a:r>
              <a:rPr lang="en-US" altLang="zh-CN" sz="1665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665" b="1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1665" b="1">
                <a:latin typeface="宋体" panose="02010600030101010101" pitchFamily="2" charset="-122"/>
                <a:ea typeface="宋体" panose="02010600030101010101" pitchFamily="2" charset="-122"/>
              </a:rPr>
              <a:t> = m</a:t>
            </a:r>
            <a:endParaRPr lang="en-US" altLang="zh-CN" sz="1665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zh-CN" altLang="en-US" sz="1665" b="1">
                <a:latin typeface="宋体" panose="02010600030101010101" pitchFamily="2" charset="-122"/>
                <a:ea typeface="宋体" panose="02010600030101010101" pitchFamily="2" charset="-122"/>
              </a:rPr>
              <a:t>私钥</a:t>
            </a:r>
            <a:r>
              <a:rPr lang="en-US" altLang="zh-CN" sz="1665" b="1">
                <a:latin typeface="宋体" panose="02010600030101010101" pitchFamily="2" charset="-122"/>
                <a:ea typeface="宋体" panose="02010600030101010101" pitchFamily="2" charset="-122"/>
              </a:rPr>
              <a:t>-&gt;</a:t>
            </a:r>
            <a:r>
              <a:rPr lang="zh-CN" altLang="en-US" sz="1665" b="1">
                <a:latin typeface="宋体" panose="02010600030101010101" pitchFamily="2" charset="-122"/>
                <a:ea typeface="宋体" panose="02010600030101010101" pitchFamily="2" charset="-122"/>
              </a:rPr>
              <a:t>公钥：</a:t>
            </a:r>
            <a:r>
              <a:rPr lang="en-US" altLang="zh-CN" sz="1665" b="1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en-US" altLang="zh-CN" sz="1665" b="1" baseline="3000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en-US" altLang="zh-CN" sz="1665" b="1">
                <a:latin typeface="宋体" panose="02010600030101010101" pitchFamily="2" charset="-122"/>
                <a:ea typeface="宋体" panose="02010600030101010101" pitchFamily="2" charset="-122"/>
              </a:rPr>
              <a:t> = c, c</a:t>
            </a:r>
            <a:r>
              <a:rPr lang="en-US" altLang="zh-CN" sz="1665" b="1" baseline="30000"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lang="en-US" altLang="zh-CN" sz="1665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665" b="1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665" b="1">
                <a:latin typeface="宋体" panose="02010600030101010101" pitchFamily="2" charset="-122"/>
                <a:ea typeface="宋体" panose="02010600030101010101" pitchFamily="2" charset="-122"/>
              </a:rPr>
              <a:t>= m</a:t>
            </a:r>
            <a:r>
              <a:rPr lang="en-US" altLang="zh-CN" sz="1665" b="1" baseline="30000">
                <a:latin typeface="宋体" panose="02010600030101010101" pitchFamily="2" charset="-122"/>
                <a:ea typeface="宋体" panose="02010600030101010101" pitchFamily="2" charset="-122"/>
              </a:rPr>
              <a:t>de</a:t>
            </a:r>
            <a:r>
              <a:rPr lang="en-US" altLang="zh-CN" sz="1665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665" b="1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1665" b="1">
                <a:latin typeface="宋体" panose="02010600030101010101" pitchFamily="2" charset="-122"/>
                <a:ea typeface="宋体" panose="02010600030101010101" pitchFamily="2" charset="-122"/>
              </a:rPr>
              <a:t> = m</a:t>
            </a:r>
            <a:endParaRPr lang="en-US" altLang="zh-CN" sz="1665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zh-CN" altLang="en-US" sz="1665" b="1">
                <a:latin typeface="宋体" panose="02010600030101010101" pitchFamily="2" charset="-122"/>
                <a:ea typeface="宋体" panose="02010600030101010101" pitchFamily="2" charset="-122"/>
              </a:rPr>
              <a:t>以上是模运算，模是</a:t>
            </a:r>
            <a:r>
              <a:rPr lang="en-US" altLang="zh-CN" sz="1665" b="1">
                <a:latin typeface="宋体" panose="02010600030101010101" pitchFamily="2" charset="-122"/>
                <a:ea typeface="宋体" panose="02010600030101010101" pitchFamily="2" charset="-122"/>
              </a:rPr>
              <a:t> n</a:t>
            </a:r>
            <a:endParaRPr lang="en-US" altLang="zh-CN" sz="1665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生成算法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sz="1665" b="1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1665" b="1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665" b="1">
                <a:latin typeface="宋体" panose="02010600030101010101" pitchFamily="2" charset="-122"/>
                <a:ea typeface="宋体" panose="02010600030101010101" pitchFamily="2" charset="-122"/>
              </a:rPr>
              <a:t>q-&gt;n-&gt;</a:t>
            </a:r>
            <a:r>
              <a:rPr lang="en-US" altLang="zh-CN" sz="1665">
                <a:latin typeface="微软雅黑" panose="020B0503020204020204" charset="-122"/>
                <a:ea typeface="微软雅黑" panose="020B0503020204020204" charset="-122"/>
              </a:rPr>
              <a:t>φ(n)</a:t>
            </a:r>
            <a:r>
              <a:rPr lang="zh-CN" altLang="en-US" sz="1665">
                <a:latin typeface="微软雅黑" panose="020B0503020204020204" charset="-122"/>
                <a:ea typeface="微软雅黑" panose="020B0503020204020204" charset="-122"/>
              </a:rPr>
              <a:t>【（</a:t>
            </a:r>
            <a:r>
              <a:rPr lang="en-US" altLang="zh-CN" sz="1665">
                <a:latin typeface="微软雅黑" panose="020B0503020204020204" charset="-122"/>
                <a:ea typeface="微软雅黑" panose="020B0503020204020204" charset="-122"/>
              </a:rPr>
              <a:t>p-</a:t>
            </a:r>
            <a:r>
              <a:rPr lang="zh-CN" altLang="en-US" sz="1665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sz="1665">
                <a:latin typeface="微软雅黑" panose="020B0503020204020204" charset="-122"/>
                <a:ea typeface="微软雅黑" panose="020B0503020204020204" charset="-122"/>
              </a:rPr>
              <a:t>(q-1)</a:t>
            </a:r>
            <a:r>
              <a:rPr lang="zh-CN" altLang="en-US" sz="1665">
                <a:latin typeface="微软雅黑" panose="020B0503020204020204" charset="-122"/>
                <a:ea typeface="微软雅黑" panose="020B0503020204020204" charset="-122"/>
              </a:rPr>
              <a:t>】</a:t>
            </a:r>
            <a:r>
              <a:rPr lang="en-US" altLang="zh-CN" sz="1665">
                <a:latin typeface="微软雅黑" panose="020B0503020204020204" charset="-122"/>
                <a:ea typeface="微软雅黑" panose="020B0503020204020204" charset="-122"/>
              </a:rPr>
              <a:t>-&gt;e</a:t>
            </a:r>
            <a:r>
              <a:rPr lang="zh-CN" altLang="en-US" sz="1665"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en-US" altLang="zh-CN" sz="1665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665">
                <a:latin typeface="微软雅黑" panose="020B0503020204020204" charset="-122"/>
                <a:ea typeface="微软雅黑" panose="020B0503020204020204" charset="-122"/>
              </a:rPr>
              <a:t>到</a:t>
            </a:r>
            <a:r>
              <a:rPr lang="en-US" altLang="zh-CN" sz="1665">
                <a:latin typeface="微软雅黑" panose="020B0503020204020204" charset="-122"/>
                <a:ea typeface="微软雅黑" panose="020B0503020204020204" charset="-122"/>
                <a:sym typeface="+mn-ea"/>
              </a:rPr>
              <a:t>φ(n)</a:t>
            </a:r>
            <a:r>
              <a:rPr lang="zh-CN" altLang="en-US" sz="1665">
                <a:latin typeface="微软雅黑" panose="020B0503020204020204" charset="-122"/>
                <a:ea typeface="微软雅黑" panose="020B0503020204020204" charset="-122"/>
                <a:sym typeface="+mn-ea"/>
              </a:rPr>
              <a:t>之间并且与</a:t>
            </a:r>
            <a:r>
              <a:rPr lang="en-US" altLang="zh-CN" sz="1665">
                <a:latin typeface="微软雅黑" panose="020B0503020204020204" charset="-122"/>
                <a:ea typeface="微软雅黑" panose="020B0503020204020204" charset="-122"/>
                <a:sym typeface="+mn-ea"/>
              </a:rPr>
              <a:t>φ(n)</a:t>
            </a:r>
            <a:r>
              <a:rPr lang="zh-CN" altLang="en-US" sz="1665">
                <a:latin typeface="微软雅黑" panose="020B0503020204020204" charset="-122"/>
                <a:ea typeface="微软雅黑" panose="020B0503020204020204" charset="-122"/>
                <a:sym typeface="+mn-ea"/>
              </a:rPr>
              <a:t>互质】</a:t>
            </a:r>
            <a:r>
              <a:rPr lang="en-US" altLang="zh-CN" sz="1665">
                <a:latin typeface="微软雅黑" panose="020B0503020204020204" charset="-122"/>
                <a:ea typeface="微软雅黑" panose="020B0503020204020204" charset="-122"/>
              </a:rPr>
              <a:t>-&gt;d</a:t>
            </a:r>
            <a:r>
              <a:rPr lang="zh-CN" altLang="en-US" sz="1665"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en-US" altLang="zh-CN" sz="1665">
                <a:latin typeface="微软雅黑" panose="020B0503020204020204" charset="-122"/>
                <a:ea typeface="微软雅黑" panose="020B0503020204020204" charset="-122"/>
              </a:rPr>
              <a:t>ed=1 mod </a:t>
            </a:r>
            <a:r>
              <a:rPr lang="en-US" altLang="zh-CN" sz="1665">
                <a:latin typeface="微软雅黑" panose="020B0503020204020204" charset="-122"/>
                <a:ea typeface="微软雅黑" panose="020B0503020204020204" charset="-122"/>
                <a:sym typeface="+mn-ea"/>
              </a:rPr>
              <a:t>φ(n)</a:t>
            </a:r>
            <a:r>
              <a:rPr lang="zh-CN" altLang="en-US" sz="1665">
                <a:latin typeface="微软雅黑" panose="020B0503020204020204" charset="-122"/>
                <a:ea typeface="微软雅黑" panose="020B0503020204020204" charset="-122"/>
                <a:sym typeface="+mn-ea"/>
              </a:rPr>
              <a:t>】</a:t>
            </a:r>
            <a:endParaRPr lang="zh-CN" altLang="en-US" sz="1665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buNone/>
            </a:pPr>
            <a:r>
              <a:rPr lang="zh-CN" altLang="en-US" sz="1665">
                <a:latin typeface="微软雅黑" panose="020B0503020204020204" charset="-122"/>
                <a:ea typeface="微软雅黑" panose="020B0503020204020204" charset="-122"/>
                <a:sym typeface="+mn-ea"/>
              </a:rPr>
              <a:t>最后拿出来用的是</a:t>
            </a:r>
            <a:r>
              <a:rPr lang="en-US" altLang="zh-CN" sz="1665">
                <a:latin typeface="微软雅黑" panose="020B0503020204020204" charset="-122"/>
                <a:ea typeface="微软雅黑" panose="020B0503020204020204" charset="-122"/>
                <a:sym typeface="+mn-ea"/>
              </a:rPr>
              <a:t>n</a:t>
            </a:r>
            <a:r>
              <a:rPr lang="zh-CN" altLang="en-US" sz="1665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1665">
                <a:latin typeface="微软雅黑" panose="020B0503020204020204" charset="-122"/>
                <a:ea typeface="微软雅黑" panose="020B0503020204020204" charset="-122"/>
                <a:sym typeface="+mn-ea"/>
              </a:rPr>
              <a:t>e</a:t>
            </a:r>
            <a:r>
              <a:rPr lang="zh-CN" altLang="en-US" sz="1665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1665">
                <a:latin typeface="微软雅黑" panose="020B0503020204020204" charset="-122"/>
                <a:ea typeface="微软雅黑" panose="020B0503020204020204" charset="-122"/>
                <a:sym typeface="+mn-ea"/>
              </a:rPr>
              <a:t>d</a:t>
            </a:r>
            <a:r>
              <a:rPr lang="zh-CN" altLang="en-US" sz="1665">
                <a:latin typeface="微软雅黑" panose="020B0503020204020204" charset="-122"/>
                <a:ea typeface="微软雅黑" panose="020B0503020204020204" charset="-122"/>
                <a:sym typeface="+mn-ea"/>
              </a:rPr>
              <a:t>三个数，</a:t>
            </a:r>
            <a:r>
              <a:rPr lang="en-US" altLang="zh-CN" sz="1665">
                <a:latin typeface="微软雅黑" panose="020B0503020204020204" charset="-122"/>
                <a:ea typeface="微软雅黑" panose="020B0503020204020204" charset="-122"/>
                <a:sym typeface="+mn-ea"/>
              </a:rPr>
              <a:t>(n,e)</a:t>
            </a:r>
            <a:r>
              <a:rPr lang="zh-CN" altLang="en-US" sz="1665">
                <a:latin typeface="微软雅黑" panose="020B0503020204020204" charset="-122"/>
                <a:ea typeface="微软雅黑" panose="020B0503020204020204" charset="-122"/>
                <a:sym typeface="+mn-ea"/>
              </a:rPr>
              <a:t>构成公钥，（</a:t>
            </a:r>
            <a:r>
              <a:rPr lang="en-US" altLang="zh-CN" sz="1665">
                <a:latin typeface="微软雅黑" panose="020B0503020204020204" charset="-122"/>
                <a:ea typeface="微软雅黑" panose="020B0503020204020204" charset="-122"/>
                <a:sym typeface="+mn-ea"/>
              </a:rPr>
              <a:t>n,d)</a:t>
            </a:r>
            <a:r>
              <a:rPr lang="zh-CN" altLang="en-US" sz="1665">
                <a:latin typeface="微软雅黑" panose="020B0503020204020204" charset="-122"/>
                <a:ea typeface="微软雅黑" panose="020B0503020204020204" charset="-122"/>
                <a:sym typeface="+mn-ea"/>
              </a:rPr>
              <a:t>构成私钥</a:t>
            </a:r>
            <a:endParaRPr lang="zh-CN" altLang="en-US" sz="1665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buNone/>
            </a:pPr>
            <a:r>
              <a:rPr lang="zh-CN" altLang="en-US" sz="1665">
                <a:latin typeface="微软雅黑" panose="020B0503020204020204" charset="-122"/>
                <a:ea typeface="微软雅黑" panose="020B0503020204020204" charset="-122"/>
                <a:sym typeface="+mn-ea"/>
              </a:rPr>
              <a:t>这个生成算法是</a:t>
            </a:r>
            <a:r>
              <a:rPr lang="en-US" altLang="zh-CN" sz="1665">
                <a:latin typeface="微软雅黑" panose="020B0503020204020204" charset="-122"/>
                <a:ea typeface="微软雅黑" panose="020B0503020204020204" charset="-122"/>
                <a:sym typeface="+mn-ea"/>
              </a:rPr>
              <a:t>“</a:t>
            </a:r>
            <a:r>
              <a:rPr lang="zh-CN" altLang="en-US" sz="1665">
                <a:latin typeface="微软雅黑" panose="020B0503020204020204" charset="-122"/>
                <a:ea typeface="微软雅黑" panose="020B0503020204020204" charset="-122"/>
                <a:sym typeface="+mn-ea"/>
              </a:rPr>
              <a:t>自己</a:t>
            </a:r>
            <a:r>
              <a:rPr lang="en-US" altLang="zh-CN" sz="1665">
                <a:latin typeface="微软雅黑" panose="020B0503020204020204" charset="-122"/>
                <a:ea typeface="微软雅黑" panose="020B0503020204020204" charset="-122"/>
                <a:sym typeface="+mn-ea"/>
              </a:rPr>
              <a:t>”</a:t>
            </a:r>
            <a:r>
              <a:rPr lang="zh-CN" altLang="en-US" sz="1665">
                <a:latin typeface="微软雅黑" panose="020B0503020204020204" charset="-122"/>
                <a:ea typeface="微软雅黑" panose="020B0503020204020204" charset="-122"/>
                <a:sym typeface="+mn-ea"/>
              </a:rPr>
              <a:t>执行的，私钥留给自己，公钥</a:t>
            </a:r>
            <a:r>
              <a:rPr lang="zh-CN" altLang="en-US" sz="1665">
                <a:latin typeface="微软雅黑" panose="020B0503020204020204" charset="-122"/>
                <a:ea typeface="微软雅黑" panose="020B0503020204020204" charset="-122"/>
                <a:sym typeface="+mn-ea"/>
              </a:rPr>
              <a:t>公之于众</a:t>
            </a:r>
            <a:endParaRPr lang="zh-CN" altLang="en-US" sz="1665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buNone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证明：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忘记它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2" y="779567"/>
            <a:ext cx="9601196" cy="1303867"/>
          </a:xfrm>
        </p:spPr>
        <p:txBody>
          <a:bodyPr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两种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用法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2394585"/>
            <a:ext cx="9601200" cy="3734435"/>
          </a:xfrm>
        </p:spPr>
        <p:txBody>
          <a:bodyPr>
            <a:normAutofit lnSpcReduction="10000"/>
          </a:bodyPr>
          <a:p>
            <a:pPr lvl="1">
              <a:buNone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加密：</a:t>
            </a:r>
            <a:r>
              <a:rPr lang="zh-CN" altLang="en-US" sz="1665" b="1">
                <a:latin typeface="宋体" panose="02010600030101010101" pitchFamily="2" charset="-122"/>
                <a:ea typeface="宋体" panose="02010600030101010101" pitchFamily="2" charset="-122"/>
              </a:rPr>
              <a:t>公钥</a:t>
            </a:r>
            <a:r>
              <a:rPr lang="en-US" altLang="zh-CN" sz="1665" b="1">
                <a:latin typeface="宋体" panose="02010600030101010101" pitchFamily="2" charset="-122"/>
                <a:ea typeface="宋体" panose="02010600030101010101" pitchFamily="2" charset="-122"/>
              </a:rPr>
              <a:t>-&gt;</a:t>
            </a:r>
            <a:r>
              <a:rPr lang="zh-CN" altLang="en-US" sz="1665" b="1">
                <a:latin typeface="宋体" panose="02010600030101010101" pitchFamily="2" charset="-122"/>
                <a:ea typeface="宋体" panose="02010600030101010101" pitchFamily="2" charset="-122"/>
              </a:rPr>
              <a:t>私钥：</a:t>
            </a:r>
            <a:r>
              <a:rPr lang="en-US" altLang="zh-CN" sz="1665" b="1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en-US" altLang="zh-CN" sz="1665" b="1" baseline="30000"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lang="en-US" altLang="zh-CN" sz="1665" b="1">
                <a:latin typeface="宋体" panose="02010600030101010101" pitchFamily="2" charset="-122"/>
                <a:ea typeface="宋体" panose="02010600030101010101" pitchFamily="2" charset="-122"/>
              </a:rPr>
              <a:t> = c, c</a:t>
            </a:r>
            <a:r>
              <a:rPr lang="en-US" altLang="zh-CN" sz="1665" b="1" baseline="3000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en-US" altLang="zh-CN" sz="1665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665" b="1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665" b="1">
                <a:latin typeface="宋体" panose="02010600030101010101" pitchFamily="2" charset="-122"/>
                <a:ea typeface="宋体" panose="02010600030101010101" pitchFamily="2" charset="-122"/>
              </a:rPr>
              <a:t>= m</a:t>
            </a:r>
            <a:r>
              <a:rPr lang="en-US" altLang="zh-CN" sz="1665" b="1" baseline="30000">
                <a:latin typeface="宋体" panose="02010600030101010101" pitchFamily="2" charset="-122"/>
                <a:ea typeface="宋体" panose="02010600030101010101" pitchFamily="2" charset="-122"/>
              </a:rPr>
              <a:t>ed</a:t>
            </a:r>
            <a:r>
              <a:rPr lang="en-US" altLang="zh-CN" sz="1665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665" b="1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1665" b="1">
                <a:latin typeface="宋体" panose="02010600030101010101" pitchFamily="2" charset="-122"/>
                <a:ea typeface="宋体" panose="02010600030101010101" pitchFamily="2" charset="-122"/>
              </a:rPr>
              <a:t> = m</a:t>
            </a:r>
            <a:endParaRPr lang="en-US" altLang="zh-CN" sz="1665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签名：</a:t>
            </a:r>
            <a:r>
              <a:rPr lang="zh-CN" altLang="en-US" sz="166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私钥</a:t>
            </a:r>
            <a:r>
              <a:rPr lang="en-US" altLang="zh-CN" sz="166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-&gt;</a:t>
            </a:r>
            <a:r>
              <a:rPr lang="zh-CN" altLang="en-US" sz="166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公钥：</a:t>
            </a:r>
            <a:r>
              <a:rPr lang="en-US" altLang="zh-CN" sz="166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</a:t>
            </a:r>
            <a:r>
              <a:rPr lang="en-US" altLang="zh-CN" sz="1660" b="1" baseline="30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</a:t>
            </a:r>
            <a:r>
              <a:rPr lang="en-US" altLang="zh-CN" sz="166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= c, c</a:t>
            </a:r>
            <a:r>
              <a:rPr lang="en-US" altLang="zh-CN" sz="1660" b="1" baseline="30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</a:t>
            </a:r>
            <a:r>
              <a:rPr lang="en-US" altLang="zh-CN" sz="166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166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166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= m</a:t>
            </a:r>
            <a:r>
              <a:rPr lang="en-US" altLang="zh-CN" sz="1660" b="1" baseline="30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de</a:t>
            </a:r>
            <a:r>
              <a:rPr lang="en-US" altLang="zh-CN" sz="166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166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</a:t>
            </a:r>
            <a:r>
              <a:rPr lang="en-US" altLang="zh-CN" sz="166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= m</a:t>
            </a:r>
            <a:endParaRPr lang="en-US" altLang="zh-CN" sz="166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>
              <a:buNone/>
            </a:pPr>
            <a:endParaRPr lang="en-US" altLang="zh-CN" sz="166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>
              <a:buNone/>
            </a:pPr>
            <a:endParaRPr lang="en-US" altLang="zh-CN" sz="166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en-US" altLang="zh-CN" sz="3200" b="1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加密传输是发送者用接收者公钥加密，接收者用自己私钥解密；签名是发送者用自己私钥加密明文得到密文，并和明文一起打包发送，接收者用发送者的公钥验证(解密成明文并跟包中的明文比对）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2" y="779567"/>
            <a:ext cx="9601196" cy="1303867"/>
          </a:xfrm>
        </p:spPr>
        <p:txBody>
          <a:bodyPr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基本场景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配置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2394585"/>
            <a:ext cx="9601200" cy="915035"/>
          </a:xfrm>
        </p:spPr>
        <p:txBody>
          <a:bodyPr>
            <a:normAutofit fontScale="90000"/>
          </a:bodyPr>
          <a:p>
            <a:pPr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</a:rPr>
              <a:t>每个人持有自己的私钥和</a:t>
            </a:r>
            <a:r>
              <a:rPr lang="zh-CN" altLang="en-US" sz="4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所有其他人</a:t>
            </a:r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</a:rPr>
              <a:t>的公钥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2" y="779567"/>
            <a:ext cx="9601196" cy="1303867"/>
          </a:xfrm>
        </p:spPr>
        <p:txBody>
          <a:bodyPr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高级场景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配置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2394585"/>
            <a:ext cx="9601200" cy="3501390"/>
          </a:xfrm>
        </p:spPr>
        <p:txBody>
          <a:bodyPr>
            <a:normAutofit fontScale="35000"/>
          </a:bodyPr>
          <a:p>
            <a:pPr>
              <a:buNone/>
            </a:pPr>
            <a:r>
              <a:rPr lang="zh-CN" altLang="en-US" sz="4445">
                <a:latin typeface="宋体" panose="02010600030101010101" pitchFamily="2" charset="-122"/>
                <a:ea typeface="宋体" panose="02010600030101010101" pitchFamily="2" charset="-122"/>
              </a:rPr>
              <a:t>在这个场景中除了通信者，增加一个信任权威</a:t>
            </a:r>
            <a:r>
              <a:rPr lang="en-US" altLang="zh-CN" sz="4445">
                <a:latin typeface="宋体" panose="02010600030101010101" pitchFamily="2" charset="-122"/>
                <a:ea typeface="宋体" panose="02010600030101010101" pitchFamily="2" charset="-122"/>
              </a:rPr>
              <a:t>(CA)</a:t>
            </a:r>
            <a:r>
              <a:rPr lang="zh-CN" altLang="en-US" sz="4445">
                <a:latin typeface="宋体" panose="02010600030101010101" pitchFamily="2" charset="-122"/>
                <a:ea typeface="宋体" panose="02010600030101010101" pitchFamily="2" charset="-122"/>
              </a:rPr>
              <a:t>，它：</a:t>
            </a:r>
            <a:endParaRPr lang="zh-CN" altLang="en-US" sz="4445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sz="4445">
                <a:latin typeface="宋体" panose="02010600030101010101" pitchFamily="2" charset="-122"/>
                <a:ea typeface="宋体" panose="02010600030101010101" pitchFamily="2" charset="-122"/>
              </a:rPr>
              <a:t>生成自己的公私钥对，用自己的私钥对自己的公钥签名形成自签名</a:t>
            </a:r>
            <a:r>
              <a:rPr lang="zh-CN" altLang="en-US" sz="4445">
                <a:latin typeface="宋体" panose="02010600030101010101" pitchFamily="2" charset="-122"/>
                <a:ea typeface="宋体" panose="02010600030101010101" pitchFamily="2" charset="-122"/>
              </a:rPr>
              <a:t>证书</a:t>
            </a:r>
            <a:endParaRPr lang="zh-CN" altLang="en-US" sz="4445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sz="4445">
                <a:latin typeface="宋体" panose="02010600030101010101" pitchFamily="2" charset="-122"/>
                <a:ea typeface="宋体" panose="02010600030101010101" pitchFamily="2" charset="-122"/>
              </a:rPr>
              <a:t>分发自己的自签名</a:t>
            </a:r>
            <a:r>
              <a:rPr lang="zh-CN" altLang="en-US" sz="4445">
                <a:latin typeface="宋体" panose="02010600030101010101" pitchFamily="2" charset="-122"/>
                <a:ea typeface="宋体" panose="02010600030101010101" pitchFamily="2" charset="-122"/>
              </a:rPr>
              <a:t>证书</a:t>
            </a:r>
            <a:endParaRPr lang="zh-CN" altLang="en-US" sz="4445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sz="4445">
                <a:latin typeface="宋体" panose="02010600030101010101" pitchFamily="2" charset="-122"/>
                <a:ea typeface="宋体" panose="02010600030101010101" pitchFamily="2" charset="-122"/>
              </a:rPr>
              <a:t>用自己的私钥为通信</a:t>
            </a:r>
            <a:r>
              <a:rPr lang="zh-CN" altLang="en-US" sz="4445">
                <a:latin typeface="宋体" panose="02010600030101010101" pitchFamily="2" charset="-122"/>
                <a:ea typeface="宋体" panose="02010600030101010101" pitchFamily="2" charset="-122"/>
              </a:rPr>
              <a:t>体的公钥签名，形成通信者的可信</a:t>
            </a:r>
            <a:r>
              <a:rPr lang="zh-CN" altLang="en-US" sz="4445">
                <a:latin typeface="宋体" panose="02010600030101010101" pitchFamily="2" charset="-122"/>
                <a:ea typeface="宋体" panose="02010600030101010101" pitchFamily="2" charset="-122"/>
              </a:rPr>
              <a:t>证书</a:t>
            </a:r>
            <a:endParaRPr lang="zh-CN" altLang="en-US" sz="4445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</a:rPr>
              <a:t>每个人持有：</a:t>
            </a:r>
            <a:endParaRPr lang="zh-CN" altLang="en-US" sz="4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14350" indent="-514350">
              <a:buAutoNum type="arabicPeriod"/>
            </a:pPr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</a:rPr>
              <a:t>自己的私钥</a:t>
            </a:r>
            <a:endParaRPr lang="zh-CN" altLang="en-US" sz="4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14350" indent="-514350">
              <a:buAutoNum type="arabicPeriod"/>
            </a:pPr>
            <a:r>
              <a:rPr lang="en-US" altLang="zh-CN" sz="4000">
                <a:latin typeface="宋体" panose="02010600030101010101" pitchFamily="2" charset="-122"/>
                <a:ea typeface="宋体" panose="02010600030101010101" pitchFamily="2" charset="-122"/>
              </a:rPr>
              <a:t>CA</a:t>
            </a:r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</a:rPr>
              <a:t>的证书</a:t>
            </a:r>
            <a:endParaRPr lang="zh-CN" altLang="en-US" sz="4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14350" indent="-514350">
              <a:buAutoNum type="arabicPeriod"/>
            </a:pPr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</a:rPr>
              <a:t>自己的被</a:t>
            </a:r>
            <a:r>
              <a:rPr lang="en-US" altLang="zh-CN" sz="4000">
                <a:latin typeface="宋体" panose="02010600030101010101" pitchFamily="2" charset="-122"/>
                <a:ea typeface="宋体" panose="02010600030101010101" pitchFamily="2" charset="-122"/>
              </a:rPr>
              <a:t>CA</a:t>
            </a:r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</a:rPr>
              <a:t>签名的证书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None/>
            </a:pP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2" y="779567"/>
            <a:ext cx="9601196" cy="1303867"/>
          </a:xfrm>
        </p:spPr>
        <p:txBody>
          <a:bodyPr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高级配置下的通信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场景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配置：</a:t>
            </a:r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权威机构</a:t>
            </a: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CA</a:t>
            </a:r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，信息发送者</a:t>
            </a: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</a:t>
            </a:r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，信息接收者</a:t>
            </a: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</a:t>
            </a:r>
            <a:endParaRPr lang="zh-CN" altLang="en-US" sz="20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权威机构</a:t>
            </a: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</a:t>
            </a:r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形成自己的公私钥对，自签名成</a:t>
            </a: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</a:t>
            </a:r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证书，交给</a:t>
            </a: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endParaRPr lang="en-US" altLang="zh-CN" sz="20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形成自己的公私钥对</a:t>
            </a:r>
            <a:endParaRPr lang="zh-CN" altLang="en-US" sz="20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</a:t>
            </a:r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用自己的私钥对</a:t>
            </a: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的公钥做签名，形成</a:t>
            </a: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的证书，对</a:t>
            </a: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的公钥签名，形成</a:t>
            </a: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的证书</a:t>
            </a:r>
            <a:endParaRPr lang="zh-CN" altLang="en-US" sz="20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交换证书，各自用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CA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证书验证对方的证书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实际是用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CA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的公钥验证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CA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的签名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将明文先签名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后加密发送给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站在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一方的立场看问题：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buAutoNum type="arabicPeriod"/>
            </a:pPr>
            <a:r>
              <a:rPr lang="zh-CN" altLang="en-US" sz="1665">
                <a:latin typeface="宋体" panose="02010600030101010101" pitchFamily="2" charset="-122"/>
                <a:ea typeface="宋体" panose="02010600030101010101" pitchFamily="2" charset="-122"/>
              </a:rPr>
              <a:t>我收到</a:t>
            </a:r>
            <a:r>
              <a:rPr lang="en-US" altLang="zh-CN" sz="1665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65">
                <a:latin typeface="宋体" panose="02010600030101010101" pitchFamily="2" charset="-122"/>
                <a:ea typeface="宋体" panose="02010600030101010101" pitchFamily="2" charset="-122"/>
              </a:rPr>
              <a:t>的证书，通过</a:t>
            </a:r>
            <a:r>
              <a:rPr lang="en-US" altLang="zh-CN" sz="1665">
                <a:latin typeface="宋体" panose="02010600030101010101" pitchFamily="2" charset="-122"/>
                <a:ea typeface="宋体" panose="02010600030101010101" pitchFamily="2" charset="-122"/>
              </a:rPr>
              <a:t>CA</a:t>
            </a:r>
            <a:r>
              <a:rPr lang="zh-CN" altLang="en-US" sz="1665">
                <a:latin typeface="宋体" panose="02010600030101010101" pitchFamily="2" charset="-122"/>
                <a:ea typeface="宋体" panose="02010600030101010101" pitchFamily="2" charset="-122"/>
              </a:rPr>
              <a:t>证书验证这个证书被一个权威机构认可</a:t>
            </a:r>
            <a:endParaRPr lang="zh-CN" altLang="en-US" sz="1665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buAutoNum type="arabicPeriod"/>
            </a:pPr>
            <a:r>
              <a:rPr lang="zh-CN" altLang="en-US" sz="1665"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en-US" altLang="zh-CN" sz="1665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65">
                <a:latin typeface="宋体" panose="02010600030101010101" pitchFamily="2" charset="-122"/>
                <a:ea typeface="宋体" panose="02010600030101010101" pitchFamily="2" charset="-122"/>
              </a:rPr>
              <a:t>的证书验证所收到的数据的签名，数据确实是</a:t>
            </a:r>
            <a:r>
              <a:rPr lang="en-US" altLang="zh-CN" sz="1665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65">
                <a:latin typeface="宋体" panose="02010600030101010101" pitchFamily="2" charset="-122"/>
                <a:ea typeface="宋体" panose="02010600030101010101" pitchFamily="2" charset="-122"/>
              </a:rPr>
              <a:t>发送的，</a:t>
            </a:r>
            <a:r>
              <a:rPr lang="en-US" altLang="zh-CN" sz="1665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665">
                <a:latin typeface="宋体" panose="02010600030101010101" pitchFamily="2" charset="-122"/>
                <a:ea typeface="宋体" panose="02010600030101010101" pitchFamily="2" charset="-122"/>
              </a:rPr>
              <a:t>并且数据未被篡改</a:t>
            </a:r>
            <a:endParaRPr lang="zh-CN" altLang="en-US" sz="1665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在这个配置中，与基本场景配置不同，通信实体只需要持有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CA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的自签名证书，而不需要持有所有其他通信实体的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证书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http + TLS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上述高级配置中，交换并验证了证书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之后：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交换对称加密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密码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用对称加密密码进行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通信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椭圆 15"/>
          <p:cNvSpPr/>
          <p:nvPr/>
        </p:nvSpPr>
        <p:spPr>
          <a:xfrm>
            <a:off x="750570" y="3540760"/>
            <a:ext cx="2302510" cy="14090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808855" y="2286635"/>
            <a:ext cx="3154045" cy="16084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Certificate Authoirty</a:t>
            </a:r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TLS</a:t>
            </a:r>
            <a:r>
              <a:rPr lang="zh-CN" altLang="en-US"/>
              <a:t>配置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771015" y="5269865"/>
            <a:ext cx="1775460" cy="659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通信方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7962900" y="5411470"/>
            <a:ext cx="1775460" cy="659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通信方</a:t>
            </a:r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1338580" y="4361815"/>
            <a:ext cx="1155700" cy="386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r>
              <a:rPr lang="zh-CN" altLang="en-US"/>
              <a:t>的</a:t>
            </a:r>
            <a:r>
              <a:rPr lang="zh-CN" altLang="en-US"/>
              <a:t>私钥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338580" y="3773170"/>
            <a:ext cx="1155700" cy="386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r>
              <a:rPr lang="zh-CN" altLang="en-US"/>
              <a:t>的</a:t>
            </a:r>
            <a:r>
              <a:rPr lang="zh-CN" altLang="en-US"/>
              <a:t>证书</a:t>
            </a:r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10006330" y="4478655"/>
            <a:ext cx="1155700" cy="386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r>
              <a:rPr lang="zh-CN" altLang="en-US"/>
              <a:t>的</a:t>
            </a:r>
            <a:r>
              <a:rPr lang="zh-CN" altLang="en-US"/>
              <a:t>私钥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10006330" y="3895090"/>
            <a:ext cx="1155700" cy="386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r>
              <a:rPr lang="zh-CN" altLang="en-US"/>
              <a:t>的</a:t>
            </a:r>
            <a:r>
              <a:rPr lang="zh-CN" altLang="en-US"/>
              <a:t>证书</a:t>
            </a:r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5864225" y="2567940"/>
            <a:ext cx="1236980" cy="386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CA</a:t>
            </a:r>
            <a:r>
              <a:rPr lang="zh-CN" altLang="en-US"/>
              <a:t>的</a:t>
            </a:r>
            <a:r>
              <a:rPr lang="zh-CN" altLang="en-US"/>
              <a:t>私钥</a:t>
            </a:r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5864225" y="3235960"/>
            <a:ext cx="1348740" cy="386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CA</a:t>
            </a:r>
            <a:r>
              <a:rPr lang="zh-CN" altLang="en-US"/>
              <a:t>的</a:t>
            </a:r>
            <a:r>
              <a:rPr lang="zh-CN" altLang="en-US"/>
              <a:t>证书</a:t>
            </a:r>
            <a:endParaRPr lang="zh-CN" altLang="en-US"/>
          </a:p>
        </p:txBody>
      </p:sp>
      <p:cxnSp>
        <p:nvCxnSpPr>
          <p:cNvPr id="10" name="直接箭头连接符 9"/>
          <p:cNvCxnSpPr>
            <a:stCxn id="13" idx="1"/>
            <a:endCxn id="9" idx="3"/>
          </p:cNvCxnSpPr>
          <p:nvPr/>
        </p:nvCxnSpPr>
        <p:spPr>
          <a:xfrm flipH="1">
            <a:off x="2494280" y="2760980"/>
            <a:ext cx="3369945" cy="120523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9366885" y="3622040"/>
            <a:ext cx="2302510" cy="14090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546475" y="4281170"/>
            <a:ext cx="1784985" cy="8420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3764915" y="4509135"/>
            <a:ext cx="1348740" cy="386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CA</a:t>
            </a:r>
            <a:r>
              <a:rPr lang="zh-CN" altLang="en-US"/>
              <a:t>的</a:t>
            </a:r>
            <a:r>
              <a:rPr lang="zh-CN" altLang="en-US"/>
              <a:t>证书</a:t>
            </a:r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6990080" y="4255770"/>
            <a:ext cx="1784985" cy="8420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7208520" y="4483735"/>
            <a:ext cx="1348740" cy="386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CA</a:t>
            </a:r>
            <a:r>
              <a:rPr lang="zh-CN" altLang="en-US"/>
              <a:t>的</a:t>
            </a:r>
            <a:r>
              <a:rPr lang="zh-CN" altLang="en-US"/>
              <a:t>证书</a:t>
            </a:r>
            <a:endParaRPr lang="zh-CN" altLang="en-US"/>
          </a:p>
        </p:txBody>
      </p:sp>
      <p:cxnSp>
        <p:nvCxnSpPr>
          <p:cNvPr id="22" name="直接箭头连接符 21"/>
          <p:cNvCxnSpPr>
            <a:stCxn id="13" idx="3"/>
            <a:endCxn id="12" idx="1"/>
          </p:cNvCxnSpPr>
          <p:nvPr/>
        </p:nvCxnSpPr>
        <p:spPr>
          <a:xfrm>
            <a:off x="7101205" y="2760980"/>
            <a:ext cx="2905125" cy="132715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7" idx="0"/>
            <a:endCxn id="20" idx="5"/>
          </p:cNvCxnSpPr>
          <p:nvPr/>
        </p:nvCxnSpPr>
        <p:spPr>
          <a:xfrm flipH="1" flipV="1">
            <a:off x="8513445" y="4974590"/>
            <a:ext cx="337185" cy="43688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7" idx="0"/>
            <a:endCxn id="17" idx="3"/>
          </p:cNvCxnSpPr>
          <p:nvPr/>
        </p:nvCxnSpPr>
        <p:spPr>
          <a:xfrm flipV="1">
            <a:off x="8850630" y="4824730"/>
            <a:ext cx="853440" cy="5867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6" idx="0"/>
            <a:endCxn id="18" idx="3"/>
          </p:cNvCxnSpPr>
          <p:nvPr/>
        </p:nvCxnSpPr>
        <p:spPr>
          <a:xfrm flipV="1">
            <a:off x="2658745" y="4999990"/>
            <a:ext cx="1149350" cy="26987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6" idx="0"/>
            <a:endCxn id="16" idx="4"/>
          </p:cNvCxnSpPr>
          <p:nvPr/>
        </p:nvCxnSpPr>
        <p:spPr>
          <a:xfrm flipH="1" flipV="1">
            <a:off x="1901825" y="4949825"/>
            <a:ext cx="756920" cy="3200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4" idx="2"/>
            <a:endCxn id="18" idx="7"/>
          </p:cNvCxnSpPr>
          <p:nvPr/>
        </p:nvCxnSpPr>
        <p:spPr>
          <a:xfrm flipH="1">
            <a:off x="5069840" y="3622040"/>
            <a:ext cx="1468755" cy="78232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21" idx="0"/>
          </p:cNvCxnSpPr>
          <p:nvPr/>
        </p:nvCxnSpPr>
        <p:spPr>
          <a:xfrm>
            <a:off x="6532245" y="3631565"/>
            <a:ext cx="1350645" cy="85217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6" idx="3"/>
            <a:endCxn id="7" idx="1"/>
          </p:cNvCxnSpPr>
          <p:nvPr/>
        </p:nvCxnSpPr>
        <p:spPr>
          <a:xfrm>
            <a:off x="3546475" y="5599430"/>
            <a:ext cx="4416425" cy="141605"/>
          </a:xfrm>
          <a:prstGeom prst="straightConnector1">
            <a:avLst/>
          </a:prstGeom>
          <a:ln w="28575" cmpd="dbl">
            <a:solidFill>
              <a:schemeClr val="accent1">
                <a:shade val="50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TLS</a:t>
            </a:r>
            <a:r>
              <a:rPr lang="zh-CN" altLang="en-US"/>
              <a:t>配置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86355" y="3296920"/>
            <a:ext cx="608584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有了权威信任机构之后，通信的世界得以简化，通信主体不必持有所有其他实体的公钥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证书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，而只需要持有他所信任的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机构的自签名根证书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握手阶段交换证书，并用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证书验证它是否被各自所信任的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签名的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证书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环保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1443</Words>
  <Application>WPS 演示</Application>
  <PresentationFormat>宽屏</PresentationFormat>
  <Paragraphs>143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宋体</vt:lpstr>
      <vt:lpstr>Wingdings</vt:lpstr>
      <vt:lpstr>Arial</vt:lpstr>
      <vt:lpstr>Garamond</vt:lpstr>
      <vt:lpstr>方正舒体</vt:lpstr>
      <vt:lpstr>微软雅黑</vt:lpstr>
      <vt:lpstr>Arial Unicode MS</vt:lpstr>
      <vt:lpstr>Calibri</vt:lpstr>
      <vt:lpstr>隶书</vt:lpstr>
      <vt:lpstr>环保</vt:lpstr>
      <vt:lpstr>RSA应用</vt:lpstr>
      <vt:lpstr>高级配置-增加权威中心</vt:lpstr>
      <vt:lpstr>内容回顾</vt:lpstr>
      <vt:lpstr>内容回顾</vt:lpstr>
      <vt:lpstr>基本场景</vt:lpstr>
      <vt:lpstr>高级配置-增加权威中心</vt:lpstr>
      <vt:lpstr>http + TLS</vt:lpstr>
      <vt:lpstr>TLS配置</vt:lpstr>
      <vt:lpstr>TLS配置</vt:lpstr>
      <vt:lpstr>JWT配置</vt:lpstr>
      <vt:lpstr>JWT配置</vt:lpstr>
      <vt:lpstr>密码学的现状与未来</vt:lpstr>
      <vt:lpstr>区分这些词儿：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访问控制</dc:title>
  <dc:creator>b yq</dc:creator>
  <cp:lastModifiedBy>白玉琪</cp:lastModifiedBy>
  <cp:revision>114</cp:revision>
  <dcterms:created xsi:type="dcterms:W3CDTF">2021-10-12T22:04:00Z</dcterms:created>
  <dcterms:modified xsi:type="dcterms:W3CDTF">2021-12-02T07:19:27Z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F8DADBF05FF34BD7A4C2A222D7A86EBA</vt:lpwstr>
  </property>
  <property fmtid="{D5CDD505-2E9C-101B-9397-08002B2CF9AE}" pid="3" name="KSOProductBuildVer">
    <vt:lpwstr>2052-11.1.0.11115</vt:lpwstr>
  </property>
</Properties>
</file>