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4" r:id="rId3"/>
    <p:sldId id="396" r:id="rId5"/>
    <p:sldId id="480" r:id="rId6"/>
    <p:sldId id="397" r:id="rId7"/>
    <p:sldId id="398" r:id="rId8"/>
    <p:sldId id="399" r:id="rId9"/>
    <p:sldId id="509" r:id="rId10"/>
    <p:sldId id="431" r:id="rId11"/>
    <p:sldId id="430" r:id="rId12"/>
    <p:sldId id="433" r:id="rId13"/>
    <p:sldId id="432" r:id="rId14"/>
    <p:sldId id="465" r:id="rId15"/>
    <p:sldId id="466" r:id="rId16"/>
    <p:sldId id="468" r:id="rId17"/>
    <p:sldId id="469" r:id="rId18"/>
    <p:sldId id="537" r:id="rId19"/>
    <p:sldId id="470" r:id="rId20"/>
    <p:sldId id="471" r:id="rId21"/>
    <p:sldId id="472" r:id="rId22"/>
    <p:sldId id="476" r:id="rId23"/>
    <p:sldId id="473" r:id="rId24"/>
    <p:sldId id="474" r:id="rId25"/>
    <p:sldId id="475" r:id="rId26"/>
    <p:sldId id="533" r:id="rId27"/>
    <p:sldId id="534" r:id="rId28"/>
    <p:sldId id="535" r:id="rId29"/>
    <p:sldId id="479" r:id="rId30"/>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79CA"/>
    <a:srgbClr val="073C65"/>
    <a:srgbClr val="5ECCF3"/>
    <a:srgbClr val="152F47"/>
    <a:srgbClr val="FFC000"/>
    <a:srgbClr val="B12725"/>
    <a:srgbClr val="05BAC8"/>
    <a:srgbClr val="21AB82"/>
    <a:srgbClr val="F14124"/>
    <a:srgbClr val="5DCE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7" autoAdjust="0"/>
    <p:restoredTop sz="99298" autoAdjust="0"/>
  </p:normalViewPr>
  <p:slideViewPr>
    <p:cSldViewPr snapToGrid="0">
      <p:cViewPr varScale="1">
        <p:scale>
          <a:sx n="113" d="100"/>
          <a:sy n="113" d="100"/>
        </p:scale>
        <p:origin x="638" y="86"/>
      </p:cViewPr>
      <p:guideLst>
        <p:guide orient="horz" pos="805"/>
        <p:guide orient="horz" pos="1573"/>
        <p:guide pos="3832"/>
        <p:guide pos="128"/>
      </p:guideLst>
    </p:cSldViewPr>
  </p:slideViewPr>
  <p:notesTextViewPr>
    <p:cViewPr>
      <p:scale>
        <a:sx n="66" d="100"/>
        <a:sy n="66" d="100"/>
      </p:scale>
      <p:origin x="0" y="0"/>
    </p:cViewPr>
  </p:notesTextViewPr>
  <p:sorterViewPr>
    <p:cViewPr>
      <p:scale>
        <a:sx n="75" d="100"/>
        <a:sy n="75" d="100"/>
      </p:scale>
      <p:origin x="0" y="0"/>
    </p:cViewPr>
  </p:sorterViewPr>
  <p:notesViewPr>
    <p:cSldViewPr snapToGrid="0">
      <p:cViewPr varScale="1">
        <p:scale>
          <a:sx n="86" d="100"/>
          <a:sy n="86"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D8D3007C-0BBF-4CAD-B02F-7664B804665F}"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8927DC7C-EA85-41EA-BE8E-3BC04B9579C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微软雅黑" panose="020B0503020204020204" pitchFamily="34" charset="-122"/>
        <a:cs typeface="+mn-cs"/>
      </a:defRPr>
    </a:lvl1pPr>
    <a:lvl2pPr marL="342900" algn="l" defTabSz="685800" rtl="0" eaLnBrk="1" latinLnBrk="0" hangingPunct="1">
      <a:defRPr sz="900" kern="1200">
        <a:solidFill>
          <a:schemeClr val="tx1"/>
        </a:solidFill>
        <a:latin typeface="+mn-lt"/>
        <a:ea typeface="微软雅黑" panose="020B0503020204020204" pitchFamily="34" charset="-122"/>
        <a:cs typeface="+mn-cs"/>
      </a:defRPr>
    </a:lvl2pPr>
    <a:lvl3pPr marL="685800" algn="l" defTabSz="685800" rtl="0" eaLnBrk="1" latinLnBrk="0" hangingPunct="1">
      <a:defRPr sz="900" kern="1200">
        <a:solidFill>
          <a:schemeClr val="tx1"/>
        </a:solidFill>
        <a:latin typeface="+mn-lt"/>
        <a:ea typeface="微软雅黑" panose="020B0503020204020204" pitchFamily="34" charset="-122"/>
        <a:cs typeface="+mn-cs"/>
      </a:defRPr>
    </a:lvl3pPr>
    <a:lvl4pPr marL="1028700" algn="l" defTabSz="685800" rtl="0" eaLnBrk="1" latinLnBrk="0" hangingPunct="1">
      <a:defRPr sz="900" kern="1200">
        <a:solidFill>
          <a:schemeClr val="tx1"/>
        </a:solidFill>
        <a:latin typeface="+mn-lt"/>
        <a:ea typeface="微软雅黑" panose="020B0503020204020204" pitchFamily="34" charset="-122"/>
        <a:cs typeface="+mn-cs"/>
      </a:defRPr>
    </a:lvl4pPr>
    <a:lvl5pPr marL="1371600" algn="l" defTabSz="685800" rtl="0" eaLnBrk="1" latinLnBrk="0" hangingPunct="1">
      <a:defRPr sz="900" kern="1200">
        <a:solidFill>
          <a:schemeClr val="tx1"/>
        </a:solidFill>
        <a:latin typeface="+mn-lt"/>
        <a:ea typeface="微软雅黑" panose="020B0503020204020204" pitchFamily="34" charset="-122"/>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C8DB37-21FE-466F-861C-5865DBFB1088}"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4" name="矩形 3"/>
          <p:cNvSpPr/>
          <p:nvPr userDrawn="1"/>
        </p:nvSpPr>
        <p:spPr>
          <a:xfrm>
            <a:off x="-1" y="0"/>
            <a:ext cx="4586468" cy="5143500"/>
          </a:xfrm>
          <a:prstGeom prst="rect">
            <a:avLst/>
          </a:prstGeom>
          <a:gradFill flip="none" rotWithShape="1">
            <a:gsLst>
              <a:gs pos="0">
                <a:srgbClr val="163048">
                  <a:alpha val="0"/>
                </a:srgbClr>
              </a:gs>
              <a:gs pos="100000">
                <a:srgbClr val="0A172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第二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第三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第四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六章">
    <p:spTree>
      <p:nvGrpSpPr>
        <p:cNvPr id="1" name=""/>
        <p:cNvGrpSpPr/>
        <p:nvPr/>
      </p:nvGrpSpPr>
      <p:grpSpPr>
        <a:xfrm>
          <a:off x="0" y="0"/>
          <a:ext cx="0" cy="0"/>
          <a:chOff x="0" y="0"/>
          <a:chExt cx="0" cy="0"/>
        </a:xfrm>
      </p:grpSpPr>
      <p:cxnSp>
        <p:nvCxnSpPr>
          <p:cNvPr id="14" name="直接连接符 13"/>
          <p:cNvCxnSpPr/>
          <p:nvPr userDrawn="1"/>
        </p:nvCxnSpPr>
        <p:spPr>
          <a:xfrm flipH="1">
            <a:off x="0" y="94913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2"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1.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fld>
            <a:endParaRPr lang="en-US" dirty="0"/>
          </a:p>
        </p:txBody>
      </p:sp>
      <p:pic>
        <p:nvPicPr>
          <p:cNvPr id="8" name="图片 7"/>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4621" y="0"/>
            <a:ext cx="9134761"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4.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9.jpe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10.jpe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888198" y="1226764"/>
            <a:ext cx="3230880" cy="460375"/>
          </a:xfrm>
          <a:prstGeom prst="rect">
            <a:avLst/>
          </a:prstGeom>
          <a:noFill/>
        </p:spPr>
        <p:txBody>
          <a:bodyPr wrap="none" rtlCol="0">
            <a:spAutoFit/>
          </a:bodyPr>
          <a:lstStyle/>
          <a:p>
            <a:pPr algn="ctr"/>
            <a:r>
              <a:rPr lang="zh-CN" altLang="en-US" sz="2400" b="1" dirty="0">
                <a:solidFill>
                  <a:schemeClr val="bg1">
                    <a:lumMod val="95000"/>
                  </a:schemeClr>
                </a:solidFill>
                <a:latin typeface="微软雅黑" panose="020B0503020204020204" pitchFamily="34" charset="-122"/>
                <a:ea typeface="微软雅黑" panose="020B0503020204020204" pitchFamily="34" charset="-122"/>
              </a:rPr>
              <a:t>河北石油职业技术大学</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480315" y="2327014"/>
            <a:ext cx="4183380" cy="783590"/>
          </a:xfrm>
          <a:prstGeom prst="rect">
            <a:avLst/>
          </a:prstGeom>
        </p:spPr>
        <p:txBody>
          <a:bodyPr wrap="none">
            <a:spAutoFit/>
          </a:bodyPr>
          <a:lstStyle/>
          <a:p>
            <a:pPr algn="ctr"/>
            <a:r>
              <a:rPr lang="zh-CN" altLang="en-US" sz="4500" dirty="0">
                <a:solidFill>
                  <a:schemeClr val="bg1"/>
                </a:solidFill>
                <a:sym typeface="+mn-ea"/>
              </a:rPr>
              <a:t>浅谈区块链应用</a:t>
            </a:r>
            <a:endParaRPr lang="zh-CN" altLang="en-US" sz="4500" dirty="0">
              <a:solidFill>
                <a:schemeClr val="bg1"/>
              </a:solidFill>
              <a:sym typeface="+mn-ea"/>
            </a:endParaRPr>
          </a:p>
        </p:txBody>
      </p:sp>
      <p:sp>
        <p:nvSpPr>
          <p:cNvPr id="28" name="任意多边形 27"/>
          <p:cNvSpPr/>
          <p:nvPr/>
        </p:nvSpPr>
        <p:spPr>
          <a:xfrm flipH="1">
            <a:off x="3224229" y="3322915"/>
            <a:ext cx="2645663" cy="305522"/>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latin typeface="微软雅黑" panose="020B0503020204020204" pitchFamily="34" charset="-122"/>
              <a:ea typeface="微软雅黑" panose="020B0503020204020204" pitchFamily="34" charset="-122"/>
            </a:endParaRPr>
          </a:p>
        </p:txBody>
      </p:sp>
      <p:sp>
        <p:nvSpPr>
          <p:cNvPr id="57" name="TextBox 25"/>
          <p:cNvSpPr txBox="1"/>
          <p:nvPr/>
        </p:nvSpPr>
        <p:spPr>
          <a:xfrm>
            <a:off x="3253150" y="3345545"/>
            <a:ext cx="2728871" cy="275590"/>
          </a:xfrm>
          <a:prstGeom prst="rect">
            <a:avLst/>
          </a:prstGeom>
          <a:no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200" dirty="0"/>
              <a:t>主讲人：白玉琪    </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1000"/>
                                        <p:tgtEl>
                                          <p:spTgt spid="7"/>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par>
                          <p:cTn id="13" fill="hold">
                            <p:stCondLst>
                              <p:cond delay="1500"/>
                            </p:stCondLst>
                            <p:childTnLst>
                              <p:par>
                                <p:cTn id="14" presetID="49" presetClass="entr" presetSubtype="0" decel="10000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ppt_w</p:attrName>
                                        </p:attrNameLst>
                                      </p:cBhvr>
                                      <p:tavLst>
                                        <p:tav tm="0">
                                          <p:val>
                                            <p:fltVal val="0"/>
                                          </p:val>
                                        </p:tav>
                                        <p:tav tm="100000">
                                          <p:val>
                                            <p:strVal val="#ppt_w"/>
                                          </p:val>
                                        </p:tav>
                                      </p:tavLst>
                                    </p:anim>
                                    <p:anim calcmode="lin" valueType="num">
                                      <p:cBhvr>
                                        <p:cTn id="17" dur="500" fill="hold"/>
                                        <p:tgtEl>
                                          <p:spTgt spid="28"/>
                                        </p:tgtEl>
                                        <p:attrNameLst>
                                          <p:attrName>ppt_h</p:attrName>
                                        </p:attrNameLst>
                                      </p:cBhvr>
                                      <p:tavLst>
                                        <p:tav tm="0">
                                          <p:val>
                                            <p:fltVal val="0"/>
                                          </p:val>
                                        </p:tav>
                                        <p:tav tm="100000">
                                          <p:val>
                                            <p:strVal val="#ppt_h"/>
                                          </p:val>
                                        </p:tav>
                                      </p:tavLst>
                                    </p:anim>
                                    <p:anim calcmode="lin" valueType="num">
                                      <p:cBhvr>
                                        <p:cTn id="18" dur="500" fill="hold"/>
                                        <p:tgtEl>
                                          <p:spTgt spid="28"/>
                                        </p:tgtEl>
                                        <p:attrNameLst>
                                          <p:attrName>style.rotation</p:attrName>
                                        </p:attrNameLst>
                                      </p:cBhvr>
                                      <p:tavLst>
                                        <p:tav tm="0">
                                          <p:val>
                                            <p:fltVal val="360"/>
                                          </p:val>
                                        </p:tav>
                                        <p:tav tm="100000">
                                          <p:val>
                                            <p:fltVal val="0"/>
                                          </p:val>
                                        </p:tav>
                                      </p:tavLst>
                                    </p:anim>
                                    <p:animEffect transition="in" filter="fade">
                                      <p:cBhvr>
                                        <p:cTn id="19" dur="500"/>
                                        <p:tgtEl>
                                          <p:spTgt spid="28"/>
                                        </p:tgtEl>
                                      </p:cBhvr>
                                    </p:animEffect>
                                  </p:childTnLst>
                                </p:cTn>
                              </p:par>
                              <p:par>
                                <p:cTn id="20" presetID="49" presetClass="entr" presetSubtype="0" decel="10000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 calcmode="lin" valueType="num">
                                      <p:cBhvr>
                                        <p:cTn id="24" dur="500" fill="hold"/>
                                        <p:tgtEl>
                                          <p:spTgt spid="57"/>
                                        </p:tgtEl>
                                        <p:attrNameLst>
                                          <p:attrName>style.rotation</p:attrName>
                                        </p:attrNameLst>
                                      </p:cBhvr>
                                      <p:tavLst>
                                        <p:tav tm="0">
                                          <p:val>
                                            <p:fltVal val="360"/>
                                          </p:val>
                                        </p:tav>
                                        <p:tav tm="100000">
                                          <p:val>
                                            <p:fltVal val="0"/>
                                          </p:val>
                                        </p:tav>
                                      </p:tavLst>
                                    </p:anim>
                                    <p:animEffect transition="in" filter="fade">
                                      <p:cBhvr>
                                        <p:cTn id="2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8" grpId="0" bldLvl="0" animBg="1"/>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4250062" y="386569"/>
            <a:ext cx="48856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教育</a:t>
            </a:r>
            <a:r>
              <a:rPr lang="zh-CN" altLang="en-US" sz="2200" dirty="0">
                <a:solidFill>
                  <a:schemeClr val="bg1"/>
                </a:solidFill>
                <a:sym typeface="+mn-ea"/>
              </a:rPr>
              <a:t>与研究角度：大胆假设和小心求证</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27" name="组合 26"/>
          <p:cNvGrpSpPr/>
          <p:nvPr/>
        </p:nvGrpSpPr>
        <p:grpSpPr>
          <a:xfrm>
            <a:off x="3782213" y="427662"/>
            <a:ext cx="197506" cy="296260"/>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4" name="矩形 47"/>
          <p:cNvSpPr>
            <a:spLocks noChangeArrowheads="1"/>
          </p:cNvSpPr>
          <p:nvPr/>
        </p:nvSpPr>
        <p:spPr bwMode="auto">
          <a:xfrm>
            <a:off x="591820" y="1065530"/>
            <a:ext cx="7813675" cy="394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342900" indent="-342900">
              <a:lnSpc>
                <a:spcPct val="120000"/>
              </a:lnSpc>
              <a:spcBef>
                <a:spcPct val="0"/>
              </a:spcBef>
              <a:buAutoNum type="arabicPeriod"/>
            </a:pPr>
            <a:r>
              <a:rPr lang="zh-CN" altLang="en-US" sz="2400" dirty="0">
                <a:solidFill>
                  <a:schemeClr val="bg1"/>
                </a:solidFill>
                <a:sym typeface="+mn-ea"/>
              </a:rPr>
              <a:t>长期来看，区块链在金融领域的影响不可避免，但金融是国之重器，在条件不成熟时理应慎之又慎。在另一方面，学术的责任是大胆假设，小心求证，为未来新的国家金融竞争未雨绸缪</a:t>
            </a:r>
            <a:r>
              <a:rPr lang="en-US" altLang="zh-CN" sz="2400" dirty="0">
                <a:solidFill>
                  <a:schemeClr val="bg1"/>
                </a:solidFill>
                <a:sym typeface="+mn-ea"/>
              </a:rPr>
              <a:t>.</a:t>
            </a:r>
            <a:endParaRPr lang="zh-CN" altLang="en-US" sz="2400" dirty="0">
              <a:solidFill>
                <a:schemeClr val="bg1"/>
              </a:solidFill>
              <a:sym typeface="+mn-ea"/>
            </a:endParaRPr>
          </a:p>
          <a:p>
            <a:pPr marL="342900" indent="-342900">
              <a:lnSpc>
                <a:spcPct val="120000"/>
              </a:lnSpc>
              <a:spcBef>
                <a:spcPct val="0"/>
              </a:spcBef>
              <a:buAutoNum type="arabicPeriod"/>
            </a:pPr>
            <a:r>
              <a:rPr lang="zh-CN" altLang="en-US" sz="2400" dirty="0">
                <a:solidFill>
                  <a:schemeClr val="bg1"/>
                </a:solidFill>
                <a:sym typeface="+mn-ea"/>
              </a:rPr>
              <a:t>区块链作为技术是中性的，这把双刃剑两面转换的核心问题是合规（</a:t>
            </a:r>
            <a:r>
              <a:rPr lang="en-US" altLang="zh-CN" sz="2400" dirty="0">
                <a:solidFill>
                  <a:schemeClr val="bg1"/>
                </a:solidFill>
                <a:sym typeface="+mn-ea"/>
              </a:rPr>
              <a:t>compliance</a:t>
            </a:r>
            <a:r>
              <a:rPr lang="zh-CN" altLang="en-US" sz="2400" dirty="0">
                <a:solidFill>
                  <a:schemeClr val="bg1"/>
                </a:solidFill>
                <a:sym typeface="+mn-ea"/>
              </a:rPr>
              <a:t>）和数字身份，对这些问题的预研是我们在区块链金融领域的重大研究课题。</a:t>
            </a:r>
            <a:endParaRPr lang="zh-CN" altLang="en-US" sz="2400" dirty="0">
              <a:solidFill>
                <a:schemeClr val="bg1"/>
              </a:solidFill>
              <a:sym typeface="+mn-ea"/>
            </a:endParaRPr>
          </a:p>
          <a:p>
            <a:pPr marL="342900" indent="-342900">
              <a:lnSpc>
                <a:spcPct val="120000"/>
              </a:lnSpc>
              <a:spcBef>
                <a:spcPct val="0"/>
              </a:spcBef>
              <a:buAutoNum type="arabicPeriod"/>
            </a:pPr>
            <a:r>
              <a:rPr lang="zh-CN" altLang="en-US" sz="2400" dirty="0">
                <a:solidFill>
                  <a:schemeClr val="bg1"/>
                </a:solidFill>
                <a:sym typeface="+mn-ea"/>
              </a:rPr>
              <a:t>事实上监管机构在主动跟踪研究，学界理应有所呼应</a:t>
            </a:r>
            <a:r>
              <a:rPr lang="en-US" altLang="zh-CN" sz="2400" dirty="0">
                <a:solidFill>
                  <a:schemeClr val="bg1"/>
                </a:solidFill>
                <a:sym typeface="+mn-ea"/>
              </a:rPr>
              <a:t>.</a:t>
            </a:r>
            <a:endParaRPr lang="zh-CN" altLang="en-US" sz="1800" dirty="0">
              <a:solidFill>
                <a:schemeClr val="bg1"/>
              </a:solidFill>
              <a:sym typeface="+mn-ea"/>
            </a:endParaRPr>
          </a:p>
          <a:p>
            <a:pPr>
              <a:lnSpc>
                <a:spcPct val="120000"/>
              </a:lnSpc>
              <a:spcBef>
                <a:spcPct val="0"/>
              </a:spcBef>
              <a:buNone/>
            </a:pPr>
            <a:endParaRPr lang="zh-CN" altLang="en-US" sz="1800" dirty="0">
              <a:solidFill>
                <a:schemeClr val="bg1"/>
              </a:solidFill>
              <a:sym typeface="+mn-ea"/>
            </a:endParaRPr>
          </a:p>
        </p:txBody>
      </p:sp>
      <p:sp>
        <p:nvSpPr>
          <p:cNvPr id="66" name="矩形 47"/>
          <p:cNvSpPr>
            <a:spLocks noChangeArrowheads="1"/>
          </p:cNvSpPr>
          <p:nvPr/>
        </p:nvSpPr>
        <p:spPr bwMode="auto">
          <a:xfrm>
            <a:off x="716280" y="2766695"/>
            <a:ext cx="292290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endParaRPr lang="zh-CN" altLang="en-US" sz="1600"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wipe(left)">
                                      <p:cBhvr>
                                        <p:cTn id="14" dur="500"/>
                                        <p:tgtEl>
                                          <p:spTgt spid="6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64"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5654292" y="2970000"/>
            <a:ext cx="2406428" cy="438582"/>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ctr"/>
            <a:r>
              <a:rPr lang="zh-CN" altLang="en-US" sz="2250" spc="225" dirty="0">
                <a:solidFill>
                  <a:schemeClr val="bg1"/>
                </a:solidFill>
                <a:sym typeface="+mn-ea"/>
              </a:rPr>
              <a:t>区块链产业应用</a:t>
            </a:r>
            <a:endParaRPr lang="zh-CN" altLang="en-US" sz="2250" dirty="0">
              <a:solidFill>
                <a:schemeClr val="bg1"/>
              </a:solidFill>
            </a:endParaRPr>
          </a:p>
        </p:txBody>
      </p:sp>
      <p:grpSp>
        <p:nvGrpSpPr>
          <p:cNvPr id="3" name="组合 2"/>
          <p:cNvGrpSpPr/>
          <p:nvPr/>
        </p:nvGrpSpPr>
        <p:grpSpPr>
          <a:xfrm>
            <a:off x="6094199" y="1075527"/>
            <a:ext cx="1527602" cy="1527602"/>
            <a:chOff x="8125599" y="1434035"/>
            <a:chExt cx="2036802" cy="2036802"/>
          </a:xfrm>
        </p:grpSpPr>
        <p:sp>
          <p:nvSpPr>
            <p:cNvPr id="43" name="椭圆 42"/>
            <p:cNvSpPr/>
            <p:nvPr/>
          </p:nvSpPr>
          <p:spPr>
            <a:xfrm>
              <a:off x="8125599" y="1434035"/>
              <a:ext cx="2036802" cy="2036802"/>
            </a:xfrm>
            <a:prstGeom prst="ellipse">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015" dirty="0">
                <a:latin typeface="Arial" panose="020B0604020202020204" pitchFamily="34" charset="0"/>
                <a:ea typeface="微软雅黑" panose="020B0503020204020204" pitchFamily="34" charset="-122"/>
                <a:cs typeface="Arial" panose="020B0604020202020204" pitchFamily="34" charset="0"/>
              </a:endParaRPr>
            </a:p>
          </p:txBody>
        </p:sp>
      </p:grpSp>
      <p:sp>
        <p:nvSpPr>
          <p:cNvPr id="47" name="等腰三角形 46"/>
          <p:cNvSpPr/>
          <p:nvPr/>
        </p:nvSpPr>
        <p:spPr>
          <a:xfrm>
            <a:off x="681104" y="1595556"/>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48" name="等腰三角形 47"/>
          <p:cNvSpPr/>
          <p:nvPr/>
        </p:nvSpPr>
        <p:spPr>
          <a:xfrm>
            <a:off x="2461719" y="253300"/>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49" name="等腰三角形 48"/>
          <p:cNvSpPr/>
          <p:nvPr/>
        </p:nvSpPr>
        <p:spPr>
          <a:xfrm rot="3600000">
            <a:off x="887902" y="2042749"/>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0" name="等腰三角形 49"/>
          <p:cNvSpPr/>
          <p:nvPr/>
        </p:nvSpPr>
        <p:spPr>
          <a:xfrm flipV="1">
            <a:off x="1513454" y="2151820"/>
            <a:ext cx="1238921" cy="1068035"/>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1" name="等腰三角形 50"/>
          <p:cNvSpPr/>
          <p:nvPr/>
        </p:nvSpPr>
        <p:spPr>
          <a:xfrm>
            <a:off x="962946" y="2663100"/>
            <a:ext cx="1531010" cy="1319836"/>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2" name="等腰三角形 51"/>
          <p:cNvSpPr/>
          <p:nvPr/>
        </p:nvSpPr>
        <p:spPr>
          <a:xfrm>
            <a:off x="696516" y="4045522"/>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3" name="等腰三角形 52"/>
          <p:cNvSpPr/>
          <p:nvPr/>
        </p:nvSpPr>
        <p:spPr>
          <a:xfrm>
            <a:off x="495468" y="2847277"/>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4" name="等腰三角形 53"/>
          <p:cNvSpPr/>
          <p:nvPr/>
        </p:nvSpPr>
        <p:spPr>
          <a:xfrm>
            <a:off x="672521" y="530408"/>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5" name="等腰三角形 54"/>
          <p:cNvSpPr/>
          <p:nvPr/>
        </p:nvSpPr>
        <p:spPr>
          <a:xfrm>
            <a:off x="983434" y="1051094"/>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6" name="等腰三角形 55"/>
          <p:cNvSpPr/>
          <p:nvPr/>
        </p:nvSpPr>
        <p:spPr>
          <a:xfrm rot="3600000">
            <a:off x="1386551" y="904045"/>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7" name="等腰三角形 56"/>
          <p:cNvSpPr/>
          <p:nvPr/>
        </p:nvSpPr>
        <p:spPr>
          <a:xfrm rot="3600000">
            <a:off x="2530688" y="683832"/>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8" name="等腰三角形 57"/>
          <p:cNvSpPr/>
          <p:nvPr/>
        </p:nvSpPr>
        <p:spPr>
          <a:xfrm rot="3600000">
            <a:off x="591259" y="3273577"/>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9" name="等腰三角形 58"/>
          <p:cNvSpPr/>
          <p:nvPr/>
        </p:nvSpPr>
        <p:spPr>
          <a:xfrm rot="10800000">
            <a:off x="2677555" y="2770008"/>
            <a:ext cx="1000589" cy="862576"/>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0" name="等腰三角形 59"/>
          <p:cNvSpPr/>
          <p:nvPr/>
        </p:nvSpPr>
        <p:spPr>
          <a:xfrm>
            <a:off x="2292478" y="2828398"/>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1" name="等腰三角形 60"/>
          <p:cNvSpPr/>
          <p:nvPr/>
        </p:nvSpPr>
        <p:spPr>
          <a:xfrm flipV="1">
            <a:off x="2292478" y="3378281"/>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2" name="等腰三角形 61"/>
          <p:cNvSpPr/>
          <p:nvPr/>
        </p:nvSpPr>
        <p:spPr>
          <a:xfrm rot="3600000">
            <a:off x="911927" y="2731381"/>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3" name="等腰三角形 62"/>
          <p:cNvSpPr/>
          <p:nvPr/>
        </p:nvSpPr>
        <p:spPr>
          <a:xfrm rot="3600000">
            <a:off x="1301989" y="3916572"/>
            <a:ext cx="909833" cy="784339"/>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4" name="等腰三角形 63"/>
          <p:cNvSpPr/>
          <p:nvPr/>
        </p:nvSpPr>
        <p:spPr>
          <a:xfrm>
            <a:off x="3194450" y="3426202"/>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5" name="等腰三角形 64"/>
          <p:cNvSpPr/>
          <p:nvPr/>
        </p:nvSpPr>
        <p:spPr>
          <a:xfrm>
            <a:off x="1357271" y="1003901"/>
            <a:ext cx="1238921" cy="1068035"/>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9" name="等腰三角形 68"/>
          <p:cNvSpPr/>
          <p:nvPr/>
        </p:nvSpPr>
        <p:spPr>
          <a:xfrm rot="18000000" flipV="1">
            <a:off x="2485943" y="4568241"/>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20" presetID="49" presetClass="entr" presetSubtype="0" decel="10000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fltVal val="0"/>
                                          </p:val>
                                        </p:tav>
                                        <p:tav tm="100000">
                                          <p:val>
                                            <p:strVal val="#ppt_h"/>
                                          </p:val>
                                        </p:tav>
                                      </p:tavLst>
                                    </p:anim>
                                    <p:anim calcmode="lin" valueType="num">
                                      <p:cBhvr>
                                        <p:cTn id="24" dur="500" fill="hold"/>
                                        <p:tgtEl>
                                          <p:spTgt spid="65"/>
                                        </p:tgtEl>
                                        <p:attrNameLst>
                                          <p:attrName>style.rotation</p:attrName>
                                        </p:attrNameLst>
                                      </p:cBhvr>
                                      <p:tavLst>
                                        <p:tav tm="0">
                                          <p:val>
                                            <p:fltVal val="360"/>
                                          </p:val>
                                        </p:tav>
                                        <p:tav tm="100000">
                                          <p:val>
                                            <p:fltVal val="0"/>
                                          </p:val>
                                        </p:tav>
                                      </p:tavLst>
                                    </p:anim>
                                    <p:animEffect transition="in" filter="fade">
                                      <p:cBhvr>
                                        <p:cTn id="25" dur="500"/>
                                        <p:tgtEl>
                                          <p:spTgt spid="65"/>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p:cTn id="28" dur="500" fill="hold"/>
                                        <p:tgtEl>
                                          <p:spTgt spid="50"/>
                                        </p:tgtEl>
                                        <p:attrNameLst>
                                          <p:attrName>ppt_w</p:attrName>
                                        </p:attrNameLst>
                                      </p:cBhvr>
                                      <p:tavLst>
                                        <p:tav tm="0">
                                          <p:val>
                                            <p:fltVal val="0"/>
                                          </p:val>
                                        </p:tav>
                                        <p:tav tm="100000">
                                          <p:val>
                                            <p:strVal val="#ppt_w"/>
                                          </p:val>
                                        </p:tav>
                                      </p:tavLst>
                                    </p:anim>
                                    <p:anim calcmode="lin" valueType="num">
                                      <p:cBhvr>
                                        <p:cTn id="29" dur="500" fill="hold"/>
                                        <p:tgtEl>
                                          <p:spTgt spid="50"/>
                                        </p:tgtEl>
                                        <p:attrNameLst>
                                          <p:attrName>ppt_h</p:attrName>
                                        </p:attrNameLst>
                                      </p:cBhvr>
                                      <p:tavLst>
                                        <p:tav tm="0">
                                          <p:val>
                                            <p:fltVal val="0"/>
                                          </p:val>
                                        </p:tav>
                                        <p:tav tm="100000">
                                          <p:val>
                                            <p:strVal val="#ppt_h"/>
                                          </p:val>
                                        </p:tav>
                                      </p:tavLst>
                                    </p:anim>
                                    <p:anim calcmode="lin" valueType="num">
                                      <p:cBhvr>
                                        <p:cTn id="30" dur="500" fill="hold"/>
                                        <p:tgtEl>
                                          <p:spTgt spid="50"/>
                                        </p:tgtEl>
                                        <p:attrNameLst>
                                          <p:attrName>style.rotation</p:attrName>
                                        </p:attrNameLst>
                                      </p:cBhvr>
                                      <p:tavLst>
                                        <p:tav tm="0">
                                          <p:val>
                                            <p:fltVal val="360"/>
                                          </p:val>
                                        </p:tav>
                                        <p:tav tm="100000">
                                          <p:val>
                                            <p:fltVal val="0"/>
                                          </p:val>
                                        </p:tav>
                                      </p:tavLst>
                                    </p:anim>
                                    <p:animEffect transition="in" filter="fade">
                                      <p:cBhvr>
                                        <p:cTn id="31" dur="500"/>
                                        <p:tgtEl>
                                          <p:spTgt spid="50"/>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p:cTn id="34" dur="500" fill="hold"/>
                                        <p:tgtEl>
                                          <p:spTgt spid="51"/>
                                        </p:tgtEl>
                                        <p:attrNameLst>
                                          <p:attrName>ppt_w</p:attrName>
                                        </p:attrNameLst>
                                      </p:cBhvr>
                                      <p:tavLst>
                                        <p:tav tm="0">
                                          <p:val>
                                            <p:fltVal val="0"/>
                                          </p:val>
                                        </p:tav>
                                        <p:tav tm="100000">
                                          <p:val>
                                            <p:strVal val="#ppt_w"/>
                                          </p:val>
                                        </p:tav>
                                      </p:tavLst>
                                    </p:anim>
                                    <p:anim calcmode="lin" valueType="num">
                                      <p:cBhvr>
                                        <p:cTn id="35" dur="500" fill="hold"/>
                                        <p:tgtEl>
                                          <p:spTgt spid="51"/>
                                        </p:tgtEl>
                                        <p:attrNameLst>
                                          <p:attrName>ppt_h</p:attrName>
                                        </p:attrNameLst>
                                      </p:cBhvr>
                                      <p:tavLst>
                                        <p:tav tm="0">
                                          <p:val>
                                            <p:fltVal val="0"/>
                                          </p:val>
                                        </p:tav>
                                        <p:tav tm="100000">
                                          <p:val>
                                            <p:strVal val="#ppt_h"/>
                                          </p:val>
                                        </p:tav>
                                      </p:tavLst>
                                    </p:anim>
                                    <p:anim calcmode="lin" valueType="num">
                                      <p:cBhvr>
                                        <p:cTn id="36" dur="500" fill="hold"/>
                                        <p:tgtEl>
                                          <p:spTgt spid="51"/>
                                        </p:tgtEl>
                                        <p:attrNameLst>
                                          <p:attrName>style.rotation</p:attrName>
                                        </p:attrNameLst>
                                      </p:cBhvr>
                                      <p:tavLst>
                                        <p:tav tm="0">
                                          <p:val>
                                            <p:fltVal val="360"/>
                                          </p:val>
                                        </p:tav>
                                        <p:tav tm="100000">
                                          <p:val>
                                            <p:fltVal val="0"/>
                                          </p:val>
                                        </p:tav>
                                      </p:tavLst>
                                    </p:anim>
                                    <p:animEffect transition="in" filter="fade">
                                      <p:cBhvr>
                                        <p:cTn id="37" dur="500"/>
                                        <p:tgtEl>
                                          <p:spTgt spid="51"/>
                                        </p:tgtEl>
                                      </p:cBhvr>
                                    </p:animEffect>
                                  </p:childTnLst>
                                </p:cTn>
                              </p:par>
                            </p:childTnLst>
                          </p:cTn>
                        </p:par>
                        <p:par>
                          <p:cTn id="38" fill="hold">
                            <p:stCondLst>
                              <p:cond delay="2000"/>
                            </p:stCondLst>
                            <p:childTnLst>
                              <p:par>
                                <p:cTn id="39" presetID="49" presetClass="entr" presetSubtype="0" decel="100000"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500" fill="hold"/>
                                        <p:tgtEl>
                                          <p:spTgt spid="48"/>
                                        </p:tgtEl>
                                        <p:attrNameLst>
                                          <p:attrName>ppt_w</p:attrName>
                                        </p:attrNameLst>
                                      </p:cBhvr>
                                      <p:tavLst>
                                        <p:tav tm="0">
                                          <p:val>
                                            <p:fltVal val="0"/>
                                          </p:val>
                                        </p:tav>
                                        <p:tav tm="100000">
                                          <p:val>
                                            <p:strVal val="#ppt_w"/>
                                          </p:val>
                                        </p:tav>
                                      </p:tavLst>
                                    </p:anim>
                                    <p:anim calcmode="lin" valueType="num">
                                      <p:cBhvr>
                                        <p:cTn id="42" dur="500" fill="hold"/>
                                        <p:tgtEl>
                                          <p:spTgt spid="48"/>
                                        </p:tgtEl>
                                        <p:attrNameLst>
                                          <p:attrName>ppt_h</p:attrName>
                                        </p:attrNameLst>
                                      </p:cBhvr>
                                      <p:tavLst>
                                        <p:tav tm="0">
                                          <p:val>
                                            <p:fltVal val="0"/>
                                          </p:val>
                                        </p:tav>
                                        <p:tav tm="100000">
                                          <p:val>
                                            <p:strVal val="#ppt_h"/>
                                          </p:val>
                                        </p:tav>
                                      </p:tavLst>
                                    </p:anim>
                                    <p:anim calcmode="lin" valueType="num">
                                      <p:cBhvr>
                                        <p:cTn id="43" dur="500" fill="hold"/>
                                        <p:tgtEl>
                                          <p:spTgt spid="48"/>
                                        </p:tgtEl>
                                        <p:attrNameLst>
                                          <p:attrName>style.rotation</p:attrName>
                                        </p:attrNameLst>
                                      </p:cBhvr>
                                      <p:tavLst>
                                        <p:tav tm="0">
                                          <p:val>
                                            <p:fltVal val="360"/>
                                          </p:val>
                                        </p:tav>
                                        <p:tav tm="100000">
                                          <p:val>
                                            <p:fltVal val="0"/>
                                          </p:val>
                                        </p:tav>
                                      </p:tavLst>
                                    </p:anim>
                                    <p:animEffect transition="in" filter="fade">
                                      <p:cBhvr>
                                        <p:cTn id="44" dur="500"/>
                                        <p:tgtEl>
                                          <p:spTgt spid="48"/>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p:cTn id="47" dur="500" fill="hold"/>
                                        <p:tgtEl>
                                          <p:spTgt spid="54"/>
                                        </p:tgtEl>
                                        <p:attrNameLst>
                                          <p:attrName>ppt_w</p:attrName>
                                        </p:attrNameLst>
                                      </p:cBhvr>
                                      <p:tavLst>
                                        <p:tav tm="0">
                                          <p:val>
                                            <p:fltVal val="0"/>
                                          </p:val>
                                        </p:tav>
                                        <p:tav tm="100000">
                                          <p:val>
                                            <p:strVal val="#ppt_w"/>
                                          </p:val>
                                        </p:tav>
                                      </p:tavLst>
                                    </p:anim>
                                    <p:anim calcmode="lin" valueType="num">
                                      <p:cBhvr>
                                        <p:cTn id="48" dur="500" fill="hold"/>
                                        <p:tgtEl>
                                          <p:spTgt spid="54"/>
                                        </p:tgtEl>
                                        <p:attrNameLst>
                                          <p:attrName>ppt_h</p:attrName>
                                        </p:attrNameLst>
                                      </p:cBhvr>
                                      <p:tavLst>
                                        <p:tav tm="0">
                                          <p:val>
                                            <p:fltVal val="0"/>
                                          </p:val>
                                        </p:tav>
                                        <p:tav tm="100000">
                                          <p:val>
                                            <p:strVal val="#ppt_h"/>
                                          </p:val>
                                        </p:tav>
                                      </p:tavLst>
                                    </p:anim>
                                    <p:anim calcmode="lin" valueType="num">
                                      <p:cBhvr>
                                        <p:cTn id="49" dur="500" fill="hold"/>
                                        <p:tgtEl>
                                          <p:spTgt spid="54"/>
                                        </p:tgtEl>
                                        <p:attrNameLst>
                                          <p:attrName>style.rotation</p:attrName>
                                        </p:attrNameLst>
                                      </p:cBhvr>
                                      <p:tavLst>
                                        <p:tav tm="0">
                                          <p:val>
                                            <p:fltVal val="360"/>
                                          </p:val>
                                        </p:tav>
                                        <p:tav tm="100000">
                                          <p:val>
                                            <p:fltVal val="0"/>
                                          </p:val>
                                        </p:tav>
                                      </p:tavLst>
                                    </p:anim>
                                    <p:animEffect transition="in" filter="fade">
                                      <p:cBhvr>
                                        <p:cTn id="50" dur="500"/>
                                        <p:tgtEl>
                                          <p:spTgt spid="54"/>
                                        </p:tgtEl>
                                      </p:cBhvr>
                                    </p:animEffect>
                                  </p:childTnLst>
                                </p:cTn>
                              </p:par>
                              <p:par>
                                <p:cTn id="51" presetID="49" presetClass="entr" presetSubtype="0" decel="10000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 calcmode="lin" valueType="num">
                                      <p:cBhvr>
                                        <p:cTn id="53" dur="500" fill="hold"/>
                                        <p:tgtEl>
                                          <p:spTgt spid="57"/>
                                        </p:tgtEl>
                                        <p:attrNameLst>
                                          <p:attrName>ppt_w</p:attrName>
                                        </p:attrNameLst>
                                      </p:cBhvr>
                                      <p:tavLst>
                                        <p:tav tm="0">
                                          <p:val>
                                            <p:fltVal val="0"/>
                                          </p:val>
                                        </p:tav>
                                        <p:tav tm="100000">
                                          <p:val>
                                            <p:strVal val="#ppt_w"/>
                                          </p:val>
                                        </p:tav>
                                      </p:tavLst>
                                    </p:anim>
                                    <p:anim calcmode="lin" valueType="num">
                                      <p:cBhvr>
                                        <p:cTn id="54" dur="500" fill="hold"/>
                                        <p:tgtEl>
                                          <p:spTgt spid="57"/>
                                        </p:tgtEl>
                                        <p:attrNameLst>
                                          <p:attrName>ppt_h</p:attrName>
                                        </p:attrNameLst>
                                      </p:cBhvr>
                                      <p:tavLst>
                                        <p:tav tm="0">
                                          <p:val>
                                            <p:fltVal val="0"/>
                                          </p:val>
                                        </p:tav>
                                        <p:tav tm="100000">
                                          <p:val>
                                            <p:strVal val="#ppt_h"/>
                                          </p:val>
                                        </p:tav>
                                      </p:tavLst>
                                    </p:anim>
                                    <p:anim calcmode="lin" valueType="num">
                                      <p:cBhvr>
                                        <p:cTn id="55" dur="500" fill="hold"/>
                                        <p:tgtEl>
                                          <p:spTgt spid="57"/>
                                        </p:tgtEl>
                                        <p:attrNameLst>
                                          <p:attrName>style.rotation</p:attrName>
                                        </p:attrNameLst>
                                      </p:cBhvr>
                                      <p:tavLst>
                                        <p:tav tm="0">
                                          <p:val>
                                            <p:fltVal val="360"/>
                                          </p:val>
                                        </p:tav>
                                        <p:tav tm="100000">
                                          <p:val>
                                            <p:fltVal val="0"/>
                                          </p:val>
                                        </p:tav>
                                      </p:tavLst>
                                    </p:anim>
                                    <p:animEffect transition="in" filter="fade">
                                      <p:cBhvr>
                                        <p:cTn id="56" dur="500"/>
                                        <p:tgtEl>
                                          <p:spTgt spid="57"/>
                                        </p:tgtEl>
                                      </p:cBhvr>
                                    </p:animEffect>
                                  </p:childTnLst>
                                </p:cTn>
                              </p:par>
                              <p:par>
                                <p:cTn id="57" presetID="49" presetClass="entr" presetSubtype="0" decel="100000" fill="hold" grpId="0" nodeType="withEffect">
                                  <p:stCondLst>
                                    <p:cond delay="250"/>
                                  </p:stCondLst>
                                  <p:childTnLst>
                                    <p:set>
                                      <p:cBhvr>
                                        <p:cTn id="58" dur="1" fill="hold">
                                          <p:stCondLst>
                                            <p:cond delay="0"/>
                                          </p:stCondLst>
                                        </p:cTn>
                                        <p:tgtEl>
                                          <p:spTgt spid="55"/>
                                        </p:tgtEl>
                                        <p:attrNameLst>
                                          <p:attrName>style.visibility</p:attrName>
                                        </p:attrNameLst>
                                      </p:cBhvr>
                                      <p:to>
                                        <p:strVal val="visible"/>
                                      </p:to>
                                    </p:set>
                                    <p:anim calcmode="lin" valueType="num">
                                      <p:cBhvr>
                                        <p:cTn id="59" dur="500" fill="hold"/>
                                        <p:tgtEl>
                                          <p:spTgt spid="55"/>
                                        </p:tgtEl>
                                        <p:attrNameLst>
                                          <p:attrName>ppt_w</p:attrName>
                                        </p:attrNameLst>
                                      </p:cBhvr>
                                      <p:tavLst>
                                        <p:tav tm="0">
                                          <p:val>
                                            <p:fltVal val="0"/>
                                          </p:val>
                                        </p:tav>
                                        <p:tav tm="100000">
                                          <p:val>
                                            <p:strVal val="#ppt_w"/>
                                          </p:val>
                                        </p:tav>
                                      </p:tavLst>
                                    </p:anim>
                                    <p:anim calcmode="lin" valueType="num">
                                      <p:cBhvr>
                                        <p:cTn id="60" dur="500" fill="hold"/>
                                        <p:tgtEl>
                                          <p:spTgt spid="55"/>
                                        </p:tgtEl>
                                        <p:attrNameLst>
                                          <p:attrName>ppt_h</p:attrName>
                                        </p:attrNameLst>
                                      </p:cBhvr>
                                      <p:tavLst>
                                        <p:tav tm="0">
                                          <p:val>
                                            <p:fltVal val="0"/>
                                          </p:val>
                                        </p:tav>
                                        <p:tav tm="100000">
                                          <p:val>
                                            <p:strVal val="#ppt_h"/>
                                          </p:val>
                                        </p:tav>
                                      </p:tavLst>
                                    </p:anim>
                                    <p:anim calcmode="lin" valueType="num">
                                      <p:cBhvr>
                                        <p:cTn id="61" dur="500" fill="hold"/>
                                        <p:tgtEl>
                                          <p:spTgt spid="55"/>
                                        </p:tgtEl>
                                        <p:attrNameLst>
                                          <p:attrName>style.rotation</p:attrName>
                                        </p:attrNameLst>
                                      </p:cBhvr>
                                      <p:tavLst>
                                        <p:tav tm="0">
                                          <p:val>
                                            <p:fltVal val="360"/>
                                          </p:val>
                                        </p:tav>
                                        <p:tav tm="100000">
                                          <p:val>
                                            <p:fltVal val="0"/>
                                          </p:val>
                                        </p:tav>
                                      </p:tavLst>
                                    </p:anim>
                                    <p:animEffect transition="in" filter="fade">
                                      <p:cBhvr>
                                        <p:cTn id="62" dur="500"/>
                                        <p:tgtEl>
                                          <p:spTgt spid="55"/>
                                        </p:tgtEl>
                                      </p:cBhvr>
                                    </p:animEffect>
                                  </p:childTnLst>
                                </p:cTn>
                              </p:par>
                              <p:par>
                                <p:cTn id="63" presetID="49" presetClass="entr" presetSubtype="0" decel="100000" fill="hold" grpId="0" nodeType="withEffect">
                                  <p:stCondLst>
                                    <p:cond delay="250"/>
                                  </p:stCondLst>
                                  <p:childTnLst>
                                    <p:set>
                                      <p:cBhvr>
                                        <p:cTn id="64" dur="1" fill="hold">
                                          <p:stCondLst>
                                            <p:cond delay="0"/>
                                          </p:stCondLst>
                                        </p:cTn>
                                        <p:tgtEl>
                                          <p:spTgt spid="56"/>
                                        </p:tgtEl>
                                        <p:attrNameLst>
                                          <p:attrName>style.visibility</p:attrName>
                                        </p:attrNameLst>
                                      </p:cBhvr>
                                      <p:to>
                                        <p:strVal val="visible"/>
                                      </p:to>
                                    </p:set>
                                    <p:anim calcmode="lin" valueType="num">
                                      <p:cBhvr>
                                        <p:cTn id="65" dur="500" fill="hold"/>
                                        <p:tgtEl>
                                          <p:spTgt spid="56"/>
                                        </p:tgtEl>
                                        <p:attrNameLst>
                                          <p:attrName>ppt_w</p:attrName>
                                        </p:attrNameLst>
                                      </p:cBhvr>
                                      <p:tavLst>
                                        <p:tav tm="0">
                                          <p:val>
                                            <p:fltVal val="0"/>
                                          </p:val>
                                        </p:tav>
                                        <p:tav tm="100000">
                                          <p:val>
                                            <p:strVal val="#ppt_w"/>
                                          </p:val>
                                        </p:tav>
                                      </p:tavLst>
                                    </p:anim>
                                    <p:anim calcmode="lin" valueType="num">
                                      <p:cBhvr>
                                        <p:cTn id="66" dur="500" fill="hold"/>
                                        <p:tgtEl>
                                          <p:spTgt spid="56"/>
                                        </p:tgtEl>
                                        <p:attrNameLst>
                                          <p:attrName>ppt_h</p:attrName>
                                        </p:attrNameLst>
                                      </p:cBhvr>
                                      <p:tavLst>
                                        <p:tav tm="0">
                                          <p:val>
                                            <p:fltVal val="0"/>
                                          </p:val>
                                        </p:tav>
                                        <p:tav tm="100000">
                                          <p:val>
                                            <p:strVal val="#ppt_h"/>
                                          </p:val>
                                        </p:tav>
                                      </p:tavLst>
                                    </p:anim>
                                    <p:anim calcmode="lin" valueType="num">
                                      <p:cBhvr>
                                        <p:cTn id="67" dur="500" fill="hold"/>
                                        <p:tgtEl>
                                          <p:spTgt spid="56"/>
                                        </p:tgtEl>
                                        <p:attrNameLst>
                                          <p:attrName>style.rotation</p:attrName>
                                        </p:attrNameLst>
                                      </p:cBhvr>
                                      <p:tavLst>
                                        <p:tav tm="0">
                                          <p:val>
                                            <p:fltVal val="360"/>
                                          </p:val>
                                        </p:tav>
                                        <p:tav tm="100000">
                                          <p:val>
                                            <p:fltVal val="0"/>
                                          </p:val>
                                        </p:tav>
                                      </p:tavLst>
                                    </p:anim>
                                    <p:animEffect transition="in" filter="fade">
                                      <p:cBhvr>
                                        <p:cTn id="68" dur="500"/>
                                        <p:tgtEl>
                                          <p:spTgt spid="56"/>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p:cTn id="71" dur="500" fill="hold"/>
                                        <p:tgtEl>
                                          <p:spTgt spid="49"/>
                                        </p:tgtEl>
                                        <p:attrNameLst>
                                          <p:attrName>ppt_w</p:attrName>
                                        </p:attrNameLst>
                                      </p:cBhvr>
                                      <p:tavLst>
                                        <p:tav tm="0">
                                          <p:val>
                                            <p:fltVal val="0"/>
                                          </p:val>
                                        </p:tav>
                                        <p:tav tm="100000">
                                          <p:val>
                                            <p:strVal val="#ppt_w"/>
                                          </p:val>
                                        </p:tav>
                                      </p:tavLst>
                                    </p:anim>
                                    <p:anim calcmode="lin" valueType="num">
                                      <p:cBhvr>
                                        <p:cTn id="72" dur="500" fill="hold"/>
                                        <p:tgtEl>
                                          <p:spTgt spid="49"/>
                                        </p:tgtEl>
                                        <p:attrNameLst>
                                          <p:attrName>ppt_h</p:attrName>
                                        </p:attrNameLst>
                                      </p:cBhvr>
                                      <p:tavLst>
                                        <p:tav tm="0">
                                          <p:val>
                                            <p:fltVal val="0"/>
                                          </p:val>
                                        </p:tav>
                                        <p:tav tm="100000">
                                          <p:val>
                                            <p:strVal val="#ppt_h"/>
                                          </p:val>
                                        </p:tav>
                                      </p:tavLst>
                                    </p:anim>
                                    <p:anim calcmode="lin" valueType="num">
                                      <p:cBhvr>
                                        <p:cTn id="73" dur="500" fill="hold"/>
                                        <p:tgtEl>
                                          <p:spTgt spid="49"/>
                                        </p:tgtEl>
                                        <p:attrNameLst>
                                          <p:attrName>style.rotation</p:attrName>
                                        </p:attrNameLst>
                                      </p:cBhvr>
                                      <p:tavLst>
                                        <p:tav tm="0">
                                          <p:val>
                                            <p:fltVal val="360"/>
                                          </p:val>
                                        </p:tav>
                                        <p:tav tm="100000">
                                          <p:val>
                                            <p:fltVal val="0"/>
                                          </p:val>
                                        </p:tav>
                                      </p:tavLst>
                                    </p:anim>
                                    <p:animEffect transition="in" filter="fade">
                                      <p:cBhvr>
                                        <p:cTn id="74" dur="500"/>
                                        <p:tgtEl>
                                          <p:spTgt spid="49"/>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53"/>
                                        </p:tgtEl>
                                        <p:attrNameLst>
                                          <p:attrName>style.visibility</p:attrName>
                                        </p:attrNameLst>
                                      </p:cBhvr>
                                      <p:to>
                                        <p:strVal val="visible"/>
                                      </p:to>
                                    </p:set>
                                    <p:anim calcmode="lin" valueType="num">
                                      <p:cBhvr>
                                        <p:cTn id="77" dur="500" fill="hold"/>
                                        <p:tgtEl>
                                          <p:spTgt spid="53"/>
                                        </p:tgtEl>
                                        <p:attrNameLst>
                                          <p:attrName>ppt_w</p:attrName>
                                        </p:attrNameLst>
                                      </p:cBhvr>
                                      <p:tavLst>
                                        <p:tav tm="0">
                                          <p:val>
                                            <p:fltVal val="0"/>
                                          </p:val>
                                        </p:tav>
                                        <p:tav tm="100000">
                                          <p:val>
                                            <p:strVal val="#ppt_w"/>
                                          </p:val>
                                        </p:tav>
                                      </p:tavLst>
                                    </p:anim>
                                    <p:anim calcmode="lin" valueType="num">
                                      <p:cBhvr>
                                        <p:cTn id="78" dur="500" fill="hold"/>
                                        <p:tgtEl>
                                          <p:spTgt spid="53"/>
                                        </p:tgtEl>
                                        <p:attrNameLst>
                                          <p:attrName>ppt_h</p:attrName>
                                        </p:attrNameLst>
                                      </p:cBhvr>
                                      <p:tavLst>
                                        <p:tav tm="0">
                                          <p:val>
                                            <p:fltVal val="0"/>
                                          </p:val>
                                        </p:tav>
                                        <p:tav tm="100000">
                                          <p:val>
                                            <p:strVal val="#ppt_h"/>
                                          </p:val>
                                        </p:tav>
                                      </p:tavLst>
                                    </p:anim>
                                    <p:anim calcmode="lin" valueType="num">
                                      <p:cBhvr>
                                        <p:cTn id="79" dur="500" fill="hold"/>
                                        <p:tgtEl>
                                          <p:spTgt spid="53"/>
                                        </p:tgtEl>
                                        <p:attrNameLst>
                                          <p:attrName>style.rotation</p:attrName>
                                        </p:attrNameLst>
                                      </p:cBhvr>
                                      <p:tavLst>
                                        <p:tav tm="0">
                                          <p:val>
                                            <p:fltVal val="360"/>
                                          </p:val>
                                        </p:tav>
                                        <p:tav tm="100000">
                                          <p:val>
                                            <p:fltVal val="0"/>
                                          </p:val>
                                        </p:tav>
                                      </p:tavLst>
                                    </p:anim>
                                    <p:animEffect transition="in" filter="fade">
                                      <p:cBhvr>
                                        <p:cTn id="80" dur="500"/>
                                        <p:tgtEl>
                                          <p:spTgt spid="53"/>
                                        </p:tgtEl>
                                      </p:cBhvr>
                                    </p:animEffect>
                                  </p:childTnLst>
                                </p:cTn>
                              </p:par>
                              <p:par>
                                <p:cTn id="81" presetID="49" presetClass="entr" presetSubtype="0" decel="100000" fill="hold" grpId="0" nodeType="withEffect">
                                  <p:stCondLst>
                                    <p:cond delay="250"/>
                                  </p:stCondLst>
                                  <p:childTnLst>
                                    <p:set>
                                      <p:cBhvr>
                                        <p:cTn id="82" dur="1" fill="hold">
                                          <p:stCondLst>
                                            <p:cond delay="0"/>
                                          </p:stCondLst>
                                        </p:cTn>
                                        <p:tgtEl>
                                          <p:spTgt spid="62"/>
                                        </p:tgtEl>
                                        <p:attrNameLst>
                                          <p:attrName>style.visibility</p:attrName>
                                        </p:attrNameLst>
                                      </p:cBhvr>
                                      <p:to>
                                        <p:strVal val="visible"/>
                                      </p:to>
                                    </p:set>
                                    <p:anim calcmode="lin" valueType="num">
                                      <p:cBhvr>
                                        <p:cTn id="83" dur="500" fill="hold"/>
                                        <p:tgtEl>
                                          <p:spTgt spid="62"/>
                                        </p:tgtEl>
                                        <p:attrNameLst>
                                          <p:attrName>ppt_w</p:attrName>
                                        </p:attrNameLst>
                                      </p:cBhvr>
                                      <p:tavLst>
                                        <p:tav tm="0">
                                          <p:val>
                                            <p:fltVal val="0"/>
                                          </p:val>
                                        </p:tav>
                                        <p:tav tm="100000">
                                          <p:val>
                                            <p:strVal val="#ppt_w"/>
                                          </p:val>
                                        </p:tav>
                                      </p:tavLst>
                                    </p:anim>
                                    <p:anim calcmode="lin" valueType="num">
                                      <p:cBhvr>
                                        <p:cTn id="84" dur="500" fill="hold"/>
                                        <p:tgtEl>
                                          <p:spTgt spid="62"/>
                                        </p:tgtEl>
                                        <p:attrNameLst>
                                          <p:attrName>ppt_h</p:attrName>
                                        </p:attrNameLst>
                                      </p:cBhvr>
                                      <p:tavLst>
                                        <p:tav tm="0">
                                          <p:val>
                                            <p:fltVal val="0"/>
                                          </p:val>
                                        </p:tav>
                                        <p:tav tm="100000">
                                          <p:val>
                                            <p:strVal val="#ppt_h"/>
                                          </p:val>
                                        </p:tav>
                                      </p:tavLst>
                                    </p:anim>
                                    <p:anim calcmode="lin" valueType="num">
                                      <p:cBhvr>
                                        <p:cTn id="85" dur="500" fill="hold"/>
                                        <p:tgtEl>
                                          <p:spTgt spid="62"/>
                                        </p:tgtEl>
                                        <p:attrNameLst>
                                          <p:attrName>style.rotation</p:attrName>
                                        </p:attrNameLst>
                                      </p:cBhvr>
                                      <p:tavLst>
                                        <p:tav tm="0">
                                          <p:val>
                                            <p:fltVal val="360"/>
                                          </p:val>
                                        </p:tav>
                                        <p:tav tm="100000">
                                          <p:val>
                                            <p:fltVal val="0"/>
                                          </p:val>
                                        </p:tav>
                                      </p:tavLst>
                                    </p:anim>
                                    <p:animEffect transition="in" filter="fade">
                                      <p:cBhvr>
                                        <p:cTn id="86" dur="500"/>
                                        <p:tgtEl>
                                          <p:spTgt spid="62"/>
                                        </p:tgtEl>
                                      </p:cBhvr>
                                    </p:animEffect>
                                  </p:childTnLst>
                                </p:cTn>
                              </p:par>
                              <p:par>
                                <p:cTn id="87" presetID="49" presetClass="entr" presetSubtype="0" decel="100000" fill="hold" grpId="0" nodeType="withEffect">
                                  <p:stCondLst>
                                    <p:cond delay="250"/>
                                  </p:stCondLst>
                                  <p:childTnLst>
                                    <p:set>
                                      <p:cBhvr>
                                        <p:cTn id="88" dur="1" fill="hold">
                                          <p:stCondLst>
                                            <p:cond delay="0"/>
                                          </p:stCondLst>
                                        </p:cTn>
                                        <p:tgtEl>
                                          <p:spTgt spid="47"/>
                                        </p:tgtEl>
                                        <p:attrNameLst>
                                          <p:attrName>style.visibility</p:attrName>
                                        </p:attrNameLst>
                                      </p:cBhvr>
                                      <p:to>
                                        <p:strVal val="visible"/>
                                      </p:to>
                                    </p:set>
                                    <p:anim calcmode="lin" valueType="num">
                                      <p:cBhvr>
                                        <p:cTn id="89" dur="500" fill="hold"/>
                                        <p:tgtEl>
                                          <p:spTgt spid="47"/>
                                        </p:tgtEl>
                                        <p:attrNameLst>
                                          <p:attrName>ppt_w</p:attrName>
                                        </p:attrNameLst>
                                      </p:cBhvr>
                                      <p:tavLst>
                                        <p:tav tm="0">
                                          <p:val>
                                            <p:fltVal val="0"/>
                                          </p:val>
                                        </p:tav>
                                        <p:tav tm="100000">
                                          <p:val>
                                            <p:strVal val="#ppt_w"/>
                                          </p:val>
                                        </p:tav>
                                      </p:tavLst>
                                    </p:anim>
                                    <p:anim calcmode="lin" valueType="num">
                                      <p:cBhvr>
                                        <p:cTn id="90" dur="500" fill="hold"/>
                                        <p:tgtEl>
                                          <p:spTgt spid="47"/>
                                        </p:tgtEl>
                                        <p:attrNameLst>
                                          <p:attrName>ppt_h</p:attrName>
                                        </p:attrNameLst>
                                      </p:cBhvr>
                                      <p:tavLst>
                                        <p:tav tm="0">
                                          <p:val>
                                            <p:fltVal val="0"/>
                                          </p:val>
                                        </p:tav>
                                        <p:tav tm="100000">
                                          <p:val>
                                            <p:strVal val="#ppt_h"/>
                                          </p:val>
                                        </p:tav>
                                      </p:tavLst>
                                    </p:anim>
                                    <p:anim calcmode="lin" valueType="num">
                                      <p:cBhvr>
                                        <p:cTn id="91" dur="500" fill="hold"/>
                                        <p:tgtEl>
                                          <p:spTgt spid="47"/>
                                        </p:tgtEl>
                                        <p:attrNameLst>
                                          <p:attrName>style.rotation</p:attrName>
                                        </p:attrNameLst>
                                      </p:cBhvr>
                                      <p:tavLst>
                                        <p:tav tm="0">
                                          <p:val>
                                            <p:fltVal val="360"/>
                                          </p:val>
                                        </p:tav>
                                        <p:tav tm="100000">
                                          <p:val>
                                            <p:fltVal val="0"/>
                                          </p:val>
                                        </p:tav>
                                      </p:tavLst>
                                    </p:anim>
                                    <p:animEffect transition="in" filter="fade">
                                      <p:cBhvr>
                                        <p:cTn id="92" dur="500"/>
                                        <p:tgtEl>
                                          <p:spTgt spid="47"/>
                                        </p:tgtEl>
                                      </p:cBhvr>
                                    </p:animEffect>
                                  </p:childTnLst>
                                </p:cTn>
                              </p:par>
                              <p:par>
                                <p:cTn id="93" presetID="49" presetClass="entr" presetSubtype="0" decel="100000" fill="hold" grpId="0" nodeType="withEffect">
                                  <p:stCondLst>
                                    <p:cond delay="250"/>
                                  </p:stCondLst>
                                  <p:childTnLst>
                                    <p:set>
                                      <p:cBhvr>
                                        <p:cTn id="94" dur="1" fill="hold">
                                          <p:stCondLst>
                                            <p:cond delay="0"/>
                                          </p:stCondLst>
                                        </p:cTn>
                                        <p:tgtEl>
                                          <p:spTgt spid="60"/>
                                        </p:tgtEl>
                                        <p:attrNameLst>
                                          <p:attrName>style.visibility</p:attrName>
                                        </p:attrNameLst>
                                      </p:cBhvr>
                                      <p:to>
                                        <p:strVal val="visible"/>
                                      </p:to>
                                    </p:set>
                                    <p:anim calcmode="lin" valueType="num">
                                      <p:cBhvr>
                                        <p:cTn id="95" dur="500" fill="hold"/>
                                        <p:tgtEl>
                                          <p:spTgt spid="60"/>
                                        </p:tgtEl>
                                        <p:attrNameLst>
                                          <p:attrName>ppt_w</p:attrName>
                                        </p:attrNameLst>
                                      </p:cBhvr>
                                      <p:tavLst>
                                        <p:tav tm="0">
                                          <p:val>
                                            <p:fltVal val="0"/>
                                          </p:val>
                                        </p:tav>
                                        <p:tav tm="100000">
                                          <p:val>
                                            <p:strVal val="#ppt_w"/>
                                          </p:val>
                                        </p:tav>
                                      </p:tavLst>
                                    </p:anim>
                                    <p:anim calcmode="lin" valueType="num">
                                      <p:cBhvr>
                                        <p:cTn id="96" dur="500" fill="hold"/>
                                        <p:tgtEl>
                                          <p:spTgt spid="60"/>
                                        </p:tgtEl>
                                        <p:attrNameLst>
                                          <p:attrName>ppt_h</p:attrName>
                                        </p:attrNameLst>
                                      </p:cBhvr>
                                      <p:tavLst>
                                        <p:tav tm="0">
                                          <p:val>
                                            <p:fltVal val="0"/>
                                          </p:val>
                                        </p:tav>
                                        <p:tav tm="100000">
                                          <p:val>
                                            <p:strVal val="#ppt_h"/>
                                          </p:val>
                                        </p:tav>
                                      </p:tavLst>
                                    </p:anim>
                                    <p:anim calcmode="lin" valueType="num">
                                      <p:cBhvr>
                                        <p:cTn id="97" dur="500" fill="hold"/>
                                        <p:tgtEl>
                                          <p:spTgt spid="60"/>
                                        </p:tgtEl>
                                        <p:attrNameLst>
                                          <p:attrName>style.rotation</p:attrName>
                                        </p:attrNameLst>
                                      </p:cBhvr>
                                      <p:tavLst>
                                        <p:tav tm="0">
                                          <p:val>
                                            <p:fltVal val="360"/>
                                          </p:val>
                                        </p:tav>
                                        <p:tav tm="100000">
                                          <p:val>
                                            <p:fltVal val="0"/>
                                          </p:val>
                                        </p:tav>
                                      </p:tavLst>
                                    </p:anim>
                                    <p:animEffect transition="in" filter="fade">
                                      <p:cBhvr>
                                        <p:cTn id="98" dur="500"/>
                                        <p:tgtEl>
                                          <p:spTgt spid="60"/>
                                        </p:tgtEl>
                                      </p:cBhvr>
                                    </p:animEffect>
                                  </p:childTnLst>
                                </p:cTn>
                              </p:par>
                              <p:par>
                                <p:cTn id="99" presetID="49" presetClass="entr" presetSubtype="0" decel="100000" fill="hold" grpId="0" nodeType="withEffect">
                                  <p:stCondLst>
                                    <p:cond delay="250"/>
                                  </p:stCondLst>
                                  <p:childTnLst>
                                    <p:set>
                                      <p:cBhvr>
                                        <p:cTn id="100" dur="1" fill="hold">
                                          <p:stCondLst>
                                            <p:cond delay="0"/>
                                          </p:stCondLst>
                                        </p:cTn>
                                        <p:tgtEl>
                                          <p:spTgt spid="59"/>
                                        </p:tgtEl>
                                        <p:attrNameLst>
                                          <p:attrName>style.visibility</p:attrName>
                                        </p:attrNameLst>
                                      </p:cBhvr>
                                      <p:to>
                                        <p:strVal val="visible"/>
                                      </p:to>
                                    </p:set>
                                    <p:anim calcmode="lin" valueType="num">
                                      <p:cBhvr>
                                        <p:cTn id="101" dur="500" fill="hold"/>
                                        <p:tgtEl>
                                          <p:spTgt spid="59"/>
                                        </p:tgtEl>
                                        <p:attrNameLst>
                                          <p:attrName>ppt_w</p:attrName>
                                        </p:attrNameLst>
                                      </p:cBhvr>
                                      <p:tavLst>
                                        <p:tav tm="0">
                                          <p:val>
                                            <p:fltVal val="0"/>
                                          </p:val>
                                        </p:tav>
                                        <p:tav tm="100000">
                                          <p:val>
                                            <p:strVal val="#ppt_w"/>
                                          </p:val>
                                        </p:tav>
                                      </p:tavLst>
                                    </p:anim>
                                    <p:anim calcmode="lin" valueType="num">
                                      <p:cBhvr>
                                        <p:cTn id="102" dur="500" fill="hold"/>
                                        <p:tgtEl>
                                          <p:spTgt spid="59"/>
                                        </p:tgtEl>
                                        <p:attrNameLst>
                                          <p:attrName>ppt_h</p:attrName>
                                        </p:attrNameLst>
                                      </p:cBhvr>
                                      <p:tavLst>
                                        <p:tav tm="0">
                                          <p:val>
                                            <p:fltVal val="0"/>
                                          </p:val>
                                        </p:tav>
                                        <p:tav tm="100000">
                                          <p:val>
                                            <p:strVal val="#ppt_h"/>
                                          </p:val>
                                        </p:tav>
                                      </p:tavLst>
                                    </p:anim>
                                    <p:anim calcmode="lin" valueType="num">
                                      <p:cBhvr>
                                        <p:cTn id="103" dur="500" fill="hold"/>
                                        <p:tgtEl>
                                          <p:spTgt spid="59"/>
                                        </p:tgtEl>
                                        <p:attrNameLst>
                                          <p:attrName>style.rotation</p:attrName>
                                        </p:attrNameLst>
                                      </p:cBhvr>
                                      <p:tavLst>
                                        <p:tav tm="0">
                                          <p:val>
                                            <p:fltVal val="360"/>
                                          </p:val>
                                        </p:tav>
                                        <p:tav tm="100000">
                                          <p:val>
                                            <p:fltVal val="0"/>
                                          </p:val>
                                        </p:tav>
                                      </p:tavLst>
                                    </p:anim>
                                    <p:animEffect transition="in" filter="fade">
                                      <p:cBhvr>
                                        <p:cTn id="104" dur="500"/>
                                        <p:tgtEl>
                                          <p:spTgt spid="59"/>
                                        </p:tgtEl>
                                      </p:cBhvr>
                                    </p:animEffect>
                                  </p:childTnLst>
                                </p:cTn>
                              </p:par>
                            </p:childTnLst>
                          </p:cTn>
                        </p:par>
                        <p:par>
                          <p:cTn id="105" fill="hold">
                            <p:stCondLst>
                              <p:cond delay="2500"/>
                            </p:stCondLst>
                            <p:childTnLst>
                              <p:par>
                                <p:cTn id="106" presetID="49" presetClass="entr" presetSubtype="0" decel="100000" fill="hold" grpId="0" nodeType="after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p:cTn id="108" dur="500" fill="hold"/>
                                        <p:tgtEl>
                                          <p:spTgt spid="58"/>
                                        </p:tgtEl>
                                        <p:attrNameLst>
                                          <p:attrName>ppt_w</p:attrName>
                                        </p:attrNameLst>
                                      </p:cBhvr>
                                      <p:tavLst>
                                        <p:tav tm="0">
                                          <p:val>
                                            <p:fltVal val="0"/>
                                          </p:val>
                                        </p:tav>
                                        <p:tav tm="100000">
                                          <p:val>
                                            <p:strVal val="#ppt_w"/>
                                          </p:val>
                                        </p:tav>
                                      </p:tavLst>
                                    </p:anim>
                                    <p:anim calcmode="lin" valueType="num">
                                      <p:cBhvr>
                                        <p:cTn id="109" dur="500" fill="hold"/>
                                        <p:tgtEl>
                                          <p:spTgt spid="58"/>
                                        </p:tgtEl>
                                        <p:attrNameLst>
                                          <p:attrName>ppt_h</p:attrName>
                                        </p:attrNameLst>
                                      </p:cBhvr>
                                      <p:tavLst>
                                        <p:tav tm="0">
                                          <p:val>
                                            <p:fltVal val="0"/>
                                          </p:val>
                                        </p:tav>
                                        <p:tav tm="100000">
                                          <p:val>
                                            <p:strVal val="#ppt_h"/>
                                          </p:val>
                                        </p:tav>
                                      </p:tavLst>
                                    </p:anim>
                                    <p:anim calcmode="lin" valueType="num">
                                      <p:cBhvr>
                                        <p:cTn id="110" dur="500" fill="hold"/>
                                        <p:tgtEl>
                                          <p:spTgt spid="58"/>
                                        </p:tgtEl>
                                        <p:attrNameLst>
                                          <p:attrName>style.rotation</p:attrName>
                                        </p:attrNameLst>
                                      </p:cBhvr>
                                      <p:tavLst>
                                        <p:tav tm="0">
                                          <p:val>
                                            <p:fltVal val="360"/>
                                          </p:val>
                                        </p:tav>
                                        <p:tav tm="100000">
                                          <p:val>
                                            <p:fltVal val="0"/>
                                          </p:val>
                                        </p:tav>
                                      </p:tavLst>
                                    </p:anim>
                                    <p:animEffect transition="in" filter="fade">
                                      <p:cBhvr>
                                        <p:cTn id="111" dur="500"/>
                                        <p:tgtEl>
                                          <p:spTgt spid="58"/>
                                        </p:tgtEl>
                                      </p:cBhvr>
                                    </p:animEffect>
                                  </p:childTnLst>
                                </p:cTn>
                              </p:par>
                              <p:par>
                                <p:cTn id="112" presetID="49" presetClass="entr" presetSubtype="0" decel="100000" fill="hold" grpId="0" nodeType="withEffect">
                                  <p:stCondLst>
                                    <p:cond delay="0"/>
                                  </p:stCondLst>
                                  <p:childTnLst>
                                    <p:set>
                                      <p:cBhvr>
                                        <p:cTn id="113" dur="1" fill="hold">
                                          <p:stCondLst>
                                            <p:cond delay="0"/>
                                          </p:stCondLst>
                                        </p:cTn>
                                        <p:tgtEl>
                                          <p:spTgt spid="61"/>
                                        </p:tgtEl>
                                        <p:attrNameLst>
                                          <p:attrName>style.visibility</p:attrName>
                                        </p:attrNameLst>
                                      </p:cBhvr>
                                      <p:to>
                                        <p:strVal val="visible"/>
                                      </p:to>
                                    </p:set>
                                    <p:anim calcmode="lin" valueType="num">
                                      <p:cBhvr>
                                        <p:cTn id="114" dur="500" fill="hold"/>
                                        <p:tgtEl>
                                          <p:spTgt spid="61"/>
                                        </p:tgtEl>
                                        <p:attrNameLst>
                                          <p:attrName>ppt_w</p:attrName>
                                        </p:attrNameLst>
                                      </p:cBhvr>
                                      <p:tavLst>
                                        <p:tav tm="0">
                                          <p:val>
                                            <p:fltVal val="0"/>
                                          </p:val>
                                        </p:tav>
                                        <p:tav tm="100000">
                                          <p:val>
                                            <p:strVal val="#ppt_w"/>
                                          </p:val>
                                        </p:tav>
                                      </p:tavLst>
                                    </p:anim>
                                    <p:anim calcmode="lin" valueType="num">
                                      <p:cBhvr>
                                        <p:cTn id="115" dur="500" fill="hold"/>
                                        <p:tgtEl>
                                          <p:spTgt spid="61"/>
                                        </p:tgtEl>
                                        <p:attrNameLst>
                                          <p:attrName>ppt_h</p:attrName>
                                        </p:attrNameLst>
                                      </p:cBhvr>
                                      <p:tavLst>
                                        <p:tav tm="0">
                                          <p:val>
                                            <p:fltVal val="0"/>
                                          </p:val>
                                        </p:tav>
                                        <p:tav tm="100000">
                                          <p:val>
                                            <p:strVal val="#ppt_h"/>
                                          </p:val>
                                        </p:tav>
                                      </p:tavLst>
                                    </p:anim>
                                    <p:anim calcmode="lin" valueType="num">
                                      <p:cBhvr>
                                        <p:cTn id="116" dur="500" fill="hold"/>
                                        <p:tgtEl>
                                          <p:spTgt spid="61"/>
                                        </p:tgtEl>
                                        <p:attrNameLst>
                                          <p:attrName>style.rotation</p:attrName>
                                        </p:attrNameLst>
                                      </p:cBhvr>
                                      <p:tavLst>
                                        <p:tav tm="0">
                                          <p:val>
                                            <p:fltVal val="360"/>
                                          </p:val>
                                        </p:tav>
                                        <p:tav tm="100000">
                                          <p:val>
                                            <p:fltVal val="0"/>
                                          </p:val>
                                        </p:tav>
                                      </p:tavLst>
                                    </p:anim>
                                    <p:animEffect transition="in" filter="fade">
                                      <p:cBhvr>
                                        <p:cTn id="117" dur="500"/>
                                        <p:tgtEl>
                                          <p:spTgt spid="61"/>
                                        </p:tgtEl>
                                      </p:cBhvr>
                                    </p:animEffect>
                                  </p:childTnLst>
                                </p:cTn>
                              </p:par>
                              <p:par>
                                <p:cTn id="118" presetID="49" presetClass="entr" presetSubtype="0" decel="100000" fill="hold" grpId="0" nodeType="withEffect">
                                  <p:stCondLst>
                                    <p:cond delay="0"/>
                                  </p:stCondLst>
                                  <p:childTnLst>
                                    <p:set>
                                      <p:cBhvr>
                                        <p:cTn id="119" dur="1" fill="hold">
                                          <p:stCondLst>
                                            <p:cond delay="0"/>
                                          </p:stCondLst>
                                        </p:cTn>
                                        <p:tgtEl>
                                          <p:spTgt spid="64"/>
                                        </p:tgtEl>
                                        <p:attrNameLst>
                                          <p:attrName>style.visibility</p:attrName>
                                        </p:attrNameLst>
                                      </p:cBhvr>
                                      <p:to>
                                        <p:strVal val="visible"/>
                                      </p:to>
                                    </p:set>
                                    <p:anim calcmode="lin" valueType="num">
                                      <p:cBhvr>
                                        <p:cTn id="120" dur="500" fill="hold"/>
                                        <p:tgtEl>
                                          <p:spTgt spid="64"/>
                                        </p:tgtEl>
                                        <p:attrNameLst>
                                          <p:attrName>ppt_w</p:attrName>
                                        </p:attrNameLst>
                                      </p:cBhvr>
                                      <p:tavLst>
                                        <p:tav tm="0">
                                          <p:val>
                                            <p:fltVal val="0"/>
                                          </p:val>
                                        </p:tav>
                                        <p:tav tm="100000">
                                          <p:val>
                                            <p:strVal val="#ppt_w"/>
                                          </p:val>
                                        </p:tav>
                                      </p:tavLst>
                                    </p:anim>
                                    <p:anim calcmode="lin" valueType="num">
                                      <p:cBhvr>
                                        <p:cTn id="121" dur="500" fill="hold"/>
                                        <p:tgtEl>
                                          <p:spTgt spid="64"/>
                                        </p:tgtEl>
                                        <p:attrNameLst>
                                          <p:attrName>ppt_h</p:attrName>
                                        </p:attrNameLst>
                                      </p:cBhvr>
                                      <p:tavLst>
                                        <p:tav tm="0">
                                          <p:val>
                                            <p:fltVal val="0"/>
                                          </p:val>
                                        </p:tav>
                                        <p:tav tm="100000">
                                          <p:val>
                                            <p:strVal val="#ppt_h"/>
                                          </p:val>
                                        </p:tav>
                                      </p:tavLst>
                                    </p:anim>
                                    <p:anim calcmode="lin" valueType="num">
                                      <p:cBhvr>
                                        <p:cTn id="122" dur="500" fill="hold"/>
                                        <p:tgtEl>
                                          <p:spTgt spid="64"/>
                                        </p:tgtEl>
                                        <p:attrNameLst>
                                          <p:attrName>style.rotation</p:attrName>
                                        </p:attrNameLst>
                                      </p:cBhvr>
                                      <p:tavLst>
                                        <p:tav tm="0">
                                          <p:val>
                                            <p:fltVal val="360"/>
                                          </p:val>
                                        </p:tav>
                                        <p:tav tm="100000">
                                          <p:val>
                                            <p:fltVal val="0"/>
                                          </p:val>
                                        </p:tav>
                                      </p:tavLst>
                                    </p:anim>
                                    <p:animEffect transition="in" filter="fade">
                                      <p:cBhvr>
                                        <p:cTn id="123" dur="500"/>
                                        <p:tgtEl>
                                          <p:spTgt spid="64"/>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52"/>
                                        </p:tgtEl>
                                        <p:attrNameLst>
                                          <p:attrName>style.visibility</p:attrName>
                                        </p:attrNameLst>
                                      </p:cBhvr>
                                      <p:to>
                                        <p:strVal val="visible"/>
                                      </p:to>
                                    </p:set>
                                    <p:anim calcmode="lin" valueType="num">
                                      <p:cBhvr>
                                        <p:cTn id="126" dur="500" fill="hold"/>
                                        <p:tgtEl>
                                          <p:spTgt spid="52"/>
                                        </p:tgtEl>
                                        <p:attrNameLst>
                                          <p:attrName>ppt_w</p:attrName>
                                        </p:attrNameLst>
                                      </p:cBhvr>
                                      <p:tavLst>
                                        <p:tav tm="0">
                                          <p:val>
                                            <p:fltVal val="0"/>
                                          </p:val>
                                        </p:tav>
                                        <p:tav tm="100000">
                                          <p:val>
                                            <p:strVal val="#ppt_w"/>
                                          </p:val>
                                        </p:tav>
                                      </p:tavLst>
                                    </p:anim>
                                    <p:anim calcmode="lin" valueType="num">
                                      <p:cBhvr>
                                        <p:cTn id="127" dur="500" fill="hold"/>
                                        <p:tgtEl>
                                          <p:spTgt spid="52"/>
                                        </p:tgtEl>
                                        <p:attrNameLst>
                                          <p:attrName>ppt_h</p:attrName>
                                        </p:attrNameLst>
                                      </p:cBhvr>
                                      <p:tavLst>
                                        <p:tav tm="0">
                                          <p:val>
                                            <p:fltVal val="0"/>
                                          </p:val>
                                        </p:tav>
                                        <p:tav tm="100000">
                                          <p:val>
                                            <p:strVal val="#ppt_h"/>
                                          </p:val>
                                        </p:tav>
                                      </p:tavLst>
                                    </p:anim>
                                    <p:anim calcmode="lin" valueType="num">
                                      <p:cBhvr>
                                        <p:cTn id="128" dur="500" fill="hold"/>
                                        <p:tgtEl>
                                          <p:spTgt spid="52"/>
                                        </p:tgtEl>
                                        <p:attrNameLst>
                                          <p:attrName>style.rotation</p:attrName>
                                        </p:attrNameLst>
                                      </p:cBhvr>
                                      <p:tavLst>
                                        <p:tav tm="0">
                                          <p:val>
                                            <p:fltVal val="360"/>
                                          </p:val>
                                        </p:tav>
                                        <p:tav tm="100000">
                                          <p:val>
                                            <p:fltVal val="0"/>
                                          </p:val>
                                        </p:tav>
                                      </p:tavLst>
                                    </p:anim>
                                    <p:animEffect transition="in" filter="fade">
                                      <p:cBhvr>
                                        <p:cTn id="129" dur="500"/>
                                        <p:tgtEl>
                                          <p:spTgt spid="52"/>
                                        </p:tgtEl>
                                      </p:cBhvr>
                                    </p:animEffect>
                                  </p:childTnLst>
                                </p:cTn>
                              </p:par>
                              <p:par>
                                <p:cTn id="130" presetID="49" presetClass="entr" presetSubtype="0" decel="100000" fill="hold" grpId="0" nodeType="withEffect">
                                  <p:stCondLst>
                                    <p:cond delay="250"/>
                                  </p:stCondLst>
                                  <p:childTnLst>
                                    <p:set>
                                      <p:cBhvr>
                                        <p:cTn id="131" dur="1" fill="hold">
                                          <p:stCondLst>
                                            <p:cond delay="0"/>
                                          </p:stCondLst>
                                        </p:cTn>
                                        <p:tgtEl>
                                          <p:spTgt spid="63"/>
                                        </p:tgtEl>
                                        <p:attrNameLst>
                                          <p:attrName>style.visibility</p:attrName>
                                        </p:attrNameLst>
                                      </p:cBhvr>
                                      <p:to>
                                        <p:strVal val="visible"/>
                                      </p:to>
                                    </p:set>
                                    <p:anim calcmode="lin" valueType="num">
                                      <p:cBhvr>
                                        <p:cTn id="132" dur="500" fill="hold"/>
                                        <p:tgtEl>
                                          <p:spTgt spid="63"/>
                                        </p:tgtEl>
                                        <p:attrNameLst>
                                          <p:attrName>ppt_w</p:attrName>
                                        </p:attrNameLst>
                                      </p:cBhvr>
                                      <p:tavLst>
                                        <p:tav tm="0">
                                          <p:val>
                                            <p:fltVal val="0"/>
                                          </p:val>
                                        </p:tav>
                                        <p:tav tm="100000">
                                          <p:val>
                                            <p:strVal val="#ppt_w"/>
                                          </p:val>
                                        </p:tav>
                                      </p:tavLst>
                                    </p:anim>
                                    <p:anim calcmode="lin" valueType="num">
                                      <p:cBhvr>
                                        <p:cTn id="133" dur="500" fill="hold"/>
                                        <p:tgtEl>
                                          <p:spTgt spid="63"/>
                                        </p:tgtEl>
                                        <p:attrNameLst>
                                          <p:attrName>ppt_h</p:attrName>
                                        </p:attrNameLst>
                                      </p:cBhvr>
                                      <p:tavLst>
                                        <p:tav tm="0">
                                          <p:val>
                                            <p:fltVal val="0"/>
                                          </p:val>
                                        </p:tav>
                                        <p:tav tm="100000">
                                          <p:val>
                                            <p:strVal val="#ppt_h"/>
                                          </p:val>
                                        </p:tav>
                                      </p:tavLst>
                                    </p:anim>
                                    <p:anim calcmode="lin" valueType="num">
                                      <p:cBhvr>
                                        <p:cTn id="134" dur="500" fill="hold"/>
                                        <p:tgtEl>
                                          <p:spTgt spid="63"/>
                                        </p:tgtEl>
                                        <p:attrNameLst>
                                          <p:attrName>style.rotation</p:attrName>
                                        </p:attrNameLst>
                                      </p:cBhvr>
                                      <p:tavLst>
                                        <p:tav tm="0">
                                          <p:val>
                                            <p:fltVal val="360"/>
                                          </p:val>
                                        </p:tav>
                                        <p:tav tm="100000">
                                          <p:val>
                                            <p:fltVal val="0"/>
                                          </p:val>
                                        </p:tav>
                                      </p:tavLst>
                                    </p:anim>
                                    <p:animEffect transition="in" filter="fade">
                                      <p:cBhvr>
                                        <p:cTn id="135" dur="500"/>
                                        <p:tgtEl>
                                          <p:spTgt spid="63"/>
                                        </p:tgtEl>
                                      </p:cBhvr>
                                    </p:animEffect>
                                  </p:childTnLst>
                                </p:cTn>
                              </p:par>
                              <p:par>
                                <p:cTn id="136" presetID="49" presetClass="entr" presetSubtype="0" decel="100000" fill="hold" grpId="0" nodeType="withEffect">
                                  <p:stCondLst>
                                    <p:cond delay="25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 calcmode="lin" valueType="num">
                                      <p:cBhvr>
                                        <p:cTn id="140" dur="500" fill="hold"/>
                                        <p:tgtEl>
                                          <p:spTgt spid="69"/>
                                        </p:tgtEl>
                                        <p:attrNameLst>
                                          <p:attrName>style.rotation</p:attrName>
                                        </p:attrNameLst>
                                      </p:cBhvr>
                                      <p:tavLst>
                                        <p:tav tm="0">
                                          <p:val>
                                            <p:fltVal val="360"/>
                                          </p:val>
                                        </p:tav>
                                        <p:tav tm="100000">
                                          <p:val>
                                            <p:fltVal val="0"/>
                                          </p:val>
                                        </p:tav>
                                      </p:tavLst>
                                    </p:anim>
                                    <p:animEffect transition="in" filter="fade">
                                      <p:cBhvr>
                                        <p:cTn id="14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59" grpId="0" bldLvl="0" animBg="1"/>
      <p:bldP spid="60" grpId="0" bldLvl="0" animBg="1"/>
      <p:bldP spid="61" grpId="0" bldLvl="0" animBg="1"/>
      <p:bldP spid="62" grpId="0" bldLvl="0" animBg="1"/>
      <p:bldP spid="63" grpId="0" bldLvl="0" animBg="1"/>
      <p:bldP spid="64" grpId="0" bldLvl="0" animBg="1"/>
      <p:bldP spid="65" grpId="0" bldLvl="0" animBg="1"/>
      <p:bldP spid="6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43268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b="1" dirty="0">
                <a:solidFill>
                  <a:schemeClr val="bg1"/>
                </a:solidFill>
                <a:sym typeface="+mn-ea"/>
              </a:rPr>
              <a:t>区块链产业、行业应用的基础逻辑</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628650" y="1110774"/>
            <a:ext cx="7886700" cy="3263504"/>
          </a:xfrm>
        </p:spPr>
        <p:txBody>
          <a:bodyPr>
            <a:noAutofit/>
          </a:bodyPr>
          <a:lstStyle/>
          <a:p>
            <a:r>
              <a:rPr lang="zh-CN" altLang="en-US" sz="2000" dirty="0">
                <a:solidFill>
                  <a:schemeClr val="bg1"/>
                </a:solidFill>
              </a:rPr>
              <a:t>区块链在产业应用中的主题是：存证</a:t>
            </a:r>
            <a:endParaRPr lang="zh-CN" altLang="en-US" sz="2000" dirty="0">
              <a:solidFill>
                <a:schemeClr val="bg1"/>
              </a:solidFill>
            </a:endParaRPr>
          </a:p>
          <a:p>
            <a:endParaRPr lang="en-US" altLang="zh-CN" sz="2000" dirty="0">
              <a:solidFill>
                <a:schemeClr val="bg1"/>
              </a:solidFill>
            </a:endParaRPr>
          </a:p>
          <a:p>
            <a:r>
              <a:rPr lang="zh-CN" altLang="en-US" sz="2000" dirty="0">
                <a:solidFill>
                  <a:schemeClr val="bg1"/>
                </a:solidFill>
              </a:rPr>
              <a:t>与闭合与链上的虚拟币与</a:t>
            </a:r>
            <a:r>
              <a:rPr lang="en-US" altLang="zh-CN" sz="2000" dirty="0">
                <a:solidFill>
                  <a:schemeClr val="bg1"/>
                </a:solidFill>
              </a:rPr>
              <a:t>defi</a:t>
            </a:r>
            <a:r>
              <a:rPr lang="zh-CN" altLang="en-US" sz="2000" dirty="0">
                <a:solidFill>
                  <a:schemeClr val="bg1"/>
                </a:solidFill>
              </a:rPr>
              <a:t>等区块链金融系统不同，区块链的产业应用是区块链作为一个不可篡改的账本与既有的传统业务过程的结合，局部信息的不可篡改并不必然意味着可信。或者这样说：区块链作为一种可信存储提供的局部信息的不可篡通过何种机制达成完整业务层面的可信，这是区块链行业、产业应用的基础问题。目前我国区块链应用实践也正是在这个问题上，从理论到实践有较为严重的确实，包括供应链溯源、信用、审计领域。</a:t>
            </a:r>
            <a:endParaRPr lang="zh-CN" altLang="en-US" sz="2000" dirty="0">
              <a:solidFill>
                <a:schemeClr val="bg1"/>
              </a:solidFill>
            </a:endParaRPr>
          </a:p>
          <a:p>
            <a:endParaRPr lang="en-US" altLang="zh-CN" sz="2000" dirty="0">
              <a:solidFill>
                <a:schemeClr val="bg1"/>
              </a:solidFill>
            </a:endParaRPr>
          </a:p>
          <a:p>
            <a:endParaRPr lang="zh-CN" altLang="en-US" sz="20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32092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rgbClr val="FF0000"/>
                </a:solidFill>
                <a:sym typeface="+mn-ea"/>
              </a:rPr>
              <a:t>基于零知识证明的证据链</a:t>
            </a:r>
            <a:endParaRPr lang="zh-CN" altLang="en-US" sz="2200" b="1" dirty="0">
              <a:solidFill>
                <a:srgbClr val="FF0000"/>
              </a:solidFill>
              <a:latin typeface="Arial" panose="020B0604020202020204" pitchFamily="34" charset="0"/>
              <a:cs typeface="Arial" panose="020B0604020202020204" pitchFamily="34" charset="0"/>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628650" y="940435"/>
            <a:ext cx="7886700" cy="4046855"/>
          </a:xfrm>
        </p:spPr>
        <p:txBody>
          <a:bodyPr>
            <a:noAutofit/>
          </a:bodyPr>
          <a:lstStyle/>
          <a:p>
            <a:pPr>
              <a:buFont typeface="Wingdings" panose="05000000000000000000" charset="0"/>
              <a:buChar char="Ø"/>
            </a:pPr>
            <a:r>
              <a:rPr lang="zh-CN" altLang="en-US" sz="2400" dirty="0">
                <a:solidFill>
                  <a:schemeClr val="bg1"/>
                </a:solidFill>
                <a:sym typeface="+mn-ea"/>
              </a:rPr>
              <a:t>产业系统的事件与活动虽不能闭合于区块链上，但是从逻辑因果关系上形成一条证据链条，但这个链条并不存在物理意义上的源头，而是可以无穷追溯下去。</a:t>
            </a:r>
            <a:endParaRPr lang="zh-CN" altLang="en-US" sz="2400" dirty="0">
              <a:solidFill>
                <a:schemeClr val="bg1"/>
              </a:solidFill>
              <a:sym typeface="+mn-ea"/>
            </a:endParaRPr>
          </a:p>
          <a:p>
            <a:pPr>
              <a:buFont typeface="Wingdings" panose="05000000000000000000" charset="0"/>
              <a:buChar char="Ø"/>
            </a:pPr>
            <a:endParaRPr lang="en-US" altLang="zh-CN" sz="2400" dirty="0">
              <a:solidFill>
                <a:schemeClr val="bg1"/>
              </a:solidFill>
            </a:endParaRPr>
          </a:p>
          <a:p>
            <a:pPr>
              <a:buFont typeface="Wingdings" panose="05000000000000000000" charset="0"/>
              <a:buChar char="Ø"/>
            </a:pPr>
            <a:r>
              <a:rPr lang="zh-CN" altLang="en-US" sz="2400" dirty="0">
                <a:solidFill>
                  <a:schemeClr val="bg1"/>
                </a:solidFill>
                <a:sym typeface="+mn-ea"/>
              </a:rPr>
              <a:t>对于这条证据链，在上游作假比下游要困难的多，当证据链条达到足够的长度，攻击者的作假成本将从经济学意义上失去可行性，从而使系统实现抵御攻击的目的。</a:t>
            </a:r>
            <a:endParaRPr lang="zh-CN" altLang="en-US" sz="2400" dirty="0">
              <a:solidFill>
                <a:schemeClr val="bg1"/>
              </a:solidFill>
              <a:sym typeface="+mn-ea"/>
            </a:endParaRPr>
          </a:p>
          <a:p>
            <a:pPr>
              <a:buFont typeface="Wingdings" panose="05000000000000000000" charset="0"/>
              <a:buChar char="Ø"/>
            </a:pPr>
            <a:endParaRPr lang="en-US" altLang="zh-CN" sz="2400" dirty="0">
              <a:solidFill>
                <a:schemeClr val="bg1"/>
              </a:solidFill>
            </a:endParaRPr>
          </a:p>
          <a:p>
            <a:pPr>
              <a:buFont typeface="Wingdings" panose="05000000000000000000" charset="0"/>
              <a:buChar char="Ø"/>
            </a:pPr>
            <a:r>
              <a:rPr lang="zh-CN" altLang="en-US" sz="2400" dirty="0">
                <a:solidFill>
                  <a:schemeClr val="bg1"/>
                </a:solidFill>
                <a:sym typeface="+mn-ea"/>
              </a:rPr>
              <a:t>存在一种冲突：证据链的足够长度是存证价值的核心，但越是上游证据，越接近于侵犯公民隐私。解决这一冲突的技术是零知识证明</a:t>
            </a:r>
            <a:endParaRPr lang="en-US" altLang="zh-CN" sz="2400" dirty="0">
              <a:solidFill>
                <a:schemeClr val="bg1"/>
              </a:solidFill>
            </a:endParaRPr>
          </a:p>
          <a:p>
            <a:endParaRPr lang="en-US" altLang="zh-CN" sz="2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459740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顺便解释一下</a:t>
            </a:r>
            <a:r>
              <a:rPr lang="en-US" altLang="zh-CN" sz="2200" dirty="0">
                <a:solidFill>
                  <a:schemeClr val="bg1"/>
                </a:solidFill>
                <a:sym typeface="+mn-ea"/>
              </a:rPr>
              <a:t>trustless</a:t>
            </a:r>
            <a:r>
              <a:rPr lang="zh-CN" altLang="en-US" sz="2200" dirty="0">
                <a:solidFill>
                  <a:schemeClr val="bg1"/>
                </a:solidFill>
                <a:sym typeface="+mn-ea"/>
              </a:rPr>
              <a:t>这个词的问题</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628650" y="1110774"/>
            <a:ext cx="7886700" cy="3263504"/>
          </a:xfrm>
        </p:spPr>
        <p:txBody>
          <a:bodyPr>
            <a:noAutofit/>
          </a:bodyPr>
          <a:lstStyle/>
          <a:p>
            <a:pPr>
              <a:lnSpc>
                <a:spcPct val="90000"/>
              </a:lnSpc>
              <a:spcBef>
                <a:spcPts val="1000"/>
              </a:spcBef>
              <a:spcAft>
                <a:spcPts val="0"/>
              </a:spcAft>
            </a:pPr>
            <a:r>
              <a:rPr lang="zh-CN" altLang="en-US" sz="2000" dirty="0">
                <a:solidFill>
                  <a:schemeClr val="bg1"/>
                </a:solidFill>
                <a:sym typeface="+mn-ea"/>
              </a:rPr>
              <a:t>区块链技术作为一个账本是</a:t>
            </a:r>
            <a:r>
              <a:rPr lang="en-US" altLang="zh-CN" sz="2000" dirty="0">
                <a:solidFill>
                  <a:schemeClr val="bg1"/>
                </a:solidFill>
                <a:sym typeface="+mn-ea"/>
              </a:rPr>
              <a:t>absolutely trustworthy</a:t>
            </a:r>
            <a:r>
              <a:rPr lang="zh-CN" altLang="en-US" sz="2000" dirty="0">
                <a:solidFill>
                  <a:schemeClr val="bg1"/>
                </a:solidFill>
                <a:sym typeface="+mn-ea"/>
              </a:rPr>
              <a:t>，这是</a:t>
            </a:r>
            <a:r>
              <a:rPr lang="en-US" altLang="zh-CN" sz="2000" dirty="0">
                <a:solidFill>
                  <a:schemeClr val="bg1"/>
                </a:solidFill>
                <a:sym typeface="+mn-ea"/>
              </a:rPr>
              <a:t>trustless</a:t>
            </a:r>
            <a:r>
              <a:rPr lang="zh-CN" altLang="en-US" sz="2000" dirty="0">
                <a:solidFill>
                  <a:schemeClr val="bg1"/>
                </a:solidFill>
                <a:sym typeface="+mn-ea"/>
              </a:rPr>
              <a:t>的本义。它是如此可靠以至于在考虑信任问题的时候没有必要再去考虑它的问题。</a:t>
            </a:r>
            <a:endParaRPr lang="en-US" altLang="zh-CN" sz="2000" dirty="0">
              <a:solidFill>
                <a:schemeClr val="bg1"/>
              </a:solidFill>
            </a:endParaRPr>
          </a:p>
          <a:p>
            <a:pPr>
              <a:lnSpc>
                <a:spcPct val="90000"/>
              </a:lnSpc>
              <a:spcBef>
                <a:spcPts val="1000"/>
              </a:spcBef>
              <a:spcAft>
                <a:spcPts val="0"/>
              </a:spcAft>
            </a:pPr>
            <a:r>
              <a:rPr lang="zh-CN" altLang="en-US" sz="2000" dirty="0">
                <a:solidFill>
                  <a:schemeClr val="bg1"/>
                </a:solidFill>
                <a:sym typeface="+mn-ea"/>
              </a:rPr>
              <a:t>如果事务完全闭合于账本上并且不具有由复杂结构涌现（</a:t>
            </a:r>
            <a:r>
              <a:rPr lang="en-US" altLang="zh-CN" sz="2000" dirty="0">
                <a:solidFill>
                  <a:schemeClr val="bg1"/>
                </a:solidFill>
                <a:sym typeface="+mn-ea"/>
              </a:rPr>
              <a:t>emergence</a:t>
            </a:r>
            <a:r>
              <a:rPr lang="zh-CN" altLang="en-US" sz="2000" dirty="0">
                <a:solidFill>
                  <a:schemeClr val="bg1"/>
                </a:solidFill>
                <a:sym typeface="+mn-ea"/>
              </a:rPr>
              <a:t>）的系统性风险，比如虚拟币，那系统才是</a:t>
            </a:r>
            <a:r>
              <a:rPr lang="en-US" altLang="zh-CN" sz="2000" dirty="0">
                <a:solidFill>
                  <a:schemeClr val="bg1"/>
                </a:solidFill>
                <a:sym typeface="+mn-ea"/>
              </a:rPr>
              <a:t>trustless</a:t>
            </a:r>
            <a:r>
              <a:rPr lang="zh-CN" altLang="en-US" sz="2000" dirty="0">
                <a:solidFill>
                  <a:schemeClr val="bg1"/>
                </a:solidFill>
                <a:sym typeface="+mn-ea"/>
              </a:rPr>
              <a:t>的。</a:t>
            </a:r>
            <a:endParaRPr lang="en-US" altLang="zh-CN" sz="2000" dirty="0">
              <a:solidFill>
                <a:schemeClr val="bg1"/>
              </a:solidFill>
            </a:endParaRPr>
          </a:p>
          <a:p>
            <a:pPr>
              <a:lnSpc>
                <a:spcPct val="90000"/>
              </a:lnSpc>
              <a:spcBef>
                <a:spcPts val="1000"/>
              </a:spcBef>
              <a:spcAft>
                <a:spcPts val="0"/>
              </a:spcAft>
            </a:pPr>
            <a:r>
              <a:rPr lang="zh-CN" altLang="en-US" sz="2000" dirty="0">
                <a:solidFill>
                  <a:schemeClr val="bg1"/>
                </a:solidFill>
                <a:sym typeface="+mn-ea"/>
              </a:rPr>
              <a:t>金融由于结构复杂性导致了系统性风险，不是</a:t>
            </a:r>
            <a:r>
              <a:rPr lang="en-US" altLang="zh-CN" sz="2000" dirty="0">
                <a:solidFill>
                  <a:schemeClr val="bg1"/>
                </a:solidFill>
                <a:sym typeface="+mn-ea"/>
              </a:rPr>
              <a:t>trustless</a:t>
            </a:r>
            <a:endParaRPr lang="en-US" altLang="zh-CN" sz="2000" dirty="0">
              <a:solidFill>
                <a:schemeClr val="bg1"/>
              </a:solidFill>
            </a:endParaRPr>
          </a:p>
          <a:p>
            <a:pPr>
              <a:lnSpc>
                <a:spcPct val="90000"/>
              </a:lnSpc>
              <a:spcBef>
                <a:spcPts val="1000"/>
              </a:spcBef>
              <a:spcAft>
                <a:spcPts val="0"/>
              </a:spcAft>
            </a:pPr>
            <a:r>
              <a:rPr lang="zh-CN" altLang="en-US" sz="2000" dirty="0">
                <a:solidFill>
                  <a:schemeClr val="bg1"/>
                </a:solidFill>
                <a:sym typeface="+mn-ea"/>
              </a:rPr>
              <a:t>产业应用的业务活动不可能完全闭合于链上，自然也不是</a:t>
            </a:r>
            <a:r>
              <a:rPr lang="en-US" altLang="zh-CN" sz="2000" dirty="0">
                <a:solidFill>
                  <a:schemeClr val="bg1"/>
                </a:solidFill>
                <a:sym typeface="+mn-ea"/>
              </a:rPr>
              <a:t>trustless</a:t>
            </a:r>
            <a:r>
              <a:rPr lang="zh-CN" altLang="en-US" sz="2000" dirty="0">
                <a:solidFill>
                  <a:schemeClr val="bg1"/>
                </a:solidFill>
                <a:sym typeface="+mn-ea"/>
              </a:rPr>
              <a:t>。这时区块链也不是凭空产生信任，而只是信任的无损传递。</a:t>
            </a:r>
            <a:endParaRPr lang="en-US" altLang="zh-CN" sz="2000" dirty="0">
              <a:solidFill>
                <a:schemeClr val="bg1"/>
              </a:solidFill>
            </a:endParaRPr>
          </a:p>
          <a:p>
            <a:pPr>
              <a:lnSpc>
                <a:spcPct val="90000"/>
              </a:lnSpc>
              <a:spcBef>
                <a:spcPts val="1000"/>
              </a:spcBef>
              <a:spcAft>
                <a:spcPts val="0"/>
              </a:spcAft>
            </a:pPr>
            <a:r>
              <a:rPr lang="zh-CN" altLang="en-US" sz="2000" dirty="0">
                <a:solidFill>
                  <a:schemeClr val="bg1"/>
                </a:solidFill>
                <a:sym typeface="+mn-ea"/>
              </a:rPr>
              <a:t>去中心与中心权威辩证统一</a:t>
            </a:r>
            <a:endParaRPr lang="en-US" altLang="zh-CN" sz="2000" dirty="0">
              <a:solidFill>
                <a:schemeClr val="bg1"/>
              </a:solidFill>
            </a:endParaRPr>
          </a:p>
          <a:p>
            <a:pPr>
              <a:lnSpc>
                <a:spcPct val="90000"/>
              </a:lnSpc>
              <a:spcBef>
                <a:spcPts val="1000"/>
              </a:spcBef>
              <a:spcAft>
                <a:spcPts val="0"/>
              </a:spcAft>
            </a:pPr>
            <a:r>
              <a:rPr lang="zh-CN" altLang="en-US" sz="2000" dirty="0">
                <a:solidFill>
                  <a:schemeClr val="bg1"/>
                </a:solidFill>
                <a:sym typeface="+mn-ea"/>
              </a:rPr>
              <a:t>很多困惑来自于这个词的误导</a:t>
            </a:r>
            <a:endParaRPr lang="zh-CN" altLang="en-US" sz="2000"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 calcmode="lin" valueType="num">
                                      <p:cBhvr additive="base">
                                        <p:cTn id="46"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4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34886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区块链行业应用的重要属性</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628650" y="1042035"/>
            <a:ext cx="7886700" cy="3878580"/>
          </a:xfrm>
        </p:spPr>
        <p:txBody>
          <a:bodyPr>
            <a:normAutofit/>
          </a:bodyPr>
          <a:lstStyle/>
          <a:p>
            <a:pPr>
              <a:lnSpc>
                <a:spcPct val="100000"/>
              </a:lnSpc>
            </a:pPr>
            <a:r>
              <a:rPr lang="zh-CN" altLang="en-US" dirty="0">
                <a:solidFill>
                  <a:schemeClr val="bg1"/>
                </a:solidFill>
                <a:sym typeface="+mn-ea"/>
              </a:rPr>
              <a:t>一定是以数字身份为前提</a:t>
            </a:r>
            <a:endParaRPr lang="en-US" altLang="zh-CN" dirty="0">
              <a:solidFill>
                <a:schemeClr val="bg1"/>
              </a:solidFill>
            </a:endParaRPr>
          </a:p>
          <a:p>
            <a:pPr>
              <a:lnSpc>
                <a:spcPct val="100000"/>
              </a:lnSpc>
            </a:pPr>
            <a:r>
              <a:rPr lang="zh-CN" altLang="en-US" dirty="0">
                <a:solidFill>
                  <a:schemeClr val="bg1"/>
                </a:solidFill>
                <a:sym typeface="+mn-ea"/>
              </a:rPr>
              <a:t>跨组织甚至跨行业的复杂生态系统。区块链解决的是信任问题，而信任问题是</a:t>
            </a:r>
            <a:r>
              <a:rPr lang="en-US" altLang="zh-CN" dirty="0">
                <a:solidFill>
                  <a:schemeClr val="bg1"/>
                </a:solidFill>
                <a:sym typeface="+mn-ea"/>
              </a:rPr>
              <a:t>inter-organization</a:t>
            </a:r>
            <a:r>
              <a:rPr lang="zh-CN" altLang="en-US" dirty="0">
                <a:solidFill>
                  <a:schemeClr val="bg1"/>
                </a:solidFill>
                <a:sym typeface="+mn-ea"/>
              </a:rPr>
              <a:t>的。</a:t>
            </a:r>
            <a:endParaRPr lang="zh-CN" altLang="en-US" dirty="0">
              <a:solidFill>
                <a:schemeClr val="bg1"/>
              </a:solidFill>
              <a:sym typeface="+mn-ea"/>
            </a:endParaRPr>
          </a:p>
          <a:p>
            <a:pPr>
              <a:lnSpc>
                <a:spcPct val="100000"/>
              </a:lnSpc>
            </a:pPr>
            <a:r>
              <a:rPr lang="zh-CN" altLang="en-US" dirty="0">
                <a:solidFill>
                  <a:schemeClr val="bg1"/>
                </a:solidFill>
                <a:sym typeface="+mn-ea"/>
              </a:rPr>
              <a:t>组织协作、系统集成、数据融合是这类应用的主题。</a:t>
            </a:r>
            <a:endParaRPr lang="en-US" altLang="zh-CN" dirty="0">
              <a:solidFill>
                <a:schemeClr val="bg1"/>
              </a:solidFill>
            </a:endParaRPr>
          </a:p>
          <a:p>
            <a:pPr>
              <a:lnSpc>
                <a:spcPct val="100000"/>
              </a:lnSpc>
            </a:pPr>
            <a:r>
              <a:rPr lang="zh-CN" altLang="en-US" dirty="0">
                <a:solidFill>
                  <a:schemeClr val="bg1"/>
                </a:solidFill>
                <a:sym typeface="+mn-ea"/>
              </a:rPr>
              <a:t>顶层设计、规范制定、参</a:t>
            </a:r>
            <a:r>
              <a:rPr lang="zh-CN" altLang="en-US" dirty="0">
                <a:solidFill>
                  <a:schemeClr val="bg1"/>
                </a:solidFill>
                <a:sym typeface="+mn-ea"/>
              </a:rPr>
              <a:t>考模型指导是这一生态避免野蛮生长、形成孤岛、导致重复资源浪费的关键。政府是这一角色的承担着，尤其是在我国。</a:t>
            </a:r>
            <a:endParaRPr lang="en-US" altLang="zh-CN" dirty="0">
              <a:solidFill>
                <a:schemeClr val="bg1"/>
              </a:solidFill>
            </a:endParaRPr>
          </a:p>
          <a:p>
            <a:pPr>
              <a:lnSpc>
                <a:spcPct val="100000"/>
              </a:lnSpc>
            </a:pPr>
            <a:endParaRPr lang="zh-CN" altLang="en-US"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3302635"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b="1" dirty="0">
                <a:solidFill>
                  <a:schemeClr val="bg1"/>
                </a:solidFill>
                <a:latin typeface="Arial" panose="020B0604020202020204" pitchFamily="34" charset="0"/>
                <a:cs typeface="Arial" panose="020B0604020202020204" pitchFamily="34" charset="0"/>
                <a:sym typeface="+mn-ea"/>
              </a:rPr>
              <a:t>区块链与大数据</a:t>
            </a:r>
            <a:r>
              <a:rPr lang="en-US" altLang="zh-CN" sz="2200" b="1" dirty="0">
                <a:solidFill>
                  <a:schemeClr val="bg1"/>
                </a:solidFill>
                <a:latin typeface="Arial" panose="020B0604020202020204" pitchFamily="34" charset="0"/>
                <a:cs typeface="Arial" panose="020B0604020202020204" pitchFamily="34" charset="0"/>
                <a:sym typeface="+mn-ea"/>
              </a:rPr>
              <a:t>-</a:t>
            </a:r>
            <a:r>
              <a:rPr lang="zh-CN" altLang="en-US" sz="2200" b="1" dirty="0">
                <a:solidFill>
                  <a:schemeClr val="bg1"/>
                </a:solidFill>
                <a:latin typeface="Arial" panose="020B0604020202020204" pitchFamily="34" charset="0"/>
                <a:cs typeface="Arial" panose="020B0604020202020204" pitchFamily="34" charset="0"/>
                <a:sym typeface="+mn-ea"/>
              </a:rPr>
              <a:t>隐私计算</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712470" y="1757045"/>
            <a:ext cx="7886700" cy="3878580"/>
          </a:xfrm>
        </p:spPr>
        <p:txBody>
          <a:bodyPr>
            <a:normAutofit lnSpcReduction="20000"/>
          </a:bodyPr>
          <a:lstStyle/>
          <a:p>
            <a:pPr>
              <a:lnSpc>
                <a:spcPct val="100000"/>
              </a:lnSpc>
            </a:pPr>
            <a:r>
              <a:rPr lang="zh-CN" altLang="en-US" dirty="0">
                <a:solidFill>
                  <a:schemeClr val="bg1"/>
                </a:solidFill>
                <a:sym typeface="+mn-ea"/>
              </a:rPr>
              <a:t>所有权问题</a:t>
            </a:r>
            <a:endParaRPr lang="zh-CN" altLang="en-US" dirty="0">
              <a:solidFill>
                <a:schemeClr val="bg1"/>
              </a:solidFill>
              <a:sym typeface="+mn-ea"/>
            </a:endParaRPr>
          </a:p>
          <a:p>
            <a:pPr>
              <a:lnSpc>
                <a:spcPct val="100000"/>
              </a:lnSpc>
            </a:pPr>
            <a:r>
              <a:rPr lang="zh-CN" altLang="en-US" dirty="0">
                <a:solidFill>
                  <a:schemeClr val="bg1"/>
                </a:solidFill>
                <a:sym typeface="+mn-ea"/>
              </a:rPr>
              <a:t>隐私</a:t>
            </a:r>
            <a:r>
              <a:rPr lang="zh-CN" altLang="en-US" dirty="0">
                <a:solidFill>
                  <a:schemeClr val="bg1"/>
                </a:solidFill>
                <a:sym typeface="+mn-ea"/>
              </a:rPr>
              <a:t>问题</a:t>
            </a:r>
            <a:endParaRPr lang="zh-CN" altLang="en-US" dirty="0">
              <a:solidFill>
                <a:schemeClr val="bg1"/>
              </a:solidFill>
              <a:sym typeface="+mn-ea"/>
            </a:endParaRPr>
          </a:p>
          <a:p>
            <a:pPr>
              <a:lnSpc>
                <a:spcPct val="100000"/>
              </a:lnSpc>
            </a:pPr>
            <a:r>
              <a:rPr lang="zh-CN" altLang="en-US" dirty="0">
                <a:solidFill>
                  <a:schemeClr val="bg1"/>
                </a:solidFill>
                <a:sym typeface="+mn-ea"/>
              </a:rPr>
              <a:t>零知识</a:t>
            </a:r>
            <a:r>
              <a:rPr lang="zh-CN" altLang="en-US" dirty="0">
                <a:solidFill>
                  <a:schemeClr val="bg1"/>
                </a:solidFill>
                <a:sym typeface="+mn-ea"/>
              </a:rPr>
              <a:t>证明</a:t>
            </a:r>
            <a:endParaRPr lang="zh-CN" altLang="en-US" dirty="0">
              <a:solidFill>
                <a:schemeClr val="bg1"/>
              </a:solidFill>
              <a:sym typeface="+mn-ea"/>
            </a:endParaRPr>
          </a:p>
          <a:p>
            <a:pPr>
              <a:lnSpc>
                <a:spcPct val="100000"/>
              </a:lnSpc>
            </a:pPr>
            <a:r>
              <a:rPr lang="zh-CN" altLang="en-US" dirty="0">
                <a:solidFill>
                  <a:schemeClr val="bg1"/>
                </a:solidFill>
                <a:sym typeface="+mn-ea"/>
              </a:rPr>
              <a:t>隐私计算解决方案：可信计算、联邦学习、全同态加密</a:t>
            </a:r>
            <a:r>
              <a:rPr lang="zh-CN" altLang="en-US" dirty="0">
                <a:solidFill>
                  <a:schemeClr val="bg1"/>
                </a:solidFill>
                <a:sym typeface="+mn-ea"/>
              </a:rPr>
              <a:t>算法</a:t>
            </a:r>
            <a:endParaRPr lang="zh-CN" altLang="en-US" dirty="0">
              <a:solidFill>
                <a:schemeClr val="bg1"/>
              </a:solidFill>
              <a:sym typeface="+mn-ea"/>
            </a:endParaRPr>
          </a:p>
          <a:p>
            <a:pPr>
              <a:lnSpc>
                <a:spcPct val="100000"/>
              </a:lnSpc>
            </a:pPr>
            <a:endParaRPr lang="zh-CN" altLang="en-US"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5766437" y="2970000"/>
            <a:ext cx="2183130" cy="43751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ctr"/>
            <a:r>
              <a:rPr lang="zh-CN" altLang="en-US" sz="2250" dirty="0">
                <a:solidFill>
                  <a:schemeClr val="bg1"/>
                </a:solidFill>
                <a:sym typeface="+mn-ea"/>
              </a:rPr>
              <a:t>区块链领域前沿</a:t>
            </a:r>
            <a:endParaRPr lang="zh-CN" altLang="en-US" sz="2250" dirty="0">
              <a:solidFill>
                <a:schemeClr val="bg1"/>
              </a:solidFill>
              <a:sym typeface="+mn-ea"/>
            </a:endParaRPr>
          </a:p>
        </p:txBody>
      </p:sp>
      <p:grpSp>
        <p:nvGrpSpPr>
          <p:cNvPr id="36" name="组合 35"/>
          <p:cNvGrpSpPr/>
          <p:nvPr/>
        </p:nvGrpSpPr>
        <p:grpSpPr>
          <a:xfrm>
            <a:off x="6094199" y="1075527"/>
            <a:ext cx="1527602" cy="1527602"/>
            <a:chOff x="8125599" y="1434035"/>
            <a:chExt cx="2036802" cy="2036802"/>
          </a:xfrm>
        </p:grpSpPr>
        <p:sp>
          <p:nvSpPr>
            <p:cNvPr id="39" name="椭圆 38"/>
            <p:cNvSpPr/>
            <p:nvPr/>
          </p:nvSpPr>
          <p:spPr>
            <a:xfrm>
              <a:off x="8125599" y="1434035"/>
              <a:ext cx="2036802" cy="2036802"/>
            </a:xfrm>
            <a:prstGeom prst="ellipse">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40"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015" dirty="0">
                <a:ea typeface="微软雅黑" panose="020B0503020204020204" pitchFamily="34" charset="-122"/>
              </a:endParaRPr>
            </a:p>
          </p:txBody>
        </p:sp>
      </p:grpSp>
      <p:sp>
        <p:nvSpPr>
          <p:cNvPr id="45" name="等腰三角形 44"/>
          <p:cNvSpPr/>
          <p:nvPr/>
        </p:nvSpPr>
        <p:spPr>
          <a:xfrm>
            <a:off x="565068" y="1800962"/>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46" name="等腰三角形 45"/>
          <p:cNvSpPr/>
          <p:nvPr/>
        </p:nvSpPr>
        <p:spPr>
          <a:xfrm>
            <a:off x="2902933" y="361808"/>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47" name="等腰三角形 46"/>
          <p:cNvSpPr/>
          <p:nvPr/>
        </p:nvSpPr>
        <p:spPr>
          <a:xfrm rot="3600000">
            <a:off x="1329116" y="2151257"/>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7" name="等腰三角形 56"/>
          <p:cNvSpPr/>
          <p:nvPr/>
        </p:nvSpPr>
        <p:spPr>
          <a:xfrm flipV="1">
            <a:off x="1954668" y="2260328"/>
            <a:ext cx="1238921" cy="1068035"/>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8" name="等腰三角形 57"/>
          <p:cNvSpPr/>
          <p:nvPr/>
        </p:nvSpPr>
        <p:spPr>
          <a:xfrm>
            <a:off x="1404160" y="2771609"/>
            <a:ext cx="1531010" cy="1319836"/>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9" name="等腰三角形 58"/>
          <p:cNvSpPr/>
          <p:nvPr/>
        </p:nvSpPr>
        <p:spPr>
          <a:xfrm>
            <a:off x="1137730" y="4154030"/>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0" name="等腰三角形 59"/>
          <p:cNvSpPr/>
          <p:nvPr/>
        </p:nvSpPr>
        <p:spPr>
          <a:xfrm>
            <a:off x="284928" y="2983522"/>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2" name="等腰三角形 61"/>
          <p:cNvSpPr/>
          <p:nvPr/>
        </p:nvSpPr>
        <p:spPr>
          <a:xfrm>
            <a:off x="1424648" y="1159602"/>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3" name="等腰三角形 62"/>
          <p:cNvSpPr/>
          <p:nvPr/>
        </p:nvSpPr>
        <p:spPr>
          <a:xfrm rot="3600000">
            <a:off x="1827765" y="1012553"/>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4" name="等腰三角形 63"/>
          <p:cNvSpPr/>
          <p:nvPr/>
        </p:nvSpPr>
        <p:spPr>
          <a:xfrm rot="3600000">
            <a:off x="2971902" y="792340"/>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5" name="等腰三角形 64"/>
          <p:cNvSpPr/>
          <p:nvPr/>
        </p:nvSpPr>
        <p:spPr>
          <a:xfrm rot="3600000">
            <a:off x="1032472" y="3382085"/>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6" name="等腰三角形 65"/>
          <p:cNvSpPr/>
          <p:nvPr/>
        </p:nvSpPr>
        <p:spPr>
          <a:xfrm rot="10800000">
            <a:off x="3118769" y="2878517"/>
            <a:ext cx="1000589" cy="862576"/>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7" name="等腰三角形 66"/>
          <p:cNvSpPr/>
          <p:nvPr/>
        </p:nvSpPr>
        <p:spPr>
          <a:xfrm>
            <a:off x="2733692" y="2936906"/>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8" name="等腰三角形 67"/>
          <p:cNvSpPr/>
          <p:nvPr/>
        </p:nvSpPr>
        <p:spPr>
          <a:xfrm flipV="1">
            <a:off x="2733692" y="3486789"/>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9" name="等腰三角形 68"/>
          <p:cNvSpPr/>
          <p:nvPr/>
        </p:nvSpPr>
        <p:spPr>
          <a:xfrm rot="3600000">
            <a:off x="1353141" y="2839889"/>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0" name="等腰三角形 69"/>
          <p:cNvSpPr/>
          <p:nvPr/>
        </p:nvSpPr>
        <p:spPr>
          <a:xfrm rot="3600000">
            <a:off x="1743203" y="4025080"/>
            <a:ext cx="909833" cy="784339"/>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1" name="等腰三角形 70"/>
          <p:cNvSpPr/>
          <p:nvPr/>
        </p:nvSpPr>
        <p:spPr>
          <a:xfrm>
            <a:off x="3635664" y="3534710"/>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2" name="等腰三角形 71"/>
          <p:cNvSpPr/>
          <p:nvPr/>
        </p:nvSpPr>
        <p:spPr>
          <a:xfrm>
            <a:off x="1798485" y="1112409"/>
            <a:ext cx="1238921" cy="1068035"/>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6" name="等腰三角形 75"/>
          <p:cNvSpPr/>
          <p:nvPr/>
        </p:nvSpPr>
        <p:spPr>
          <a:xfrm rot="18000000" flipV="1">
            <a:off x="3405426" y="4187567"/>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7" name="等腰三角形 76"/>
          <p:cNvSpPr/>
          <p:nvPr/>
        </p:nvSpPr>
        <p:spPr>
          <a:xfrm>
            <a:off x="1707506" y="35139"/>
            <a:ext cx="1164409" cy="1003800"/>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1" name="等腰三角形 60"/>
          <p:cNvSpPr/>
          <p:nvPr/>
        </p:nvSpPr>
        <p:spPr>
          <a:xfrm flipV="1">
            <a:off x="2559559" y="361631"/>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600" decel="100000"/>
                                        <p:tgtEl>
                                          <p:spTgt spid="36"/>
                                        </p:tgtEl>
                                      </p:cBhvr>
                                    </p:animEffect>
                                    <p:anim calcmode="lin" valueType="num">
                                      <p:cBhvr>
                                        <p:cTn id="8" dur="600" decel="100000" fill="hold"/>
                                        <p:tgtEl>
                                          <p:spTgt spid="36"/>
                                        </p:tgtEl>
                                        <p:attrNameLst>
                                          <p:attrName>style.rotation</p:attrName>
                                        </p:attrNameLst>
                                      </p:cBhvr>
                                      <p:tavLst>
                                        <p:tav tm="0">
                                          <p:val>
                                            <p:fltVal val="-90"/>
                                          </p:val>
                                        </p:tav>
                                        <p:tav tm="100000">
                                          <p:val>
                                            <p:fltVal val="0"/>
                                          </p:val>
                                        </p:tav>
                                      </p:tavLst>
                                    </p:anim>
                                    <p:anim calcmode="lin" valueType="num">
                                      <p:cBhvr>
                                        <p:cTn id="9" dur="600" decel="100000" fill="hold"/>
                                        <p:tgtEl>
                                          <p:spTgt spid="36"/>
                                        </p:tgtEl>
                                        <p:attrNameLst>
                                          <p:attrName>ppt_x</p:attrName>
                                        </p:attrNameLst>
                                      </p:cBhvr>
                                      <p:tavLst>
                                        <p:tav tm="0">
                                          <p:val>
                                            <p:strVal val="#ppt_x+0.4"/>
                                          </p:val>
                                        </p:tav>
                                        <p:tav tm="100000">
                                          <p:val>
                                            <p:strVal val="#ppt_x-0.05"/>
                                          </p:val>
                                        </p:tav>
                                      </p:tavLst>
                                    </p:anim>
                                    <p:anim calcmode="lin" valueType="num">
                                      <p:cBhvr>
                                        <p:cTn id="10" dur="600" decel="100000" fill="hold"/>
                                        <p:tgtEl>
                                          <p:spTgt spid="36"/>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6"/>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900" decel="100000" fill="hold"/>
                                        <p:tgtEl>
                                          <p:spTgt spid="3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20" presetID="49" presetClass="entr" presetSubtype="0" decel="100000"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anim calcmode="lin" valueType="num">
                                      <p:cBhvr>
                                        <p:cTn id="24" dur="500" fill="hold"/>
                                        <p:tgtEl>
                                          <p:spTgt spid="72"/>
                                        </p:tgtEl>
                                        <p:attrNameLst>
                                          <p:attrName>style.rotation</p:attrName>
                                        </p:attrNameLst>
                                      </p:cBhvr>
                                      <p:tavLst>
                                        <p:tav tm="0">
                                          <p:val>
                                            <p:fltVal val="360"/>
                                          </p:val>
                                        </p:tav>
                                        <p:tav tm="100000">
                                          <p:val>
                                            <p:fltVal val="0"/>
                                          </p:val>
                                        </p:tav>
                                      </p:tavLst>
                                    </p:anim>
                                    <p:animEffect transition="in" filter="fade">
                                      <p:cBhvr>
                                        <p:cTn id="25" dur="500"/>
                                        <p:tgtEl>
                                          <p:spTgt spid="72"/>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p:cTn id="28" dur="500" fill="hold"/>
                                        <p:tgtEl>
                                          <p:spTgt spid="57"/>
                                        </p:tgtEl>
                                        <p:attrNameLst>
                                          <p:attrName>ppt_w</p:attrName>
                                        </p:attrNameLst>
                                      </p:cBhvr>
                                      <p:tavLst>
                                        <p:tav tm="0">
                                          <p:val>
                                            <p:fltVal val="0"/>
                                          </p:val>
                                        </p:tav>
                                        <p:tav tm="100000">
                                          <p:val>
                                            <p:strVal val="#ppt_w"/>
                                          </p:val>
                                        </p:tav>
                                      </p:tavLst>
                                    </p:anim>
                                    <p:anim calcmode="lin" valueType="num">
                                      <p:cBhvr>
                                        <p:cTn id="29" dur="500" fill="hold"/>
                                        <p:tgtEl>
                                          <p:spTgt spid="57"/>
                                        </p:tgtEl>
                                        <p:attrNameLst>
                                          <p:attrName>ppt_h</p:attrName>
                                        </p:attrNameLst>
                                      </p:cBhvr>
                                      <p:tavLst>
                                        <p:tav tm="0">
                                          <p:val>
                                            <p:fltVal val="0"/>
                                          </p:val>
                                        </p:tav>
                                        <p:tav tm="100000">
                                          <p:val>
                                            <p:strVal val="#ppt_h"/>
                                          </p:val>
                                        </p:tav>
                                      </p:tavLst>
                                    </p:anim>
                                    <p:anim calcmode="lin" valueType="num">
                                      <p:cBhvr>
                                        <p:cTn id="30" dur="500" fill="hold"/>
                                        <p:tgtEl>
                                          <p:spTgt spid="57"/>
                                        </p:tgtEl>
                                        <p:attrNameLst>
                                          <p:attrName>style.rotation</p:attrName>
                                        </p:attrNameLst>
                                      </p:cBhvr>
                                      <p:tavLst>
                                        <p:tav tm="0">
                                          <p:val>
                                            <p:fltVal val="360"/>
                                          </p:val>
                                        </p:tav>
                                        <p:tav tm="100000">
                                          <p:val>
                                            <p:fltVal val="0"/>
                                          </p:val>
                                        </p:tav>
                                      </p:tavLst>
                                    </p:anim>
                                    <p:animEffect transition="in" filter="fade">
                                      <p:cBhvr>
                                        <p:cTn id="31" dur="500"/>
                                        <p:tgtEl>
                                          <p:spTgt spid="57"/>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 calcmode="lin" valueType="num">
                                      <p:cBhvr>
                                        <p:cTn id="36" dur="500" fill="hold"/>
                                        <p:tgtEl>
                                          <p:spTgt spid="58"/>
                                        </p:tgtEl>
                                        <p:attrNameLst>
                                          <p:attrName>style.rotation</p:attrName>
                                        </p:attrNameLst>
                                      </p:cBhvr>
                                      <p:tavLst>
                                        <p:tav tm="0">
                                          <p:val>
                                            <p:fltVal val="360"/>
                                          </p:val>
                                        </p:tav>
                                        <p:tav tm="100000">
                                          <p:val>
                                            <p:fltVal val="0"/>
                                          </p:val>
                                        </p:tav>
                                      </p:tavLst>
                                    </p:anim>
                                    <p:animEffect transition="in" filter="fade">
                                      <p:cBhvr>
                                        <p:cTn id="37" dur="500"/>
                                        <p:tgtEl>
                                          <p:spTgt spid="58"/>
                                        </p:tgtEl>
                                      </p:cBhvr>
                                    </p:animEffect>
                                  </p:childTnLst>
                                </p:cTn>
                              </p:par>
                            </p:childTnLst>
                          </p:cTn>
                        </p:par>
                        <p:par>
                          <p:cTn id="38" fill="hold">
                            <p:stCondLst>
                              <p:cond delay="2000"/>
                            </p:stCondLst>
                            <p:childTnLst>
                              <p:par>
                                <p:cTn id="39" presetID="49" presetClass="entr" presetSubtype="0" decel="10000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p:cTn id="41" dur="500" fill="hold"/>
                                        <p:tgtEl>
                                          <p:spTgt spid="46"/>
                                        </p:tgtEl>
                                        <p:attrNameLst>
                                          <p:attrName>ppt_w</p:attrName>
                                        </p:attrNameLst>
                                      </p:cBhvr>
                                      <p:tavLst>
                                        <p:tav tm="0">
                                          <p:val>
                                            <p:fltVal val="0"/>
                                          </p:val>
                                        </p:tav>
                                        <p:tav tm="100000">
                                          <p:val>
                                            <p:strVal val="#ppt_w"/>
                                          </p:val>
                                        </p:tav>
                                      </p:tavLst>
                                    </p:anim>
                                    <p:anim calcmode="lin" valueType="num">
                                      <p:cBhvr>
                                        <p:cTn id="42" dur="500" fill="hold"/>
                                        <p:tgtEl>
                                          <p:spTgt spid="46"/>
                                        </p:tgtEl>
                                        <p:attrNameLst>
                                          <p:attrName>ppt_h</p:attrName>
                                        </p:attrNameLst>
                                      </p:cBhvr>
                                      <p:tavLst>
                                        <p:tav tm="0">
                                          <p:val>
                                            <p:fltVal val="0"/>
                                          </p:val>
                                        </p:tav>
                                        <p:tav tm="100000">
                                          <p:val>
                                            <p:strVal val="#ppt_h"/>
                                          </p:val>
                                        </p:tav>
                                      </p:tavLst>
                                    </p:anim>
                                    <p:anim calcmode="lin" valueType="num">
                                      <p:cBhvr>
                                        <p:cTn id="43" dur="500" fill="hold"/>
                                        <p:tgtEl>
                                          <p:spTgt spid="46"/>
                                        </p:tgtEl>
                                        <p:attrNameLst>
                                          <p:attrName>style.rotation</p:attrName>
                                        </p:attrNameLst>
                                      </p:cBhvr>
                                      <p:tavLst>
                                        <p:tav tm="0">
                                          <p:val>
                                            <p:fltVal val="360"/>
                                          </p:val>
                                        </p:tav>
                                        <p:tav tm="100000">
                                          <p:val>
                                            <p:fltVal val="0"/>
                                          </p:val>
                                        </p:tav>
                                      </p:tavLst>
                                    </p:anim>
                                    <p:animEffect transition="in" filter="fade">
                                      <p:cBhvr>
                                        <p:cTn id="44" dur="500"/>
                                        <p:tgtEl>
                                          <p:spTgt spid="46"/>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p:cTn id="47" dur="500" fill="hold"/>
                                        <p:tgtEl>
                                          <p:spTgt spid="61"/>
                                        </p:tgtEl>
                                        <p:attrNameLst>
                                          <p:attrName>ppt_w</p:attrName>
                                        </p:attrNameLst>
                                      </p:cBhvr>
                                      <p:tavLst>
                                        <p:tav tm="0">
                                          <p:val>
                                            <p:fltVal val="0"/>
                                          </p:val>
                                        </p:tav>
                                        <p:tav tm="100000">
                                          <p:val>
                                            <p:strVal val="#ppt_w"/>
                                          </p:val>
                                        </p:tav>
                                      </p:tavLst>
                                    </p:anim>
                                    <p:anim calcmode="lin" valueType="num">
                                      <p:cBhvr>
                                        <p:cTn id="48" dur="500" fill="hold"/>
                                        <p:tgtEl>
                                          <p:spTgt spid="61"/>
                                        </p:tgtEl>
                                        <p:attrNameLst>
                                          <p:attrName>ppt_h</p:attrName>
                                        </p:attrNameLst>
                                      </p:cBhvr>
                                      <p:tavLst>
                                        <p:tav tm="0">
                                          <p:val>
                                            <p:fltVal val="0"/>
                                          </p:val>
                                        </p:tav>
                                        <p:tav tm="100000">
                                          <p:val>
                                            <p:strVal val="#ppt_h"/>
                                          </p:val>
                                        </p:tav>
                                      </p:tavLst>
                                    </p:anim>
                                    <p:anim calcmode="lin" valueType="num">
                                      <p:cBhvr>
                                        <p:cTn id="49" dur="500" fill="hold"/>
                                        <p:tgtEl>
                                          <p:spTgt spid="61"/>
                                        </p:tgtEl>
                                        <p:attrNameLst>
                                          <p:attrName>style.rotation</p:attrName>
                                        </p:attrNameLst>
                                      </p:cBhvr>
                                      <p:tavLst>
                                        <p:tav tm="0">
                                          <p:val>
                                            <p:fltVal val="360"/>
                                          </p:val>
                                        </p:tav>
                                        <p:tav tm="100000">
                                          <p:val>
                                            <p:fltVal val="0"/>
                                          </p:val>
                                        </p:tav>
                                      </p:tavLst>
                                    </p:anim>
                                    <p:animEffect transition="in" filter="fade">
                                      <p:cBhvr>
                                        <p:cTn id="50" dur="500"/>
                                        <p:tgtEl>
                                          <p:spTgt spid="61"/>
                                        </p:tgtEl>
                                      </p:cBhvr>
                                    </p:animEffect>
                                  </p:childTnLst>
                                </p:cTn>
                              </p:par>
                              <p:par>
                                <p:cTn id="51" presetID="49" presetClass="entr" presetSubtype="0" decel="10000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anim calcmode="lin" valueType="num">
                                      <p:cBhvr>
                                        <p:cTn id="53" dur="500" fill="hold"/>
                                        <p:tgtEl>
                                          <p:spTgt spid="64"/>
                                        </p:tgtEl>
                                        <p:attrNameLst>
                                          <p:attrName>ppt_w</p:attrName>
                                        </p:attrNameLst>
                                      </p:cBhvr>
                                      <p:tavLst>
                                        <p:tav tm="0">
                                          <p:val>
                                            <p:fltVal val="0"/>
                                          </p:val>
                                        </p:tav>
                                        <p:tav tm="100000">
                                          <p:val>
                                            <p:strVal val="#ppt_w"/>
                                          </p:val>
                                        </p:tav>
                                      </p:tavLst>
                                    </p:anim>
                                    <p:anim calcmode="lin" valueType="num">
                                      <p:cBhvr>
                                        <p:cTn id="54" dur="500" fill="hold"/>
                                        <p:tgtEl>
                                          <p:spTgt spid="64"/>
                                        </p:tgtEl>
                                        <p:attrNameLst>
                                          <p:attrName>ppt_h</p:attrName>
                                        </p:attrNameLst>
                                      </p:cBhvr>
                                      <p:tavLst>
                                        <p:tav tm="0">
                                          <p:val>
                                            <p:fltVal val="0"/>
                                          </p:val>
                                        </p:tav>
                                        <p:tav tm="100000">
                                          <p:val>
                                            <p:strVal val="#ppt_h"/>
                                          </p:val>
                                        </p:tav>
                                      </p:tavLst>
                                    </p:anim>
                                    <p:anim calcmode="lin" valueType="num">
                                      <p:cBhvr>
                                        <p:cTn id="55" dur="500" fill="hold"/>
                                        <p:tgtEl>
                                          <p:spTgt spid="64"/>
                                        </p:tgtEl>
                                        <p:attrNameLst>
                                          <p:attrName>style.rotation</p:attrName>
                                        </p:attrNameLst>
                                      </p:cBhvr>
                                      <p:tavLst>
                                        <p:tav tm="0">
                                          <p:val>
                                            <p:fltVal val="360"/>
                                          </p:val>
                                        </p:tav>
                                        <p:tav tm="100000">
                                          <p:val>
                                            <p:fltVal val="0"/>
                                          </p:val>
                                        </p:tav>
                                      </p:tavLst>
                                    </p:anim>
                                    <p:animEffect transition="in" filter="fade">
                                      <p:cBhvr>
                                        <p:cTn id="56" dur="500"/>
                                        <p:tgtEl>
                                          <p:spTgt spid="64"/>
                                        </p:tgtEl>
                                      </p:cBhvr>
                                    </p:animEffect>
                                  </p:childTnLst>
                                </p:cTn>
                              </p:par>
                              <p:par>
                                <p:cTn id="57" presetID="49" presetClass="entr" presetSubtype="0" decel="100000" fill="hold" grpId="0" nodeType="withEffect">
                                  <p:stCondLst>
                                    <p:cond delay="25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anim calcmode="lin" valueType="num">
                                      <p:cBhvr>
                                        <p:cTn id="61" dur="500" fill="hold"/>
                                        <p:tgtEl>
                                          <p:spTgt spid="62"/>
                                        </p:tgtEl>
                                        <p:attrNameLst>
                                          <p:attrName>style.rotation</p:attrName>
                                        </p:attrNameLst>
                                      </p:cBhvr>
                                      <p:tavLst>
                                        <p:tav tm="0">
                                          <p:val>
                                            <p:fltVal val="360"/>
                                          </p:val>
                                        </p:tav>
                                        <p:tav tm="100000">
                                          <p:val>
                                            <p:fltVal val="0"/>
                                          </p:val>
                                        </p:tav>
                                      </p:tavLst>
                                    </p:anim>
                                    <p:animEffect transition="in" filter="fade">
                                      <p:cBhvr>
                                        <p:cTn id="62" dur="500"/>
                                        <p:tgtEl>
                                          <p:spTgt spid="62"/>
                                        </p:tgtEl>
                                      </p:cBhvr>
                                    </p:animEffect>
                                  </p:childTnLst>
                                </p:cTn>
                              </p:par>
                              <p:par>
                                <p:cTn id="63" presetID="49" presetClass="entr" presetSubtype="0" decel="100000" fill="hold" grpId="0" nodeType="withEffect">
                                  <p:stCondLst>
                                    <p:cond delay="250"/>
                                  </p:stCondLst>
                                  <p:childTnLst>
                                    <p:set>
                                      <p:cBhvr>
                                        <p:cTn id="64" dur="1" fill="hold">
                                          <p:stCondLst>
                                            <p:cond delay="0"/>
                                          </p:stCondLst>
                                        </p:cTn>
                                        <p:tgtEl>
                                          <p:spTgt spid="63"/>
                                        </p:tgtEl>
                                        <p:attrNameLst>
                                          <p:attrName>style.visibility</p:attrName>
                                        </p:attrNameLst>
                                      </p:cBhvr>
                                      <p:to>
                                        <p:strVal val="visible"/>
                                      </p:to>
                                    </p:set>
                                    <p:anim calcmode="lin" valueType="num">
                                      <p:cBhvr>
                                        <p:cTn id="65" dur="500" fill="hold"/>
                                        <p:tgtEl>
                                          <p:spTgt spid="63"/>
                                        </p:tgtEl>
                                        <p:attrNameLst>
                                          <p:attrName>ppt_w</p:attrName>
                                        </p:attrNameLst>
                                      </p:cBhvr>
                                      <p:tavLst>
                                        <p:tav tm="0">
                                          <p:val>
                                            <p:fltVal val="0"/>
                                          </p:val>
                                        </p:tav>
                                        <p:tav tm="100000">
                                          <p:val>
                                            <p:strVal val="#ppt_w"/>
                                          </p:val>
                                        </p:tav>
                                      </p:tavLst>
                                    </p:anim>
                                    <p:anim calcmode="lin" valueType="num">
                                      <p:cBhvr>
                                        <p:cTn id="66" dur="500" fill="hold"/>
                                        <p:tgtEl>
                                          <p:spTgt spid="63"/>
                                        </p:tgtEl>
                                        <p:attrNameLst>
                                          <p:attrName>ppt_h</p:attrName>
                                        </p:attrNameLst>
                                      </p:cBhvr>
                                      <p:tavLst>
                                        <p:tav tm="0">
                                          <p:val>
                                            <p:fltVal val="0"/>
                                          </p:val>
                                        </p:tav>
                                        <p:tav tm="100000">
                                          <p:val>
                                            <p:strVal val="#ppt_h"/>
                                          </p:val>
                                        </p:tav>
                                      </p:tavLst>
                                    </p:anim>
                                    <p:anim calcmode="lin" valueType="num">
                                      <p:cBhvr>
                                        <p:cTn id="67" dur="500" fill="hold"/>
                                        <p:tgtEl>
                                          <p:spTgt spid="63"/>
                                        </p:tgtEl>
                                        <p:attrNameLst>
                                          <p:attrName>style.rotation</p:attrName>
                                        </p:attrNameLst>
                                      </p:cBhvr>
                                      <p:tavLst>
                                        <p:tav tm="0">
                                          <p:val>
                                            <p:fltVal val="360"/>
                                          </p:val>
                                        </p:tav>
                                        <p:tav tm="100000">
                                          <p:val>
                                            <p:fltVal val="0"/>
                                          </p:val>
                                        </p:tav>
                                      </p:tavLst>
                                    </p:anim>
                                    <p:animEffect transition="in" filter="fade">
                                      <p:cBhvr>
                                        <p:cTn id="68" dur="500"/>
                                        <p:tgtEl>
                                          <p:spTgt spid="63"/>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p:cTn id="71" dur="500" fill="hold"/>
                                        <p:tgtEl>
                                          <p:spTgt spid="47"/>
                                        </p:tgtEl>
                                        <p:attrNameLst>
                                          <p:attrName>ppt_w</p:attrName>
                                        </p:attrNameLst>
                                      </p:cBhvr>
                                      <p:tavLst>
                                        <p:tav tm="0">
                                          <p:val>
                                            <p:fltVal val="0"/>
                                          </p:val>
                                        </p:tav>
                                        <p:tav tm="100000">
                                          <p:val>
                                            <p:strVal val="#ppt_w"/>
                                          </p:val>
                                        </p:tav>
                                      </p:tavLst>
                                    </p:anim>
                                    <p:anim calcmode="lin" valueType="num">
                                      <p:cBhvr>
                                        <p:cTn id="72" dur="500" fill="hold"/>
                                        <p:tgtEl>
                                          <p:spTgt spid="47"/>
                                        </p:tgtEl>
                                        <p:attrNameLst>
                                          <p:attrName>ppt_h</p:attrName>
                                        </p:attrNameLst>
                                      </p:cBhvr>
                                      <p:tavLst>
                                        <p:tav tm="0">
                                          <p:val>
                                            <p:fltVal val="0"/>
                                          </p:val>
                                        </p:tav>
                                        <p:tav tm="100000">
                                          <p:val>
                                            <p:strVal val="#ppt_h"/>
                                          </p:val>
                                        </p:tav>
                                      </p:tavLst>
                                    </p:anim>
                                    <p:anim calcmode="lin" valueType="num">
                                      <p:cBhvr>
                                        <p:cTn id="73" dur="500" fill="hold"/>
                                        <p:tgtEl>
                                          <p:spTgt spid="47"/>
                                        </p:tgtEl>
                                        <p:attrNameLst>
                                          <p:attrName>style.rotation</p:attrName>
                                        </p:attrNameLst>
                                      </p:cBhvr>
                                      <p:tavLst>
                                        <p:tav tm="0">
                                          <p:val>
                                            <p:fltVal val="360"/>
                                          </p:val>
                                        </p:tav>
                                        <p:tav tm="100000">
                                          <p:val>
                                            <p:fltVal val="0"/>
                                          </p:val>
                                        </p:tav>
                                      </p:tavLst>
                                    </p:anim>
                                    <p:animEffect transition="in" filter="fade">
                                      <p:cBhvr>
                                        <p:cTn id="74" dur="500"/>
                                        <p:tgtEl>
                                          <p:spTgt spid="4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60"/>
                                        </p:tgtEl>
                                        <p:attrNameLst>
                                          <p:attrName>style.visibility</p:attrName>
                                        </p:attrNameLst>
                                      </p:cBhvr>
                                      <p:to>
                                        <p:strVal val="visible"/>
                                      </p:to>
                                    </p:set>
                                    <p:anim calcmode="lin" valueType="num">
                                      <p:cBhvr>
                                        <p:cTn id="77" dur="500" fill="hold"/>
                                        <p:tgtEl>
                                          <p:spTgt spid="60"/>
                                        </p:tgtEl>
                                        <p:attrNameLst>
                                          <p:attrName>ppt_w</p:attrName>
                                        </p:attrNameLst>
                                      </p:cBhvr>
                                      <p:tavLst>
                                        <p:tav tm="0">
                                          <p:val>
                                            <p:fltVal val="0"/>
                                          </p:val>
                                        </p:tav>
                                        <p:tav tm="100000">
                                          <p:val>
                                            <p:strVal val="#ppt_w"/>
                                          </p:val>
                                        </p:tav>
                                      </p:tavLst>
                                    </p:anim>
                                    <p:anim calcmode="lin" valueType="num">
                                      <p:cBhvr>
                                        <p:cTn id="78" dur="500" fill="hold"/>
                                        <p:tgtEl>
                                          <p:spTgt spid="60"/>
                                        </p:tgtEl>
                                        <p:attrNameLst>
                                          <p:attrName>ppt_h</p:attrName>
                                        </p:attrNameLst>
                                      </p:cBhvr>
                                      <p:tavLst>
                                        <p:tav tm="0">
                                          <p:val>
                                            <p:fltVal val="0"/>
                                          </p:val>
                                        </p:tav>
                                        <p:tav tm="100000">
                                          <p:val>
                                            <p:strVal val="#ppt_h"/>
                                          </p:val>
                                        </p:tav>
                                      </p:tavLst>
                                    </p:anim>
                                    <p:anim calcmode="lin" valueType="num">
                                      <p:cBhvr>
                                        <p:cTn id="79" dur="500" fill="hold"/>
                                        <p:tgtEl>
                                          <p:spTgt spid="60"/>
                                        </p:tgtEl>
                                        <p:attrNameLst>
                                          <p:attrName>style.rotation</p:attrName>
                                        </p:attrNameLst>
                                      </p:cBhvr>
                                      <p:tavLst>
                                        <p:tav tm="0">
                                          <p:val>
                                            <p:fltVal val="360"/>
                                          </p:val>
                                        </p:tav>
                                        <p:tav tm="100000">
                                          <p:val>
                                            <p:fltVal val="0"/>
                                          </p:val>
                                        </p:tav>
                                      </p:tavLst>
                                    </p:anim>
                                    <p:animEffect transition="in" filter="fade">
                                      <p:cBhvr>
                                        <p:cTn id="80" dur="500"/>
                                        <p:tgtEl>
                                          <p:spTgt spid="60"/>
                                        </p:tgtEl>
                                      </p:cBhvr>
                                    </p:animEffect>
                                  </p:childTnLst>
                                </p:cTn>
                              </p:par>
                              <p:par>
                                <p:cTn id="81" presetID="49" presetClass="entr" presetSubtype="0" decel="100000" fill="hold" grpId="0" nodeType="withEffect">
                                  <p:stCondLst>
                                    <p:cond delay="250"/>
                                  </p:stCondLst>
                                  <p:childTnLst>
                                    <p:set>
                                      <p:cBhvr>
                                        <p:cTn id="82" dur="1" fill="hold">
                                          <p:stCondLst>
                                            <p:cond delay="0"/>
                                          </p:stCondLst>
                                        </p:cTn>
                                        <p:tgtEl>
                                          <p:spTgt spid="69"/>
                                        </p:tgtEl>
                                        <p:attrNameLst>
                                          <p:attrName>style.visibility</p:attrName>
                                        </p:attrNameLst>
                                      </p:cBhvr>
                                      <p:to>
                                        <p:strVal val="visible"/>
                                      </p:to>
                                    </p:set>
                                    <p:anim calcmode="lin" valueType="num">
                                      <p:cBhvr>
                                        <p:cTn id="83" dur="500" fill="hold"/>
                                        <p:tgtEl>
                                          <p:spTgt spid="69"/>
                                        </p:tgtEl>
                                        <p:attrNameLst>
                                          <p:attrName>ppt_w</p:attrName>
                                        </p:attrNameLst>
                                      </p:cBhvr>
                                      <p:tavLst>
                                        <p:tav tm="0">
                                          <p:val>
                                            <p:fltVal val="0"/>
                                          </p:val>
                                        </p:tav>
                                        <p:tav tm="100000">
                                          <p:val>
                                            <p:strVal val="#ppt_w"/>
                                          </p:val>
                                        </p:tav>
                                      </p:tavLst>
                                    </p:anim>
                                    <p:anim calcmode="lin" valueType="num">
                                      <p:cBhvr>
                                        <p:cTn id="84" dur="500" fill="hold"/>
                                        <p:tgtEl>
                                          <p:spTgt spid="69"/>
                                        </p:tgtEl>
                                        <p:attrNameLst>
                                          <p:attrName>ppt_h</p:attrName>
                                        </p:attrNameLst>
                                      </p:cBhvr>
                                      <p:tavLst>
                                        <p:tav tm="0">
                                          <p:val>
                                            <p:fltVal val="0"/>
                                          </p:val>
                                        </p:tav>
                                        <p:tav tm="100000">
                                          <p:val>
                                            <p:strVal val="#ppt_h"/>
                                          </p:val>
                                        </p:tav>
                                      </p:tavLst>
                                    </p:anim>
                                    <p:anim calcmode="lin" valueType="num">
                                      <p:cBhvr>
                                        <p:cTn id="85" dur="500" fill="hold"/>
                                        <p:tgtEl>
                                          <p:spTgt spid="69"/>
                                        </p:tgtEl>
                                        <p:attrNameLst>
                                          <p:attrName>style.rotation</p:attrName>
                                        </p:attrNameLst>
                                      </p:cBhvr>
                                      <p:tavLst>
                                        <p:tav tm="0">
                                          <p:val>
                                            <p:fltVal val="360"/>
                                          </p:val>
                                        </p:tav>
                                        <p:tav tm="100000">
                                          <p:val>
                                            <p:fltVal val="0"/>
                                          </p:val>
                                        </p:tav>
                                      </p:tavLst>
                                    </p:anim>
                                    <p:animEffect transition="in" filter="fade">
                                      <p:cBhvr>
                                        <p:cTn id="86" dur="500"/>
                                        <p:tgtEl>
                                          <p:spTgt spid="69"/>
                                        </p:tgtEl>
                                      </p:cBhvr>
                                    </p:animEffect>
                                  </p:childTnLst>
                                </p:cTn>
                              </p:par>
                              <p:par>
                                <p:cTn id="87" presetID="49" presetClass="entr" presetSubtype="0" decel="100000" fill="hold" grpId="0" nodeType="withEffect">
                                  <p:stCondLst>
                                    <p:cond delay="250"/>
                                  </p:stCondLst>
                                  <p:childTnLst>
                                    <p:set>
                                      <p:cBhvr>
                                        <p:cTn id="88" dur="1" fill="hold">
                                          <p:stCondLst>
                                            <p:cond delay="0"/>
                                          </p:stCondLst>
                                        </p:cTn>
                                        <p:tgtEl>
                                          <p:spTgt spid="45"/>
                                        </p:tgtEl>
                                        <p:attrNameLst>
                                          <p:attrName>style.visibility</p:attrName>
                                        </p:attrNameLst>
                                      </p:cBhvr>
                                      <p:to>
                                        <p:strVal val="visible"/>
                                      </p:to>
                                    </p:set>
                                    <p:anim calcmode="lin" valueType="num">
                                      <p:cBhvr>
                                        <p:cTn id="89" dur="500" fill="hold"/>
                                        <p:tgtEl>
                                          <p:spTgt spid="45"/>
                                        </p:tgtEl>
                                        <p:attrNameLst>
                                          <p:attrName>ppt_w</p:attrName>
                                        </p:attrNameLst>
                                      </p:cBhvr>
                                      <p:tavLst>
                                        <p:tav tm="0">
                                          <p:val>
                                            <p:fltVal val="0"/>
                                          </p:val>
                                        </p:tav>
                                        <p:tav tm="100000">
                                          <p:val>
                                            <p:strVal val="#ppt_w"/>
                                          </p:val>
                                        </p:tav>
                                      </p:tavLst>
                                    </p:anim>
                                    <p:anim calcmode="lin" valueType="num">
                                      <p:cBhvr>
                                        <p:cTn id="90" dur="500" fill="hold"/>
                                        <p:tgtEl>
                                          <p:spTgt spid="45"/>
                                        </p:tgtEl>
                                        <p:attrNameLst>
                                          <p:attrName>ppt_h</p:attrName>
                                        </p:attrNameLst>
                                      </p:cBhvr>
                                      <p:tavLst>
                                        <p:tav tm="0">
                                          <p:val>
                                            <p:fltVal val="0"/>
                                          </p:val>
                                        </p:tav>
                                        <p:tav tm="100000">
                                          <p:val>
                                            <p:strVal val="#ppt_h"/>
                                          </p:val>
                                        </p:tav>
                                      </p:tavLst>
                                    </p:anim>
                                    <p:anim calcmode="lin" valueType="num">
                                      <p:cBhvr>
                                        <p:cTn id="91" dur="500" fill="hold"/>
                                        <p:tgtEl>
                                          <p:spTgt spid="45"/>
                                        </p:tgtEl>
                                        <p:attrNameLst>
                                          <p:attrName>style.rotation</p:attrName>
                                        </p:attrNameLst>
                                      </p:cBhvr>
                                      <p:tavLst>
                                        <p:tav tm="0">
                                          <p:val>
                                            <p:fltVal val="360"/>
                                          </p:val>
                                        </p:tav>
                                        <p:tav tm="100000">
                                          <p:val>
                                            <p:fltVal val="0"/>
                                          </p:val>
                                        </p:tav>
                                      </p:tavLst>
                                    </p:anim>
                                    <p:animEffect transition="in" filter="fade">
                                      <p:cBhvr>
                                        <p:cTn id="92" dur="500"/>
                                        <p:tgtEl>
                                          <p:spTgt spid="45"/>
                                        </p:tgtEl>
                                      </p:cBhvr>
                                    </p:animEffect>
                                  </p:childTnLst>
                                </p:cTn>
                              </p:par>
                              <p:par>
                                <p:cTn id="93" presetID="49" presetClass="entr" presetSubtype="0" decel="100000" fill="hold" grpId="0" nodeType="withEffect">
                                  <p:stCondLst>
                                    <p:cond delay="250"/>
                                  </p:stCondLst>
                                  <p:childTnLst>
                                    <p:set>
                                      <p:cBhvr>
                                        <p:cTn id="94" dur="1" fill="hold">
                                          <p:stCondLst>
                                            <p:cond delay="0"/>
                                          </p:stCondLst>
                                        </p:cTn>
                                        <p:tgtEl>
                                          <p:spTgt spid="67"/>
                                        </p:tgtEl>
                                        <p:attrNameLst>
                                          <p:attrName>style.visibility</p:attrName>
                                        </p:attrNameLst>
                                      </p:cBhvr>
                                      <p:to>
                                        <p:strVal val="visible"/>
                                      </p:to>
                                    </p:set>
                                    <p:anim calcmode="lin" valueType="num">
                                      <p:cBhvr>
                                        <p:cTn id="95" dur="500" fill="hold"/>
                                        <p:tgtEl>
                                          <p:spTgt spid="67"/>
                                        </p:tgtEl>
                                        <p:attrNameLst>
                                          <p:attrName>ppt_w</p:attrName>
                                        </p:attrNameLst>
                                      </p:cBhvr>
                                      <p:tavLst>
                                        <p:tav tm="0">
                                          <p:val>
                                            <p:fltVal val="0"/>
                                          </p:val>
                                        </p:tav>
                                        <p:tav tm="100000">
                                          <p:val>
                                            <p:strVal val="#ppt_w"/>
                                          </p:val>
                                        </p:tav>
                                      </p:tavLst>
                                    </p:anim>
                                    <p:anim calcmode="lin" valueType="num">
                                      <p:cBhvr>
                                        <p:cTn id="96" dur="500" fill="hold"/>
                                        <p:tgtEl>
                                          <p:spTgt spid="67"/>
                                        </p:tgtEl>
                                        <p:attrNameLst>
                                          <p:attrName>ppt_h</p:attrName>
                                        </p:attrNameLst>
                                      </p:cBhvr>
                                      <p:tavLst>
                                        <p:tav tm="0">
                                          <p:val>
                                            <p:fltVal val="0"/>
                                          </p:val>
                                        </p:tav>
                                        <p:tav tm="100000">
                                          <p:val>
                                            <p:strVal val="#ppt_h"/>
                                          </p:val>
                                        </p:tav>
                                      </p:tavLst>
                                    </p:anim>
                                    <p:anim calcmode="lin" valueType="num">
                                      <p:cBhvr>
                                        <p:cTn id="97" dur="500" fill="hold"/>
                                        <p:tgtEl>
                                          <p:spTgt spid="67"/>
                                        </p:tgtEl>
                                        <p:attrNameLst>
                                          <p:attrName>style.rotation</p:attrName>
                                        </p:attrNameLst>
                                      </p:cBhvr>
                                      <p:tavLst>
                                        <p:tav tm="0">
                                          <p:val>
                                            <p:fltVal val="360"/>
                                          </p:val>
                                        </p:tav>
                                        <p:tav tm="100000">
                                          <p:val>
                                            <p:fltVal val="0"/>
                                          </p:val>
                                        </p:tav>
                                      </p:tavLst>
                                    </p:anim>
                                    <p:animEffect transition="in" filter="fade">
                                      <p:cBhvr>
                                        <p:cTn id="98" dur="500"/>
                                        <p:tgtEl>
                                          <p:spTgt spid="67"/>
                                        </p:tgtEl>
                                      </p:cBhvr>
                                    </p:animEffect>
                                  </p:childTnLst>
                                </p:cTn>
                              </p:par>
                              <p:par>
                                <p:cTn id="99" presetID="49" presetClass="entr" presetSubtype="0" decel="100000" fill="hold" grpId="0" nodeType="withEffect">
                                  <p:stCondLst>
                                    <p:cond delay="250"/>
                                  </p:stCondLst>
                                  <p:childTnLst>
                                    <p:set>
                                      <p:cBhvr>
                                        <p:cTn id="100" dur="1" fill="hold">
                                          <p:stCondLst>
                                            <p:cond delay="0"/>
                                          </p:stCondLst>
                                        </p:cTn>
                                        <p:tgtEl>
                                          <p:spTgt spid="66"/>
                                        </p:tgtEl>
                                        <p:attrNameLst>
                                          <p:attrName>style.visibility</p:attrName>
                                        </p:attrNameLst>
                                      </p:cBhvr>
                                      <p:to>
                                        <p:strVal val="visible"/>
                                      </p:to>
                                    </p:set>
                                    <p:anim calcmode="lin" valueType="num">
                                      <p:cBhvr>
                                        <p:cTn id="101" dur="500" fill="hold"/>
                                        <p:tgtEl>
                                          <p:spTgt spid="66"/>
                                        </p:tgtEl>
                                        <p:attrNameLst>
                                          <p:attrName>ppt_w</p:attrName>
                                        </p:attrNameLst>
                                      </p:cBhvr>
                                      <p:tavLst>
                                        <p:tav tm="0">
                                          <p:val>
                                            <p:fltVal val="0"/>
                                          </p:val>
                                        </p:tav>
                                        <p:tav tm="100000">
                                          <p:val>
                                            <p:strVal val="#ppt_w"/>
                                          </p:val>
                                        </p:tav>
                                      </p:tavLst>
                                    </p:anim>
                                    <p:anim calcmode="lin" valueType="num">
                                      <p:cBhvr>
                                        <p:cTn id="102" dur="500" fill="hold"/>
                                        <p:tgtEl>
                                          <p:spTgt spid="66"/>
                                        </p:tgtEl>
                                        <p:attrNameLst>
                                          <p:attrName>ppt_h</p:attrName>
                                        </p:attrNameLst>
                                      </p:cBhvr>
                                      <p:tavLst>
                                        <p:tav tm="0">
                                          <p:val>
                                            <p:fltVal val="0"/>
                                          </p:val>
                                        </p:tav>
                                        <p:tav tm="100000">
                                          <p:val>
                                            <p:strVal val="#ppt_h"/>
                                          </p:val>
                                        </p:tav>
                                      </p:tavLst>
                                    </p:anim>
                                    <p:anim calcmode="lin" valueType="num">
                                      <p:cBhvr>
                                        <p:cTn id="103" dur="500" fill="hold"/>
                                        <p:tgtEl>
                                          <p:spTgt spid="66"/>
                                        </p:tgtEl>
                                        <p:attrNameLst>
                                          <p:attrName>style.rotation</p:attrName>
                                        </p:attrNameLst>
                                      </p:cBhvr>
                                      <p:tavLst>
                                        <p:tav tm="0">
                                          <p:val>
                                            <p:fltVal val="360"/>
                                          </p:val>
                                        </p:tav>
                                        <p:tav tm="100000">
                                          <p:val>
                                            <p:fltVal val="0"/>
                                          </p:val>
                                        </p:tav>
                                      </p:tavLst>
                                    </p:anim>
                                    <p:animEffect transition="in" filter="fade">
                                      <p:cBhvr>
                                        <p:cTn id="104" dur="500"/>
                                        <p:tgtEl>
                                          <p:spTgt spid="66"/>
                                        </p:tgtEl>
                                      </p:cBhvr>
                                    </p:animEffect>
                                  </p:childTnLst>
                                </p:cTn>
                              </p:par>
                            </p:childTnLst>
                          </p:cTn>
                        </p:par>
                        <p:par>
                          <p:cTn id="105" fill="hold">
                            <p:stCondLst>
                              <p:cond delay="2500"/>
                            </p:stCondLst>
                            <p:childTnLst>
                              <p:par>
                                <p:cTn id="106" presetID="49" presetClass="entr" presetSubtype="0" decel="100000" fill="hold" grpId="0" nodeType="afterEffect">
                                  <p:stCondLst>
                                    <p:cond delay="0"/>
                                  </p:stCondLst>
                                  <p:childTnLst>
                                    <p:set>
                                      <p:cBhvr>
                                        <p:cTn id="107" dur="1" fill="hold">
                                          <p:stCondLst>
                                            <p:cond delay="0"/>
                                          </p:stCondLst>
                                        </p:cTn>
                                        <p:tgtEl>
                                          <p:spTgt spid="65"/>
                                        </p:tgtEl>
                                        <p:attrNameLst>
                                          <p:attrName>style.visibility</p:attrName>
                                        </p:attrNameLst>
                                      </p:cBhvr>
                                      <p:to>
                                        <p:strVal val="visible"/>
                                      </p:to>
                                    </p:set>
                                    <p:anim calcmode="lin" valueType="num">
                                      <p:cBhvr>
                                        <p:cTn id="108" dur="500" fill="hold"/>
                                        <p:tgtEl>
                                          <p:spTgt spid="65"/>
                                        </p:tgtEl>
                                        <p:attrNameLst>
                                          <p:attrName>ppt_w</p:attrName>
                                        </p:attrNameLst>
                                      </p:cBhvr>
                                      <p:tavLst>
                                        <p:tav tm="0">
                                          <p:val>
                                            <p:fltVal val="0"/>
                                          </p:val>
                                        </p:tav>
                                        <p:tav tm="100000">
                                          <p:val>
                                            <p:strVal val="#ppt_w"/>
                                          </p:val>
                                        </p:tav>
                                      </p:tavLst>
                                    </p:anim>
                                    <p:anim calcmode="lin" valueType="num">
                                      <p:cBhvr>
                                        <p:cTn id="109" dur="500" fill="hold"/>
                                        <p:tgtEl>
                                          <p:spTgt spid="65"/>
                                        </p:tgtEl>
                                        <p:attrNameLst>
                                          <p:attrName>ppt_h</p:attrName>
                                        </p:attrNameLst>
                                      </p:cBhvr>
                                      <p:tavLst>
                                        <p:tav tm="0">
                                          <p:val>
                                            <p:fltVal val="0"/>
                                          </p:val>
                                        </p:tav>
                                        <p:tav tm="100000">
                                          <p:val>
                                            <p:strVal val="#ppt_h"/>
                                          </p:val>
                                        </p:tav>
                                      </p:tavLst>
                                    </p:anim>
                                    <p:anim calcmode="lin" valueType="num">
                                      <p:cBhvr>
                                        <p:cTn id="110" dur="500" fill="hold"/>
                                        <p:tgtEl>
                                          <p:spTgt spid="65"/>
                                        </p:tgtEl>
                                        <p:attrNameLst>
                                          <p:attrName>style.rotation</p:attrName>
                                        </p:attrNameLst>
                                      </p:cBhvr>
                                      <p:tavLst>
                                        <p:tav tm="0">
                                          <p:val>
                                            <p:fltVal val="360"/>
                                          </p:val>
                                        </p:tav>
                                        <p:tav tm="100000">
                                          <p:val>
                                            <p:fltVal val="0"/>
                                          </p:val>
                                        </p:tav>
                                      </p:tavLst>
                                    </p:anim>
                                    <p:animEffect transition="in" filter="fade">
                                      <p:cBhvr>
                                        <p:cTn id="111" dur="500"/>
                                        <p:tgtEl>
                                          <p:spTgt spid="65"/>
                                        </p:tgtEl>
                                      </p:cBhvr>
                                    </p:animEffect>
                                  </p:childTnLst>
                                </p:cTn>
                              </p:par>
                              <p:par>
                                <p:cTn id="112" presetID="49" presetClass="entr" presetSubtype="0" decel="100000" fill="hold" grpId="0" nodeType="withEffect">
                                  <p:stCondLst>
                                    <p:cond delay="0"/>
                                  </p:stCondLst>
                                  <p:childTnLst>
                                    <p:set>
                                      <p:cBhvr>
                                        <p:cTn id="113" dur="1" fill="hold">
                                          <p:stCondLst>
                                            <p:cond delay="0"/>
                                          </p:stCondLst>
                                        </p:cTn>
                                        <p:tgtEl>
                                          <p:spTgt spid="68"/>
                                        </p:tgtEl>
                                        <p:attrNameLst>
                                          <p:attrName>style.visibility</p:attrName>
                                        </p:attrNameLst>
                                      </p:cBhvr>
                                      <p:to>
                                        <p:strVal val="visible"/>
                                      </p:to>
                                    </p:set>
                                    <p:anim calcmode="lin" valueType="num">
                                      <p:cBhvr>
                                        <p:cTn id="114" dur="500" fill="hold"/>
                                        <p:tgtEl>
                                          <p:spTgt spid="68"/>
                                        </p:tgtEl>
                                        <p:attrNameLst>
                                          <p:attrName>ppt_w</p:attrName>
                                        </p:attrNameLst>
                                      </p:cBhvr>
                                      <p:tavLst>
                                        <p:tav tm="0">
                                          <p:val>
                                            <p:fltVal val="0"/>
                                          </p:val>
                                        </p:tav>
                                        <p:tav tm="100000">
                                          <p:val>
                                            <p:strVal val="#ppt_w"/>
                                          </p:val>
                                        </p:tav>
                                      </p:tavLst>
                                    </p:anim>
                                    <p:anim calcmode="lin" valueType="num">
                                      <p:cBhvr>
                                        <p:cTn id="115" dur="500" fill="hold"/>
                                        <p:tgtEl>
                                          <p:spTgt spid="68"/>
                                        </p:tgtEl>
                                        <p:attrNameLst>
                                          <p:attrName>ppt_h</p:attrName>
                                        </p:attrNameLst>
                                      </p:cBhvr>
                                      <p:tavLst>
                                        <p:tav tm="0">
                                          <p:val>
                                            <p:fltVal val="0"/>
                                          </p:val>
                                        </p:tav>
                                        <p:tav tm="100000">
                                          <p:val>
                                            <p:strVal val="#ppt_h"/>
                                          </p:val>
                                        </p:tav>
                                      </p:tavLst>
                                    </p:anim>
                                    <p:anim calcmode="lin" valueType="num">
                                      <p:cBhvr>
                                        <p:cTn id="116" dur="500" fill="hold"/>
                                        <p:tgtEl>
                                          <p:spTgt spid="68"/>
                                        </p:tgtEl>
                                        <p:attrNameLst>
                                          <p:attrName>style.rotation</p:attrName>
                                        </p:attrNameLst>
                                      </p:cBhvr>
                                      <p:tavLst>
                                        <p:tav tm="0">
                                          <p:val>
                                            <p:fltVal val="360"/>
                                          </p:val>
                                        </p:tav>
                                        <p:tav tm="100000">
                                          <p:val>
                                            <p:fltVal val="0"/>
                                          </p:val>
                                        </p:tav>
                                      </p:tavLst>
                                    </p:anim>
                                    <p:animEffect transition="in" filter="fade">
                                      <p:cBhvr>
                                        <p:cTn id="117" dur="500"/>
                                        <p:tgtEl>
                                          <p:spTgt spid="68"/>
                                        </p:tgtEl>
                                      </p:cBhvr>
                                    </p:animEffect>
                                  </p:childTnLst>
                                </p:cTn>
                              </p:par>
                              <p:par>
                                <p:cTn id="118" presetID="49" presetClass="entr" presetSubtype="0" decel="100000" fill="hold" grpId="0" nodeType="withEffect">
                                  <p:stCondLst>
                                    <p:cond delay="0"/>
                                  </p:stCondLst>
                                  <p:childTnLst>
                                    <p:set>
                                      <p:cBhvr>
                                        <p:cTn id="119" dur="1" fill="hold">
                                          <p:stCondLst>
                                            <p:cond delay="0"/>
                                          </p:stCondLst>
                                        </p:cTn>
                                        <p:tgtEl>
                                          <p:spTgt spid="71"/>
                                        </p:tgtEl>
                                        <p:attrNameLst>
                                          <p:attrName>style.visibility</p:attrName>
                                        </p:attrNameLst>
                                      </p:cBhvr>
                                      <p:to>
                                        <p:strVal val="visible"/>
                                      </p:to>
                                    </p:set>
                                    <p:anim calcmode="lin" valueType="num">
                                      <p:cBhvr>
                                        <p:cTn id="120" dur="500" fill="hold"/>
                                        <p:tgtEl>
                                          <p:spTgt spid="71"/>
                                        </p:tgtEl>
                                        <p:attrNameLst>
                                          <p:attrName>ppt_w</p:attrName>
                                        </p:attrNameLst>
                                      </p:cBhvr>
                                      <p:tavLst>
                                        <p:tav tm="0">
                                          <p:val>
                                            <p:fltVal val="0"/>
                                          </p:val>
                                        </p:tav>
                                        <p:tav tm="100000">
                                          <p:val>
                                            <p:strVal val="#ppt_w"/>
                                          </p:val>
                                        </p:tav>
                                      </p:tavLst>
                                    </p:anim>
                                    <p:anim calcmode="lin" valueType="num">
                                      <p:cBhvr>
                                        <p:cTn id="121" dur="500" fill="hold"/>
                                        <p:tgtEl>
                                          <p:spTgt spid="71"/>
                                        </p:tgtEl>
                                        <p:attrNameLst>
                                          <p:attrName>ppt_h</p:attrName>
                                        </p:attrNameLst>
                                      </p:cBhvr>
                                      <p:tavLst>
                                        <p:tav tm="0">
                                          <p:val>
                                            <p:fltVal val="0"/>
                                          </p:val>
                                        </p:tav>
                                        <p:tav tm="100000">
                                          <p:val>
                                            <p:strVal val="#ppt_h"/>
                                          </p:val>
                                        </p:tav>
                                      </p:tavLst>
                                    </p:anim>
                                    <p:anim calcmode="lin" valueType="num">
                                      <p:cBhvr>
                                        <p:cTn id="122" dur="500" fill="hold"/>
                                        <p:tgtEl>
                                          <p:spTgt spid="71"/>
                                        </p:tgtEl>
                                        <p:attrNameLst>
                                          <p:attrName>style.rotation</p:attrName>
                                        </p:attrNameLst>
                                      </p:cBhvr>
                                      <p:tavLst>
                                        <p:tav tm="0">
                                          <p:val>
                                            <p:fltVal val="360"/>
                                          </p:val>
                                        </p:tav>
                                        <p:tav tm="100000">
                                          <p:val>
                                            <p:fltVal val="0"/>
                                          </p:val>
                                        </p:tav>
                                      </p:tavLst>
                                    </p:anim>
                                    <p:animEffect transition="in" filter="fade">
                                      <p:cBhvr>
                                        <p:cTn id="123" dur="500"/>
                                        <p:tgtEl>
                                          <p:spTgt spid="71"/>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59"/>
                                        </p:tgtEl>
                                        <p:attrNameLst>
                                          <p:attrName>style.visibility</p:attrName>
                                        </p:attrNameLst>
                                      </p:cBhvr>
                                      <p:to>
                                        <p:strVal val="visible"/>
                                      </p:to>
                                    </p:set>
                                    <p:anim calcmode="lin" valueType="num">
                                      <p:cBhvr>
                                        <p:cTn id="126" dur="500" fill="hold"/>
                                        <p:tgtEl>
                                          <p:spTgt spid="59"/>
                                        </p:tgtEl>
                                        <p:attrNameLst>
                                          <p:attrName>ppt_w</p:attrName>
                                        </p:attrNameLst>
                                      </p:cBhvr>
                                      <p:tavLst>
                                        <p:tav tm="0">
                                          <p:val>
                                            <p:fltVal val="0"/>
                                          </p:val>
                                        </p:tav>
                                        <p:tav tm="100000">
                                          <p:val>
                                            <p:strVal val="#ppt_w"/>
                                          </p:val>
                                        </p:tav>
                                      </p:tavLst>
                                    </p:anim>
                                    <p:anim calcmode="lin" valueType="num">
                                      <p:cBhvr>
                                        <p:cTn id="127" dur="500" fill="hold"/>
                                        <p:tgtEl>
                                          <p:spTgt spid="59"/>
                                        </p:tgtEl>
                                        <p:attrNameLst>
                                          <p:attrName>ppt_h</p:attrName>
                                        </p:attrNameLst>
                                      </p:cBhvr>
                                      <p:tavLst>
                                        <p:tav tm="0">
                                          <p:val>
                                            <p:fltVal val="0"/>
                                          </p:val>
                                        </p:tav>
                                        <p:tav tm="100000">
                                          <p:val>
                                            <p:strVal val="#ppt_h"/>
                                          </p:val>
                                        </p:tav>
                                      </p:tavLst>
                                    </p:anim>
                                    <p:anim calcmode="lin" valueType="num">
                                      <p:cBhvr>
                                        <p:cTn id="128" dur="500" fill="hold"/>
                                        <p:tgtEl>
                                          <p:spTgt spid="59"/>
                                        </p:tgtEl>
                                        <p:attrNameLst>
                                          <p:attrName>style.rotation</p:attrName>
                                        </p:attrNameLst>
                                      </p:cBhvr>
                                      <p:tavLst>
                                        <p:tav tm="0">
                                          <p:val>
                                            <p:fltVal val="360"/>
                                          </p:val>
                                        </p:tav>
                                        <p:tav tm="100000">
                                          <p:val>
                                            <p:fltVal val="0"/>
                                          </p:val>
                                        </p:tav>
                                      </p:tavLst>
                                    </p:anim>
                                    <p:animEffect transition="in" filter="fade">
                                      <p:cBhvr>
                                        <p:cTn id="129" dur="500"/>
                                        <p:tgtEl>
                                          <p:spTgt spid="59"/>
                                        </p:tgtEl>
                                      </p:cBhvr>
                                    </p:animEffect>
                                  </p:childTnLst>
                                </p:cTn>
                              </p:par>
                              <p:par>
                                <p:cTn id="130" presetID="49" presetClass="entr" presetSubtype="0" decel="100000" fill="hold" grpId="0" nodeType="withEffect">
                                  <p:stCondLst>
                                    <p:cond delay="250"/>
                                  </p:stCondLst>
                                  <p:childTnLst>
                                    <p:set>
                                      <p:cBhvr>
                                        <p:cTn id="131" dur="1" fill="hold">
                                          <p:stCondLst>
                                            <p:cond delay="0"/>
                                          </p:stCondLst>
                                        </p:cTn>
                                        <p:tgtEl>
                                          <p:spTgt spid="70"/>
                                        </p:tgtEl>
                                        <p:attrNameLst>
                                          <p:attrName>style.visibility</p:attrName>
                                        </p:attrNameLst>
                                      </p:cBhvr>
                                      <p:to>
                                        <p:strVal val="visible"/>
                                      </p:to>
                                    </p:set>
                                    <p:anim calcmode="lin" valueType="num">
                                      <p:cBhvr>
                                        <p:cTn id="132" dur="500" fill="hold"/>
                                        <p:tgtEl>
                                          <p:spTgt spid="70"/>
                                        </p:tgtEl>
                                        <p:attrNameLst>
                                          <p:attrName>ppt_w</p:attrName>
                                        </p:attrNameLst>
                                      </p:cBhvr>
                                      <p:tavLst>
                                        <p:tav tm="0">
                                          <p:val>
                                            <p:fltVal val="0"/>
                                          </p:val>
                                        </p:tav>
                                        <p:tav tm="100000">
                                          <p:val>
                                            <p:strVal val="#ppt_w"/>
                                          </p:val>
                                        </p:tav>
                                      </p:tavLst>
                                    </p:anim>
                                    <p:anim calcmode="lin" valueType="num">
                                      <p:cBhvr>
                                        <p:cTn id="133" dur="500" fill="hold"/>
                                        <p:tgtEl>
                                          <p:spTgt spid="70"/>
                                        </p:tgtEl>
                                        <p:attrNameLst>
                                          <p:attrName>ppt_h</p:attrName>
                                        </p:attrNameLst>
                                      </p:cBhvr>
                                      <p:tavLst>
                                        <p:tav tm="0">
                                          <p:val>
                                            <p:fltVal val="0"/>
                                          </p:val>
                                        </p:tav>
                                        <p:tav tm="100000">
                                          <p:val>
                                            <p:strVal val="#ppt_h"/>
                                          </p:val>
                                        </p:tav>
                                      </p:tavLst>
                                    </p:anim>
                                    <p:anim calcmode="lin" valueType="num">
                                      <p:cBhvr>
                                        <p:cTn id="134" dur="500" fill="hold"/>
                                        <p:tgtEl>
                                          <p:spTgt spid="70"/>
                                        </p:tgtEl>
                                        <p:attrNameLst>
                                          <p:attrName>style.rotation</p:attrName>
                                        </p:attrNameLst>
                                      </p:cBhvr>
                                      <p:tavLst>
                                        <p:tav tm="0">
                                          <p:val>
                                            <p:fltVal val="360"/>
                                          </p:val>
                                        </p:tav>
                                        <p:tav tm="100000">
                                          <p:val>
                                            <p:fltVal val="0"/>
                                          </p:val>
                                        </p:tav>
                                      </p:tavLst>
                                    </p:anim>
                                    <p:animEffect transition="in" filter="fade">
                                      <p:cBhvr>
                                        <p:cTn id="135" dur="500"/>
                                        <p:tgtEl>
                                          <p:spTgt spid="70"/>
                                        </p:tgtEl>
                                      </p:cBhvr>
                                    </p:animEffect>
                                  </p:childTnLst>
                                </p:cTn>
                              </p:par>
                              <p:par>
                                <p:cTn id="136" presetID="49" presetClass="entr" presetSubtype="0" decel="100000" fill="hold" grpId="0" nodeType="withEffect">
                                  <p:stCondLst>
                                    <p:cond delay="250"/>
                                  </p:stCondLst>
                                  <p:childTnLst>
                                    <p:set>
                                      <p:cBhvr>
                                        <p:cTn id="137" dur="1" fill="hold">
                                          <p:stCondLst>
                                            <p:cond delay="0"/>
                                          </p:stCondLst>
                                        </p:cTn>
                                        <p:tgtEl>
                                          <p:spTgt spid="76"/>
                                        </p:tgtEl>
                                        <p:attrNameLst>
                                          <p:attrName>style.visibility</p:attrName>
                                        </p:attrNameLst>
                                      </p:cBhvr>
                                      <p:to>
                                        <p:strVal val="visible"/>
                                      </p:to>
                                    </p:set>
                                    <p:anim calcmode="lin" valueType="num">
                                      <p:cBhvr>
                                        <p:cTn id="138" dur="500" fill="hold"/>
                                        <p:tgtEl>
                                          <p:spTgt spid="76"/>
                                        </p:tgtEl>
                                        <p:attrNameLst>
                                          <p:attrName>ppt_w</p:attrName>
                                        </p:attrNameLst>
                                      </p:cBhvr>
                                      <p:tavLst>
                                        <p:tav tm="0">
                                          <p:val>
                                            <p:fltVal val="0"/>
                                          </p:val>
                                        </p:tav>
                                        <p:tav tm="100000">
                                          <p:val>
                                            <p:strVal val="#ppt_w"/>
                                          </p:val>
                                        </p:tav>
                                      </p:tavLst>
                                    </p:anim>
                                    <p:anim calcmode="lin" valueType="num">
                                      <p:cBhvr>
                                        <p:cTn id="139" dur="500" fill="hold"/>
                                        <p:tgtEl>
                                          <p:spTgt spid="76"/>
                                        </p:tgtEl>
                                        <p:attrNameLst>
                                          <p:attrName>ppt_h</p:attrName>
                                        </p:attrNameLst>
                                      </p:cBhvr>
                                      <p:tavLst>
                                        <p:tav tm="0">
                                          <p:val>
                                            <p:fltVal val="0"/>
                                          </p:val>
                                        </p:tav>
                                        <p:tav tm="100000">
                                          <p:val>
                                            <p:strVal val="#ppt_h"/>
                                          </p:val>
                                        </p:tav>
                                      </p:tavLst>
                                    </p:anim>
                                    <p:anim calcmode="lin" valueType="num">
                                      <p:cBhvr>
                                        <p:cTn id="140" dur="500" fill="hold"/>
                                        <p:tgtEl>
                                          <p:spTgt spid="76"/>
                                        </p:tgtEl>
                                        <p:attrNameLst>
                                          <p:attrName>style.rotation</p:attrName>
                                        </p:attrNameLst>
                                      </p:cBhvr>
                                      <p:tavLst>
                                        <p:tav tm="0">
                                          <p:val>
                                            <p:fltVal val="360"/>
                                          </p:val>
                                        </p:tav>
                                        <p:tav tm="100000">
                                          <p:val>
                                            <p:fltVal val="0"/>
                                          </p:val>
                                        </p:tav>
                                      </p:tavLst>
                                    </p:anim>
                                    <p:animEffect transition="in" filter="fade">
                                      <p:cBhvr>
                                        <p:cTn id="141" dur="500"/>
                                        <p:tgtEl>
                                          <p:spTgt spid="76"/>
                                        </p:tgtEl>
                                      </p:cBhvr>
                                    </p:animEffect>
                                  </p:childTnLst>
                                </p:cTn>
                              </p:par>
                              <p:par>
                                <p:cTn id="142" presetID="49" presetClass="entr" presetSubtype="0" decel="100000" fill="hold" grpId="0" nodeType="withEffect">
                                  <p:stCondLst>
                                    <p:cond delay="250"/>
                                  </p:stCondLst>
                                  <p:childTnLst>
                                    <p:set>
                                      <p:cBhvr>
                                        <p:cTn id="143" dur="1" fill="hold">
                                          <p:stCondLst>
                                            <p:cond delay="0"/>
                                          </p:stCondLst>
                                        </p:cTn>
                                        <p:tgtEl>
                                          <p:spTgt spid="77"/>
                                        </p:tgtEl>
                                        <p:attrNameLst>
                                          <p:attrName>style.visibility</p:attrName>
                                        </p:attrNameLst>
                                      </p:cBhvr>
                                      <p:to>
                                        <p:strVal val="visible"/>
                                      </p:to>
                                    </p:set>
                                    <p:anim calcmode="lin" valueType="num">
                                      <p:cBhvr>
                                        <p:cTn id="144" dur="500" fill="hold"/>
                                        <p:tgtEl>
                                          <p:spTgt spid="77"/>
                                        </p:tgtEl>
                                        <p:attrNameLst>
                                          <p:attrName>ppt_w</p:attrName>
                                        </p:attrNameLst>
                                      </p:cBhvr>
                                      <p:tavLst>
                                        <p:tav tm="0">
                                          <p:val>
                                            <p:fltVal val="0"/>
                                          </p:val>
                                        </p:tav>
                                        <p:tav tm="100000">
                                          <p:val>
                                            <p:strVal val="#ppt_w"/>
                                          </p:val>
                                        </p:tav>
                                      </p:tavLst>
                                    </p:anim>
                                    <p:anim calcmode="lin" valueType="num">
                                      <p:cBhvr>
                                        <p:cTn id="145" dur="500" fill="hold"/>
                                        <p:tgtEl>
                                          <p:spTgt spid="77"/>
                                        </p:tgtEl>
                                        <p:attrNameLst>
                                          <p:attrName>ppt_h</p:attrName>
                                        </p:attrNameLst>
                                      </p:cBhvr>
                                      <p:tavLst>
                                        <p:tav tm="0">
                                          <p:val>
                                            <p:fltVal val="0"/>
                                          </p:val>
                                        </p:tav>
                                        <p:tav tm="100000">
                                          <p:val>
                                            <p:strVal val="#ppt_h"/>
                                          </p:val>
                                        </p:tav>
                                      </p:tavLst>
                                    </p:anim>
                                    <p:anim calcmode="lin" valueType="num">
                                      <p:cBhvr>
                                        <p:cTn id="146" dur="500" fill="hold"/>
                                        <p:tgtEl>
                                          <p:spTgt spid="77"/>
                                        </p:tgtEl>
                                        <p:attrNameLst>
                                          <p:attrName>style.rotation</p:attrName>
                                        </p:attrNameLst>
                                      </p:cBhvr>
                                      <p:tavLst>
                                        <p:tav tm="0">
                                          <p:val>
                                            <p:fltVal val="360"/>
                                          </p:val>
                                        </p:tav>
                                        <p:tav tm="100000">
                                          <p:val>
                                            <p:fltVal val="0"/>
                                          </p:val>
                                        </p:tav>
                                      </p:tavLst>
                                    </p:anim>
                                    <p:animEffect transition="in" filter="fade">
                                      <p:cBhvr>
                                        <p:cTn id="14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5" grpId="0" bldLvl="0" animBg="1"/>
      <p:bldP spid="46" grpId="0" bldLvl="0" animBg="1"/>
      <p:bldP spid="47" grpId="0" bldLvl="0" animBg="1"/>
      <p:bldP spid="57" grpId="0" bldLvl="0" animBg="1"/>
      <p:bldP spid="58" grpId="0" bldLvl="0" animBg="1"/>
      <p:bldP spid="59" grpId="0" bldLvl="0" animBg="1"/>
      <p:bldP spid="60" grpId="0" bldLvl="0" animBg="1"/>
      <p:bldP spid="62" grpId="0" bldLvl="0" animBg="1"/>
      <p:bldP spid="63" grpId="0" bldLvl="0" animBg="1"/>
      <p:bldP spid="64" grpId="0" bldLvl="0" animBg="1"/>
      <p:bldP spid="65" grpId="0" bldLvl="0" animBg="1"/>
      <p:bldP spid="66" grpId="0" bldLvl="0" animBg="1"/>
      <p:bldP spid="67" grpId="0" bldLvl="0" animBg="1"/>
      <p:bldP spid="68" grpId="0" bldLvl="0" animBg="1"/>
      <p:bldP spid="69" grpId="0" bldLvl="0" animBg="1"/>
      <p:bldP spid="70" grpId="0" bldLvl="0" animBg="1"/>
      <p:bldP spid="71" grpId="0" bldLvl="0" animBg="1"/>
      <p:bldP spid="72" grpId="0" bldLvl="0" animBg="1"/>
      <p:bldP spid="76" grpId="0" bldLvl="0" animBg="1"/>
      <p:bldP spid="77" grpId="0" bldLvl="0" animBg="1"/>
      <p:bldP spid="6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2"/>
          <p:cNvSpPr>
            <a:spLocks noChangeArrowheads="1"/>
          </p:cNvSpPr>
          <p:nvPr/>
        </p:nvSpPr>
        <p:spPr bwMode="auto">
          <a:xfrm>
            <a:off x="2304537" y="1028535"/>
            <a:ext cx="977235" cy="976606"/>
          </a:xfrm>
          <a:prstGeom prst="ellipse">
            <a:avLst/>
          </a:prstGeom>
          <a:solidFill>
            <a:srgbClr val="0D79CA"/>
          </a:solidFill>
          <a:ln>
            <a:noFill/>
          </a:ln>
        </p:spPr>
        <p:txBody>
          <a:bodyPr vert="horz" wrap="square" lIns="56620" tIns="28310" rIns="56620" bIns="28310" numCol="1" anchor="ctr" anchorCtr="0" compatLnSpc="1"/>
          <a:lstStyle/>
          <a:p>
            <a:pPr algn="ctr"/>
            <a:r>
              <a:rPr lang="zh-CN" altLang="en-US" sz="1500" dirty="0">
                <a:solidFill>
                  <a:schemeClr val="bg1"/>
                </a:solidFill>
                <a:sym typeface="+mn-ea"/>
              </a:rPr>
              <a:t>领域</a:t>
            </a:r>
            <a:endParaRPr lang="zh-CN" altLang="en-US" sz="1500" dirty="0">
              <a:solidFill>
                <a:schemeClr val="bg1"/>
              </a:solidFill>
              <a:sym typeface="+mn-ea"/>
            </a:endParaRPr>
          </a:p>
          <a:p>
            <a:pPr algn="ctr"/>
            <a:r>
              <a:rPr lang="zh-CN" altLang="en-US" sz="1500" dirty="0">
                <a:solidFill>
                  <a:schemeClr val="bg1"/>
                </a:solidFill>
                <a:sym typeface="+mn-ea"/>
              </a:rPr>
              <a:t>前沿</a:t>
            </a:r>
            <a:endParaRPr lang="zh-CN" altLang="en-US" sz="1500" b="1" baseline="-3000" dirty="0">
              <a:solidFill>
                <a:schemeClr val="bg1"/>
              </a:solidFill>
              <a:latin typeface="微软雅黑" panose="020B0503020204020204" pitchFamily="34" charset="-122"/>
              <a:ea typeface="微软雅黑" panose="020B0503020204020204" pitchFamily="34" charset="-122"/>
              <a:sym typeface="+mn-ea"/>
            </a:endParaRPr>
          </a:p>
        </p:txBody>
      </p:sp>
      <p:sp>
        <p:nvSpPr>
          <p:cNvPr id="7" name="Line 23"/>
          <p:cNvSpPr>
            <a:spLocks noChangeShapeType="1"/>
          </p:cNvSpPr>
          <p:nvPr/>
        </p:nvSpPr>
        <p:spPr bwMode="auto">
          <a:xfrm flipH="1">
            <a:off x="-67669" y="1518073"/>
            <a:ext cx="2372206" cy="0"/>
          </a:xfrm>
          <a:prstGeom prst="line">
            <a:avLst/>
          </a:prstGeom>
          <a:noFill/>
          <a:ln w="5" cap="flat">
            <a:solidFill>
              <a:srgbClr val="0D79CA"/>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8" name="Freeform 24"/>
          <p:cNvSpPr>
            <a:spLocks noEditPoints="1"/>
          </p:cNvSpPr>
          <p:nvPr/>
        </p:nvSpPr>
        <p:spPr bwMode="auto">
          <a:xfrm>
            <a:off x="1587734" y="1384564"/>
            <a:ext cx="275313" cy="2744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0D79CA"/>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1" name="Freeform 25"/>
          <p:cNvSpPr>
            <a:spLocks noEditPoints="1"/>
          </p:cNvSpPr>
          <p:nvPr/>
        </p:nvSpPr>
        <p:spPr bwMode="auto">
          <a:xfrm>
            <a:off x="942858" y="1384564"/>
            <a:ext cx="277793" cy="27443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0D79CA"/>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2" name="Freeform 26"/>
          <p:cNvSpPr>
            <a:spLocks noEditPoints="1"/>
          </p:cNvSpPr>
          <p:nvPr/>
        </p:nvSpPr>
        <p:spPr bwMode="auto">
          <a:xfrm>
            <a:off x="300463" y="1384564"/>
            <a:ext cx="280273" cy="2744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0D79CA"/>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3" name="Freeform 27"/>
          <p:cNvSpPr/>
          <p:nvPr/>
        </p:nvSpPr>
        <p:spPr bwMode="auto">
          <a:xfrm>
            <a:off x="1669581" y="1594720"/>
            <a:ext cx="1307114" cy="1110116"/>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0D79CA"/>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4" name="Freeform 28"/>
          <p:cNvSpPr/>
          <p:nvPr/>
        </p:nvSpPr>
        <p:spPr bwMode="auto">
          <a:xfrm>
            <a:off x="1007344" y="1594719"/>
            <a:ext cx="1969352" cy="1770252"/>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0D79CA"/>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5" name="Freeform 29"/>
          <p:cNvSpPr/>
          <p:nvPr/>
        </p:nvSpPr>
        <p:spPr bwMode="auto">
          <a:xfrm>
            <a:off x="364949" y="1594719"/>
            <a:ext cx="2611748" cy="241308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0D79CA"/>
          </a:solidFill>
          <a:ln>
            <a:noFill/>
          </a:ln>
        </p:spPr>
        <p:txBody>
          <a:bodyPr vert="horz" wrap="square" lIns="56620" tIns="28310" rIns="56620" bIns="28310" numCol="1" anchor="t" anchorCtr="0" compatLnSpc="1"/>
          <a:lstStyle/>
          <a:p>
            <a:endParaRPr lang="zh-CN" altLang="en-US" sz="1015" dirty="0">
              <a:solidFill>
                <a:schemeClr val="tx1">
                  <a:lumMod val="75000"/>
                  <a:lumOff val="25000"/>
                </a:schemeClr>
              </a:solidFill>
              <a:ea typeface="微软雅黑" panose="020B0503020204020204" pitchFamily="34" charset="-122"/>
            </a:endParaRPr>
          </a:p>
        </p:txBody>
      </p:sp>
      <p:sp>
        <p:nvSpPr>
          <p:cNvPr id="18" name="TextBox 17"/>
          <p:cNvSpPr txBox="1"/>
          <p:nvPr/>
        </p:nvSpPr>
        <p:spPr>
          <a:xfrm>
            <a:off x="3022772" y="2245312"/>
            <a:ext cx="418916" cy="576546"/>
          </a:xfrm>
          <a:prstGeom prst="rect">
            <a:avLst/>
          </a:prstGeom>
          <a:noFill/>
        </p:spPr>
        <p:txBody>
          <a:bodyPr wrap="none" lIns="56620" tIns="28310" rIns="56620" bIns="28310" rtlCol="0" anchor="ctr">
            <a:spAutoFit/>
          </a:bodyPr>
          <a:lstStyle/>
          <a:p>
            <a:r>
              <a:rPr lang="en-US" altLang="zh-CN" sz="3375" dirty="0">
                <a:solidFill>
                  <a:srgbClr val="0D79CA"/>
                </a:solidFill>
                <a:latin typeface="微软雅黑" panose="020B0503020204020204" pitchFamily="34" charset="-122"/>
                <a:ea typeface="微软雅黑" panose="020B0503020204020204" pitchFamily="34" charset="-122"/>
              </a:rPr>
              <a:t>A</a:t>
            </a:r>
            <a:endParaRPr lang="zh-CN" altLang="en-US" sz="3375" dirty="0">
              <a:solidFill>
                <a:srgbClr val="0D79CA"/>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022771" y="2892004"/>
            <a:ext cx="385254" cy="576546"/>
          </a:xfrm>
          <a:prstGeom prst="rect">
            <a:avLst/>
          </a:prstGeom>
          <a:noFill/>
        </p:spPr>
        <p:txBody>
          <a:bodyPr wrap="none" lIns="56620" tIns="28310" rIns="56620" bIns="28310" rtlCol="0" anchor="ctr">
            <a:spAutoFit/>
          </a:bodyPr>
          <a:lstStyle/>
          <a:p>
            <a:r>
              <a:rPr lang="en-US" altLang="zh-CN" sz="3375" dirty="0">
                <a:solidFill>
                  <a:srgbClr val="0D79CA"/>
                </a:solidFill>
                <a:latin typeface="微软雅黑" panose="020B0503020204020204" pitchFamily="34" charset="-122"/>
                <a:ea typeface="微软雅黑" panose="020B0503020204020204" pitchFamily="34" charset="-122"/>
              </a:rPr>
              <a:t>B</a:t>
            </a:r>
            <a:endParaRPr lang="zh-CN" altLang="en-US" sz="3375" dirty="0">
              <a:solidFill>
                <a:srgbClr val="0D79CA"/>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3022771" y="3559766"/>
            <a:ext cx="404490" cy="576546"/>
          </a:xfrm>
          <a:prstGeom prst="rect">
            <a:avLst/>
          </a:prstGeom>
          <a:noFill/>
        </p:spPr>
        <p:txBody>
          <a:bodyPr wrap="none" lIns="56620" tIns="28310" rIns="56620" bIns="28310" rtlCol="0" anchor="ctr">
            <a:spAutoFit/>
          </a:bodyPr>
          <a:lstStyle/>
          <a:p>
            <a:r>
              <a:rPr lang="en-US" altLang="zh-CN" sz="3375" dirty="0">
                <a:solidFill>
                  <a:srgbClr val="0D79CA"/>
                </a:solidFill>
                <a:latin typeface="微软雅黑" panose="020B0503020204020204" pitchFamily="34" charset="-122"/>
                <a:ea typeface="微软雅黑" panose="020B0503020204020204" pitchFamily="34" charset="-122"/>
              </a:rPr>
              <a:t>C</a:t>
            </a:r>
            <a:endParaRPr lang="zh-CN" altLang="en-US" sz="3375" dirty="0">
              <a:solidFill>
                <a:srgbClr val="0D79CA"/>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3527927" y="2283805"/>
            <a:ext cx="2908594" cy="498475"/>
          </a:xfrm>
          <a:prstGeom prst="rect">
            <a:avLst/>
          </a:prstGeom>
          <a:noFill/>
        </p:spPr>
        <p:txBody>
          <a:bodyPr wrap="square" lIns="56620" tIns="28310" rIns="56620" bIns="28310" rtlCol="0">
            <a:spAutoFit/>
          </a:bodyPr>
          <a:lstStyle/>
          <a:p>
            <a:pPr>
              <a:lnSpc>
                <a:spcPct val="120000"/>
              </a:lnSpc>
              <a:spcBef>
                <a:spcPct val="0"/>
              </a:spcBef>
              <a:buNone/>
            </a:pPr>
            <a:r>
              <a:rPr lang="zh-CN" altLang="en-US" sz="2400" dirty="0">
                <a:solidFill>
                  <a:schemeClr val="bg1"/>
                </a:solidFill>
                <a:sym typeface="+mn-ea"/>
              </a:rPr>
              <a:t>从</a:t>
            </a:r>
            <a:r>
              <a:rPr lang="en-US" altLang="zh-CN" sz="2400" dirty="0">
                <a:solidFill>
                  <a:schemeClr val="bg1"/>
                </a:solidFill>
                <a:sym typeface="+mn-ea"/>
              </a:rPr>
              <a:t>pow</a:t>
            </a:r>
            <a:r>
              <a:rPr lang="zh-CN" altLang="en-US" sz="2400" dirty="0">
                <a:solidFill>
                  <a:schemeClr val="bg1"/>
                </a:solidFill>
                <a:sym typeface="+mn-ea"/>
              </a:rPr>
              <a:t>到</a:t>
            </a:r>
            <a:r>
              <a:rPr lang="en-US" altLang="zh-CN" sz="2400" dirty="0">
                <a:solidFill>
                  <a:schemeClr val="bg1"/>
                </a:solidFill>
                <a:sym typeface="+mn-ea"/>
              </a:rPr>
              <a:t>pos</a:t>
            </a:r>
            <a:r>
              <a:rPr lang="zh-CN" altLang="en-US" sz="2400" dirty="0">
                <a:solidFill>
                  <a:schemeClr val="bg1"/>
                </a:solidFill>
                <a:sym typeface="+mn-ea"/>
              </a:rPr>
              <a:t>、</a:t>
            </a:r>
            <a:r>
              <a:rPr lang="en-US" altLang="zh-CN" sz="2400" dirty="0">
                <a:solidFill>
                  <a:schemeClr val="bg1"/>
                </a:solidFill>
                <a:sym typeface="+mn-ea"/>
              </a:rPr>
              <a:t>post</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p:txBody>
      </p:sp>
      <p:sp>
        <p:nvSpPr>
          <p:cNvPr id="22" name="TextBox 21"/>
          <p:cNvSpPr txBox="1"/>
          <p:nvPr/>
        </p:nvSpPr>
        <p:spPr>
          <a:xfrm>
            <a:off x="3505067" y="2893012"/>
            <a:ext cx="2908594" cy="498475"/>
          </a:xfrm>
          <a:prstGeom prst="rect">
            <a:avLst/>
          </a:prstGeom>
          <a:noFill/>
        </p:spPr>
        <p:txBody>
          <a:bodyPr wrap="square" lIns="56620" tIns="28310" rIns="56620" bIns="28310" rtlCol="0">
            <a:spAutoFit/>
          </a:bodyPr>
          <a:lstStyle/>
          <a:p>
            <a:pPr>
              <a:lnSpc>
                <a:spcPct val="120000"/>
              </a:lnSpc>
              <a:spcBef>
                <a:spcPct val="0"/>
              </a:spcBef>
              <a:buNone/>
            </a:pPr>
            <a:r>
              <a:rPr lang="zh-CN" altLang="en-US" sz="2400" dirty="0">
                <a:solidFill>
                  <a:schemeClr val="bg1"/>
                </a:solidFill>
                <a:sym typeface="+mn-ea"/>
              </a:rPr>
              <a:t>分区与扩容</a:t>
            </a:r>
            <a:endParaRPr lang="zh-CN" altLang="en-US" sz="2400" dirty="0">
              <a:solidFill>
                <a:schemeClr val="bg1"/>
              </a:solidFill>
              <a:latin typeface="微软雅黑" panose="020B0503020204020204" pitchFamily="34" charset="-122"/>
              <a:ea typeface="微软雅黑" panose="020B0503020204020204" pitchFamily="34" charset="-122"/>
              <a:sym typeface="+mn-ea"/>
            </a:endParaRPr>
          </a:p>
        </p:txBody>
      </p:sp>
      <p:sp>
        <p:nvSpPr>
          <p:cNvPr id="23" name="TextBox 22"/>
          <p:cNvSpPr txBox="1"/>
          <p:nvPr/>
        </p:nvSpPr>
        <p:spPr>
          <a:xfrm>
            <a:off x="3505067" y="3468332"/>
            <a:ext cx="2908594" cy="941705"/>
          </a:xfrm>
          <a:prstGeom prst="rect">
            <a:avLst/>
          </a:prstGeom>
          <a:noFill/>
        </p:spPr>
        <p:txBody>
          <a:bodyPr wrap="square" lIns="56620" tIns="28310" rIns="56620" bIns="28310" rtlCol="0">
            <a:spAutoFit/>
          </a:bodyPr>
          <a:lstStyle/>
          <a:p>
            <a:pPr>
              <a:lnSpc>
                <a:spcPct val="120000"/>
              </a:lnSpc>
            </a:pPr>
            <a:r>
              <a:rPr lang="zh-CN" altLang="en-US" sz="2400" dirty="0">
                <a:solidFill>
                  <a:srgbClr val="FF0000"/>
                </a:solidFill>
                <a:sym typeface="+mn-ea"/>
              </a:rPr>
              <a:t>波卡、</a:t>
            </a:r>
            <a:r>
              <a:rPr lang="en-US" altLang="zh-CN" sz="2400" dirty="0">
                <a:solidFill>
                  <a:srgbClr val="FF0000"/>
                </a:solidFill>
                <a:sym typeface="+mn-ea"/>
              </a:rPr>
              <a:t>substrate</a:t>
            </a:r>
            <a:r>
              <a:rPr lang="zh-CN" altLang="en-US" sz="2400" dirty="0">
                <a:solidFill>
                  <a:srgbClr val="FF0000"/>
                </a:solidFill>
                <a:sym typeface="+mn-ea"/>
              </a:rPr>
              <a:t>以及跨链互操作</a:t>
            </a:r>
            <a:r>
              <a:rPr lang="en-US" altLang="zh-CN" sz="2400" dirty="0">
                <a:solidFill>
                  <a:srgbClr val="FF0000"/>
                </a:solidFill>
                <a:sym typeface="+mn-ea"/>
              </a:rPr>
              <a:t>ICMP</a:t>
            </a:r>
            <a:endParaRPr lang="en-US" altLang="zh-CN" sz="2400" dirty="0">
              <a:solidFill>
                <a:srgbClr val="FF0000"/>
              </a:solidFill>
              <a:latin typeface="微软雅黑" panose="020B0503020204020204" pitchFamily="34" charset="-122"/>
              <a:ea typeface="微软雅黑" panose="020B0503020204020204" pitchFamily="34" charset="-122"/>
              <a:sym typeface="+mn-ea"/>
            </a:endParaRPr>
          </a:p>
        </p:txBody>
      </p:sp>
      <p:sp>
        <p:nvSpPr>
          <p:cNvPr id="16" name="矩形 3"/>
          <p:cNvSpPr>
            <a:spLocks noChangeArrowheads="1"/>
          </p:cNvSpPr>
          <p:nvPr/>
        </p:nvSpPr>
        <p:spPr bwMode="auto">
          <a:xfrm>
            <a:off x="4468990" y="386569"/>
            <a:ext cx="20916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区块链领域前沿</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17" name="组合 16"/>
          <p:cNvGrpSpPr/>
          <p:nvPr/>
        </p:nvGrpSpPr>
        <p:grpSpPr>
          <a:xfrm>
            <a:off x="4001142" y="427662"/>
            <a:ext cx="197506" cy="296260"/>
            <a:chOff x="5284519" y="1508166"/>
            <a:chExt cx="213756" cy="427512"/>
          </a:xfrm>
        </p:grpSpPr>
        <p:cxnSp>
          <p:nvCxnSpPr>
            <p:cNvPr id="24" name="直接连接符 23"/>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6257925" y="2395855"/>
            <a:ext cx="2820670" cy="1568450"/>
          </a:xfrm>
          <a:prstGeom prst="rect">
            <a:avLst/>
          </a:prstGeom>
          <a:noFill/>
        </p:spPr>
        <p:txBody>
          <a:bodyPr wrap="square" rtlCol="0">
            <a:spAutoFit/>
            <a:scene3d>
              <a:camera prst="orthographicFront"/>
              <a:lightRig rig="threePt" dir="t"/>
            </a:scene3d>
          </a:bodyPr>
          <a:p>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去中心化的互联网：</a:t>
            </a:r>
            <a:endPar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342900" indent="-342900">
              <a:buFont typeface="Arial" panose="020B0604020202020204" pitchFamily="34" charset="0"/>
              <a:buChar char="•"/>
            </a:pP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IPFS</a:t>
            </a:r>
            <a:endPar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342900" indent="-342900">
              <a:buFont typeface="Arial" panose="020B0604020202020204" pitchFamily="34" charset="0"/>
              <a:buChar char="•"/>
            </a:pP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File</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coin</a:t>
            </a:r>
            <a:r>
              <a:rPr lang="zh-CN" altLang="en-US" sz="2400">
                <a:ln w="10160">
                  <a:solidFill>
                    <a:schemeClr val="accent5"/>
                  </a:solidFill>
                  <a:prstDash val="solid"/>
                </a:ln>
                <a:solidFill>
                  <a:srgbClr val="FFFFFF"/>
                </a:solidFill>
                <a:effectLst>
                  <a:outerShdw blurRad="38100" dist="22860" dir="5400000" algn="tl" rotWithShape="0">
                    <a:srgbClr val="000000">
                      <a:alpha val="30000"/>
                    </a:srgbClr>
                  </a:outerShdw>
                </a:effectLst>
              </a:rPr>
              <a:t>、</a:t>
            </a: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definity</a:t>
            </a:r>
            <a:endPar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342900" indent="-342900">
              <a:buFont typeface="Arial" panose="020B0604020202020204" pitchFamily="34" charset="0"/>
              <a:buChar char="•"/>
            </a:pPr>
            <a:r>
              <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rPr>
              <a:t>web3.0</a:t>
            </a:r>
            <a:endParaRPr lang="en-US" altLang="zh-CN" sz="24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style.rotation</p:attrName>
                                        </p:attrNameLst>
                                      </p:cBhvr>
                                      <p:tavLst>
                                        <p:tav tm="0">
                                          <p:val>
                                            <p:fltVal val="360"/>
                                          </p:val>
                                        </p:tav>
                                        <p:tav tm="100000">
                                          <p:val>
                                            <p:fltVal val="0"/>
                                          </p:val>
                                        </p:tav>
                                      </p:tavLst>
                                    </p:anim>
                                    <p:animEffect transition="in" filter="fade">
                                      <p:cBhvr>
                                        <p:cTn id="28" dur="500"/>
                                        <p:tgtEl>
                                          <p:spTgt spid="8"/>
                                        </p:tgtEl>
                                      </p:cBhvr>
                                    </p:animEffect>
                                  </p:childTnLst>
                                </p:cTn>
                              </p:par>
                              <p:par>
                                <p:cTn id="29" presetID="49" presetClass="entr" presetSubtype="0" decel="100000" fill="hold" grpId="0" nodeType="withEffect">
                                  <p:stCondLst>
                                    <p:cond delay="20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 calcmode="lin" valueType="num">
                                      <p:cBhvr>
                                        <p:cTn id="33" dur="500" fill="hold"/>
                                        <p:tgtEl>
                                          <p:spTgt spid="11"/>
                                        </p:tgtEl>
                                        <p:attrNameLst>
                                          <p:attrName>style.rotation</p:attrName>
                                        </p:attrNameLst>
                                      </p:cBhvr>
                                      <p:tavLst>
                                        <p:tav tm="0">
                                          <p:val>
                                            <p:fltVal val="360"/>
                                          </p:val>
                                        </p:tav>
                                        <p:tav tm="100000">
                                          <p:val>
                                            <p:fltVal val="0"/>
                                          </p:val>
                                        </p:tav>
                                      </p:tavLst>
                                    </p:anim>
                                    <p:animEffect transition="in" filter="fade">
                                      <p:cBhvr>
                                        <p:cTn id="34" dur="500"/>
                                        <p:tgtEl>
                                          <p:spTgt spid="11"/>
                                        </p:tgtEl>
                                      </p:cBhvr>
                                    </p:animEffect>
                                  </p:childTnLst>
                                </p:cTn>
                              </p:par>
                              <p:par>
                                <p:cTn id="35" presetID="49" presetClass="entr" presetSubtype="0" decel="100000" fill="hold" grpId="0" nodeType="withEffect">
                                  <p:stCondLst>
                                    <p:cond delay="40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 calcmode="lin" valueType="num">
                                      <p:cBhvr>
                                        <p:cTn id="39" dur="500" fill="hold"/>
                                        <p:tgtEl>
                                          <p:spTgt spid="12"/>
                                        </p:tgtEl>
                                        <p:attrNameLst>
                                          <p:attrName>style.rotation</p:attrName>
                                        </p:attrNameLst>
                                      </p:cBhvr>
                                      <p:tavLst>
                                        <p:tav tm="0">
                                          <p:val>
                                            <p:fltVal val="360"/>
                                          </p:val>
                                        </p:tav>
                                        <p:tav tm="100000">
                                          <p:val>
                                            <p:fltVal val="0"/>
                                          </p:val>
                                        </p:tav>
                                      </p:tavLst>
                                    </p:anim>
                                    <p:animEffect transition="in" filter="fade">
                                      <p:cBhvr>
                                        <p:cTn id="40" dur="500"/>
                                        <p:tgtEl>
                                          <p:spTgt spid="12"/>
                                        </p:tgtEl>
                                      </p:cBhvr>
                                    </p:animEffect>
                                  </p:childTnLst>
                                </p:cTn>
                              </p:par>
                            </p:childTnLst>
                          </p:cTn>
                        </p:par>
                        <p:par>
                          <p:cTn id="41" fill="hold">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3000"/>
                            </p:stCondLst>
                            <p:childTnLst>
                              <p:par>
                                <p:cTn id="46" presetID="45"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anim calcmode="lin" valueType="num">
                                      <p:cBhvr>
                                        <p:cTn id="49" dur="500" fill="hold"/>
                                        <p:tgtEl>
                                          <p:spTgt spid="18"/>
                                        </p:tgtEl>
                                        <p:attrNameLst>
                                          <p:attrName>ppt_w</p:attrName>
                                        </p:attrNameLst>
                                      </p:cBhvr>
                                      <p:tavLst>
                                        <p:tav tm="0" fmla="#ppt_w*sin(2.5*pi*$)">
                                          <p:val>
                                            <p:fltVal val="0"/>
                                          </p:val>
                                        </p:tav>
                                        <p:tav tm="100000">
                                          <p:val>
                                            <p:fltVal val="1"/>
                                          </p:val>
                                        </p:tav>
                                      </p:tavLst>
                                    </p:anim>
                                    <p:anim calcmode="lin" valueType="num">
                                      <p:cBhvr>
                                        <p:cTn id="50" dur="500" fill="hold"/>
                                        <p:tgtEl>
                                          <p:spTgt spid="18"/>
                                        </p:tgtEl>
                                        <p:attrNameLst>
                                          <p:attrName>ppt_h</p:attrName>
                                        </p:attrNameLst>
                                      </p:cBhvr>
                                      <p:tavLst>
                                        <p:tav tm="0">
                                          <p:val>
                                            <p:strVal val="#ppt_h"/>
                                          </p:val>
                                        </p:tav>
                                        <p:tav tm="100000">
                                          <p:val>
                                            <p:strVal val="#ppt_h"/>
                                          </p:val>
                                        </p:tav>
                                      </p:tavLst>
                                    </p:anim>
                                  </p:childTnLst>
                                </p:cTn>
                              </p:par>
                              <p:par>
                                <p:cTn id="51" presetID="22" presetClass="entr" presetSubtype="8"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par>
                          <p:cTn id="58" fill="hold">
                            <p:stCondLst>
                              <p:cond delay="4000"/>
                            </p:stCondLst>
                            <p:childTnLst>
                              <p:par>
                                <p:cTn id="59" presetID="45"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anim calcmode="lin" valueType="num">
                                      <p:cBhvr>
                                        <p:cTn id="62" dur="500" fill="hold"/>
                                        <p:tgtEl>
                                          <p:spTgt spid="19"/>
                                        </p:tgtEl>
                                        <p:attrNameLst>
                                          <p:attrName>ppt_w</p:attrName>
                                        </p:attrNameLst>
                                      </p:cBhvr>
                                      <p:tavLst>
                                        <p:tav tm="0" fmla="#ppt_w*sin(2.5*pi*$)">
                                          <p:val>
                                            <p:fltVal val="0"/>
                                          </p:val>
                                        </p:tav>
                                        <p:tav tm="100000">
                                          <p:val>
                                            <p:fltVal val="1"/>
                                          </p:val>
                                        </p:tav>
                                      </p:tavLst>
                                    </p:anim>
                                    <p:anim calcmode="lin" valueType="num">
                                      <p:cBhvr>
                                        <p:cTn id="63" dur="500" fill="hold"/>
                                        <p:tgtEl>
                                          <p:spTgt spid="19"/>
                                        </p:tgtEl>
                                        <p:attrNameLst>
                                          <p:attrName>ppt_h</p:attrName>
                                        </p:attrNameLst>
                                      </p:cBhvr>
                                      <p:tavLst>
                                        <p:tav tm="0">
                                          <p:val>
                                            <p:strVal val="#ppt_h"/>
                                          </p:val>
                                        </p:tav>
                                        <p:tav tm="100000">
                                          <p:val>
                                            <p:strVal val="#ppt_h"/>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4500"/>
                            </p:stCondLst>
                            <p:childTnLst>
                              <p:par>
                                <p:cTn id="68" presetID="22" presetClass="entr" presetSubtype="8"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par>
                          <p:cTn id="71" fill="hold">
                            <p:stCondLst>
                              <p:cond delay="5000"/>
                            </p:stCondLst>
                            <p:childTnLst>
                              <p:par>
                                <p:cTn id="72" presetID="45" presetClass="entr" presetSubtype="0"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anim calcmode="lin" valueType="num">
                                      <p:cBhvr>
                                        <p:cTn id="75" dur="500" fill="hold"/>
                                        <p:tgtEl>
                                          <p:spTgt spid="20"/>
                                        </p:tgtEl>
                                        <p:attrNameLst>
                                          <p:attrName>ppt_w</p:attrName>
                                        </p:attrNameLst>
                                      </p:cBhvr>
                                      <p:tavLst>
                                        <p:tav tm="0" fmla="#ppt_w*sin(2.5*pi*$)">
                                          <p:val>
                                            <p:fltVal val="0"/>
                                          </p:val>
                                        </p:tav>
                                        <p:tav tm="100000">
                                          <p:val>
                                            <p:fltVal val="1"/>
                                          </p:val>
                                        </p:tav>
                                      </p:tavLst>
                                    </p:anim>
                                    <p:anim calcmode="lin" valueType="num">
                                      <p:cBhvr>
                                        <p:cTn id="76" dur="500" fill="hold"/>
                                        <p:tgtEl>
                                          <p:spTgt spid="20"/>
                                        </p:tgtEl>
                                        <p:attrNameLst>
                                          <p:attrName>ppt_h</p:attrName>
                                        </p:attrNameLst>
                                      </p:cBhvr>
                                      <p:tavLst>
                                        <p:tav tm="0">
                                          <p:val>
                                            <p:strVal val="#ppt_h"/>
                                          </p:val>
                                        </p:tav>
                                        <p:tav tm="100000">
                                          <p:val>
                                            <p:strVal val="#ppt_h"/>
                                          </p:val>
                                        </p:tav>
                                      </p:tavLst>
                                    </p:anim>
                                  </p:childTnLst>
                                </p:cTn>
                              </p:par>
                              <p:par>
                                <p:cTn id="77" presetID="22" presetClass="entr" presetSubtype="8"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left)">
                                      <p:cBhvr>
                                        <p:cTn id="7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1" grpId="0" bldLvl="0" animBg="1"/>
      <p:bldP spid="12" grpId="0" bldLvl="0" animBg="1"/>
      <p:bldP spid="13" grpId="0" bldLvl="0" animBg="1"/>
      <p:bldP spid="14" grpId="0" bldLvl="0" animBg="1"/>
      <p:bldP spid="15" grpId="0" bldLvl="0" animBg="1"/>
      <p:bldP spid="18" grpId="0"/>
      <p:bldP spid="19" grpId="0"/>
      <p:bldP spid="20" grpId="0"/>
      <p:bldP spid="21" grpId="0"/>
      <p:bldP spid="22" grpId="0"/>
      <p:bldP spid="23"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43268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跨链互操作释放区块链的应用潜能</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415290" y="1011714"/>
            <a:ext cx="7886700" cy="3263504"/>
          </a:xfrm>
        </p:spPr>
        <p:txBody>
          <a:bodyPr>
            <a:noAutofit/>
          </a:bodyPr>
          <a:lstStyle/>
          <a:p>
            <a:pPr>
              <a:lnSpc>
                <a:spcPct val="100000"/>
              </a:lnSpc>
              <a:buFont typeface="Wingdings" panose="05000000000000000000" charset="0"/>
              <a:buChar char="Ø"/>
            </a:pPr>
            <a:r>
              <a:rPr lang="zh-CN" altLang="en-US" sz="1800" dirty="0">
                <a:solidFill>
                  <a:schemeClr val="bg1"/>
                </a:solidFill>
                <a:sym typeface="+mn-ea"/>
              </a:rPr>
              <a:t>系统构建方法论的主题永远是分治和责任分配，</a:t>
            </a:r>
            <a:r>
              <a:rPr lang="en-US" altLang="zh-CN" sz="1800" dirty="0">
                <a:solidFill>
                  <a:schemeClr val="bg1"/>
                </a:solidFill>
                <a:sym typeface="+mn-ea"/>
              </a:rPr>
              <a:t>distribution of responsibility</a:t>
            </a:r>
            <a:r>
              <a:rPr lang="zh-CN" altLang="en-US" sz="1800" dirty="0">
                <a:solidFill>
                  <a:schemeClr val="bg1"/>
                </a:solidFill>
                <a:sym typeface="+mn-ea"/>
              </a:rPr>
              <a:t>，构建既充分自治的又充分协作的系统，并支持各自的持续演进。</a:t>
            </a:r>
            <a:endParaRPr lang="zh-CN" altLang="en-US" sz="1800" dirty="0">
              <a:solidFill>
                <a:schemeClr val="bg1"/>
              </a:solidFill>
              <a:sym typeface="+mn-ea"/>
            </a:endParaRPr>
          </a:p>
          <a:p>
            <a:pPr>
              <a:lnSpc>
                <a:spcPct val="100000"/>
              </a:lnSpc>
              <a:buFont typeface="Wingdings" panose="05000000000000000000" charset="0"/>
              <a:buChar char="Ø"/>
            </a:pPr>
            <a:r>
              <a:rPr lang="zh-CN" altLang="en-US" sz="1800" dirty="0">
                <a:solidFill>
                  <a:schemeClr val="bg1"/>
                </a:solidFill>
                <a:sym typeface="+mn-ea"/>
              </a:rPr>
              <a:t>举例而言，仅看政府部门的区块链项目实施情况。目前信用搞一条信用链，身份搞一套数字身份连，按照部门就会出现好多链，再加上各地又各自搞。这些链所承载的事务之间，数据上要共享，流程上要衔接，这是客观要求。有一种思路是统一的一条链解决全部问题，但这种方法论只存在于乌托邦中。我们需要一条从各自为政到逐渐聚合的演进之路，而跨链互操作能力是其中的技术关键。</a:t>
            </a:r>
            <a:endParaRPr lang="zh-CN" altLang="en-US" sz="1800" dirty="0">
              <a:solidFill>
                <a:schemeClr val="bg1"/>
              </a:solidFill>
              <a:sym typeface="+mn-ea"/>
            </a:endParaRPr>
          </a:p>
          <a:p>
            <a:pPr>
              <a:lnSpc>
                <a:spcPct val="100000"/>
              </a:lnSpc>
              <a:buFont typeface="Wingdings" panose="05000000000000000000" charset="0"/>
              <a:buChar char="Ø"/>
            </a:pPr>
            <a:endParaRPr lang="zh-CN" altLang="en-US" sz="1800"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2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3"/>
          <p:cNvSpPr>
            <a:spLocks noChangeArrowheads="1"/>
          </p:cNvSpPr>
          <p:nvPr/>
        </p:nvSpPr>
        <p:spPr bwMode="auto">
          <a:xfrm>
            <a:off x="1648460" y="352425"/>
            <a:ext cx="502666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去中心化、共识算法与区块链</a:t>
            </a:r>
            <a:r>
              <a:rPr lang="zh-CN" altLang="en-US" sz="2200" dirty="0">
                <a:solidFill>
                  <a:schemeClr val="bg1"/>
                </a:solidFill>
                <a:sym typeface="+mn-ea"/>
              </a:rPr>
              <a:t>简史</a:t>
            </a:r>
            <a:endParaRPr lang="zh-CN" altLang="en-US" sz="2200" dirty="0">
              <a:solidFill>
                <a:schemeClr val="bg1"/>
              </a:solidFill>
              <a:sym typeface="+mn-ea"/>
            </a:endParaRPr>
          </a:p>
        </p:txBody>
      </p:sp>
      <p:sp>
        <p:nvSpPr>
          <p:cNvPr id="93" name="TextBox 53"/>
          <p:cNvSpPr txBox="1"/>
          <p:nvPr/>
        </p:nvSpPr>
        <p:spPr>
          <a:xfrm>
            <a:off x="886460" y="3930650"/>
            <a:ext cx="3747770" cy="706755"/>
          </a:xfrm>
          <a:prstGeom prst="rect">
            <a:avLst/>
          </a:prstGeom>
          <a:noFill/>
          <a:ln>
            <a:noFill/>
            <a:prstDash val="sysDash"/>
          </a:ln>
        </p:spPr>
        <p:txBody>
          <a:bodyPr wrap="square" rtlCol="0">
            <a:spAutoFit/>
          </a:bodyPr>
          <a:lstStyle/>
          <a:p>
            <a:pPr lvl="1" indent="0">
              <a:buFont typeface="Wingdings" panose="05000000000000000000" charset="0"/>
              <a:buNone/>
            </a:pPr>
            <a:r>
              <a:rPr lang="zh-CN" altLang="en-US" sz="2000" dirty="0">
                <a:solidFill>
                  <a:srgbClr val="FF0000"/>
                </a:solidFill>
                <a:sym typeface="+mn-ea"/>
              </a:rPr>
              <a:t>区块链的价值源泉是去中心化，技术内核是共识算法。</a:t>
            </a:r>
            <a:endParaRPr lang="zh-CN" altLang="en-US" sz="2000" dirty="0">
              <a:solidFill>
                <a:srgbClr val="FF0000"/>
              </a:solidFill>
              <a:sym typeface="+mn-ea"/>
            </a:endParaRPr>
          </a:p>
        </p:txBody>
      </p:sp>
      <p:sp>
        <p:nvSpPr>
          <p:cNvPr id="2" name="TextBox 53"/>
          <p:cNvSpPr txBox="1"/>
          <p:nvPr/>
        </p:nvSpPr>
        <p:spPr>
          <a:xfrm>
            <a:off x="5077460" y="3930650"/>
            <a:ext cx="3747770" cy="706755"/>
          </a:xfrm>
          <a:prstGeom prst="rect">
            <a:avLst/>
          </a:prstGeom>
          <a:noFill/>
          <a:ln>
            <a:noFill/>
            <a:prstDash val="sysDash"/>
          </a:ln>
        </p:spPr>
        <p:txBody>
          <a:bodyPr wrap="square" rtlCol="0">
            <a:spAutoFit/>
          </a:bodyPr>
          <a:p>
            <a:pPr lvl="1" indent="0">
              <a:buFont typeface="Wingdings" panose="05000000000000000000" charset="0"/>
              <a:buNone/>
            </a:pPr>
            <a:r>
              <a:rPr lang="zh-CN" altLang="en-US" sz="2000" dirty="0">
                <a:solidFill>
                  <a:srgbClr val="FF0000"/>
                </a:solidFill>
                <a:sym typeface="+mn-ea"/>
              </a:rPr>
              <a:t>共识最简单的定义：下一个块</a:t>
            </a:r>
            <a:r>
              <a:rPr lang="zh-CN" altLang="en-US" sz="2000" dirty="0">
                <a:solidFill>
                  <a:srgbClr val="FF0000"/>
                </a:solidFill>
                <a:sym typeface="+mn-ea"/>
              </a:rPr>
              <a:t>是谁？</a:t>
            </a:r>
            <a:endParaRPr lang="zh-CN" altLang="en-US" sz="2000" dirty="0">
              <a:solidFill>
                <a:srgbClr val="FF0000"/>
              </a:solidFill>
              <a:sym typeface="+mn-ea"/>
            </a:endParaRPr>
          </a:p>
        </p:txBody>
      </p:sp>
      <p:sp>
        <p:nvSpPr>
          <p:cNvPr id="3" name="TextBox 53"/>
          <p:cNvSpPr txBox="1"/>
          <p:nvPr/>
        </p:nvSpPr>
        <p:spPr>
          <a:xfrm>
            <a:off x="1765935" y="1729105"/>
            <a:ext cx="6257925" cy="1630045"/>
          </a:xfrm>
          <a:prstGeom prst="rect">
            <a:avLst/>
          </a:prstGeom>
          <a:noFill/>
          <a:ln>
            <a:noFill/>
            <a:prstDash val="sysDash"/>
          </a:ln>
        </p:spPr>
        <p:txBody>
          <a:bodyPr wrap="square" rtlCol="0">
            <a:spAutoFit/>
          </a:bodyPr>
          <a:p>
            <a:pPr marL="685800" lvl="1" indent="-342900">
              <a:buFont typeface="Arial" panose="020B0604020202020204" pitchFamily="34" charset="0"/>
              <a:buChar char="•"/>
            </a:pPr>
            <a:r>
              <a:rPr lang="zh-CN" altLang="en-US" sz="2000" dirty="0">
                <a:solidFill>
                  <a:schemeClr val="bg1"/>
                </a:solidFill>
                <a:sym typeface="+mn-ea"/>
              </a:rPr>
              <a:t>第一个区块链：比特币</a:t>
            </a:r>
            <a:endParaRPr lang="zh-CN" altLang="en-US" sz="2000" dirty="0">
              <a:solidFill>
                <a:schemeClr val="bg1"/>
              </a:solidFill>
              <a:sym typeface="+mn-ea"/>
            </a:endParaRPr>
          </a:p>
          <a:p>
            <a:pPr marL="685800" lvl="1" indent="-342900">
              <a:buFont typeface="Arial" panose="020B0604020202020204" pitchFamily="34" charset="0"/>
              <a:buChar char="•"/>
            </a:pPr>
            <a:r>
              <a:rPr lang="zh-CN" altLang="en-US" sz="2000" dirty="0">
                <a:solidFill>
                  <a:schemeClr val="bg1"/>
                </a:solidFill>
                <a:sym typeface="+mn-ea"/>
              </a:rPr>
              <a:t>第一个世界虚拟机：以太坊和智能合约</a:t>
            </a:r>
            <a:endParaRPr lang="zh-CN" altLang="en-US" sz="2000" dirty="0">
              <a:solidFill>
                <a:schemeClr val="bg1"/>
              </a:solidFill>
              <a:sym typeface="+mn-ea"/>
            </a:endParaRPr>
          </a:p>
          <a:p>
            <a:pPr marL="685800" lvl="1" indent="-342900">
              <a:buFont typeface="Arial" panose="020B0604020202020204" pitchFamily="34" charset="0"/>
              <a:buChar char="•"/>
            </a:pPr>
            <a:r>
              <a:rPr lang="zh-CN" altLang="en-US" sz="2000" dirty="0">
                <a:solidFill>
                  <a:schemeClr val="bg1"/>
                </a:solidFill>
                <a:sym typeface="+mn-ea"/>
              </a:rPr>
              <a:t>区块链的扩容：</a:t>
            </a:r>
            <a:r>
              <a:rPr lang="en-US" altLang="zh-CN" sz="2000" dirty="0">
                <a:solidFill>
                  <a:schemeClr val="bg1"/>
                </a:solidFill>
                <a:sym typeface="+mn-ea"/>
              </a:rPr>
              <a:t>eth2.0</a:t>
            </a:r>
            <a:r>
              <a:rPr lang="zh-CN" altLang="en-US" sz="2000" dirty="0">
                <a:solidFill>
                  <a:schemeClr val="bg1"/>
                </a:solidFill>
                <a:sym typeface="+mn-ea"/>
              </a:rPr>
              <a:t>和波卡</a:t>
            </a:r>
            <a:endParaRPr lang="zh-CN" altLang="en-US" sz="2000" dirty="0">
              <a:solidFill>
                <a:schemeClr val="bg1"/>
              </a:solidFill>
              <a:sym typeface="+mn-ea"/>
            </a:endParaRPr>
          </a:p>
          <a:p>
            <a:pPr marL="685800" lvl="1" indent="-342900">
              <a:buFont typeface="Arial" panose="020B0604020202020204" pitchFamily="34" charset="0"/>
              <a:buChar char="•"/>
            </a:pPr>
            <a:r>
              <a:rPr lang="zh-CN" altLang="en-US" sz="2000" dirty="0">
                <a:solidFill>
                  <a:schemeClr val="bg1"/>
                </a:solidFill>
                <a:sym typeface="+mn-ea"/>
              </a:rPr>
              <a:t>第一个内置使用价值的区块链：</a:t>
            </a:r>
            <a:r>
              <a:rPr lang="en-US" altLang="zh-CN" sz="2000" dirty="0">
                <a:solidFill>
                  <a:schemeClr val="bg1"/>
                </a:solidFill>
                <a:sym typeface="+mn-ea"/>
              </a:rPr>
              <a:t>filecoin</a:t>
            </a:r>
            <a:endParaRPr lang="en-US" altLang="zh-CN" sz="2000" dirty="0">
              <a:solidFill>
                <a:schemeClr val="bg1"/>
              </a:solidFill>
              <a:sym typeface="+mn-ea"/>
            </a:endParaRPr>
          </a:p>
          <a:p>
            <a:pPr marL="685800" lvl="1" indent="-342900">
              <a:buFont typeface="Wingdings" panose="05000000000000000000" charset="0"/>
              <a:buNone/>
            </a:pPr>
            <a:endParaRPr lang="en-US" altLang="zh-CN" sz="2000"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93"/>
                                        </p:tgtEl>
                                        <p:attrNameLst>
                                          <p:attrName>style.visibility</p:attrName>
                                        </p:attrNameLst>
                                      </p:cBhvr>
                                      <p:to>
                                        <p:strVal val="visible"/>
                                      </p:to>
                                    </p:set>
                                    <p:animEffect transition="in" filter="wipe(left)">
                                      <p:cBhvr>
                                        <p:cTn id="10" dur="500"/>
                                        <p:tgtEl>
                                          <p:spTgt spid="93"/>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93" grpId="0"/>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5337812" y="2970000"/>
            <a:ext cx="3040380" cy="43751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ctr"/>
            <a:r>
              <a:rPr lang="zh-CN" altLang="en-US" sz="2250" dirty="0">
                <a:solidFill>
                  <a:schemeClr val="bg1"/>
                </a:solidFill>
                <a:sym typeface="+mn-ea"/>
              </a:rPr>
              <a:t>区块链学习内容与</a:t>
            </a:r>
            <a:r>
              <a:rPr lang="zh-CN" altLang="en-US" sz="2250" dirty="0">
                <a:solidFill>
                  <a:schemeClr val="bg1"/>
                </a:solidFill>
                <a:sym typeface="+mn-ea"/>
              </a:rPr>
              <a:t>方法</a:t>
            </a:r>
            <a:endParaRPr lang="zh-CN" altLang="en-US" sz="2250" dirty="0">
              <a:solidFill>
                <a:schemeClr val="bg1"/>
              </a:solidFill>
              <a:sym typeface="+mn-ea"/>
            </a:endParaRPr>
          </a:p>
        </p:txBody>
      </p:sp>
      <p:grpSp>
        <p:nvGrpSpPr>
          <p:cNvPr id="45" name="组合 44"/>
          <p:cNvGrpSpPr/>
          <p:nvPr/>
        </p:nvGrpSpPr>
        <p:grpSpPr>
          <a:xfrm>
            <a:off x="6094199" y="1075527"/>
            <a:ext cx="1527602" cy="1527602"/>
            <a:chOff x="8125599" y="1434035"/>
            <a:chExt cx="2036802" cy="2036802"/>
          </a:xfrm>
        </p:grpSpPr>
        <p:sp>
          <p:nvSpPr>
            <p:cNvPr id="46" name="椭圆 45"/>
            <p:cNvSpPr/>
            <p:nvPr/>
          </p:nvSpPr>
          <p:spPr>
            <a:xfrm>
              <a:off x="8125599" y="1434035"/>
              <a:ext cx="2036802" cy="2036802"/>
            </a:xfrm>
            <a:prstGeom prst="ellipse">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47" name="Freeform 261"/>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015" dirty="0">
                <a:ea typeface="微软雅黑" panose="020B0503020204020204" pitchFamily="34" charset="-122"/>
              </a:endParaRPr>
            </a:p>
          </p:txBody>
        </p:sp>
      </p:grpSp>
      <p:sp>
        <p:nvSpPr>
          <p:cNvPr id="57" name="等腰三角形 56"/>
          <p:cNvSpPr/>
          <p:nvPr/>
        </p:nvSpPr>
        <p:spPr>
          <a:xfrm>
            <a:off x="741335" y="1946986"/>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8" name="等腰三角形 57"/>
          <p:cNvSpPr/>
          <p:nvPr/>
        </p:nvSpPr>
        <p:spPr>
          <a:xfrm>
            <a:off x="2824023" y="1046413"/>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9" name="等腰三角形 58"/>
          <p:cNvSpPr/>
          <p:nvPr/>
        </p:nvSpPr>
        <p:spPr>
          <a:xfrm rot="3600000">
            <a:off x="1022185" y="2384653"/>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0" name="等腰三角形 59"/>
          <p:cNvSpPr/>
          <p:nvPr/>
        </p:nvSpPr>
        <p:spPr>
          <a:xfrm>
            <a:off x="1332304" y="2148871"/>
            <a:ext cx="1238921" cy="1068035"/>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1" name="等腰三角形 60"/>
          <p:cNvSpPr/>
          <p:nvPr/>
        </p:nvSpPr>
        <p:spPr>
          <a:xfrm flipV="1">
            <a:off x="1531296" y="3296861"/>
            <a:ext cx="1205271" cy="1039026"/>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2" name="等腰三角形 61"/>
          <p:cNvSpPr/>
          <p:nvPr/>
        </p:nvSpPr>
        <p:spPr>
          <a:xfrm>
            <a:off x="456780" y="4432489"/>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3" name="等腰三角形 62"/>
          <p:cNvSpPr/>
          <p:nvPr/>
        </p:nvSpPr>
        <p:spPr>
          <a:xfrm>
            <a:off x="2795238" y="2566936"/>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4" name="等腰三角形 63"/>
          <p:cNvSpPr/>
          <p:nvPr/>
        </p:nvSpPr>
        <p:spPr>
          <a:xfrm>
            <a:off x="900760" y="862135"/>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5" name="等腰三角形 64"/>
          <p:cNvSpPr/>
          <p:nvPr/>
        </p:nvSpPr>
        <p:spPr>
          <a:xfrm>
            <a:off x="1210677" y="1392997"/>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7" name="等腰三角形 66"/>
          <p:cNvSpPr/>
          <p:nvPr/>
        </p:nvSpPr>
        <p:spPr>
          <a:xfrm rot="3600000">
            <a:off x="2894897" y="1485848"/>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8" name="等腰三角形 67"/>
          <p:cNvSpPr/>
          <p:nvPr/>
        </p:nvSpPr>
        <p:spPr>
          <a:xfrm rot="3600000">
            <a:off x="545838" y="2994556"/>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69" name="等腰三角形 68"/>
          <p:cNvSpPr/>
          <p:nvPr/>
        </p:nvSpPr>
        <p:spPr>
          <a:xfrm rot="10800000">
            <a:off x="3355714" y="3116665"/>
            <a:ext cx="564966" cy="486989"/>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0" name="等腰三角形 69"/>
          <p:cNvSpPr/>
          <p:nvPr/>
        </p:nvSpPr>
        <p:spPr>
          <a:xfrm>
            <a:off x="2321470" y="2057547"/>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1" name="等腰三角形 70"/>
          <p:cNvSpPr/>
          <p:nvPr/>
        </p:nvSpPr>
        <p:spPr>
          <a:xfrm flipV="1">
            <a:off x="2334864" y="2597212"/>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2" name="等腰三角形 71"/>
          <p:cNvSpPr/>
          <p:nvPr/>
        </p:nvSpPr>
        <p:spPr>
          <a:xfrm rot="3600000">
            <a:off x="1274891" y="1817225"/>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3" name="等腰三角形 72"/>
          <p:cNvSpPr/>
          <p:nvPr/>
        </p:nvSpPr>
        <p:spPr>
          <a:xfrm rot="3600000">
            <a:off x="1377415" y="3944132"/>
            <a:ext cx="511310" cy="44078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4" name="等腰三角形 73"/>
          <p:cNvSpPr/>
          <p:nvPr/>
        </p:nvSpPr>
        <p:spPr>
          <a:xfrm>
            <a:off x="2947038" y="3201779"/>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5" name="等腰三角形 74"/>
          <p:cNvSpPr/>
          <p:nvPr/>
        </p:nvSpPr>
        <p:spPr>
          <a:xfrm flipV="1">
            <a:off x="1536142" y="1209114"/>
            <a:ext cx="1371518" cy="1182343"/>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79" name="等腰三角形 78"/>
          <p:cNvSpPr/>
          <p:nvPr/>
        </p:nvSpPr>
        <p:spPr>
          <a:xfrm rot="18000000" flipV="1">
            <a:off x="2241656" y="4145719"/>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80" name="等腰三角形 79"/>
          <p:cNvSpPr/>
          <p:nvPr/>
        </p:nvSpPr>
        <p:spPr>
          <a:xfrm>
            <a:off x="502938" y="2541964"/>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81" name="等腰三角形 80"/>
          <p:cNvSpPr/>
          <p:nvPr/>
        </p:nvSpPr>
        <p:spPr>
          <a:xfrm>
            <a:off x="1041306" y="3299082"/>
            <a:ext cx="726624" cy="667920"/>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34" name="等腰三角形 33"/>
          <p:cNvSpPr/>
          <p:nvPr/>
        </p:nvSpPr>
        <p:spPr>
          <a:xfrm rot="3600000">
            <a:off x="1284515" y="469063"/>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600" decel="100000"/>
                                        <p:tgtEl>
                                          <p:spTgt spid="45"/>
                                        </p:tgtEl>
                                      </p:cBhvr>
                                    </p:animEffect>
                                    <p:anim calcmode="lin" valueType="num">
                                      <p:cBhvr>
                                        <p:cTn id="8" dur="600" decel="100000" fill="hold"/>
                                        <p:tgtEl>
                                          <p:spTgt spid="45"/>
                                        </p:tgtEl>
                                        <p:attrNameLst>
                                          <p:attrName>style.rotation</p:attrName>
                                        </p:attrNameLst>
                                      </p:cBhvr>
                                      <p:tavLst>
                                        <p:tav tm="0">
                                          <p:val>
                                            <p:fltVal val="-90"/>
                                          </p:val>
                                        </p:tav>
                                        <p:tav tm="100000">
                                          <p:val>
                                            <p:fltVal val="0"/>
                                          </p:val>
                                        </p:tav>
                                      </p:tavLst>
                                    </p:anim>
                                    <p:anim calcmode="lin" valueType="num">
                                      <p:cBhvr>
                                        <p:cTn id="9" dur="600" decel="100000" fill="hold"/>
                                        <p:tgtEl>
                                          <p:spTgt spid="45"/>
                                        </p:tgtEl>
                                        <p:attrNameLst>
                                          <p:attrName>ppt_x</p:attrName>
                                        </p:attrNameLst>
                                      </p:cBhvr>
                                      <p:tavLst>
                                        <p:tav tm="0">
                                          <p:val>
                                            <p:strVal val="#ppt_x+0.4"/>
                                          </p:val>
                                        </p:tav>
                                        <p:tav tm="100000">
                                          <p:val>
                                            <p:strVal val="#ppt_x-0.05"/>
                                          </p:val>
                                        </p:tav>
                                      </p:tavLst>
                                    </p:anim>
                                    <p:anim calcmode="lin" valueType="num">
                                      <p:cBhvr>
                                        <p:cTn id="10" dur="600" decel="100000" fill="hold"/>
                                        <p:tgtEl>
                                          <p:spTgt spid="4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000"/>
                                        <p:tgtEl>
                                          <p:spTgt spid="43"/>
                                        </p:tgtEl>
                                      </p:cBhvr>
                                    </p:animEffect>
                                    <p:anim calcmode="lin" valueType="num">
                                      <p:cBhvr>
                                        <p:cTn id="17" dur="1000" fill="hold"/>
                                        <p:tgtEl>
                                          <p:spTgt spid="43"/>
                                        </p:tgtEl>
                                        <p:attrNameLst>
                                          <p:attrName>ppt_x</p:attrName>
                                        </p:attrNameLst>
                                      </p:cBhvr>
                                      <p:tavLst>
                                        <p:tav tm="0">
                                          <p:val>
                                            <p:strVal val="#ppt_x"/>
                                          </p:val>
                                        </p:tav>
                                        <p:tav tm="100000">
                                          <p:val>
                                            <p:strVal val="#ppt_x"/>
                                          </p:val>
                                        </p:tav>
                                      </p:tavLst>
                                    </p:anim>
                                    <p:anim calcmode="lin" valueType="num">
                                      <p:cBhvr>
                                        <p:cTn id="18" dur="900" decel="100000" fill="hold"/>
                                        <p:tgtEl>
                                          <p:spTgt spid="4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par>
                                <p:cTn id="20" presetID="49" presetClass="entr" presetSubtype="0" decel="100000" fill="hold" grpId="0" nodeType="withEffect">
                                  <p:stCondLst>
                                    <p:cond delay="0"/>
                                  </p:stCondLst>
                                  <p:childTnLst>
                                    <p:set>
                                      <p:cBhvr>
                                        <p:cTn id="21" dur="1" fill="hold">
                                          <p:stCondLst>
                                            <p:cond delay="0"/>
                                          </p:stCondLst>
                                        </p:cTn>
                                        <p:tgtEl>
                                          <p:spTgt spid="75"/>
                                        </p:tgtEl>
                                        <p:attrNameLst>
                                          <p:attrName>style.visibility</p:attrName>
                                        </p:attrNameLst>
                                      </p:cBhvr>
                                      <p:to>
                                        <p:strVal val="visible"/>
                                      </p:to>
                                    </p:set>
                                    <p:anim calcmode="lin" valueType="num">
                                      <p:cBhvr>
                                        <p:cTn id="22" dur="500" fill="hold"/>
                                        <p:tgtEl>
                                          <p:spTgt spid="75"/>
                                        </p:tgtEl>
                                        <p:attrNameLst>
                                          <p:attrName>ppt_w</p:attrName>
                                        </p:attrNameLst>
                                      </p:cBhvr>
                                      <p:tavLst>
                                        <p:tav tm="0">
                                          <p:val>
                                            <p:fltVal val="0"/>
                                          </p:val>
                                        </p:tav>
                                        <p:tav tm="100000">
                                          <p:val>
                                            <p:strVal val="#ppt_w"/>
                                          </p:val>
                                        </p:tav>
                                      </p:tavLst>
                                    </p:anim>
                                    <p:anim calcmode="lin" valueType="num">
                                      <p:cBhvr>
                                        <p:cTn id="23" dur="500" fill="hold"/>
                                        <p:tgtEl>
                                          <p:spTgt spid="75"/>
                                        </p:tgtEl>
                                        <p:attrNameLst>
                                          <p:attrName>ppt_h</p:attrName>
                                        </p:attrNameLst>
                                      </p:cBhvr>
                                      <p:tavLst>
                                        <p:tav tm="0">
                                          <p:val>
                                            <p:fltVal val="0"/>
                                          </p:val>
                                        </p:tav>
                                        <p:tav tm="100000">
                                          <p:val>
                                            <p:strVal val="#ppt_h"/>
                                          </p:val>
                                        </p:tav>
                                      </p:tavLst>
                                    </p:anim>
                                    <p:anim calcmode="lin" valueType="num">
                                      <p:cBhvr>
                                        <p:cTn id="24" dur="500" fill="hold"/>
                                        <p:tgtEl>
                                          <p:spTgt spid="75"/>
                                        </p:tgtEl>
                                        <p:attrNameLst>
                                          <p:attrName>style.rotation</p:attrName>
                                        </p:attrNameLst>
                                      </p:cBhvr>
                                      <p:tavLst>
                                        <p:tav tm="0">
                                          <p:val>
                                            <p:fltVal val="360"/>
                                          </p:val>
                                        </p:tav>
                                        <p:tav tm="100000">
                                          <p:val>
                                            <p:fltVal val="0"/>
                                          </p:val>
                                        </p:tav>
                                      </p:tavLst>
                                    </p:anim>
                                    <p:animEffect transition="in" filter="fade">
                                      <p:cBhvr>
                                        <p:cTn id="25" dur="500"/>
                                        <p:tgtEl>
                                          <p:spTgt spid="75"/>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p:cTn id="28" dur="500" fill="hold"/>
                                        <p:tgtEl>
                                          <p:spTgt spid="60"/>
                                        </p:tgtEl>
                                        <p:attrNameLst>
                                          <p:attrName>ppt_w</p:attrName>
                                        </p:attrNameLst>
                                      </p:cBhvr>
                                      <p:tavLst>
                                        <p:tav tm="0">
                                          <p:val>
                                            <p:fltVal val="0"/>
                                          </p:val>
                                        </p:tav>
                                        <p:tav tm="100000">
                                          <p:val>
                                            <p:strVal val="#ppt_w"/>
                                          </p:val>
                                        </p:tav>
                                      </p:tavLst>
                                    </p:anim>
                                    <p:anim calcmode="lin" valueType="num">
                                      <p:cBhvr>
                                        <p:cTn id="29" dur="500" fill="hold"/>
                                        <p:tgtEl>
                                          <p:spTgt spid="60"/>
                                        </p:tgtEl>
                                        <p:attrNameLst>
                                          <p:attrName>ppt_h</p:attrName>
                                        </p:attrNameLst>
                                      </p:cBhvr>
                                      <p:tavLst>
                                        <p:tav tm="0">
                                          <p:val>
                                            <p:fltVal val="0"/>
                                          </p:val>
                                        </p:tav>
                                        <p:tav tm="100000">
                                          <p:val>
                                            <p:strVal val="#ppt_h"/>
                                          </p:val>
                                        </p:tav>
                                      </p:tavLst>
                                    </p:anim>
                                    <p:anim calcmode="lin" valueType="num">
                                      <p:cBhvr>
                                        <p:cTn id="30" dur="500" fill="hold"/>
                                        <p:tgtEl>
                                          <p:spTgt spid="60"/>
                                        </p:tgtEl>
                                        <p:attrNameLst>
                                          <p:attrName>style.rotation</p:attrName>
                                        </p:attrNameLst>
                                      </p:cBhvr>
                                      <p:tavLst>
                                        <p:tav tm="0">
                                          <p:val>
                                            <p:fltVal val="360"/>
                                          </p:val>
                                        </p:tav>
                                        <p:tav tm="100000">
                                          <p:val>
                                            <p:fltVal val="0"/>
                                          </p:val>
                                        </p:tav>
                                      </p:tavLst>
                                    </p:anim>
                                    <p:animEffect transition="in" filter="fade">
                                      <p:cBhvr>
                                        <p:cTn id="31" dur="500"/>
                                        <p:tgtEl>
                                          <p:spTgt spid="60"/>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 calcmode="lin" valueType="num">
                                      <p:cBhvr>
                                        <p:cTn id="36" dur="500" fill="hold"/>
                                        <p:tgtEl>
                                          <p:spTgt spid="61"/>
                                        </p:tgtEl>
                                        <p:attrNameLst>
                                          <p:attrName>style.rotation</p:attrName>
                                        </p:attrNameLst>
                                      </p:cBhvr>
                                      <p:tavLst>
                                        <p:tav tm="0">
                                          <p:val>
                                            <p:fltVal val="360"/>
                                          </p:val>
                                        </p:tav>
                                        <p:tav tm="100000">
                                          <p:val>
                                            <p:fltVal val="0"/>
                                          </p:val>
                                        </p:tav>
                                      </p:tavLst>
                                    </p:anim>
                                    <p:animEffect transition="in" filter="fade">
                                      <p:cBhvr>
                                        <p:cTn id="37" dur="500"/>
                                        <p:tgtEl>
                                          <p:spTgt spid="61"/>
                                        </p:tgtEl>
                                      </p:cBhvr>
                                    </p:animEffect>
                                  </p:childTnLst>
                                </p:cTn>
                              </p:par>
                            </p:childTnLst>
                          </p:cTn>
                        </p:par>
                        <p:par>
                          <p:cTn id="38" fill="hold">
                            <p:stCondLst>
                              <p:cond delay="2000"/>
                            </p:stCondLst>
                            <p:childTnLst>
                              <p:par>
                                <p:cTn id="39" presetID="49" presetClass="entr" presetSubtype="0" decel="10000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 calcmode="lin" valueType="num">
                                      <p:cBhvr>
                                        <p:cTn id="41" dur="500" fill="hold"/>
                                        <p:tgtEl>
                                          <p:spTgt spid="58"/>
                                        </p:tgtEl>
                                        <p:attrNameLst>
                                          <p:attrName>ppt_w</p:attrName>
                                        </p:attrNameLst>
                                      </p:cBhvr>
                                      <p:tavLst>
                                        <p:tav tm="0">
                                          <p:val>
                                            <p:fltVal val="0"/>
                                          </p:val>
                                        </p:tav>
                                        <p:tav tm="100000">
                                          <p:val>
                                            <p:strVal val="#ppt_w"/>
                                          </p:val>
                                        </p:tav>
                                      </p:tavLst>
                                    </p:anim>
                                    <p:anim calcmode="lin" valueType="num">
                                      <p:cBhvr>
                                        <p:cTn id="42" dur="500" fill="hold"/>
                                        <p:tgtEl>
                                          <p:spTgt spid="58"/>
                                        </p:tgtEl>
                                        <p:attrNameLst>
                                          <p:attrName>ppt_h</p:attrName>
                                        </p:attrNameLst>
                                      </p:cBhvr>
                                      <p:tavLst>
                                        <p:tav tm="0">
                                          <p:val>
                                            <p:fltVal val="0"/>
                                          </p:val>
                                        </p:tav>
                                        <p:tav tm="100000">
                                          <p:val>
                                            <p:strVal val="#ppt_h"/>
                                          </p:val>
                                        </p:tav>
                                      </p:tavLst>
                                    </p:anim>
                                    <p:anim calcmode="lin" valueType="num">
                                      <p:cBhvr>
                                        <p:cTn id="43" dur="500" fill="hold"/>
                                        <p:tgtEl>
                                          <p:spTgt spid="58"/>
                                        </p:tgtEl>
                                        <p:attrNameLst>
                                          <p:attrName>style.rotation</p:attrName>
                                        </p:attrNameLst>
                                      </p:cBhvr>
                                      <p:tavLst>
                                        <p:tav tm="0">
                                          <p:val>
                                            <p:fltVal val="360"/>
                                          </p:val>
                                        </p:tav>
                                        <p:tav tm="100000">
                                          <p:val>
                                            <p:fltVal val="0"/>
                                          </p:val>
                                        </p:tav>
                                      </p:tavLst>
                                    </p:anim>
                                    <p:animEffect transition="in" filter="fade">
                                      <p:cBhvr>
                                        <p:cTn id="44" dur="500"/>
                                        <p:tgtEl>
                                          <p:spTgt spid="58"/>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 calcmode="lin" valueType="num">
                                      <p:cBhvr>
                                        <p:cTn id="47" dur="500" fill="hold"/>
                                        <p:tgtEl>
                                          <p:spTgt spid="64"/>
                                        </p:tgtEl>
                                        <p:attrNameLst>
                                          <p:attrName>ppt_w</p:attrName>
                                        </p:attrNameLst>
                                      </p:cBhvr>
                                      <p:tavLst>
                                        <p:tav tm="0">
                                          <p:val>
                                            <p:fltVal val="0"/>
                                          </p:val>
                                        </p:tav>
                                        <p:tav tm="100000">
                                          <p:val>
                                            <p:strVal val="#ppt_w"/>
                                          </p:val>
                                        </p:tav>
                                      </p:tavLst>
                                    </p:anim>
                                    <p:anim calcmode="lin" valueType="num">
                                      <p:cBhvr>
                                        <p:cTn id="48" dur="500" fill="hold"/>
                                        <p:tgtEl>
                                          <p:spTgt spid="64"/>
                                        </p:tgtEl>
                                        <p:attrNameLst>
                                          <p:attrName>ppt_h</p:attrName>
                                        </p:attrNameLst>
                                      </p:cBhvr>
                                      <p:tavLst>
                                        <p:tav tm="0">
                                          <p:val>
                                            <p:fltVal val="0"/>
                                          </p:val>
                                        </p:tav>
                                        <p:tav tm="100000">
                                          <p:val>
                                            <p:strVal val="#ppt_h"/>
                                          </p:val>
                                        </p:tav>
                                      </p:tavLst>
                                    </p:anim>
                                    <p:anim calcmode="lin" valueType="num">
                                      <p:cBhvr>
                                        <p:cTn id="49" dur="500" fill="hold"/>
                                        <p:tgtEl>
                                          <p:spTgt spid="64"/>
                                        </p:tgtEl>
                                        <p:attrNameLst>
                                          <p:attrName>style.rotation</p:attrName>
                                        </p:attrNameLst>
                                      </p:cBhvr>
                                      <p:tavLst>
                                        <p:tav tm="0">
                                          <p:val>
                                            <p:fltVal val="360"/>
                                          </p:val>
                                        </p:tav>
                                        <p:tav tm="100000">
                                          <p:val>
                                            <p:fltVal val="0"/>
                                          </p:val>
                                        </p:tav>
                                      </p:tavLst>
                                    </p:anim>
                                    <p:animEffect transition="in" filter="fade">
                                      <p:cBhvr>
                                        <p:cTn id="50" dur="500"/>
                                        <p:tgtEl>
                                          <p:spTgt spid="64"/>
                                        </p:tgtEl>
                                      </p:cBhvr>
                                    </p:animEffect>
                                  </p:childTnLst>
                                </p:cTn>
                              </p:par>
                              <p:par>
                                <p:cTn id="51" presetID="49" presetClass="entr" presetSubtype="0" decel="10000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anim calcmode="lin" valueType="num">
                                      <p:cBhvr>
                                        <p:cTn id="53" dur="500" fill="hold"/>
                                        <p:tgtEl>
                                          <p:spTgt spid="67"/>
                                        </p:tgtEl>
                                        <p:attrNameLst>
                                          <p:attrName>ppt_w</p:attrName>
                                        </p:attrNameLst>
                                      </p:cBhvr>
                                      <p:tavLst>
                                        <p:tav tm="0">
                                          <p:val>
                                            <p:fltVal val="0"/>
                                          </p:val>
                                        </p:tav>
                                        <p:tav tm="100000">
                                          <p:val>
                                            <p:strVal val="#ppt_w"/>
                                          </p:val>
                                        </p:tav>
                                      </p:tavLst>
                                    </p:anim>
                                    <p:anim calcmode="lin" valueType="num">
                                      <p:cBhvr>
                                        <p:cTn id="54" dur="500" fill="hold"/>
                                        <p:tgtEl>
                                          <p:spTgt spid="67"/>
                                        </p:tgtEl>
                                        <p:attrNameLst>
                                          <p:attrName>ppt_h</p:attrName>
                                        </p:attrNameLst>
                                      </p:cBhvr>
                                      <p:tavLst>
                                        <p:tav tm="0">
                                          <p:val>
                                            <p:fltVal val="0"/>
                                          </p:val>
                                        </p:tav>
                                        <p:tav tm="100000">
                                          <p:val>
                                            <p:strVal val="#ppt_h"/>
                                          </p:val>
                                        </p:tav>
                                      </p:tavLst>
                                    </p:anim>
                                    <p:anim calcmode="lin" valueType="num">
                                      <p:cBhvr>
                                        <p:cTn id="55" dur="500" fill="hold"/>
                                        <p:tgtEl>
                                          <p:spTgt spid="67"/>
                                        </p:tgtEl>
                                        <p:attrNameLst>
                                          <p:attrName>style.rotation</p:attrName>
                                        </p:attrNameLst>
                                      </p:cBhvr>
                                      <p:tavLst>
                                        <p:tav tm="0">
                                          <p:val>
                                            <p:fltVal val="360"/>
                                          </p:val>
                                        </p:tav>
                                        <p:tav tm="100000">
                                          <p:val>
                                            <p:fltVal val="0"/>
                                          </p:val>
                                        </p:tav>
                                      </p:tavLst>
                                    </p:anim>
                                    <p:animEffect transition="in" filter="fade">
                                      <p:cBhvr>
                                        <p:cTn id="56" dur="500"/>
                                        <p:tgtEl>
                                          <p:spTgt spid="67"/>
                                        </p:tgtEl>
                                      </p:cBhvr>
                                    </p:animEffect>
                                  </p:childTnLst>
                                </p:cTn>
                              </p:par>
                              <p:par>
                                <p:cTn id="57" presetID="49" presetClass="entr" presetSubtype="0" decel="100000" fill="hold" grpId="0" nodeType="withEffect">
                                  <p:stCondLst>
                                    <p:cond delay="25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 calcmode="lin" valueType="num">
                                      <p:cBhvr>
                                        <p:cTn id="61" dur="500" fill="hold"/>
                                        <p:tgtEl>
                                          <p:spTgt spid="65"/>
                                        </p:tgtEl>
                                        <p:attrNameLst>
                                          <p:attrName>style.rotation</p:attrName>
                                        </p:attrNameLst>
                                      </p:cBhvr>
                                      <p:tavLst>
                                        <p:tav tm="0">
                                          <p:val>
                                            <p:fltVal val="360"/>
                                          </p:val>
                                        </p:tav>
                                        <p:tav tm="100000">
                                          <p:val>
                                            <p:fltVal val="0"/>
                                          </p:val>
                                        </p:tav>
                                      </p:tavLst>
                                    </p:anim>
                                    <p:animEffect transition="in" filter="fade">
                                      <p:cBhvr>
                                        <p:cTn id="62" dur="500"/>
                                        <p:tgtEl>
                                          <p:spTgt spid="65"/>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p:cTn id="65" dur="500" fill="hold"/>
                                        <p:tgtEl>
                                          <p:spTgt spid="59"/>
                                        </p:tgtEl>
                                        <p:attrNameLst>
                                          <p:attrName>ppt_w</p:attrName>
                                        </p:attrNameLst>
                                      </p:cBhvr>
                                      <p:tavLst>
                                        <p:tav tm="0">
                                          <p:val>
                                            <p:fltVal val="0"/>
                                          </p:val>
                                        </p:tav>
                                        <p:tav tm="100000">
                                          <p:val>
                                            <p:strVal val="#ppt_w"/>
                                          </p:val>
                                        </p:tav>
                                      </p:tavLst>
                                    </p:anim>
                                    <p:anim calcmode="lin" valueType="num">
                                      <p:cBhvr>
                                        <p:cTn id="66" dur="500" fill="hold"/>
                                        <p:tgtEl>
                                          <p:spTgt spid="59"/>
                                        </p:tgtEl>
                                        <p:attrNameLst>
                                          <p:attrName>ppt_h</p:attrName>
                                        </p:attrNameLst>
                                      </p:cBhvr>
                                      <p:tavLst>
                                        <p:tav tm="0">
                                          <p:val>
                                            <p:fltVal val="0"/>
                                          </p:val>
                                        </p:tav>
                                        <p:tav tm="100000">
                                          <p:val>
                                            <p:strVal val="#ppt_h"/>
                                          </p:val>
                                        </p:tav>
                                      </p:tavLst>
                                    </p:anim>
                                    <p:anim calcmode="lin" valueType="num">
                                      <p:cBhvr>
                                        <p:cTn id="67" dur="500" fill="hold"/>
                                        <p:tgtEl>
                                          <p:spTgt spid="59"/>
                                        </p:tgtEl>
                                        <p:attrNameLst>
                                          <p:attrName>style.rotation</p:attrName>
                                        </p:attrNameLst>
                                      </p:cBhvr>
                                      <p:tavLst>
                                        <p:tav tm="0">
                                          <p:val>
                                            <p:fltVal val="360"/>
                                          </p:val>
                                        </p:tav>
                                        <p:tav tm="100000">
                                          <p:val>
                                            <p:fltVal val="0"/>
                                          </p:val>
                                        </p:tav>
                                      </p:tavLst>
                                    </p:anim>
                                    <p:animEffect transition="in" filter="fade">
                                      <p:cBhvr>
                                        <p:cTn id="68" dur="500"/>
                                        <p:tgtEl>
                                          <p:spTgt spid="59"/>
                                        </p:tgtEl>
                                      </p:cBhvr>
                                    </p:animEffect>
                                  </p:childTnLst>
                                </p:cTn>
                              </p:par>
                              <p:par>
                                <p:cTn id="69" presetID="49" presetClass="entr" presetSubtype="0" decel="100000" fill="hold" grpId="0" nodeType="withEffect">
                                  <p:stCondLst>
                                    <p:cond delay="250"/>
                                  </p:stCondLst>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ppt_w</p:attrName>
                                        </p:attrNameLst>
                                      </p:cBhvr>
                                      <p:tavLst>
                                        <p:tav tm="0">
                                          <p:val>
                                            <p:fltVal val="0"/>
                                          </p:val>
                                        </p:tav>
                                        <p:tav tm="100000">
                                          <p:val>
                                            <p:strVal val="#ppt_w"/>
                                          </p:val>
                                        </p:tav>
                                      </p:tavLst>
                                    </p:anim>
                                    <p:anim calcmode="lin" valueType="num">
                                      <p:cBhvr>
                                        <p:cTn id="72" dur="500" fill="hold"/>
                                        <p:tgtEl>
                                          <p:spTgt spid="63"/>
                                        </p:tgtEl>
                                        <p:attrNameLst>
                                          <p:attrName>ppt_h</p:attrName>
                                        </p:attrNameLst>
                                      </p:cBhvr>
                                      <p:tavLst>
                                        <p:tav tm="0">
                                          <p:val>
                                            <p:fltVal val="0"/>
                                          </p:val>
                                        </p:tav>
                                        <p:tav tm="100000">
                                          <p:val>
                                            <p:strVal val="#ppt_h"/>
                                          </p:val>
                                        </p:tav>
                                      </p:tavLst>
                                    </p:anim>
                                    <p:anim calcmode="lin" valueType="num">
                                      <p:cBhvr>
                                        <p:cTn id="73" dur="500" fill="hold"/>
                                        <p:tgtEl>
                                          <p:spTgt spid="63"/>
                                        </p:tgtEl>
                                        <p:attrNameLst>
                                          <p:attrName>style.rotation</p:attrName>
                                        </p:attrNameLst>
                                      </p:cBhvr>
                                      <p:tavLst>
                                        <p:tav tm="0">
                                          <p:val>
                                            <p:fltVal val="360"/>
                                          </p:val>
                                        </p:tav>
                                        <p:tav tm="100000">
                                          <p:val>
                                            <p:fltVal val="0"/>
                                          </p:val>
                                        </p:tav>
                                      </p:tavLst>
                                    </p:anim>
                                    <p:animEffect transition="in" filter="fade">
                                      <p:cBhvr>
                                        <p:cTn id="74" dur="500"/>
                                        <p:tgtEl>
                                          <p:spTgt spid="63"/>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72"/>
                                        </p:tgtEl>
                                        <p:attrNameLst>
                                          <p:attrName>style.visibility</p:attrName>
                                        </p:attrNameLst>
                                      </p:cBhvr>
                                      <p:to>
                                        <p:strVal val="visible"/>
                                      </p:to>
                                    </p:set>
                                    <p:anim calcmode="lin" valueType="num">
                                      <p:cBhvr>
                                        <p:cTn id="77" dur="500" fill="hold"/>
                                        <p:tgtEl>
                                          <p:spTgt spid="72"/>
                                        </p:tgtEl>
                                        <p:attrNameLst>
                                          <p:attrName>ppt_w</p:attrName>
                                        </p:attrNameLst>
                                      </p:cBhvr>
                                      <p:tavLst>
                                        <p:tav tm="0">
                                          <p:val>
                                            <p:fltVal val="0"/>
                                          </p:val>
                                        </p:tav>
                                        <p:tav tm="100000">
                                          <p:val>
                                            <p:strVal val="#ppt_w"/>
                                          </p:val>
                                        </p:tav>
                                      </p:tavLst>
                                    </p:anim>
                                    <p:anim calcmode="lin" valueType="num">
                                      <p:cBhvr>
                                        <p:cTn id="78" dur="500" fill="hold"/>
                                        <p:tgtEl>
                                          <p:spTgt spid="72"/>
                                        </p:tgtEl>
                                        <p:attrNameLst>
                                          <p:attrName>ppt_h</p:attrName>
                                        </p:attrNameLst>
                                      </p:cBhvr>
                                      <p:tavLst>
                                        <p:tav tm="0">
                                          <p:val>
                                            <p:fltVal val="0"/>
                                          </p:val>
                                        </p:tav>
                                        <p:tav tm="100000">
                                          <p:val>
                                            <p:strVal val="#ppt_h"/>
                                          </p:val>
                                        </p:tav>
                                      </p:tavLst>
                                    </p:anim>
                                    <p:anim calcmode="lin" valueType="num">
                                      <p:cBhvr>
                                        <p:cTn id="79" dur="500" fill="hold"/>
                                        <p:tgtEl>
                                          <p:spTgt spid="72"/>
                                        </p:tgtEl>
                                        <p:attrNameLst>
                                          <p:attrName>style.rotation</p:attrName>
                                        </p:attrNameLst>
                                      </p:cBhvr>
                                      <p:tavLst>
                                        <p:tav tm="0">
                                          <p:val>
                                            <p:fltVal val="360"/>
                                          </p:val>
                                        </p:tav>
                                        <p:tav tm="100000">
                                          <p:val>
                                            <p:fltVal val="0"/>
                                          </p:val>
                                        </p:tav>
                                      </p:tavLst>
                                    </p:anim>
                                    <p:animEffect transition="in" filter="fade">
                                      <p:cBhvr>
                                        <p:cTn id="80" dur="500"/>
                                        <p:tgtEl>
                                          <p:spTgt spid="72"/>
                                        </p:tgtEl>
                                      </p:cBhvr>
                                    </p:animEffect>
                                  </p:childTnLst>
                                </p:cTn>
                              </p:par>
                              <p:par>
                                <p:cTn id="81" presetID="49" presetClass="entr" presetSubtype="0" decel="100000" fill="hold" grpId="0" nodeType="withEffect">
                                  <p:stCondLst>
                                    <p:cond delay="25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 calcmode="lin" valueType="num">
                                      <p:cBhvr>
                                        <p:cTn id="85" dur="500" fill="hold"/>
                                        <p:tgtEl>
                                          <p:spTgt spid="57"/>
                                        </p:tgtEl>
                                        <p:attrNameLst>
                                          <p:attrName>style.rotation</p:attrName>
                                        </p:attrNameLst>
                                      </p:cBhvr>
                                      <p:tavLst>
                                        <p:tav tm="0">
                                          <p:val>
                                            <p:fltVal val="360"/>
                                          </p:val>
                                        </p:tav>
                                        <p:tav tm="100000">
                                          <p:val>
                                            <p:fltVal val="0"/>
                                          </p:val>
                                        </p:tav>
                                      </p:tavLst>
                                    </p:anim>
                                    <p:animEffect transition="in" filter="fade">
                                      <p:cBhvr>
                                        <p:cTn id="86" dur="500"/>
                                        <p:tgtEl>
                                          <p:spTgt spid="57"/>
                                        </p:tgtEl>
                                      </p:cBhvr>
                                    </p:animEffect>
                                  </p:childTnLst>
                                </p:cTn>
                              </p:par>
                              <p:par>
                                <p:cTn id="87" presetID="49" presetClass="entr" presetSubtype="0" decel="100000" fill="hold" grpId="0" nodeType="withEffect">
                                  <p:stCondLst>
                                    <p:cond delay="250"/>
                                  </p:stCondLst>
                                  <p:childTnLst>
                                    <p:set>
                                      <p:cBhvr>
                                        <p:cTn id="88" dur="1" fill="hold">
                                          <p:stCondLst>
                                            <p:cond delay="0"/>
                                          </p:stCondLst>
                                        </p:cTn>
                                        <p:tgtEl>
                                          <p:spTgt spid="70"/>
                                        </p:tgtEl>
                                        <p:attrNameLst>
                                          <p:attrName>style.visibility</p:attrName>
                                        </p:attrNameLst>
                                      </p:cBhvr>
                                      <p:to>
                                        <p:strVal val="visible"/>
                                      </p:to>
                                    </p:set>
                                    <p:anim calcmode="lin" valueType="num">
                                      <p:cBhvr>
                                        <p:cTn id="89" dur="500" fill="hold"/>
                                        <p:tgtEl>
                                          <p:spTgt spid="70"/>
                                        </p:tgtEl>
                                        <p:attrNameLst>
                                          <p:attrName>ppt_w</p:attrName>
                                        </p:attrNameLst>
                                      </p:cBhvr>
                                      <p:tavLst>
                                        <p:tav tm="0">
                                          <p:val>
                                            <p:fltVal val="0"/>
                                          </p:val>
                                        </p:tav>
                                        <p:tav tm="100000">
                                          <p:val>
                                            <p:strVal val="#ppt_w"/>
                                          </p:val>
                                        </p:tav>
                                      </p:tavLst>
                                    </p:anim>
                                    <p:anim calcmode="lin" valueType="num">
                                      <p:cBhvr>
                                        <p:cTn id="90" dur="500" fill="hold"/>
                                        <p:tgtEl>
                                          <p:spTgt spid="70"/>
                                        </p:tgtEl>
                                        <p:attrNameLst>
                                          <p:attrName>ppt_h</p:attrName>
                                        </p:attrNameLst>
                                      </p:cBhvr>
                                      <p:tavLst>
                                        <p:tav tm="0">
                                          <p:val>
                                            <p:fltVal val="0"/>
                                          </p:val>
                                        </p:tav>
                                        <p:tav tm="100000">
                                          <p:val>
                                            <p:strVal val="#ppt_h"/>
                                          </p:val>
                                        </p:tav>
                                      </p:tavLst>
                                    </p:anim>
                                    <p:anim calcmode="lin" valueType="num">
                                      <p:cBhvr>
                                        <p:cTn id="91" dur="500" fill="hold"/>
                                        <p:tgtEl>
                                          <p:spTgt spid="70"/>
                                        </p:tgtEl>
                                        <p:attrNameLst>
                                          <p:attrName>style.rotation</p:attrName>
                                        </p:attrNameLst>
                                      </p:cBhvr>
                                      <p:tavLst>
                                        <p:tav tm="0">
                                          <p:val>
                                            <p:fltVal val="360"/>
                                          </p:val>
                                        </p:tav>
                                        <p:tav tm="100000">
                                          <p:val>
                                            <p:fltVal val="0"/>
                                          </p:val>
                                        </p:tav>
                                      </p:tavLst>
                                    </p:anim>
                                    <p:animEffect transition="in" filter="fade">
                                      <p:cBhvr>
                                        <p:cTn id="92" dur="500"/>
                                        <p:tgtEl>
                                          <p:spTgt spid="70"/>
                                        </p:tgtEl>
                                      </p:cBhvr>
                                    </p:animEffect>
                                  </p:childTnLst>
                                </p:cTn>
                              </p:par>
                              <p:par>
                                <p:cTn id="93" presetID="49" presetClass="entr" presetSubtype="0" decel="100000" fill="hold" grpId="0" nodeType="withEffect">
                                  <p:stCondLst>
                                    <p:cond delay="25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 calcmode="lin" valueType="num">
                                      <p:cBhvr>
                                        <p:cTn id="97" dur="500" fill="hold"/>
                                        <p:tgtEl>
                                          <p:spTgt spid="69"/>
                                        </p:tgtEl>
                                        <p:attrNameLst>
                                          <p:attrName>style.rotation</p:attrName>
                                        </p:attrNameLst>
                                      </p:cBhvr>
                                      <p:tavLst>
                                        <p:tav tm="0">
                                          <p:val>
                                            <p:fltVal val="360"/>
                                          </p:val>
                                        </p:tav>
                                        <p:tav tm="100000">
                                          <p:val>
                                            <p:fltVal val="0"/>
                                          </p:val>
                                        </p:tav>
                                      </p:tavLst>
                                    </p:anim>
                                    <p:animEffect transition="in" filter="fade">
                                      <p:cBhvr>
                                        <p:cTn id="98" dur="500"/>
                                        <p:tgtEl>
                                          <p:spTgt spid="69"/>
                                        </p:tgtEl>
                                      </p:cBhvr>
                                    </p:animEffect>
                                  </p:childTnLst>
                                </p:cTn>
                              </p:par>
                              <p:par>
                                <p:cTn id="99" presetID="49" presetClass="entr" presetSubtype="0" decel="100000" fill="hold" grpId="0" nodeType="withEffect">
                                  <p:stCondLst>
                                    <p:cond delay="500"/>
                                  </p:stCondLst>
                                  <p:childTnLst>
                                    <p:set>
                                      <p:cBhvr>
                                        <p:cTn id="100" dur="1" fill="hold">
                                          <p:stCondLst>
                                            <p:cond delay="0"/>
                                          </p:stCondLst>
                                        </p:cTn>
                                        <p:tgtEl>
                                          <p:spTgt spid="68"/>
                                        </p:tgtEl>
                                        <p:attrNameLst>
                                          <p:attrName>style.visibility</p:attrName>
                                        </p:attrNameLst>
                                      </p:cBhvr>
                                      <p:to>
                                        <p:strVal val="visible"/>
                                      </p:to>
                                    </p:set>
                                    <p:anim calcmode="lin" valueType="num">
                                      <p:cBhvr>
                                        <p:cTn id="101" dur="500" fill="hold"/>
                                        <p:tgtEl>
                                          <p:spTgt spid="68"/>
                                        </p:tgtEl>
                                        <p:attrNameLst>
                                          <p:attrName>ppt_w</p:attrName>
                                        </p:attrNameLst>
                                      </p:cBhvr>
                                      <p:tavLst>
                                        <p:tav tm="0">
                                          <p:val>
                                            <p:fltVal val="0"/>
                                          </p:val>
                                        </p:tav>
                                        <p:tav tm="100000">
                                          <p:val>
                                            <p:strVal val="#ppt_w"/>
                                          </p:val>
                                        </p:tav>
                                      </p:tavLst>
                                    </p:anim>
                                    <p:anim calcmode="lin" valueType="num">
                                      <p:cBhvr>
                                        <p:cTn id="102" dur="500" fill="hold"/>
                                        <p:tgtEl>
                                          <p:spTgt spid="68"/>
                                        </p:tgtEl>
                                        <p:attrNameLst>
                                          <p:attrName>ppt_h</p:attrName>
                                        </p:attrNameLst>
                                      </p:cBhvr>
                                      <p:tavLst>
                                        <p:tav tm="0">
                                          <p:val>
                                            <p:fltVal val="0"/>
                                          </p:val>
                                        </p:tav>
                                        <p:tav tm="100000">
                                          <p:val>
                                            <p:strVal val="#ppt_h"/>
                                          </p:val>
                                        </p:tav>
                                      </p:tavLst>
                                    </p:anim>
                                    <p:anim calcmode="lin" valueType="num">
                                      <p:cBhvr>
                                        <p:cTn id="103" dur="500" fill="hold"/>
                                        <p:tgtEl>
                                          <p:spTgt spid="68"/>
                                        </p:tgtEl>
                                        <p:attrNameLst>
                                          <p:attrName>style.rotation</p:attrName>
                                        </p:attrNameLst>
                                      </p:cBhvr>
                                      <p:tavLst>
                                        <p:tav tm="0">
                                          <p:val>
                                            <p:fltVal val="360"/>
                                          </p:val>
                                        </p:tav>
                                        <p:tav tm="100000">
                                          <p:val>
                                            <p:fltVal val="0"/>
                                          </p:val>
                                        </p:tav>
                                      </p:tavLst>
                                    </p:anim>
                                    <p:animEffect transition="in" filter="fade">
                                      <p:cBhvr>
                                        <p:cTn id="104" dur="500"/>
                                        <p:tgtEl>
                                          <p:spTgt spid="68"/>
                                        </p:tgtEl>
                                      </p:cBhvr>
                                    </p:animEffect>
                                  </p:childTnLst>
                                </p:cTn>
                              </p:par>
                              <p:par>
                                <p:cTn id="105" presetID="49" presetClass="entr" presetSubtype="0" decel="100000" fill="hold" grpId="0" nodeType="withEffect">
                                  <p:stCondLst>
                                    <p:cond delay="500"/>
                                  </p:stCondLst>
                                  <p:childTnLst>
                                    <p:set>
                                      <p:cBhvr>
                                        <p:cTn id="106" dur="1" fill="hold">
                                          <p:stCondLst>
                                            <p:cond delay="0"/>
                                          </p:stCondLst>
                                        </p:cTn>
                                        <p:tgtEl>
                                          <p:spTgt spid="71"/>
                                        </p:tgtEl>
                                        <p:attrNameLst>
                                          <p:attrName>style.visibility</p:attrName>
                                        </p:attrNameLst>
                                      </p:cBhvr>
                                      <p:to>
                                        <p:strVal val="visible"/>
                                      </p:to>
                                    </p:set>
                                    <p:anim calcmode="lin" valueType="num">
                                      <p:cBhvr>
                                        <p:cTn id="107" dur="500" fill="hold"/>
                                        <p:tgtEl>
                                          <p:spTgt spid="71"/>
                                        </p:tgtEl>
                                        <p:attrNameLst>
                                          <p:attrName>ppt_w</p:attrName>
                                        </p:attrNameLst>
                                      </p:cBhvr>
                                      <p:tavLst>
                                        <p:tav tm="0">
                                          <p:val>
                                            <p:fltVal val="0"/>
                                          </p:val>
                                        </p:tav>
                                        <p:tav tm="100000">
                                          <p:val>
                                            <p:strVal val="#ppt_w"/>
                                          </p:val>
                                        </p:tav>
                                      </p:tavLst>
                                    </p:anim>
                                    <p:anim calcmode="lin" valueType="num">
                                      <p:cBhvr>
                                        <p:cTn id="108" dur="500" fill="hold"/>
                                        <p:tgtEl>
                                          <p:spTgt spid="71"/>
                                        </p:tgtEl>
                                        <p:attrNameLst>
                                          <p:attrName>ppt_h</p:attrName>
                                        </p:attrNameLst>
                                      </p:cBhvr>
                                      <p:tavLst>
                                        <p:tav tm="0">
                                          <p:val>
                                            <p:fltVal val="0"/>
                                          </p:val>
                                        </p:tav>
                                        <p:tav tm="100000">
                                          <p:val>
                                            <p:strVal val="#ppt_h"/>
                                          </p:val>
                                        </p:tav>
                                      </p:tavLst>
                                    </p:anim>
                                    <p:anim calcmode="lin" valueType="num">
                                      <p:cBhvr>
                                        <p:cTn id="109" dur="500" fill="hold"/>
                                        <p:tgtEl>
                                          <p:spTgt spid="71"/>
                                        </p:tgtEl>
                                        <p:attrNameLst>
                                          <p:attrName>style.rotation</p:attrName>
                                        </p:attrNameLst>
                                      </p:cBhvr>
                                      <p:tavLst>
                                        <p:tav tm="0">
                                          <p:val>
                                            <p:fltVal val="360"/>
                                          </p:val>
                                        </p:tav>
                                        <p:tav tm="100000">
                                          <p:val>
                                            <p:fltVal val="0"/>
                                          </p:val>
                                        </p:tav>
                                      </p:tavLst>
                                    </p:anim>
                                    <p:animEffect transition="in" filter="fade">
                                      <p:cBhvr>
                                        <p:cTn id="110" dur="500"/>
                                        <p:tgtEl>
                                          <p:spTgt spid="71"/>
                                        </p:tgtEl>
                                      </p:cBhvr>
                                    </p:animEffect>
                                  </p:childTnLst>
                                </p:cTn>
                              </p:par>
                              <p:par>
                                <p:cTn id="111" presetID="49" presetClass="entr" presetSubtype="0" decel="100000" fill="hold" grpId="0" nodeType="withEffect">
                                  <p:stCondLst>
                                    <p:cond delay="500"/>
                                  </p:stCondLst>
                                  <p:childTnLst>
                                    <p:set>
                                      <p:cBhvr>
                                        <p:cTn id="112" dur="1" fill="hold">
                                          <p:stCondLst>
                                            <p:cond delay="0"/>
                                          </p:stCondLst>
                                        </p:cTn>
                                        <p:tgtEl>
                                          <p:spTgt spid="74"/>
                                        </p:tgtEl>
                                        <p:attrNameLst>
                                          <p:attrName>style.visibility</p:attrName>
                                        </p:attrNameLst>
                                      </p:cBhvr>
                                      <p:to>
                                        <p:strVal val="visible"/>
                                      </p:to>
                                    </p:set>
                                    <p:anim calcmode="lin" valueType="num">
                                      <p:cBhvr>
                                        <p:cTn id="113" dur="500" fill="hold"/>
                                        <p:tgtEl>
                                          <p:spTgt spid="74"/>
                                        </p:tgtEl>
                                        <p:attrNameLst>
                                          <p:attrName>ppt_w</p:attrName>
                                        </p:attrNameLst>
                                      </p:cBhvr>
                                      <p:tavLst>
                                        <p:tav tm="0">
                                          <p:val>
                                            <p:fltVal val="0"/>
                                          </p:val>
                                        </p:tav>
                                        <p:tav tm="100000">
                                          <p:val>
                                            <p:strVal val="#ppt_w"/>
                                          </p:val>
                                        </p:tav>
                                      </p:tavLst>
                                    </p:anim>
                                    <p:anim calcmode="lin" valueType="num">
                                      <p:cBhvr>
                                        <p:cTn id="114" dur="500" fill="hold"/>
                                        <p:tgtEl>
                                          <p:spTgt spid="74"/>
                                        </p:tgtEl>
                                        <p:attrNameLst>
                                          <p:attrName>ppt_h</p:attrName>
                                        </p:attrNameLst>
                                      </p:cBhvr>
                                      <p:tavLst>
                                        <p:tav tm="0">
                                          <p:val>
                                            <p:fltVal val="0"/>
                                          </p:val>
                                        </p:tav>
                                        <p:tav tm="100000">
                                          <p:val>
                                            <p:strVal val="#ppt_h"/>
                                          </p:val>
                                        </p:tav>
                                      </p:tavLst>
                                    </p:anim>
                                    <p:anim calcmode="lin" valueType="num">
                                      <p:cBhvr>
                                        <p:cTn id="115" dur="500" fill="hold"/>
                                        <p:tgtEl>
                                          <p:spTgt spid="74"/>
                                        </p:tgtEl>
                                        <p:attrNameLst>
                                          <p:attrName>style.rotation</p:attrName>
                                        </p:attrNameLst>
                                      </p:cBhvr>
                                      <p:tavLst>
                                        <p:tav tm="0">
                                          <p:val>
                                            <p:fltVal val="360"/>
                                          </p:val>
                                        </p:tav>
                                        <p:tav tm="100000">
                                          <p:val>
                                            <p:fltVal val="0"/>
                                          </p:val>
                                        </p:tav>
                                      </p:tavLst>
                                    </p:anim>
                                    <p:animEffect transition="in" filter="fade">
                                      <p:cBhvr>
                                        <p:cTn id="116" dur="500"/>
                                        <p:tgtEl>
                                          <p:spTgt spid="74"/>
                                        </p:tgtEl>
                                      </p:cBhvr>
                                    </p:animEffect>
                                  </p:childTnLst>
                                </p:cTn>
                              </p:par>
                              <p:par>
                                <p:cTn id="117" presetID="49" presetClass="entr" presetSubtype="0" decel="100000" fill="hold" grpId="0" nodeType="withEffect">
                                  <p:stCondLst>
                                    <p:cond delay="750"/>
                                  </p:stCondLst>
                                  <p:childTnLst>
                                    <p:set>
                                      <p:cBhvr>
                                        <p:cTn id="118" dur="1" fill="hold">
                                          <p:stCondLst>
                                            <p:cond delay="0"/>
                                          </p:stCondLst>
                                        </p:cTn>
                                        <p:tgtEl>
                                          <p:spTgt spid="62"/>
                                        </p:tgtEl>
                                        <p:attrNameLst>
                                          <p:attrName>style.visibility</p:attrName>
                                        </p:attrNameLst>
                                      </p:cBhvr>
                                      <p:to>
                                        <p:strVal val="visible"/>
                                      </p:to>
                                    </p:set>
                                    <p:anim calcmode="lin" valueType="num">
                                      <p:cBhvr>
                                        <p:cTn id="119" dur="500" fill="hold"/>
                                        <p:tgtEl>
                                          <p:spTgt spid="62"/>
                                        </p:tgtEl>
                                        <p:attrNameLst>
                                          <p:attrName>ppt_w</p:attrName>
                                        </p:attrNameLst>
                                      </p:cBhvr>
                                      <p:tavLst>
                                        <p:tav tm="0">
                                          <p:val>
                                            <p:fltVal val="0"/>
                                          </p:val>
                                        </p:tav>
                                        <p:tav tm="100000">
                                          <p:val>
                                            <p:strVal val="#ppt_w"/>
                                          </p:val>
                                        </p:tav>
                                      </p:tavLst>
                                    </p:anim>
                                    <p:anim calcmode="lin" valueType="num">
                                      <p:cBhvr>
                                        <p:cTn id="120" dur="500" fill="hold"/>
                                        <p:tgtEl>
                                          <p:spTgt spid="62"/>
                                        </p:tgtEl>
                                        <p:attrNameLst>
                                          <p:attrName>ppt_h</p:attrName>
                                        </p:attrNameLst>
                                      </p:cBhvr>
                                      <p:tavLst>
                                        <p:tav tm="0">
                                          <p:val>
                                            <p:fltVal val="0"/>
                                          </p:val>
                                        </p:tav>
                                        <p:tav tm="100000">
                                          <p:val>
                                            <p:strVal val="#ppt_h"/>
                                          </p:val>
                                        </p:tav>
                                      </p:tavLst>
                                    </p:anim>
                                    <p:anim calcmode="lin" valueType="num">
                                      <p:cBhvr>
                                        <p:cTn id="121" dur="500" fill="hold"/>
                                        <p:tgtEl>
                                          <p:spTgt spid="62"/>
                                        </p:tgtEl>
                                        <p:attrNameLst>
                                          <p:attrName>style.rotation</p:attrName>
                                        </p:attrNameLst>
                                      </p:cBhvr>
                                      <p:tavLst>
                                        <p:tav tm="0">
                                          <p:val>
                                            <p:fltVal val="360"/>
                                          </p:val>
                                        </p:tav>
                                        <p:tav tm="100000">
                                          <p:val>
                                            <p:fltVal val="0"/>
                                          </p:val>
                                        </p:tav>
                                      </p:tavLst>
                                    </p:anim>
                                    <p:animEffect transition="in" filter="fade">
                                      <p:cBhvr>
                                        <p:cTn id="122" dur="500"/>
                                        <p:tgtEl>
                                          <p:spTgt spid="62"/>
                                        </p:tgtEl>
                                      </p:cBhvr>
                                    </p:animEffect>
                                  </p:childTnLst>
                                </p:cTn>
                              </p:par>
                              <p:par>
                                <p:cTn id="123" presetID="49" presetClass="entr" presetSubtype="0" decel="100000" fill="hold" grpId="0" nodeType="withEffect">
                                  <p:stCondLst>
                                    <p:cond delay="750"/>
                                  </p:stCondLst>
                                  <p:childTnLst>
                                    <p:set>
                                      <p:cBhvr>
                                        <p:cTn id="124" dur="1" fill="hold">
                                          <p:stCondLst>
                                            <p:cond delay="0"/>
                                          </p:stCondLst>
                                        </p:cTn>
                                        <p:tgtEl>
                                          <p:spTgt spid="73"/>
                                        </p:tgtEl>
                                        <p:attrNameLst>
                                          <p:attrName>style.visibility</p:attrName>
                                        </p:attrNameLst>
                                      </p:cBhvr>
                                      <p:to>
                                        <p:strVal val="visible"/>
                                      </p:to>
                                    </p:set>
                                    <p:anim calcmode="lin" valueType="num">
                                      <p:cBhvr>
                                        <p:cTn id="125" dur="500" fill="hold"/>
                                        <p:tgtEl>
                                          <p:spTgt spid="73"/>
                                        </p:tgtEl>
                                        <p:attrNameLst>
                                          <p:attrName>ppt_w</p:attrName>
                                        </p:attrNameLst>
                                      </p:cBhvr>
                                      <p:tavLst>
                                        <p:tav tm="0">
                                          <p:val>
                                            <p:fltVal val="0"/>
                                          </p:val>
                                        </p:tav>
                                        <p:tav tm="100000">
                                          <p:val>
                                            <p:strVal val="#ppt_w"/>
                                          </p:val>
                                        </p:tav>
                                      </p:tavLst>
                                    </p:anim>
                                    <p:anim calcmode="lin" valueType="num">
                                      <p:cBhvr>
                                        <p:cTn id="126" dur="500" fill="hold"/>
                                        <p:tgtEl>
                                          <p:spTgt spid="73"/>
                                        </p:tgtEl>
                                        <p:attrNameLst>
                                          <p:attrName>ppt_h</p:attrName>
                                        </p:attrNameLst>
                                      </p:cBhvr>
                                      <p:tavLst>
                                        <p:tav tm="0">
                                          <p:val>
                                            <p:fltVal val="0"/>
                                          </p:val>
                                        </p:tav>
                                        <p:tav tm="100000">
                                          <p:val>
                                            <p:strVal val="#ppt_h"/>
                                          </p:val>
                                        </p:tav>
                                      </p:tavLst>
                                    </p:anim>
                                    <p:anim calcmode="lin" valueType="num">
                                      <p:cBhvr>
                                        <p:cTn id="127" dur="500" fill="hold"/>
                                        <p:tgtEl>
                                          <p:spTgt spid="73"/>
                                        </p:tgtEl>
                                        <p:attrNameLst>
                                          <p:attrName>style.rotation</p:attrName>
                                        </p:attrNameLst>
                                      </p:cBhvr>
                                      <p:tavLst>
                                        <p:tav tm="0">
                                          <p:val>
                                            <p:fltVal val="360"/>
                                          </p:val>
                                        </p:tav>
                                        <p:tav tm="100000">
                                          <p:val>
                                            <p:fltVal val="0"/>
                                          </p:val>
                                        </p:tav>
                                      </p:tavLst>
                                    </p:anim>
                                    <p:animEffect transition="in" filter="fade">
                                      <p:cBhvr>
                                        <p:cTn id="128" dur="500"/>
                                        <p:tgtEl>
                                          <p:spTgt spid="73"/>
                                        </p:tgtEl>
                                      </p:cBhvr>
                                    </p:animEffect>
                                  </p:childTnLst>
                                </p:cTn>
                              </p:par>
                              <p:par>
                                <p:cTn id="129" presetID="49" presetClass="entr" presetSubtype="0" decel="100000" fill="hold" grpId="0" nodeType="withEffect">
                                  <p:stCondLst>
                                    <p:cond delay="750"/>
                                  </p:stCondLst>
                                  <p:childTnLst>
                                    <p:set>
                                      <p:cBhvr>
                                        <p:cTn id="130" dur="1" fill="hold">
                                          <p:stCondLst>
                                            <p:cond delay="0"/>
                                          </p:stCondLst>
                                        </p:cTn>
                                        <p:tgtEl>
                                          <p:spTgt spid="79"/>
                                        </p:tgtEl>
                                        <p:attrNameLst>
                                          <p:attrName>style.visibility</p:attrName>
                                        </p:attrNameLst>
                                      </p:cBhvr>
                                      <p:to>
                                        <p:strVal val="visible"/>
                                      </p:to>
                                    </p:set>
                                    <p:anim calcmode="lin" valueType="num">
                                      <p:cBhvr>
                                        <p:cTn id="131" dur="500" fill="hold"/>
                                        <p:tgtEl>
                                          <p:spTgt spid="79"/>
                                        </p:tgtEl>
                                        <p:attrNameLst>
                                          <p:attrName>ppt_w</p:attrName>
                                        </p:attrNameLst>
                                      </p:cBhvr>
                                      <p:tavLst>
                                        <p:tav tm="0">
                                          <p:val>
                                            <p:fltVal val="0"/>
                                          </p:val>
                                        </p:tav>
                                        <p:tav tm="100000">
                                          <p:val>
                                            <p:strVal val="#ppt_w"/>
                                          </p:val>
                                        </p:tav>
                                      </p:tavLst>
                                    </p:anim>
                                    <p:anim calcmode="lin" valueType="num">
                                      <p:cBhvr>
                                        <p:cTn id="132" dur="500" fill="hold"/>
                                        <p:tgtEl>
                                          <p:spTgt spid="79"/>
                                        </p:tgtEl>
                                        <p:attrNameLst>
                                          <p:attrName>ppt_h</p:attrName>
                                        </p:attrNameLst>
                                      </p:cBhvr>
                                      <p:tavLst>
                                        <p:tav tm="0">
                                          <p:val>
                                            <p:fltVal val="0"/>
                                          </p:val>
                                        </p:tav>
                                        <p:tav tm="100000">
                                          <p:val>
                                            <p:strVal val="#ppt_h"/>
                                          </p:val>
                                        </p:tav>
                                      </p:tavLst>
                                    </p:anim>
                                    <p:anim calcmode="lin" valueType="num">
                                      <p:cBhvr>
                                        <p:cTn id="133" dur="500" fill="hold"/>
                                        <p:tgtEl>
                                          <p:spTgt spid="79"/>
                                        </p:tgtEl>
                                        <p:attrNameLst>
                                          <p:attrName>style.rotation</p:attrName>
                                        </p:attrNameLst>
                                      </p:cBhvr>
                                      <p:tavLst>
                                        <p:tav tm="0">
                                          <p:val>
                                            <p:fltVal val="360"/>
                                          </p:val>
                                        </p:tav>
                                        <p:tav tm="100000">
                                          <p:val>
                                            <p:fltVal val="0"/>
                                          </p:val>
                                        </p:tav>
                                      </p:tavLst>
                                    </p:anim>
                                    <p:animEffect transition="in" filter="fade">
                                      <p:cBhvr>
                                        <p:cTn id="134" dur="500"/>
                                        <p:tgtEl>
                                          <p:spTgt spid="79"/>
                                        </p:tgtEl>
                                      </p:cBhvr>
                                    </p:animEffect>
                                  </p:childTnLst>
                                </p:cTn>
                              </p:par>
                              <p:par>
                                <p:cTn id="135" presetID="49" presetClass="entr" presetSubtype="0" decel="100000" fill="hold" grpId="0" nodeType="withEffect">
                                  <p:stCondLst>
                                    <p:cond delay="750"/>
                                  </p:stCondLst>
                                  <p:childTnLst>
                                    <p:set>
                                      <p:cBhvr>
                                        <p:cTn id="136" dur="1" fill="hold">
                                          <p:stCondLst>
                                            <p:cond delay="0"/>
                                          </p:stCondLst>
                                        </p:cTn>
                                        <p:tgtEl>
                                          <p:spTgt spid="80"/>
                                        </p:tgtEl>
                                        <p:attrNameLst>
                                          <p:attrName>style.visibility</p:attrName>
                                        </p:attrNameLst>
                                      </p:cBhvr>
                                      <p:to>
                                        <p:strVal val="visible"/>
                                      </p:to>
                                    </p:set>
                                    <p:anim calcmode="lin" valueType="num">
                                      <p:cBhvr>
                                        <p:cTn id="137" dur="500" fill="hold"/>
                                        <p:tgtEl>
                                          <p:spTgt spid="80"/>
                                        </p:tgtEl>
                                        <p:attrNameLst>
                                          <p:attrName>ppt_w</p:attrName>
                                        </p:attrNameLst>
                                      </p:cBhvr>
                                      <p:tavLst>
                                        <p:tav tm="0">
                                          <p:val>
                                            <p:fltVal val="0"/>
                                          </p:val>
                                        </p:tav>
                                        <p:tav tm="100000">
                                          <p:val>
                                            <p:strVal val="#ppt_w"/>
                                          </p:val>
                                        </p:tav>
                                      </p:tavLst>
                                    </p:anim>
                                    <p:anim calcmode="lin" valueType="num">
                                      <p:cBhvr>
                                        <p:cTn id="138" dur="500" fill="hold"/>
                                        <p:tgtEl>
                                          <p:spTgt spid="80"/>
                                        </p:tgtEl>
                                        <p:attrNameLst>
                                          <p:attrName>ppt_h</p:attrName>
                                        </p:attrNameLst>
                                      </p:cBhvr>
                                      <p:tavLst>
                                        <p:tav tm="0">
                                          <p:val>
                                            <p:fltVal val="0"/>
                                          </p:val>
                                        </p:tav>
                                        <p:tav tm="100000">
                                          <p:val>
                                            <p:strVal val="#ppt_h"/>
                                          </p:val>
                                        </p:tav>
                                      </p:tavLst>
                                    </p:anim>
                                    <p:anim calcmode="lin" valueType="num">
                                      <p:cBhvr>
                                        <p:cTn id="139" dur="500" fill="hold"/>
                                        <p:tgtEl>
                                          <p:spTgt spid="80"/>
                                        </p:tgtEl>
                                        <p:attrNameLst>
                                          <p:attrName>style.rotation</p:attrName>
                                        </p:attrNameLst>
                                      </p:cBhvr>
                                      <p:tavLst>
                                        <p:tav tm="0">
                                          <p:val>
                                            <p:fltVal val="360"/>
                                          </p:val>
                                        </p:tav>
                                        <p:tav tm="100000">
                                          <p:val>
                                            <p:fltVal val="0"/>
                                          </p:val>
                                        </p:tav>
                                      </p:tavLst>
                                    </p:anim>
                                    <p:animEffect transition="in" filter="fade">
                                      <p:cBhvr>
                                        <p:cTn id="140" dur="500"/>
                                        <p:tgtEl>
                                          <p:spTgt spid="80"/>
                                        </p:tgtEl>
                                      </p:cBhvr>
                                    </p:animEffect>
                                  </p:childTnLst>
                                </p:cTn>
                              </p:par>
                              <p:par>
                                <p:cTn id="141" presetID="49" presetClass="entr" presetSubtype="0" decel="100000" fill="hold" grpId="0" nodeType="withEffect">
                                  <p:stCondLst>
                                    <p:cond delay="750"/>
                                  </p:stCondLst>
                                  <p:childTnLst>
                                    <p:set>
                                      <p:cBhvr>
                                        <p:cTn id="142" dur="1" fill="hold">
                                          <p:stCondLst>
                                            <p:cond delay="0"/>
                                          </p:stCondLst>
                                        </p:cTn>
                                        <p:tgtEl>
                                          <p:spTgt spid="81"/>
                                        </p:tgtEl>
                                        <p:attrNameLst>
                                          <p:attrName>style.visibility</p:attrName>
                                        </p:attrNameLst>
                                      </p:cBhvr>
                                      <p:to>
                                        <p:strVal val="visible"/>
                                      </p:to>
                                    </p:set>
                                    <p:anim calcmode="lin" valueType="num">
                                      <p:cBhvr>
                                        <p:cTn id="143" dur="500" fill="hold"/>
                                        <p:tgtEl>
                                          <p:spTgt spid="81"/>
                                        </p:tgtEl>
                                        <p:attrNameLst>
                                          <p:attrName>ppt_w</p:attrName>
                                        </p:attrNameLst>
                                      </p:cBhvr>
                                      <p:tavLst>
                                        <p:tav tm="0">
                                          <p:val>
                                            <p:fltVal val="0"/>
                                          </p:val>
                                        </p:tav>
                                        <p:tav tm="100000">
                                          <p:val>
                                            <p:strVal val="#ppt_w"/>
                                          </p:val>
                                        </p:tav>
                                      </p:tavLst>
                                    </p:anim>
                                    <p:anim calcmode="lin" valueType="num">
                                      <p:cBhvr>
                                        <p:cTn id="144" dur="500" fill="hold"/>
                                        <p:tgtEl>
                                          <p:spTgt spid="81"/>
                                        </p:tgtEl>
                                        <p:attrNameLst>
                                          <p:attrName>ppt_h</p:attrName>
                                        </p:attrNameLst>
                                      </p:cBhvr>
                                      <p:tavLst>
                                        <p:tav tm="0">
                                          <p:val>
                                            <p:fltVal val="0"/>
                                          </p:val>
                                        </p:tav>
                                        <p:tav tm="100000">
                                          <p:val>
                                            <p:strVal val="#ppt_h"/>
                                          </p:val>
                                        </p:tav>
                                      </p:tavLst>
                                    </p:anim>
                                    <p:anim calcmode="lin" valueType="num">
                                      <p:cBhvr>
                                        <p:cTn id="145" dur="500" fill="hold"/>
                                        <p:tgtEl>
                                          <p:spTgt spid="81"/>
                                        </p:tgtEl>
                                        <p:attrNameLst>
                                          <p:attrName>style.rotation</p:attrName>
                                        </p:attrNameLst>
                                      </p:cBhvr>
                                      <p:tavLst>
                                        <p:tav tm="0">
                                          <p:val>
                                            <p:fltVal val="360"/>
                                          </p:val>
                                        </p:tav>
                                        <p:tav tm="100000">
                                          <p:val>
                                            <p:fltVal val="0"/>
                                          </p:val>
                                        </p:tav>
                                      </p:tavLst>
                                    </p:anim>
                                    <p:animEffect transition="in" filter="fade">
                                      <p:cBhvr>
                                        <p:cTn id="146" dur="500"/>
                                        <p:tgtEl>
                                          <p:spTgt spid="81"/>
                                        </p:tgtEl>
                                      </p:cBhvr>
                                    </p:animEffect>
                                  </p:childTnLst>
                                </p:cTn>
                              </p:par>
                              <p:par>
                                <p:cTn id="147" presetID="49" presetClass="entr" presetSubtype="0" decel="100000" fill="hold" grpId="0" nodeType="withEffect">
                                  <p:stCondLst>
                                    <p:cond delay="250"/>
                                  </p:stCondLst>
                                  <p:childTnLst>
                                    <p:set>
                                      <p:cBhvr>
                                        <p:cTn id="148" dur="1" fill="hold">
                                          <p:stCondLst>
                                            <p:cond delay="0"/>
                                          </p:stCondLst>
                                        </p:cTn>
                                        <p:tgtEl>
                                          <p:spTgt spid="34"/>
                                        </p:tgtEl>
                                        <p:attrNameLst>
                                          <p:attrName>style.visibility</p:attrName>
                                        </p:attrNameLst>
                                      </p:cBhvr>
                                      <p:to>
                                        <p:strVal val="visible"/>
                                      </p:to>
                                    </p:set>
                                    <p:anim calcmode="lin" valueType="num">
                                      <p:cBhvr>
                                        <p:cTn id="149" dur="500" fill="hold"/>
                                        <p:tgtEl>
                                          <p:spTgt spid="34"/>
                                        </p:tgtEl>
                                        <p:attrNameLst>
                                          <p:attrName>ppt_w</p:attrName>
                                        </p:attrNameLst>
                                      </p:cBhvr>
                                      <p:tavLst>
                                        <p:tav tm="0">
                                          <p:val>
                                            <p:fltVal val="0"/>
                                          </p:val>
                                        </p:tav>
                                        <p:tav tm="100000">
                                          <p:val>
                                            <p:strVal val="#ppt_w"/>
                                          </p:val>
                                        </p:tav>
                                      </p:tavLst>
                                    </p:anim>
                                    <p:anim calcmode="lin" valueType="num">
                                      <p:cBhvr>
                                        <p:cTn id="150" dur="500" fill="hold"/>
                                        <p:tgtEl>
                                          <p:spTgt spid="34"/>
                                        </p:tgtEl>
                                        <p:attrNameLst>
                                          <p:attrName>ppt_h</p:attrName>
                                        </p:attrNameLst>
                                      </p:cBhvr>
                                      <p:tavLst>
                                        <p:tav tm="0">
                                          <p:val>
                                            <p:fltVal val="0"/>
                                          </p:val>
                                        </p:tav>
                                        <p:tav tm="100000">
                                          <p:val>
                                            <p:strVal val="#ppt_h"/>
                                          </p:val>
                                        </p:tav>
                                      </p:tavLst>
                                    </p:anim>
                                    <p:anim calcmode="lin" valueType="num">
                                      <p:cBhvr>
                                        <p:cTn id="151" dur="500" fill="hold"/>
                                        <p:tgtEl>
                                          <p:spTgt spid="34"/>
                                        </p:tgtEl>
                                        <p:attrNameLst>
                                          <p:attrName>style.rotation</p:attrName>
                                        </p:attrNameLst>
                                      </p:cBhvr>
                                      <p:tavLst>
                                        <p:tav tm="0">
                                          <p:val>
                                            <p:fltVal val="360"/>
                                          </p:val>
                                        </p:tav>
                                        <p:tav tm="100000">
                                          <p:val>
                                            <p:fltVal val="0"/>
                                          </p:val>
                                        </p:tav>
                                      </p:tavLst>
                                    </p:anim>
                                    <p:animEffect transition="in" filter="fade">
                                      <p:cBhvr>
                                        <p:cTn id="15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7" grpId="0" bldLvl="0" animBg="1"/>
      <p:bldP spid="58" grpId="0" bldLvl="0" animBg="1"/>
      <p:bldP spid="59" grpId="0" bldLvl="0" animBg="1"/>
      <p:bldP spid="60" grpId="0" bldLvl="0" animBg="1"/>
      <p:bldP spid="61" grpId="0" bldLvl="0" animBg="1"/>
      <p:bldP spid="62" grpId="0" bldLvl="0" animBg="1"/>
      <p:bldP spid="63" grpId="0" bldLvl="0" animBg="1"/>
      <p:bldP spid="64" grpId="0" bldLvl="0" animBg="1"/>
      <p:bldP spid="65" grpId="0" bldLvl="0" animBg="1"/>
      <p:bldP spid="67" grpId="0" bldLvl="0" animBg="1"/>
      <p:bldP spid="68" grpId="0" bldLvl="0" animBg="1"/>
      <p:bldP spid="69" grpId="0" bldLvl="0" animBg="1"/>
      <p:bldP spid="70" grpId="0" bldLvl="0" animBg="1"/>
      <p:bldP spid="71" grpId="0" bldLvl="0" animBg="1"/>
      <p:bldP spid="72" grpId="0" bldLvl="0" animBg="1"/>
      <p:bldP spid="73" grpId="0" bldLvl="0" animBg="1"/>
      <p:bldP spid="74" grpId="0" bldLvl="0" animBg="1"/>
      <p:bldP spid="75" grpId="0" bldLvl="0" animBg="1"/>
      <p:bldP spid="79" grpId="0" bldLvl="0" animBg="1"/>
      <p:bldP spid="80" grpId="0" bldLvl="0" animBg="1"/>
      <p:bldP spid="81" grpId="0" bldLvl="0" animBg="1"/>
      <p:bldP spid="3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565407" y="427662"/>
            <a:ext cx="197506" cy="296260"/>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27" name="燕尾形 226"/>
          <p:cNvSpPr/>
          <p:nvPr/>
        </p:nvSpPr>
        <p:spPr>
          <a:xfrm rot="5400000">
            <a:off x="1566889" y="1358374"/>
            <a:ext cx="269960" cy="431936"/>
          </a:xfrm>
          <a:prstGeom prst="chevron">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solidFill>
            </a:endParaRPr>
          </a:p>
        </p:txBody>
      </p:sp>
      <p:cxnSp>
        <p:nvCxnSpPr>
          <p:cNvPr id="228" name="直接连接符 227"/>
          <p:cNvCxnSpPr/>
          <p:nvPr/>
        </p:nvCxnSpPr>
        <p:spPr>
          <a:xfrm>
            <a:off x="1701800" y="2294890"/>
            <a:ext cx="3600000" cy="5715"/>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0" name="矩形 47"/>
          <p:cNvSpPr>
            <a:spLocks noChangeArrowheads="1"/>
          </p:cNvSpPr>
          <p:nvPr/>
        </p:nvSpPr>
        <p:spPr bwMode="auto">
          <a:xfrm>
            <a:off x="2016760" y="1100455"/>
            <a:ext cx="348742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600" dirty="0">
                <a:solidFill>
                  <a:schemeClr val="bg1"/>
                </a:solidFill>
                <a:sym typeface="+mn-ea"/>
              </a:rPr>
              <a:t>具体技术快速发展变化中，尚未形成足够稳定的技术积淀</a:t>
            </a:r>
            <a:endParaRPr lang="zh-CN" altLang="en-US" sz="1600" dirty="0">
              <a:solidFill>
                <a:schemeClr val="bg1"/>
              </a:solidFill>
              <a:sym typeface="+mn-ea"/>
            </a:endParaRPr>
          </a:p>
        </p:txBody>
      </p:sp>
      <p:sp>
        <p:nvSpPr>
          <p:cNvPr id="231" name="燕尾形 230"/>
          <p:cNvSpPr/>
          <p:nvPr/>
        </p:nvSpPr>
        <p:spPr>
          <a:xfrm rot="5400000">
            <a:off x="1539584" y="2593771"/>
            <a:ext cx="269960" cy="431936"/>
          </a:xfrm>
          <a:prstGeom prst="chevron">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solidFill>
            </a:endParaRPr>
          </a:p>
        </p:txBody>
      </p:sp>
      <p:cxnSp>
        <p:nvCxnSpPr>
          <p:cNvPr id="232" name="直接连接符 231"/>
          <p:cNvCxnSpPr/>
          <p:nvPr/>
        </p:nvCxnSpPr>
        <p:spPr>
          <a:xfrm>
            <a:off x="1674495" y="3025775"/>
            <a:ext cx="3600000" cy="1270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4" name="矩形 47"/>
          <p:cNvSpPr>
            <a:spLocks noChangeArrowheads="1"/>
          </p:cNvSpPr>
          <p:nvPr/>
        </p:nvSpPr>
        <p:spPr bwMode="auto">
          <a:xfrm>
            <a:off x="2016760" y="2582545"/>
            <a:ext cx="323977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600" dirty="0">
                <a:solidFill>
                  <a:schemeClr val="bg1"/>
                </a:solidFill>
                <a:sym typeface="+mn-ea"/>
              </a:rPr>
              <a:t>对</a:t>
            </a:r>
            <a:r>
              <a:rPr lang="zh-CN" altLang="en-US" sz="1600" dirty="0">
                <a:solidFill>
                  <a:schemeClr val="bg1"/>
                </a:solidFill>
                <a:sym typeface="+mn-ea"/>
              </a:rPr>
              <a:t>数学基础、算法理解有一定要求</a:t>
            </a:r>
            <a:endParaRPr lang="zh-CN" altLang="en-US" sz="1600" dirty="0">
              <a:solidFill>
                <a:schemeClr val="bg1"/>
              </a:solidFill>
              <a:sym typeface="+mn-ea"/>
            </a:endParaRPr>
          </a:p>
        </p:txBody>
      </p:sp>
      <p:sp>
        <p:nvSpPr>
          <p:cNvPr id="235" name="燕尾形 234"/>
          <p:cNvSpPr/>
          <p:nvPr/>
        </p:nvSpPr>
        <p:spPr>
          <a:xfrm rot="5400000">
            <a:off x="1594194" y="3650114"/>
            <a:ext cx="269960" cy="431936"/>
          </a:xfrm>
          <a:prstGeom prst="chevron">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a:solidFill>
                <a:schemeClr val="tx1"/>
              </a:solidFill>
            </a:endParaRPr>
          </a:p>
        </p:txBody>
      </p:sp>
      <p:cxnSp>
        <p:nvCxnSpPr>
          <p:cNvPr id="236" name="直接连接符 235"/>
          <p:cNvCxnSpPr/>
          <p:nvPr/>
        </p:nvCxnSpPr>
        <p:spPr>
          <a:xfrm>
            <a:off x="1701800" y="4400550"/>
            <a:ext cx="3600000"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8" name="矩形 47"/>
          <p:cNvSpPr>
            <a:spLocks noChangeArrowheads="1"/>
          </p:cNvSpPr>
          <p:nvPr/>
        </p:nvSpPr>
        <p:spPr bwMode="auto">
          <a:xfrm>
            <a:off x="2016760" y="3148965"/>
            <a:ext cx="3239770" cy="95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5" tIns="34278" rIns="68555" bIns="3427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600" dirty="0">
                <a:solidFill>
                  <a:schemeClr val="bg1"/>
                </a:solidFill>
                <a:sym typeface="+mn-ea"/>
              </a:rPr>
              <a:t>区块链应用系统设计需要有“经济动力学系统”观念，这一点也会反映到</a:t>
            </a:r>
            <a:r>
              <a:rPr lang="zh-CN" altLang="en-US" sz="1600" dirty="0">
                <a:solidFill>
                  <a:schemeClr val="bg1"/>
                </a:solidFill>
                <a:sym typeface="+mn-ea"/>
              </a:rPr>
              <a:t>学习中来。</a:t>
            </a:r>
            <a:endParaRPr lang="zh-CN" altLang="en-US" sz="1600" dirty="0">
              <a:solidFill>
                <a:schemeClr val="bg1"/>
              </a:solidFill>
              <a:sym typeface="+mn-ea"/>
            </a:endParaRPr>
          </a:p>
        </p:txBody>
      </p:sp>
      <p:sp>
        <p:nvSpPr>
          <p:cNvPr id="43" name="文本框 42"/>
          <p:cNvSpPr txBox="1"/>
          <p:nvPr/>
        </p:nvSpPr>
        <p:spPr>
          <a:xfrm>
            <a:off x="3979547" y="421110"/>
            <a:ext cx="2183130" cy="43751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ctr"/>
            <a:r>
              <a:rPr lang="zh-CN" altLang="en-US" sz="2250" dirty="0">
                <a:solidFill>
                  <a:schemeClr val="bg1"/>
                </a:solidFill>
                <a:sym typeface="+mn-ea"/>
              </a:rPr>
              <a:t>区块链</a:t>
            </a:r>
            <a:r>
              <a:rPr lang="zh-CN" altLang="en-US" sz="2250" dirty="0">
                <a:solidFill>
                  <a:schemeClr val="bg1"/>
                </a:solidFill>
                <a:sym typeface="+mn-ea"/>
              </a:rPr>
              <a:t>学习难点</a:t>
            </a:r>
            <a:endParaRPr lang="zh-CN" altLang="en-US" sz="2250"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27"/>
                                        </p:tgtEl>
                                        <p:attrNameLst>
                                          <p:attrName>style.visibility</p:attrName>
                                        </p:attrNameLst>
                                      </p:cBhvr>
                                      <p:to>
                                        <p:strVal val="visible"/>
                                      </p:to>
                                    </p:set>
                                    <p:animEffect transition="in" filter="fade">
                                      <p:cBhvr>
                                        <p:cTn id="11" dur="1000"/>
                                        <p:tgtEl>
                                          <p:spTgt spid="227"/>
                                        </p:tgtEl>
                                      </p:cBhvr>
                                    </p:animEffect>
                                    <p:anim calcmode="lin" valueType="num">
                                      <p:cBhvr>
                                        <p:cTn id="12" dur="1000" fill="hold"/>
                                        <p:tgtEl>
                                          <p:spTgt spid="227"/>
                                        </p:tgtEl>
                                        <p:attrNameLst>
                                          <p:attrName>ppt_x</p:attrName>
                                        </p:attrNameLst>
                                      </p:cBhvr>
                                      <p:tavLst>
                                        <p:tav tm="0">
                                          <p:val>
                                            <p:strVal val="#ppt_x"/>
                                          </p:val>
                                        </p:tav>
                                        <p:tav tm="100000">
                                          <p:val>
                                            <p:strVal val="#ppt_x"/>
                                          </p:val>
                                        </p:tav>
                                      </p:tavLst>
                                    </p:anim>
                                    <p:anim calcmode="lin" valueType="num">
                                      <p:cBhvr>
                                        <p:cTn id="13" dur="1000" fill="hold"/>
                                        <p:tgtEl>
                                          <p:spTgt spid="22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228"/>
                                        </p:tgtEl>
                                        <p:attrNameLst>
                                          <p:attrName>style.visibility</p:attrName>
                                        </p:attrNameLst>
                                      </p:cBhvr>
                                      <p:to>
                                        <p:strVal val="visible"/>
                                      </p:to>
                                    </p:set>
                                    <p:animEffect transition="in" filter="wipe(left)">
                                      <p:cBhvr>
                                        <p:cTn id="17" dur="500"/>
                                        <p:tgtEl>
                                          <p:spTgt spid="22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0"/>
                                        </p:tgtEl>
                                        <p:attrNameLst>
                                          <p:attrName>style.visibility</p:attrName>
                                        </p:attrNameLst>
                                      </p:cBhvr>
                                      <p:to>
                                        <p:strVal val="visible"/>
                                      </p:to>
                                    </p:set>
                                    <p:animEffect transition="in" filter="wipe(left)">
                                      <p:cBhvr>
                                        <p:cTn id="20" dur="500"/>
                                        <p:tgtEl>
                                          <p:spTgt spid="230"/>
                                        </p:tgtEl>
                                      </p:cBhvr>
                                    </p:animEffect>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231"/>
                                        </p:tgtEl>
                                        <p:attrNameLst>
                                          <p:attrName>style.visibility</p:attrName>
                                        </p:attrNameLst>
                                      </p:cBhvr>
                                      <p:to>
                                        <p:strVal val="visible"/>
                                      </p:to>
                                    </p:set>
                                    <p:animEffect transition="in" filter="fade">
                                      <p:cBhvr>
                                        <p:cTn id="24" dur="1000"/>
                                        <p:tgtEl>
                                          <p:spTgt spid="231"/>
                                        </p:tgtEl>
                                      </p:cBhvr>
                                    </p:animEffect>
                                    <p:anim calcmode="lin" valueType="num">
                                      <p:cBhvr>
                                        <p:cTn id="25" dur="1000" fill="hold"/>
                                        <p:tgtEl>
                                          <p:spTgt spid="231"/>
                                        </p:tgtEl>
                                        <p:attrNameLst>
                                          <p:attrName>ppt_x</p:attrName>
                                        </p:attrNameLst>
                                      </p:cBhvr>
                                      <p:tavLst>
                                        <p:tav tm="0">
                                          <p:val>
                                            <p:strVal val="#ppt_x"/>
                                          </p:val>
                                        </p:tav>
                                        <p:tav tm="100000">
                                          <p:val>
                                            <p:strVal val="#ppt_x"/>
                                          </p:val>
                                        </p:tav>
                                      </p:tavLst>
                                    </p:anim>
                                    <p:anim calcmode="lin" valueType="num">
                                      <p:cBhvr>
                                        <p:cTn id="26" dur="1000" fill="hold"/>
                                        <p:tgtEl>
                                          <p:spTgt spid="231"/>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232"/>
                                        </p:tgtEl>
                                        <p:attrNameLst>
                                          <p:attrName>style.visibility</p:attrName>
                                        </p:attrNameLst>
                                      </p:cBhvr>
                                      <p:to>
                                        <p:strVal val="visible"/>
                                      </p:to>
                                    </p:set>
                                    <p:animEffect transition="in" filter="wipe(left)">
                                      <p:cBhvr>
                                        <p:cTn id="30" dur="500"/>
                                        <p:tgtEl>
                                          <p:spTgt spid="2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34"/>
                                        </p:tgtEl>
                                        <p:attrNameLst>
                                          <p:attrName>style.visibility</p:attrName>
                                        </p:attrNameLst>
                                      </p:cBhvr>
                                      <p:to>
                                        <p:strVal val="visible"/>
                                      </p:to>
                                    </p:set>
                                    <p:animEffect transition="in" filter="wipe(left)">
                                      <p:cBhvr>
                                        <p:cTn id="33" dur="500"/>
                                        <p:tgtEl>
                                          <p:spTgt spid="234"/>
                                        </p:tgtEl>
                                      </p:cBhvr>
                                    </p:animEffect>
                                  </p:childTnLst>
                                </p:cTn>
                              </p:par>
                            </p:childTnLst>
                          </p:cTn>
                        </p:par>
                        <p:par>
                          <p:cTn id="34" fill="hold">
                            <p:stCondLst>
                              <p:cond delay="3500"/>
                            </p:stCondLst>
                            <p:childTnLst>
                              <p:par>
                                <p:cTn id="35" presetID="47" presetClass="entr" presetSubtype="0" fill="hold" grpId="0" nodeType="after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fade">
                                      <p:cBhvr>
                                        <p:cTn id="37" dur="1000"/>
                                        <p:tgtEl>
                                          <p:spTgt spid="235"/>
                                        </p:tgtEl>
                                      </p:cBhvr>
                                    </p:animEffect>
                                    <p:anim calcmode="lin" valueType="num">
                                      <p:cBhvr>
                                        <p:cTn id="38" dur="1000" fill="hold"/>
                                        <p:tgtEl>
                                          <p:spTgt spid="235"/>
                                        </p:tgtEl>
                                        <p:attrNameLst>
                                          <p:attrName>ppt_x</p:attrName>
                                        </p:attrNameLst>
                                      </p:cBhvr>
                                      <p:tavLst>
                                        <p:tav tm="0">
                                          <p:val>
                                            <p:strVal val="#ppt_x"/>
                                          </p:val>
                                        </p:tav>
                                        <p:tav tm="100000">
                                          <p:val>
                                            <p:strVal val="#ppt_x"/>
                                          </p:val>
                                        </p:tav>
                                      </p:tavLst>
                                    </p:anim>
                                    <p:anim calcmode="lin" valueType="num">
                                      <p:cBhvr>
                                        <p:cTn id="39" dur="1000" fill="hold"/>
                                        <p:tgtEl>
                                          <p:spTgt spid="235"/>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236"/>
                                        </p:tgtEl>
                                        <p:attrNameLst>
                                          <p:attrName>style.visibility</p:attrName>
                                        </p:attrNameLst>
                                      </p:cBhvr>
                                      <p:to>
                                        <p:strVal val="visible"/>
                                      </p:to>
                                    </p:set>
                                    <p:animEffect transition="in" filter="wipe(left)">
                                      <p:cBhvr>
                                        <p:cTn id="43" dur="500"/>
                                        <p:tgtEl>
                                          <p:spTgt spid="23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8"/>
                                        </p:tgtEl>
                                        <p:attrNameLst>
                                          <p:attrName>style.visibility</p:attrName>
                                        </p:attrNameLst>
                                      </p:cBhvr>
                                      <p:to>
                                        <p:strVal val="visible"/>
                                      </p:to>
                                    </p:set>
                                    <p:animEffect transition="in" filter="wipe(left)">
                                      <p:cBhvr>
                                        <p:cTn id="46" dur="500"/>
                                        <p:tgtEl>
                                          <p:spTgt spid="238"/>
                                        </p:tgtEl>
                                      </p:cBhvr>
                                    </p:animEffect>
                                  </p:childTnLst>
                                </p:cTn>
                              </p:par>
                            </p:childTnLst>
                          </p:cTn>
                        </p:par>
                        <p:par>
                          <p:cTn id="47" fill="hold">
                            <p:stCondLst>
                              <p:cond delay="5000"/>
                            </p:stCondLst>
                            <p:childTnLst>
                              <p:par>
                                <p:cTn id="48" presetID="37" presetClass="entr" presetSubtype="0"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1000"/>
                                        <p:tgtEl>
                                          <p:spTgt spid="43"/>
                                        </p:tgtEl>
                                      </p:cBhvr>
                                    </p:animEffect>
                                    <p:anim calcmode="lin" valueType="num">
                                      <p:cBhvr>
                                        <p:cTn id="51" dur="1000" fill="hold"/>
                                        <p:tgtEl>
                                          <p:spTgt spid="43"/>
                                        </p:tgtEl>
                                        <p:attrNameLst>
                                          <p:attrName>ppt_x</p:attrName>
                                        </p:attrNameLst>
                                      </p:cBhvr>
                                      <p:tavLst>
                                        <p:tav tm="0">
                                          <p:val>
                                            <p:strVal val="#ppt_x"/>
                                          </p:val>
                                        </p:tav>
                                        <p:tav tm="100000">
                                          <p:val>
                                            <p:strVal val="#ppt_x"/>
                                          </p:val>
                                        </p:tav>
                                      </p:tavLst>
                                    </p:anim>
                                    <p:anim calcmode="lin" valueType="num">
                                      <p:cBhvr>
                                        <p:cTn id="52" dur="900" decel="100000" fill="hold"/>
                                        <p:tgtEl>
                                          <p:spTgt spid="43"/>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ldLvl="0" animBg="1"/>
      <p:bldP spid="230" grpId="0"/>
      <p:bldP spid="231" grpId="0" bldLvl="0" animBg="1"/>
      <p:bldP spid="234" grpId="0"/>
      <p:bldP spid="235" grpId="0" bldLvl="0" animBg="1"/>
      <p:bldP spid="238"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3"/>
          <p:cNvSpPr>
            <a:spLocks noChangeArrowheads="1"/>
          </p:cNvSpPr>
          <p:nvPr/>
        </p:nvSpPr>
        <p:spPr bwMode="auto">
          <a:xfrm>
            <a:off x="4468990" y="386569"/>
            <a:ext cx="18122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b="1" dirty="0">
                <a:solidFill>
                  <a:schemeClr val="bg1"/>
                </a:solidFill>
                <a:sym typeface="+mn-ea"/>
              </a:rPr>
              <a:t>专业知识结构</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50" name="组合 49"/>
          <p:cNvGrpSpPr/>
          <p:nvPr/>
        </p:nvGrpSpPr>
        <p:grpSpPr>
          <a:xfrm>
            <a:off x="4001142" y="427662"/>
            <a:ext cx="197506" cy="296260"/>
            <a:chOff x="5284519" y="1508166"/>
            <a:chExt cx="213756" cy="427512"/>
          </a:xfrm>
        </p:grpSpPr>
        <p:cxnSp>
          <p:nvCxnSpPr>
            <p:cNvPr id="51" name="直接连接符 5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78" name="TextBox 8"/>
          <p:cNvSpPr txBox="1">
            <a:spLocks noChangeArrowheads="1"/>
          </p:cNvSpPr>
          <p:nvPr/>
        </p:nvSpPr>
        <p:spPr bwMode="auto">
          <a:xfrm>
            <a:off x="7814310" y="2794635"/>
            <a:ext cx="1328420" cy="46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30000"/>
              </a:lnSpc>
              <a:defRPr/>
            </a:pPr>
            <a:r>
              <a:rPr lang="zh-CN" altLang="en-US" sz="2000" dirty="0">
                <a:solidFill>
                  <a:schemeClr val="bg1"/>
                </a:solidFill>
                <a:sym typeface="+mn-ea"/>
              </a:rPr>
              <a:t>金融部分</a:t>
            </a:r>
            <a:endParaRPr lang="zh-CN" altLang="en-US" sz="2000" kern="0" dirty="0">
              <a:solidFill>
                <a:schemeClr val="bg1"/>
              </a:solidFill>
              <a:latin typeface="微软雅黑" panose="020B0503020204020204" pitchFamily="34" charset="-122"/>
              <a:ea typeface="微软雅黑" panose="020B0503020204020204" pitchFamily="34" charset="-122"/>
              <a:sym typeface="+mn-ea"/>
            </a:endParaRPr>
          </a:p>
        </p:txBody>
      </p:sp>
      <p:sp>
        <p:nvSpPr>
          <p:cNvPr id="80" name="燕尾形箭头 23"/>
          <p:cNvSpPr>
            <a:spLocks noChangeArrowheads="1"/>
          </p:cNvSpPr>
          <p:nvPr/>
        </p:nvSpPr>
        <p:spPr bwMode="auto">
          <a:xfrm rot="16200000">
            <a:off x="6086924" y="1787628"/>
            <a:ext cx="944166" cy="979884"/>
          </a:xfrm>
          <a:prstGeom prst="notchedRightArrow">
            <a:avLst>
              <a:gd name="adj1" fmla="val 60009"/>
              <a:gd name="adj2" fmla="val 36500"/>
            </a:avLst>
          </a:prstGeom>
          <a:solidFill>
            <a:srgbClr val="0D79CA"/>
          </a:solidFill>
          <a:ln>
            <a:noFill/>
          </a:ln>
          <a:effectLst>
            <a:outerShdw dist="25401" dir="2700000" algn="ctr" rotWithShape="0">
              <a:srgbClr val="000000">
                <a:alpha val="14000"/>
              </a:srgbClr>
            </a:outerShdw>
          </a:effectLst>
        </p:spPr>
        <p:txBody>
          <a:bodyPr lIns="216000" tIns="34290" rIns="68580" bIns="34290" anchor="ctr"/>
          <a:lstStyle/>
          <a:p>
            <a:pPr algn="ctr">
              <a:defRPr/>
            </a:pPr>
            <a:endParaRPr lang="zh-CN" altLang="en-US" sz="2400" kern="0">
              <a:latin typeface="微软雅黑" panose="020B0503020204020204" pitchFamily="34" charset="-122"/>
              <a:ea typeface="微软雅黑" panose="020B0503020204020204" pitchFamily="34" charset="-122"/>
            </a:endParaRPr>
          </a:p>
        </p:txBody>
      </p:sp>
      <p:sp>
        <p:nvSpPr>
          <p:cNvPr id="81" name="燕尾形箭头 24"/>
          <p:cNvSpPr>
            <a:spLocks noChangeArrowheads="1"/>
          </p:cNvSpPr>
          <p:nvPr/>
        </p:nvSpPr>
        <p:spPr bwMode="auto">
          <a:xfrm>
            <a:off x="6851306" y="2550820"/>
            <a:ext cx="944166" cy="979885"/>
          </a:xfrm>
          <a:prstGeom prst="notchedRightArrow">
            <a:avLst>
              <a:gd name="adj1" fmla="val 60009"/>
              <a:gd name="adj2" fmla="val 36500"/>
            </a:avLst>
          </a:prstGeom>
          <a:solidFill>
            <a:srgbClr val="0D79CA"/>
          </a:solidFill>
          <a:ln>
            <a:noFill/>
          </a:ln>
        </p:spPr>
        <p:txBody>
          <a:bodyPr lIns="68580" tIns="34290" rIns="68580" bIns="34290" anchor="ctr"/>
          <a:lstStyle/>
          <a:p>
            <a:pPr algn="ctr">
              <a:defRPr/>
            </a:pPr>
            <a:endParaRPr lang="zh-CN" altLang="en-US" sz="1100" kern="0">
              <a:latin typeface="微软雅黑" panose="020B0503020204020204" pitchFamily="34" charset="-122"/>
              <a:ea typeface="微软雅黑" panose="020B0503020204020204" pitchFamily="34" charset="-122"/>
            </a:endParaRPr>
          </a:p>
        </p:txBody>
      </p:sp>
      <p:sp>
        <p:nvSpPr>
          <p:cNvPr id="82" name="燕尾形箭头 25"/>
          <p:cNvSpPr>
            <a:spLocks noChangeArrowheads="1"/>
          </p:cNvSpPr>
          <p:nvPr/>
        </p:nvSpPr>
        <p:spPr bwMode="auto">
          <a:xfrm flipH="1">
            <a:off x="5322544" y="2550820"/>
            <a:ext cx="944166" cy="979885"/>
          </a:xfrm>
          <a:prstGeom prst="notchedRightArrow">
            <a:avLst>
              <a:gd name="adj1" fmla="val 60009"/>
              <a:gd name="adj2" fmla="val 36500"/>
            </a:avLst>
          </a:prstGeom>
          <a:solidFill>
            <a:srgbClr val="0D79CA"/>
          </a:solidFill>
          <a:ln>
            <a:noFill/>
          </a:ln>
        </p:spPr>
        <p:txBody>
          <a:bodyPr lIns="68580" tIns="34290" rIns="68580" bIns="34290" anchor="ctr"/>
          <a:lstStyle/>
          <a:p>
            <a:pPr algn="ctr">
              <a:defRPr/>
            </a:pPr>
            <a:endParaRPr lang="zh-CN" altLang="en-US" sz="1100" kern="0">
              <a:latin typeface="微软雅黑" panose="020B0503020204020204" pitchFamily="34" charset="-122"/>
              <a:ea typeface="微软雅黑" panose="020B0503020204020204" pitchFamily="34" charset="-122"/>
            </a:endParaRPr>
          </a:p>
        </p:txBody>
      </p:sp>
      <p:sp>
        <p:nvSpPr>
          <p:cNvPr id="83" name="TextBox 7"/>
          <p:cNvSpPr txBox="1">
            <a:spLocks noChangeArrowheads="1"/>
          </p:cNvSpPr>
          <p:nvPr/>
        </p:nvSpPr>
        <p:spPr bwMode="auto">
          <a:xfrm>
            <a:off x="6092880" y="2908006"/>
            <a:ext cx="932259"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800" kern="0" dirty="0">
                <a:solidFill>
                  <a:schemeClr val="bg1"/>
                </a:solidFill>
                <a:latin typeface="微软雅黑" panose="020B0503020204020204" pitchFamily="34" charset="-122"/>
                <a:ea typeface="微软雅黑" panose="020B0503020204020204" pitchFamily="34" charset="-122"/>
              </a:rPr>
              <a:t>知识</a:t>
            </a:r>
            <a:endParaRPr lang="zh-CN" altLang="en-US" sz="1800" kern="0" dirty="0">
              <a:solidFill>
                <a:schemeClr val="bg1"/>
              </a:solidFill>
              <a:latin typeface="微软雅黑" panose="020B0503020204020204" pitchFamily="34" charset="-122"/>
              <a:ea typeface="微软雅黑" panose="020B0503020204020204" pitchFamily="34" charset="-122"/>
            </a:endParaRPr>
          </a:p>
        </p:txBody>
      </p:sp>
      <p:sp>
        <p:nvSpPr>
          <p:cNvPr id="84" name="TextBox 8"/>
          <p:cNvSpPr txBox="1">
            <a:spLocks noChangeArrowheads="1"/>
          </p:cNvSpPr>
          <p:nvPr/>
        </p:nvSpPr>
        <p:spPr bwMode="auto">
          <a:xfrm>
            <a:off x="4008120" y="2799715"/>
            <a:ext cx="1314450" cy="46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30000"/>
              </a:lnSpc>
              <a:defRPr/>
            </a:pPr>
            <a:r>
              <a:rPr lang="zh-CN" altLang="en-US" sz="2000" dirty="0">
                <a:solidFill>
                  <a:schemeClr val="bg1"/>
                </a:solidFill>
                <a:sym typeface="+mn-ea"/>
              </a:rPr>
              <a:t>智能合约</a:t>
            </a:r>
            <a:endParaRPr lang="zh-CN" altLang="en-US" sz="2000" kern="0" dirty="0">
              <a:solidFill>
                <a:schemeClr val="bg1"/>
              </a:solidFill>
              <a:latin typeface="微软雅黑" panose="020B0503020204020204" pitchFamily="34" charset="-122"/>
              <a:ea typeface="微软雅黑" panose="020B0503020204020204" pitchFamily="34" charset="-122"/>
              <a:sym typeface="+mn-ea"/>
            </a:endParaRPr>
          </a:p>
        </p:txBody>
      </p:sp>
      <p:sp>
        <p:nvSpPr>
          <p:cNvPr id="85" name="TextBox 10"/>
          <p:cNvSpPr txBox="1">
            <a:spLocks noChangeArrowheads="1"/>
          </p:cNvSpPr>
          <p:nvPr/>
        </p:nvSpPr>
        <p:spPr bwMode="auto">
          <a:xfrm>
            <a:off x="5710555" y="1323340"/>
            <a:ext cx="1697990" cy="46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30000"/>
              </a:lnSpc>
              <a:defRPr/>
            </a:pPr>
            <a:r>
              <a:rPr lang="zh-CN" altLang="en-US" sz="2000" dirty="0">
                <a:solidFill>
                  <a:schemeClr val="bg1"/>
                </a:solidFill>
                <a:sym typeface="+mn-ea"/>
              </a:rPr>
              <a:t>数学部分</a:t>
            </a:r>
            <a:endParaRPr lang="zh-CN" altLang="en-US" sz="2000" kern="0" dirty="0">
              <a:solidFill>
                <a:schemeClr val="bg1"/>
              </a:solidFill>
              <a:latin typeface="微软雅黑" panose="020B0503020204020204" pitchFamily="34" charset="-122"/>
              <a:ea typeface="微软雅黑" panose="020B0503020204020204" pitchFamily="34" charset="-122"/>
              <a:sym typeface="+mn-ea"/>
            </a:endParaRPr>
          </a:p>
        </p:txBody>
      </p:sp>
      <p:sp>
        <p:nvSpPr>
          <p:cNvPr id="86" name="燕尾形箭头 29"/>
          <p:cNvSpPr>
            <a:spLocks noChangeArrowheads="1"/>
          </p:cNvSpPr>
          <p:nvPr/>
        </p:nvSpPr>
        <p:spPr bwMode="auto">
          <a:xfrm rot="5400000" flipV="1">
            <a:off x="6084546" y="3319963"/>
            <a:ext cx="944165" cy="979884"/>
          </a:xfrm>
          <a:prstGeom prst="notchedRightArrow">
            <a:avLst>
              <a:gd name="adj1" fmla="val 60009"/>
              <a:gd name="adj2" fmla="val 36500"/>
            </a:avLst>
          </a:prstGeom>
          <a:solidFill>
            <a:srgbClr val="0D79CA"/>
          </a:solidFill>
          <a:ln>
            <a:noFill/>
          </a:ln>
          <a:effectLst>
            <a:outerShdw dist="25401" dir="2700000" algn="ctr" rotWithShape="0">
              <a:srgbClr val="000000">
                <a:alpha val="14000"/>
              </a:srgbClr>
            </a:outerShdw>
          </a:effectLst>
        </p:spPr>
        <p:txBody>
          <a:bodyPr lIns="216000" tIns="34290" rIns="68580" bIns="34290" anchor="ctr"/>
          <a:lstStyle/>
          <a:p>
            <a:pPr algn="ctr">
              <a:defRPr/>
            </a:pPr>
            <a:endParaRPr lang="zh-CN" altLang="en-US" sz="2400" kern="0">
              <a:latin typeface="微软雅黑" panose="020B0503020204020204" pitchFamily="34" charset="-122"/>
              <a:ea typeface="微软雅黑" panose="020B0503020204020204" pitchFamily="34" charset="-122"/>
            </a:endParaRPr>
          </a:p>
        </p:txBody>
      </p:sp>
      <p:sp>
        <p:nvSpPr>
          <p:cNvPr id="102" name="TextBox 8"/>
          <p:cNvSpPr txBox="1">
            <a:spLocks noChangeArrowheads="1"/>
          </p:cNvSpPr>
          <p:nvPr/>
        </p:nvSpPr>
        <p:spPr bwMode="auto">
          <a:xfrm>
            <a:off x="5793105" y="4364990"/>
            <a:ext cx="1527175" cy="46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30000"/>
              </a:lnSpc>
              <a:defRPr/>
            </a:pPr>
            <a:r>
              <a:rPr lang="zh-CN" altLang="en-US" sz="2000" dirty="0">
                <a:solidFill>
                  <a:schemeClr val="bg1"/>
                </a:solidFill>
                <a:sym typeface="+mn-ea"/>
              </a:rPr>
              <a:t>产业应用</a:t>
            </a:r>
            <a:endParaRPr lang="zh-CN" altLang="en-US" sz="2000" kern="0" dirty="0">
              <a:solidFill>
                <a:schemeClr val="bg1"/>
              </a:solidFill>
              <a:latin typeface="微软雅黑" panose="020B0503020204020204" pitchFamily="34" charset="-122"/>
              <a:ea typeface="微软雅黑" panose="020B0503020204020204" pitchFamily="34" charset="-122"/>
              <a:sym typeface="+mn-ea"/>
            </a:endParaRPr>
          </a:p>
        </p:txBody>
      </p:sp>
      <p:sp>
        <p:nvSpPr>
          <p:cNvPr id="103" name="矩形 102"/>
          <p:cNvSpPr>
            <a:spLocks noChangeArrowheads="1"/>
          </p:cNvSpPr>
          <p:nvPr/>
        </p:nvSpPr>
        <p:spPr bwMode="auto">
          <a:xfrm>
            <a:off x="771590" y="1401177"/>
            <a:ext cx="53579" cy="620316"/>
          </a:xfrm>
          <a:prstGeom prst="rect">
            <a:avLst/>
          </a:prstGeom>
          <a:solidFill>
            <a:srgbClr val="0D79CA"/>
          </a:solidFill>
          <a:ln w="9525">
            <a:noFill/>
            <a:miter lim="800000"/>
          </a:ln>
        </p:spPr>
        <p:txBody>
          <a:bodyPr lIns="68580" tIns="34290" rIns="68580" bIns="34290" anchor="ctr"/>
          <a:lstStyle/>
          <a:p>
            <a:pPr algn="ctr">
              <a:defRPr/>
            </a:pPr>
            <a:endParaRPr lang="zh-CN" altLang="en-US" kern="0"/>
          </a:p>
        </p:txBody>
      </p:sp>
      <p:sp>
        <p:nvSpPr>
          <p:cNvPr id="104" name="矩形 70"/>
          <p:cNvSpPr>
            <a:spLocks noChangeArrowheads="1"/>
          </p:cNvSpPr>
          <p:nvPr/>
        </p:nvSpPr>
        <p:spPr bwMode="auto">
          <a:xfrm>
            <a:off x="764605" y="2733328"/>
            <a:ext cx="53579" cy="619125"/>
          </a:xfrm>
          <a:prstGeom prst="rect">
            <a:avLst/>
          </a:prstGeom>
          <a:solidFill>
            <a:srgbClr val="0D79CA"/>
          </a:solidFill>
          <a:ln w="9525">
            <a:noFill/>
            <a:miter lim="800000"/>
          </a:ln>
        </p:spPr>
        <p:txBody>
          <a:bodyPr lIns="68580" tIns="34290" rIns="68580" bIns="34290" anchor="ctr"/>
          <a:lstStyle/>
          <a:p>
            <a:pPr algn="ctr">
              <a:defRPr/>
            </a:pPr>
            <a:endParaRPr lang="zh-CN" altLang="en-US" kern="0"/>
          </a:p>
        </p:txBody>
      </p:sp>
      <p:sp>
        <p:nvSpPr>
          <p:cNvPr id="105" name="矩形 75"/>
          <p:cNvSpPr>
            <a:spLocks noChangeArrowheads="1"/>
          </p:cNvSpPr>
          <p:nvPr/>
        </p:nvSpPr>
        <p:spPr bwMode="auto">
          <a:xfrm>
            <a:off x="771590" y="4064288"/>
            <a:ext cx="53579" cy="619125"/>
          </a:xfrm>
          <a:prstGeom prst="rect">
            <a:avLst/>
          </a:prstGeom>
          <a:solidFill>
            <a:srgbClr val="0D79CA"/>
          </a:solidFill>
          <a:ln w="9525">
            <a:noFill/>
            <a:miter lim="800000"/>
          </a:ln>
        </p:spPr>
        <p:txBody>
          <a:bodyPr lIns="68580" tIns="34290" rIns="68580" bIns="34290" anchor="ctr"/>
          <a:lstStyle/>
          <a:p>
            <a:pPr algn="ctr">
              <a:defRPr/>
            </a:pPr>
            <a:endParaRPr lang="zh-CN" altLang="en-US" kern="0"/>
          </a:p>
        </p:txBody>
      </p:sp>
      <p:grpSp>
        <p:nvGrpSpPr>
          <p:cNvPr id="106" name="Group 18"/>
          <p:cNvGrpSpPr/>
          <p:nvPr/>
        </p:nvGrpSpPr>
        <p:grpSpPr bwMode="auto">
          <a:xfrm>
            <a:off x="933984" y="1312806"/>
            <a:ext cx="2887266" cy="797284"/>
            <a:chOff x="0" y="-178904"/>
            <a:chExt cx="3850501" cy="1064575"/>
          </a:xfrm>
        </p:grpSpPr>
        <p:sp>
          <p:nvSpPr>
            <p:cNvPr id="107" name="文本框 44"/>
            <p:cNvSpPr txBox="1">
              <a:spLocks noChangeArrowheads="1"/>
            </p:cNvSpPr>
            <p:nvPr/>
          </p:nvSpPr>
          <p:spPr bwMode="auto">
            <a:xfrm>
              <a:off x="0" y="-178904"/>
              <a:ext cx="2674843" cy="532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2000" dirty="0">
                  <a:solidFill>
                    <a:schemeClr val="bg1"/>
                  </a:solidFill>
                  <a:sym typeface="+mn-ea"/>
                </a:rPr>
                <a:t>数学部分</a:t>
              </a:r>
              <a:endParaRPr lang="zh-CN" altLang="en-US" sz="2000" b="1" kern="0" dirty="0">
                <a:solidFill>
                  <a:schemeClr val="bg1"/>
                </a:solidFill>
                <a:latin typeface="微软雅黑" panose="020B0503020204020204" pitchFamily="34" charset="-122"/>
                <a:ea typeface="微软雅黑" panose="020B0503020204020204" pitchFamily="34" charset="-122"/>
                <a:sym typeface="+mn-ea"/>
              </a:endParaRPr>
            </a:p>
          </p:txBody>
        </p:sp>
        <p:sp>
          <p:nvSpPr>
            <p:cNvPr id="108" name="文本框 14"/>
            <p:cNvSpPr txBox="1">
              <a:spLocks noChangeArrowheads="1"/>
            </p:cNvSpPr>
            <p:nvPr/>
          </p:nvSpPr>
          <p:spPr bwMode="auto">
            <a:xfrm>
              <a:off x="0" y="353199"/>
              <a:ext cx="3850501" cy="532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defRPr/>
              </a:pPr>
              <a:r>
                <a:rPr lang="zh-CN" altLang="en-US" sz="2000" dirty="0">
                  <a:solidFill>
                    <a:schemeClr val="bg1"/>
                  </a:solidFill>
                  <a:sym typeface="+mn-ea"/>
                </a:rPr>
                <a:t>密码学算法和共识算法。</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109" name="Group 21"/>
          <p:cNvGrpSpPr/>
          <p:nvPr/>
        </p:nvGrpSpPr>
        <p:grpSpPr bwMode="auto">
          <a:xfrm>
            <a:off x="968909" y="2501010"/>
            <a:ext cx="2887901" cy="1055542"/>
            <a:chOff x="-847" y="-111732"/>
            <a:chExt cx="3851348" cy="1407031"/>
          </a:xfrm>
        </p:grpSpPr>
        <p:sp>
          <p:nvSpPr>
            <p:cNvPr id="110" name="文本框 47"/>
            <p:cNvSpPr txBox="1">
              <a:spLocks noChangeArrowheads="1"/>
            </p:cNvSpPr>
            <p:nvPr/>
          </p:nvSpPr>
          <p:spPr bwMode="auto">
            <a:xfrm>
              <a:off x="-847" y="-111732"/>
              <a:ext cx="2674843" cy="53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2000" dirty="0">
                  <a:solidFill>
                    <a:schemeClr val="bg1"/>
                  </a:solidFill>
                  <a:sym typeface="+mn-ea"/>
                </a:rPr>
                <a:t>智能合约</a:t>
              </a:r>
              <a:endParaRPr lang="zh-CN" altLang="en-US" sz="2000" b="1" kern="0" dirty="0">
                <a:solidFill>
                  <a:schemeClr val="bg1"/>
                </a:solidFill>
                <a:latin typeface="微软雅黑" panose="020B0503020204020204" pitchFamily="34" charset="-122"/>
                <a:ea typeface="微软雅黑" panose="020B0503020204020204" pitchFamily="34" charset="-122"/>
                <a:sym typeface="+mn-ea"/>
              </a:endParaRPr>
            </a:p>
          </p:txBody>
        </p:sp>
        <p:sp>
          <p:nvSpPr>
            <p:cNvPr id="111" name="文本框 14"/>
            <p:cNvSpPr txBox="1">
              <a:spLocks noChangeArrowheads="1"/>
            </p:cNvSpPr>
            <p:nvPr/>
          </p:nvSpPr>
          <p:spPr bwMode="auto">
            <a:xfrm>
              <a:off x="0" y="353199"/>
              <a:ext cx="3850501" cy="9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defRPr/>
              </a:pPr>
              <a:r>
                <a:rPr lang="en-US" altLang="zh-CN" sz="2000" dirty="0">
                  <a:solidFill>
                    <a:schemeClr val="bg1"/>
                  </a:solidFill>
                  <a:sym typeface="+mn-ea"/>
                </a:rPr>
                <a:t>solidity</a:t>
              </a:r>
              <a:r>
                <a:rPr lang="zh-CN" altLang="en-US" sz="2000" dirty="0">
                  <a:solidFill>
                    <a:schemeClr val="bg1"/>
                  </a:solidFill>
                  <a:sym typeface="+mn-ea"/>
                </a:rPr>
                <a:t>、</a:t>
              </a:r>
              <a:r>
                <a:rPr lang="en-US" altLang="zh-CN" sz="2000" dirty="0">
                  <a:solidFill>
                    <a:schemeClr val="bg1"/>
                  </a:solidFill>
                  <a:sym typeface="+mn-ea"/>
                </a:rPr>
                <a:t>cadence</a:t>
              </a:r>
              <a:r>
                <a:rPr lang="zh-CN" altLang="en-US" sz="2000" dirty="0">
                  <a:solidFill>
                    <a:schemeClr val="bg1"/>
                  </a:solidFill>
                  <a:sym typeface="+mn-ea"/>
                </a:rPr>
                <a:t>以及</a:t>
              </a:r>
              <a:r>
                <a:rPr lang="en-US" altLang="zh-CN" sz="2000" dirty="0" err="1">
                  <a:solidFill>
                    <a:schemeClr val="bg1"/>
                  </a:solidFill>
                  <a:sym typeface="+mn-ea"/>
                </a:rPr>
                <a:t>wasm</a:t>
              </a:r>
              <a:endParaRPr lang="en-US" altLang="zh-CN" sz="2000" dirty="0" err="1">
                <a:solidFill>
                  <a:schemeClr val="bg1"/>
                </a:solidFill>
                <a:latin typeface="微软雅黑" panose="020B0503020204020204" pitchFamily="34" charset="-122"/>
                <a:ea typeface="微软雅黑" panose="020B0503020204020204" pitchFamily="34" charset="-122"/>
                <a:sym typeface="+mn-ea"/>
              </a:endParaRPr>
            </a:p>
          </p:txBody>
        </p:sp>
      </p:grpSp>
      <p:grpSp>
        <p:nvGrpSpPr>
          <p:cNvPr id="112" name="Group 24"/>
          <p:cNvGrpSpPr/>
          <p:nvPr/>
        </p:nvGrpSpPr>
        <p:grpSpPr bwMode="auto">
          <a:xfrm>
            <a:off x="969544" y="3610189"/>
            <a:ext cx="2887266" cy="1352086"/>
            <a:chOff x="46577" y="0"/>
            <a:chExt cx="3850501" cy="1802324"/>
          </a:xfrm>
        </p:grpSpPr>
        <p:sp>
          <p:nvSpPr>
            <p:cNvPr id="113" name="文本框 50"/>
            <p:cNvSpPr txBox="1">
              <a:spLocks noChangeArrowheads="1"/>
            </p:cNvSpPr>
            <p:nvPr/>
          </p:nvSpPr>
          <p:spPr bwMode="auto">
            <a:xfrm>
              <a:off x="46577" y="0"/>
              <a:ext cx="2674843" cy="53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2000" dirty="0">
                  <a:solidFill>
                    <a:schemeClr val="bg1"/>
                  </a:solidFill>
                  <a:sym typeface="+mn-ea"/>
                </a:rPr>
                <a:t>金融部分</a:t>
              </a:r>
              <a:endParaRPr lang="zh-CN" altLang="en-US" sz="2000" b="1" kern="0" dirty="0">
                <a:solidFill>
                  <a:schemeClr val="bg1"/>
                </a:solidFill>
                <a:latin typeface="微软雅黑" panose="020B0503020204020204" pitchFamily="34" charset="-122"/>
                <a:ea typeface="微软雅黑" panose="020B0503020204020204" pitchFamily="34" charset="-122"/>
                <a:sym typeface="+mn-ea"/>
              </a:endParaRPr>
            </a:p>
          </p:txBody>
        </p:sp>
        <p:sp>
          <p:nvSpPr>
            <p:cNvPr id="114" name="文本框 14"/>
            <p:cNvSpPr txBox="1">
              <a:spLocks noChangeArrowheads="1"/>
            </p:cNvSpPr>
            <p:nvPr/>
          </p:nvSpPr>
          <p:spPr bwMode="auto">
            <a:xfrm>
              <a:off x="46577" y="449694"/>
              <a:ext cx="3850501" cy="135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defRPr/>
              </a:pPr>
              <a:r>
                <a:rPr lang="en-US" altLang="zh-CN" sz="2000" dirty="0">
                  <a:solidFill>
                    <a:schemeClr val="bg1"/>
                  </a:solidFill>
                  <a:sym typeface="+mn-ea"/>
                </a:rPr>
                <a:t>erc20</a:t>
              </a:r>
              <a:r>
                <a:rPr lang="zh-CN" altLang="en-US" sz="2000" dirty="0">
                  <a:solidFill>
                    <a:schemeClr val="bg1"/>
                  </a:solidFill>
                  <a:sym typeface="+mn-ea"/>
                </a:rPr>
                <a:t>、</a:t>
              </a:r>
              <a:r>
                <a:rPr lang="en-US" altLang="zh-CN" sz="2000" dirty="0">
                  <a:solidFill>
                    <a:schemeClr val="bg1"/>
                  </a:solidFill>
                  <a:sym typeface="+mn-ea"/>
                </a:rPr>
                <a:t>erc721</a:t>
              </a:r>
              <a:r>
                <a:rPr lang="zh-CN" altLang="en-US" sz="2000" dirty="0">
                  <a:solidFill>
                    <a:schemeClr val="bg1"/>
                  </a:solidFill>
                  <a:sym typeface="+mn-ea"/>
                </a:rPr>
                <a:t>已经成为事实上的标准，这是基础</a:t>
              </a:r>
              <a:endParaRPr lang="zh-CN" altLang="en-US" sz="2000" dirty="0">
                <a:solidFill>
                  <a:schemeClr val="bg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0-#ppt_w/2"/>
                                          </p:val>
                                        </p:tav>
                                        <p:tav tm="100000">
                                          <p:val>
                                            <p:strVal val="#ppt_x"/>
                                          </p:val>
                                        </p:tav>
                                      </p:tavLst>
                                    </p:anim>
                                    <p:anim calcmode="lin" valueType="num">
                                      <p:cBhvr additive="base">
                                        <p:cTn id="16" dur="500" fill="hold"/>
                                        <p:tgtEl>
                                          <p:spTgt spid="8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500" fill="hold"/>
                                        <p:tgtEl>
                                          <p:spTgt spid="81"/>
                                        </p:tgtEl>
                                        <p:attrNameLst>
                                          <p:attrName>ppt_x</p:attrName>
                                        </p:attrNameLst>
                                      </p:cBhvr>
                                      <p:tavLst>
                                        <p:tav tm="0">
                                          <p:val>
                                            <p:strVal val="1+#ppt_w/2"/>
                                          </p:val>
                                        </p:tav>
                                        <p:tav tm="100000">
                                          <p:val>
                                            <p:strVal val="#ppt_x"/>
                                          </p:val>
                                        </p:tav>
                                      </p:tavLst>
                                    </p:anim>
                                    <p:anim calcmode="lin" valueType="num">
                                      <p:cBhvr additive="base">
                                        <p:cTn id="20" dur="500" fill="hold"/>
                                        <p:tgtEl>
                                          <p:spTgt spid="81"/>
                                        </p:tgtEl>
                                        <p:attrNameLst>
                                          <p:attrName>ppt_y</p:attrName>
                                        </p:attrNameLst>
                                      </p:cBhvr>
                                      <p:tavLst>
                                        <p:tav tm="0">
                                          <p:val>
                                            <p:strVal val="#ppt_y"/>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500" fill="hold"/>
                                        <p:tgtEl>
                                          <p:spTgt spid="80"/>
                                        </p:tgtEl>
                                        <p:attrNameLst>
                                          <p:attrName>ppt_x</p:attrName>
                                        </p:attrNameLst>
                                      </p:cBhvr>
                                      <p:tavLst>
                                        <p:tav tm="0">
                                          <p:val>
                                            <p:strVal val="#ppt_x"/>
                                          </p:val>
                                        </p:tav>
                                        <p:tav tm="100000">
                                          <p:val>
                                            <p:strVal val="#ppt_x"/>
                                          </p:val>
                                        </p:tav>
                                      </p:tavLst>
                                    </p:anim>
                                    <p:anim calcmode="lin" valueType="num">
                                      <p:cBhvr additive="base">
                                        <p:cTn id="24" dur="500" fill="hold"/>
                                        <p:tgtEl>
                                          <p:spTgt spid="80"/>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 calcmode="lin" valueType="num">
                                      <p:cBhvr additive="base">
                                        <p:cTn id="27" dur="500" fill="hold"/>
                                        <p:tgtEl>
                                          <p:spTgt spid="86"/>
                                        </p:tgtEl>
                                        <p:attrNameLst>
                                          <p:attrName>ppt_x</p:attrName>
                                        </p:attrNameLst>
                                      </p:cBhvr>
                                      <p:tavLst>
                                        <p:tav tm="0">
                                          <p:val>
                                            <p:strVal val="#ppt_x"/>
                                          </p:val>
                                        </p:tav>
                                        <p:tav tm="100000">
                                          <p:val>
                                            <p:strVal val="#ppt_x"/>
                                          </p:val>
                                        </p:tav>
                                      </p:tavLst>
                                    </p:anim>
                                    <p:anim calcmode="lin" valueType="num">
                                      <p:cBhvr additive="base">
                                        <p:cTn id="28" dur="500" fill="hold"/>
                                        <p:tgtEl>
                                          <p:spTgt spid="86"/>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12" presetClass="entr" presetSubtype="2" fill="hold" grpId="0" nodeType="afterEffect">
                                  <p:stCondLst>
                                    <p:cond delay="0"/>
                                  </p:stCondLst>
                                  <p:childTnLst>
                                    <p:set>
                                      <p:cBhvr>
                                        <p:cTn id="31" dur="1" fill="hold">
                                          <p:stCondLst>
                                            <p:cond delay="0"/>
                                          </p:stCondLst>
                                        </p:cTn>
                                        <p:tgtEl>
                                          <p:spTgt spid="84"/>
                                        </p:tgtEl>
                                        <p:attrNameLst>
                                          <p:attrName>style.visibility</p:attrName>
                                        </p:attrNameLst>
                                      </p:cBhvr>
                                      <p:to>
                                        <p:strVal val="visible"/>
                                      </p:to>
                                    </p:set>
                                    <p:anim calcmode="lin" valueType="num">
                                      <p:cBhvr additive="base">
                                        <p:cTn id="32" dur="500"/>
                                        <p:tgtEl>
                                          <p:spTgt spid="84"/>
                                        </p:tgtEl>
                                        <p:attrNameLst>
                                          <p:attrName>ppt_x</p:attrName>
                                        </p:attrNameLst>
                                      </p:cBhvr>
                                      <p:tavLst>
                                        <p:tav tm="0">
                                          <p:val>
                                            <p:strVal val="#ppt_x+#ppt_w*1.125000"/>
                                          </p:val>
                                        </p:tav>
                                        <p:tav tm="100000">
                                          <p:val>
                                            <p:strVal val="#ppt_x"/>
                                          </p:val>
                                        </p:tav>
                                      </p:tavLst>
                                    </p:anim>
                                    <p:animEffect transition="in" filter="wipe(left)">
                                      <p:cBhvr>
                                        <p:cTn id="33" dur="500"/>
                                        <p:tgtEl>
                                          <p:spTgt spid="84"/>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85"/>
                                        </p:tgtEl>
                                        <p:attrNameLst>
                                          <p:attrName>style.visibility</p:attrName>
                                        </p:attrNameLst>
                                      </p:cBhvr>
                                      <p:to>
                                        <p:strVal val="visible"/>
                                      </p:to>
                                    </p:set>
                                    <p:anim calcmode="lin" valueType="num">
                                      <p:cBhvr additive="base">
                                        <p:cTn id="36" dur="500"/>
                                        <p:tgtEl>
                                          <p:spTgt spid="85"/>
                                        </p:tgtEl>
                                        <p:attrNameLst>
                                          <p:attrName>ppt_y</p:attrName>
                                        </p:attrNameLst>
                                      </p:cBhvr>
                                      <p:tavLst>
                                        <p:tav tm="0">
                                          <p:val>
                                            <p:strVal val="#ppt_y+#ppt_h*1.125000"/>
                                          </p:val>
                                        </p:tav>
                                        <p:tav tm="100000">
                                          <p:val>
                                            <p:strVal val="#ppt_y"/>
                                          </p:val>
                                        </p:tav>
                                      </p:tavLst>
                                    </p:anim>
                                    <p:animEffect transition="in" filter="wipe(up)">
                                      <p:cBhvr>
                                        <p:cTn id="37" dur="500"/>
                                        <p:tgtEl>
                                          <p:spTgt spid="85"/>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p:tgtEl>
                                          <p:spTgt spid="78"/>
                                        </p:tgtEl>
                                        <p:attrNameLst>
                                          <p:attrName>ppt_x</p:attrName>
                                        </p:attrNameLst>
                                      </p:cBhvr>
                                      <p:tavLst>
                                        <p:tav tm="0">
                                          <p:val>
                                            <p:strVal val="#ppt_x-#ppt_w*1.125000"/>
                                          </p:val>
                                        </p:tav>
                                        <p:tav tm="100000">
                                          <p:val>
                                            <p:strVal val="#ppt_x"/>
                                          </p:val>
                                        </p:tav>
                                      </p:tavLst>
                                    </p:anim>
                                    <p:animEffect transition="in" filter="wipe(right)">
                                      <p:cBhvr>
                                        <p:cTn id="41" dur="500"/>
                                        <p:tgtEl>
                                          <p:spTgt spid="78"/>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102"/>
                                        </p:tgtEl>
                                        <p:attrNameLst>
                                          <p:attrName>style.visibility</p:attrName>
                                        </p:attrNameLst>
                                      </p:cBhvr>
                                      <p:to>
                                        <p:strVal val="visible"/>
                                      </p:to>
                                    </p:set>
                                    <p:anim calcmode="lin" valueType="num">
                                      <p:cBhvr additive="base">
                                        <p:cTn id="44" dur="500"/>
                                        <p:tgtEl>
                                          <p:spTgt spid="102"/>
                                        </p:tgtEl>
                                        <p:attrNameLst>
                                          <p:attrName>ppt_y</p:attrName>
                                        </p:attrNameLst>
                                      </p:cBhvr>
                                      <p:tavLst>
                                        <p:tav tm="0">
                                          <p:val>
                                            <p:strVal val="#ppt_y-#ppt_h*1.125000"/>
                                          </p:val>
                                        </p:tav>
                                        <p:tav tm="100000">
                                          <p:val>
                                            <p:strVal val="#ppt_y"/>
                                          </p:val>
                                        </p:tav>
                                      </p:tavLst>
                                    </p:anim>
                                    <p:animEffect transition="in" filter="wipe(down)">
                                      <p:cBhvr>
                                        <p:cTn id="45" dur="500"/>
                                        <p:tgtEl>
                                          <p:spTgt spid="102"/>
                                        </p:tgtEl>
                                      </p:cBhvr>
                                    </p:animEffect>
                                  </p:childTnLst>
                                </p:cTn>
                              </p:par>
                            </p:childTnLst>
                          </p:cTn>
                        </p:par>
                        <p:par>
                          <p:cTn id="46" fill="hold">
                            <p:stCondLst>
                              <p:cond delay="2000"/>
                            </p:stCondLst>
                            <p:childTnLst>
                              <p:par>
                                <p:cTn id="47" presetID="53" presetClass="entr" presetSubtype="16" fill="hold" grpId="0" nodeType="after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p:cTn id="49" dur="500" fill="hold"/>
                                        <p:tgtEl>
                                          <p:spTgt spid="83"/>
                                        </p:tgtEl>
                                        <p:attrNameLst>
                                          <p:attrName>ppt_w</p:attrName>
                                        </p:attrNameLst>
                                      </p:cBhvr>
                                      <p:tavLst>
                                        <p:tav tm="0">
                                          <p:val>
                                            <p:fltVal val="0"/>
                                          </p:val>
                                        </p:tav>
                                        <p:tav tm="100000">
                                          <p:val>
                                            <p:strVal val="#ppt_w"/>
                                          </p:val>
                                        </p:tav>
                                      </p:tavLst>
                                    </p:anim>
                                    <p:anim calcmode="lin" valueType="num">
                                      <p:cBhvr>
                                        <p:cTn id="50" dur="500" fill="hold"/>
                                        <p:tgtEl>
                                          <p:spTgt spid="83"/>
                                        </p:tgtEl>
                                        <p:attrNameLst>
                                          <p:attrName>ppt_h</p:attrName>
                                        </p:attrNameLst>
                                      </p:cBhvr>
                                      <p:tavLst>
                                        <p:tav tm="0">
                                          <p:val>
                                            <p:fltVal val="0"/>
                                          </p:val>
                                        </p:tav>
                                        <p:tav tm="100000">
                                          <p:val>
                                            <p:strVal val="#ppt_h"/>
                                          </p:val>
                                        </p:tav>
                                      </p:tavLst>
                                    </p:anim>
                                    <p:animEffect transition="in" filter="fade">
                                      <p:cBhvr>
                                        <p:cTn id="51" dur="500"/>
                                        <p:tgtEl>
                                          <p:spTgt spid="83"/>
                                        </p:tgtEl>
                                      </p:cBhvr>
                                    </p:animEffect>
                                  </p:childTnLst>
                                </p:cTn>
                              </p:par>
                            </p:childTnLst>
                          </p:cTn>
                        </p:par>
                        <p:par>
                          <p:cTn id="52" fill="hold">
                            <p:stCondLst>
                              <p:cond delay="2500"/>
                            </p:stCondLst>
                            <p:childTnLst>
                              <p:par>
                                <p:cTn id="53" presetID="2" presetClass="entr" presetSubtype="4" fill="hold" grpId="0" nodeType="afterEffect">
                                  <p:stCondLst>
                                    <p:cond delay="0"/>
                                  </p:stCondLst>
                                  <p:childTnLst>
                                    <p:set>
                                      <p:cBhvr>
                                        <p:cTn id="54" dur="1" fill="hold">
                                          <p:stCondLst>
                                            <p:cond delay="0"/>
                                          </p:stCondLst>
                                        </p:cTn>
                                        <p:tgtEl>
                                          <p:spTgt spid="104"/>
                                        </p:tgtEl>
                                        <p:attrNameLst>
                                          <p:attrName>style.visibility</p:attrName>
                                        </p:attrNameLst>
                                      </p:cBhvr>
                                      <p:to>
                                        <p:strVal val="visible"/>
                                      </p:to>
                                    </p:set>
                                    <p:anim calcmode="lin" valueType="num">
                                      <p:cBhvr additive="base">
                                        <p:cTn id="55" dur="500" fill="hold"/>
                                        <p:tgtEl>
                                          <p:spTgt spid="104"/>
                                        </p:tgtEl>
                                        <p:attrNameLst>
                                          <p:attrName>ppt_x</p:attrName>
                                        </p:attrNameLst>
                                      </p:cBhvr>
                                      <p:tavLst>
                                        <p:tav tm="0">
                                          <p:val>
                                            <p:strVal val="#ppt_x"/>
                                          </p:val>
                                        </p:tav>
                                        <p:tav tm="100000">
                                          <p:val>
                                            <p:strVal val="#ppt_x"/>
                                          </p:val>
                                        </p:tav>
                                      </p:tavLst>
                                    </p:anim>
                                    <p:anim calcmode="lin" valueType="num">
                                      <p:cBhvr additive="base">
                                        <p:cTn id="56" dur="500" fill="hold"/>
                                        <p:tgtEl>
                                          <p:spTgt spid="10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100"/>
                                  </p:stCondLst>
                                  <p:childTnLst>
                                    <p:set>
                                      <p:cBhvr>
                                        <p:cTn id="58" dur="1" fill="hold">
                                          <p:stCondLst>
                                            <p:cond delay="0"/>
                                          </p:stCondLst>
                                        </p:cTn>
                                        <p:tgtEl>
                                          <p:spTgt spid="103"/>
                                        </p:tgtEl>
                                        <p:attrNameLst>
                                          <p:attrName>style.visibility</p:attrName>
                                        </p:attrNameLst>
                                      </p:cBhvr>
                                      <p:to>
                                        <p:strVal val="visible"/>
                                      </p:to>
                                    </p:set>
                                    <p:anim calcmode="lin" valueType="num">
                                      <p:cBhvr additive="base">
                                        <p:cTn id="59" dur="500" fill="hold"/>
                                        <p:tgtEl>
                                          <p:spTgt spid="103"/>
                                        </p:tgtEl>
                                        <p:attrNameLst>
                                          <p:attrName>ppt_x</p:attrName>
                                        </p:attrNameLst>
                                      </p:cBhvr>
                                      <p:tavLst>
                                        <p:tav tm="0">
                                          <p:val>
                                            <p:strVal val="#ppt_x"/>
                                          </p:val>
                                        </p:tav>
                                        <p:tav tm="100000">
                                          <p:val>
                                            <p:strVal val="#ppt_x"/>
                                          </p:val>
                                        </p:tav>
                                      </p:tavLst>
                                    </p:anim>
                                    <p:anim calcmode="lin" valueType="num">
                                      <p:cBhvr additive="base">
                                        <p:cTn id="60" dur="500" fill="hold"/>
                                        <p:tgtEl>
                                          <p:spTgt spid="10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200"/>
                                  </p:stCondLst>
                                  <p:childTnLst>
                                    <p:set>
                                      <p:cBhvr>
                                        <p:cTn id="62" dur="1" fill="hold">
                                          <p:stCondLst>
                                            <p:cond delay="0"/>
                                          </p:stCondLst>
                                        </p:cTn>
                                        <p:tgtEl>
                                          <p:spTgt spid="105"/>
                                        </p:tgtEl>
                                        <p:attrNameLst>
                                          <p:attrName>style.visibility</p:attrName>
                                        </p:attrNameLst>
                                      </p:cBhvr>
                                      <p:to>
                                        <p:strVal val="visible"/>
                                      </p:to>
                                    </p:set>
                                    <p:anim calcmode="lin" valueType="num">
                                      <p:cBhvr additive="base">
                                        <p:cTn id="63" dur="500" fill="hold"/>
                                        <p:tgtEl>
                                          <p:spTgt spid="105"/>
                                        </p:tgtEl>
                                        <p:attrNameLst>
                                          <p:attrName>ppt_x</p:attrName>
                                        </p:attrNameLst>
                                      </p:cBhvr>
                                      <p:tavLst>
                                        <p:tav tm="0">
                                          <p:val>
                                            <p:strVal val="#ppt_x"/>
                                          </p:val>
                                        </p:tav>
                                        <p:tav tm="100000">
                                          <p:val>
                                            <p:strVal val="#ppt_x"/>
                                          </p:val>
                                        </p:tav>
                                      </p:tavLst>
                                    </p:anim>
                                    <p:anim calcmode="lin" valueType="num">
                                      <p:cBhvr additive="base">
                                        <p:cTn id="64" dur="500" fill="hold"/>
                                        <p:tgtEl>
                                          <p:spTgt spid="105"/>
                                        </p:tgtEl>
                                        <p:attrNameLst>
                                          <p:attrName>ppt_y</p:attrName>
                                        </p:attrNameLst>
                                      </p:cBhvr>
                                      <p:tavLst>
                                        <p:tav tm="0">
                                          <p:val>
                                            <p:strVal val="1+#ppt_h/2"/>
                                          </p:val>
                                        </p:tav>
                                        <p:tav tm="100000">
                                          <p:val>
                                            <p:strVal val="#ppt_y"/>
                                          </p:val>
                                        </p:tav>
                                      </p:tavLst>
                                    </p:anim>
                                  </p:childTnLst>
                                </p:cTn>
                              </p:par>
                            </p:childTnLst>
                          </p:cTn>
                        </p:par>
                        <p:par>
                          <p:cTn id="65" fill="hold">
                            <p:stCondLst>
                              <p:cond delay="3000"/>
                            </p:stCondLst>
                            <p:childTnLst>
                              <p:par>
                                <p:cTn id="66" presetID="22" presetClass="entr" presetSubtype="8" fill="hold" nodeType="after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wipe(left)">
                                      <p:cBhvr>
                                        <p:cTn id="68" dur="500"/>
                                        <p:tgtEl>
                                          <p:spTgt spid="106"/>
                                        </p:tgtEl>
                                      </p:cBhvr>
                                    </p:animEffect>
                                  </p:childTnLst>
                                </p:cTn>
                              </p:par>
                            </p:childTnLst>
                          </p:cTn>
                        </p:par>
                        <p:par>
                          <p:cTn id="69" fill="hold">
                            <p:stCondLst>
                              <p:cond delay="3500"/>
                            </p:stCondLst>
                            <p:childTnLst>
                              <p:par>
                                <p:cTn id="70" presetID="22" presetClass="entr" presetSubtype="8" fill="hold" nodeType="after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wipe(left)">
                                      <p:cBhvr>
                                        <p:cTn id="72" dur="500"/>
                                        <p:tgtEl>
                                          <p:spTgt spid="109"/>
                                        </p:tgtEl>
                                      </p:cBhvr>
                                    </p:animEffect>
                                  </p:childTnLst>
                                </p:cTn>
                              </p:par>
                            </p:childTnLst>
                          </p:cTn>
                        </p:par>
                        <p:par>
                          <p:cTn id="73" fill="hold">
                            <p:stCondLst>
                              <p:cond delay="4000"/>
                            </p:stCondLst>
                            <p:childTnLst>
                              <p:par>
                                <p:cTn id="74" presetID="22" presetClass="entr" presetSubtype="8" fill="hold" nodeType="after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left)">
                                      <p:cBhvr>
                                        <p:cTn id="7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8" grpId="0"/>
      <p:bldP spid="80" grpId="0" bldLvl="0" animBg="1"/>
      <p:bldP spid="81" grpId="0" bldLvl="0" animBg="1"/>
      <p:bldP spid="82" grpId="0" bldLvl="0" animBg="1"/>
      <p:bldP spid="83" grpId="0"/>
      <p:bldP spid="84" grpId="0"/>
      <p:bldP spid="85" grpId="0"/>
      <p:bldP spid="86" grpId="0" bldLvl="0" animBg="1"/>
      <p:bldP spid="102" grpId="0"/>
      <p:bldP spid="103" grpId="0" bldLvl="0" animBg="1"/>
      <p:bldP spid="104" grpId="0" bldLvl="0" animBg="1"/>
      <p:bldP spid="10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12534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学习</a:t>
            </a:r>
            <a:r>
              <a:rPr lang="zh-CN" altLang="en-US" sz="2200" dirty="0">
                <a:solidFill>
                  <a:schemeClr val="bg1"/>
                </a:solidFill>
                <a:sym typeface="+mn-ea"/>
              </a:rPr>
              <a:t>内容</a:t>
            </a:r>
            <a:endParaRPr lang="zh-CN" altLang="en-US" sz="2200" dirty="0">
              <a:solidFill>
                <a:schemeClr val="bg1"/>
              </a:solidFill>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p:txBody>
          <a:bodyPr>
            <a:normAutofit fontScale="25000"/>
          </a:bodyPr>
          <a:lstStyle/>
          <a:p>
            <a:pPr marL="0" indent="0">
              <a:buNone/>
            </a:pPr>
            <a:endParaRPr lang="zh-CN" altLang="en-US" sz="8000" dirty="0">
              <a:solidFill>
                <a:schemeClr val="bg1"/>
              </a:solidFill>
              <a:sym typeface="+mn-ea"/>
            </a:endParaRPr>
          </a:p>
          <a:p>
            <a:pPr marL="0" indent="0">
              <a:buNone/>
            </a:pPr>
            <a:endParaRPr lang="en-US" altLang="zh-CN" sz="7200" dirty="0">
              <a:solidFill>
                <a:schemeClr val="bg1"/>
              </a:solidFill>
            </a:endParaRPr>
          </a:p>
          <a:p>
            <a:pPr marL="342900" indent="-342900">
              <a:buAutoNum type="arabicPeriod"/>
            </a:pPr>
            <a:r>
              <a:rPr lang="zh-CN" altLang="en-US" sz="8000" dirty="0">
                <a:solidFill>
                  <a:schemeClr val="bg1"/>
                </a:solidFill>
                <a:sym typeface="+mn-ea"/>
              </a:rPr>
              <a:t>区块链数学基础部分</a:t>
            </a:r>
            <a:endParaRPr lang="en-US" altLang="zh-CN" sz="8000" dirty="0">
              <a:solidFill>
                <a:schemeClr val="bg1"/>
              </a:solidFill>
            </a:endParaRPr>
          </a:p>
          <a:p>
            <a:pPr marL="342900" indent="-342900">
              <a:buAutoNum type="arabicPeriod"/>
            </a:pPr>
            <a:r>
              <a:rPr lang="zh-CN" altLang="en-US" sz="8000" dirty="0">
                <a:solidFill>
                  <a:schemeClr val="bg1"/>
                </a:solidFill>
                <a:sym typeface="+mn-ea"/>
              </a:rPr>
              <a:t>智能合约：这门课初步介绍</a:t>
            </a:r>
            <a:r>
              <a:rPr lang="en-US" altLang="zh-CN" sz="8000" dirty="0">
                <a:solidFill>
                  <a:schemeClr val="bg1"/>
                </a:solidFill>
                <a:sym typeface="+mn-ea"/>
              </a:rPr>
              <a:t>solidity</a:t>
            </a:r>
            <a:r>
              <a:rPr lang="zh-CN" altLang="en-US" sz="8000" dirty="0">
                <a:solidFill>
                  <a:schemeClr val="bg1"/>
                </a:solidFill>
                <a:sym typeface="+mn-ea"/>
              </a:rPr>
              <a:t>智能合约语言，特别</a:t>
            </a:r>
            <a:r>
              <a:rPr lang="zh-CN" altLang="en-US" sz="8000" dirty="0">
                <a:solidFill>
                  <a:schemeClr val="bg1"/>
                </a:solidFill>
                <a:sym typeface="+mn-ea"/>
              </a:rPr>
              <a:t>要智能合约与一般程序在属性上的区别，在定约、修约的商业观念中理解智能合约的机制与作用。</a:t>
            </a:r>
            <a:endParaRPr lang="en-US" altLang="zh-CN" sz="8000" dirty="0">
              <a:solidFill>
                <a:schemeClr val="bg1"/>
              </a:solidFill>
            </a:endParaRPr>
          </a:p>
          <a:p>
            <a:pPr marL="342900" indent="-342900">
              <a:buAutoNum type="arabicPeriod"/>
            </a:pPr>
            <a:r>
              <a:rPr lang="zh-CN" altLang="en-US" sz="8000" dirty="0">
                <a:solidFill>
                  <a:schemeClr val="bg1"/>
                </a:solidFill>
                <a:sym typeface="+mn-ea"/>
              </a:rPr>
              <a:t>区块链应用基础</a:t>
            </a:r>
            <a:endParaRPr lang="zh-CN" altLang="en-US" sz="8000" dirty="0">
              <a:solidFill>
                <a:schemeClr val="bg1"/>
              </a:solidFill>
              <a:sym typeface="+mn-ea"/>
            </a:endParaRPr>
          </a:p>
          <a:p>
            <a:pPr marL="342900" indent="-342900">
              <a:buAutoNum type="arabicPeriod"/>
            </a:pPr>
            <a:r>
              <a:rPr lang="zh-CN" altLang="en-US" sz="8000" dirty="0">
                <a:solidFill>
                  <a:schemeClr val="bg1"/>
                </a:solidFill>
                <a:sym typeface="+mn-ea"/>
              </a:rPr>
              <a:t>隐私</a:t>
            </a:r>
            <a:r>
              <a:rPr lang="zh-CN" altLang="en-US" sz="8000" dirty="0">
                <a:solidFill>
                  <a:schemeClr val="bg1"/>
                </a:solidFill>
                <a:sym typeface="+mn-ea"/>
              </a:rPr>
              <a:t>计算</a:t>
            </a:r>
            <a:endParaRPr lang="zh-CN" altLang="en-US" sz="8000"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7"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p:cTn id="23"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4"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1"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29298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学习应注意的</a:t>
            </a:r>
            <a:r>
              <a:rPr lang="zh-CN" altLang="en-US" sz="2200" dirty="0">
                <a:solidFill>
                  <a:schemeClr val="bg1"/>
                </a:solidFill>
                <a:sym typeface="+mn-ea"/>
              </a:rPr>
              <a:t>几个方面</a:t>
            </a:r>
            <a:endParaRPr lang="zh-CN" altLang="en-US" sz="2200" dirty="0">
              <a:solidFill>
                <a:schemeClr val="bg1"/>
              </a:solidFill>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88900" y="939800"/>
            <a:ext cx="8822055" cy="3263265"/>
          </a:xfrm>
        </p:spPr>
        <p:txBody>
          <a:bodyPr>
            <a:normAutofit fontScale="25000"/>
          </a:bodyPr>
          <a:lstStyle/>
          <a:p>
            <a:pPr marL="457200" indent="-457200">
              <a:buAutoNum type="arabicPeriod"/>
            </a:pPr>
            <a:r>
              <a:rPr lang="zh-CN" altLang="en-US" sz="7200" dirty="0">
                <a:solidFill>
                  <a:schemeClr val="bg1"/>
                </a:solidFill>
                <a:sym typeface="+mn-ea"/>
              </a:rPr>
              <a:t>叙述区块链历史不必详细，目的是梳理技术内在逻辑</a:t>
            </a:r>
            <a:endParaRPr lang="zh-CN" altLang="en-US" sz="7200" dirty="0">
              <a:solidFill>
                <a:schemeClr val="bg1"/>
              </a:solidFill>
              <a:sym typeface="+mn-ea"/>
            </a:endParaRPr>
          </a:p>
          <a:p>
            <a:pPr marL="457200" indent="-457200">
              <a:buAutoNum type="arabicPeriod"/>
            </a:pPr>
            <a:r>
              <a:rPr lang="zh-CN" altLang="en-US" sz="7200" dirty="0">
                <a:solidFill>
                  <a:schemeClr val="bg1"/>
                </a:solidFill>
                <a:sym typeface="+mn-ea"/>
              </a:rPr>
              <a:t>区块链和数据的关系</a:t>
            </a:r>
            <a:endParaRPr lang="zh-CN" altLang="en-US" sz="7200" dirty="0">
              <a:solidFill>
                <a:schemeClr val="bg1"/>
              </a:solidFill>
              <a:sym typeface="+mn-ea"/>
            </a:endParaRPr>
          </a:p>
          <a:p>
            <a:pPr marL="457200" indent="-457200">
              <a:buAutoNum type="arabicPeriod"/>
            </a:pPr>
            <a:r>
              <a:rPr lang="zh-CN" altLang="en-US" sz="7200" dirty="0">
                <a:solidFill>
                  <a:schemeClr val="bg1"/>
                </a:solidFill>
                <a:sym typeface="+mn-ea"/>
              </a:rPr>
              <a:t>必须有一定程度的开发本位，必须零距离接触区块链代码开发，其中重点是智能合约部分的开发。三个：易事对知识结构和体系的认知。二是合约应用开发技术；三是应用方法论思想的认知和思考。最后一部分是引发大家的思考，不是单纯的“学”</a:t>
            </a:r>
            <a:endParaRPr lang="zh-CN" altLang="en-US" sz="7200" dirty="0">
              <a:solidFill>
                <a:schemeClr val="bg1"/>
              </a:solidFill>
              <a:sym typeface="+mn-ea"/>
            </a:endParaRPr>
          </a:p>
          <a:p>
            <a:pPr marL="457200" indent="-457200">
              <a:buAutoNum type="arabicPeriod"/>
            </a:pPr>
            <a:r>
              <a:rPr lang="zh-CN" altLang="en-US" sz="7200" dirty="0">
                <a:solidFill>
                  <a:schemeClr val="bg1"/>
                </a:solidFill>
                <a:sym typeface="+mn-ea"/>
              </a:rPr>
              <a:t>知识结构的：不仅仅是一个计算机专业，对数学基础要求相对较高；更为重要的一点，区块链的作用，尤其是货币金融，产生的是体制性颠覆性的影响，是一种背后是一种经济学思想传统。</a:t>
            </a:r>
            <a:endParaRPr lang="zh-CN" altLang="en-US" sz="7200" dirty="0">
              <a:solidFill>
                <a:schemeClr val="bg1"/>
              </a:solidFill>
              <a:sym typeface="+mn-ea"/>
            </a:endParaRPr>
          </a:p>
          <a:p>
            <a:pPr marL="457200" indent="-457200">
              <a:buAutoNum type="arabicPeriod"/>
            </a:pPr>
            <a:r>
              <a:rPr lang="zh-CN" altLang="en-US" sz="7200" dirty="0">
                <a:solidFill>
                  <a:schemeClr val="bg1"/>
                </a:solidFill>
                <a:sym typeface="+mn-ea"/>
              </a:rPr>
              <a:t>学习方法：动手开发</a:t>
            </a:r>
            <a:endParaRPr lang="zh-CN" altLang="en-US" sz="7200" dirty="0">
              <a:solidFill>
                <a:schemeClr val="bg1"/>
              </a:solidFill>
              <a:sym typeface="+mn-ea"/>
            </a:endParaRPr>
          </a:p>
          <a:p>
            <a:pPr marL="457200" indent="-457200">
              <a:buAutoNum type="arabicPeriod"/>
            </a:pPr>
            <a:r>
              <a:rPr lang="zh-CN" altLang="en-US" sz="7200" dirty="0">
                <a:solidFill>
                  <a:schemeClr val="bg1"/>
                </a:solidFill>
                <a:sym typeface="+mn-ea"/>
              </a:rPr>
              <a:t>再次强调，区块链超越一般技术之上的深远影响，要形成认知和思考(目前这种思考极为必要，因为对区块链作用、意义的认知整体上处在早期阶段。比如货币属性，比如defi是好是坏？是禁是放？系统级风险？合规问题？产业应用中到底起什么作用？)。我们的课程，不能给出这些问题的标准答案。</a:t>
            </a:r>
            <a:endParaRPr lang="zh-CN" altLang="en-US" sz="7200"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9740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怎么</a:t>
            </a:r>
            <a:r>
              <a:rPr lang="zh-CN" altLang="en-US" sz="2200" dirty="0">
                <a:solidFill>
                  <a:schemeClr val="bg1"/>
                </a:solidFill>
                <a:sym typeface="+mn-ea"/>
              </a:rPr>
              <a:t>教</a:t>
            </a:r>
            <a:endParaRPr lang="zh-CN" altLang="en-US" sz="2200" dirty="0">
              <a:solidFill>
                <a:schemeClr val="bg1"/>
              </a:solidFill>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834390" y="1875790"/>
            <a:ext cx="7475855" cy="1513205"/>
          </a:xfrm>
        </p:spPr>
        <p:txBody>
          <a:bodyPr>
            <a:normAutofit/>
          </a:bodyPr>
          <a:lstStyle/>
          <a:p>
            <a:pPr marL="457200" indent="-457200">
              <a:buAutoNum type="arabicPeriod"/>
            </a:pPr>
            <a:r>
              <a:rPr lang="zh-CN" altLang="en-US" sz="2855" dirty="0">
                <a:solidFill>
                  <a:schemeClr val="bg1"/>
                </a:solidFill>
                <a:sym typeface="+mn-ea"/>
              </a:rPr>
              <a:t>动手编程，看得见摸得着心里才有谱</a:t>
            </a:r>
            <a:endParaRPr lang="zh-CN" altLang="en-US" sz="2855" dirty="0">
              <a:solidFill>
                <a:schemeClr val="bg1"/>
              </a:solidFill>
              <a:sym typeface="+mn-ea"/>
            </a:endParaRPr>
          </a:p>
          <a:p>
            <a:pPr marL="457200" indent="-457200">
              <a:buAutoNum type="arabicPeriod"/>
            </a:pPr>
            <a:r>
              <a:rPr lang="zh-CN" altLang="en-US" sz="2855" dirty="0">
                <a:solidFill>
                  <a:schemeClr val="bg1"/>
                </a:solidFill>
                <a:sym typeface="+mn-ea"/>
              </a:rPr>
              <a:t>对区块链的一般性知识</a:t>
            </a:r>
            <a:r>
              <a:rPr lang="zh-CN" altLang="en-US" sz="2855" dirty="0">
                <a:solidFill>
                  <a:schemeClr val="bg1"/>
                </a:solidFill>
                <a:sym typeface="+mn-ea"/>
              </a:rPr>
              <a:t>介绍穿插贯穿始终</a:t>
            </a:r>
            <a:endParaRPr lang="zh-CN" altLang="en-US" sz="2855"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12534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学习</a:t>
            </a:r>
            <a:r>
              <a:rPr lang="zh-CN" altLang="en-US" sz="2200" dirty="0">
                <a:solidFill>
                  <a:schemeClr val="bg1"/>
                </a:solidFill>
                <a:sym typeface="+mn-ea"/>
              </a:rPr>
              <a:t>资源</a:t>
            </a:r>
            <a:endParaRPr lang="zh-CN" altLang="en-US" sz="2200" dirty="0">
              <a:solidFill>
                <a:schemeClr val="bg1"/>
              </a:solidFill>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712470" y="1320165"/>
            <a:ext cx="7475855" cy="1513205"/>
          </a:xfrm>
        </p:spPr>
        <p:txBody>
          <a:bodyPr>
            <a:noAutofit/>
          </a:bodyPr>
          <a:lstStyle/>
          <a:p>
            <a:pPr marL="457200" indent="-457200">
              <a:buAutoNum type="arabicPeriod"/>
            </a:pPr>
            <a:r>
              <a:rPr lang="zh-CN" altLang="en-US" sz="2300" dirty="0">
                <a:solidFill>
                  <a:schemeClr val="bg1"/>
                </a:solidFill>
                <a:sym typeface="+mn-ea"/>
              </a:rPr>
              <a:t>北师大张秀平初等数论网课，https://www.bilibili.com/video/BV1wu411m7zi?from=search&amp;seid=7314510848190357675&amp;spm_id_from=333.337.0.0</a:t>
            </a:r>
            <a:endParaRPr lang="zh-CN" altLang="en-US" sz="2300" dirty="0">
              <a:solidFill>
                <a:schemeClr val="bg1"/>
              </a:solidFill>
              <a:sym typeface="+mn-ea"/>
            </a:endParaRPr>
          </a:p>
          <a:p>
            <a:pPr marL="457200" indent="-457200">
              <a:buAutoNum type="arabicPeriod"/>
            </a:pPr>
            <a:r>
              <a:rPr lang="zh-CN" altLang="en-US" sz="2300" dirty="0">
                <a:solidFill>
                  <a:schemeClr val="bg1"/>
                </a:solidFill>
                <a:sym typeface="+mn-ea"/>
              </a:rPr>
              <a:t>南开大学-近世代数、抽象代数（国家级精品课）  https://www.bilibili.com/video/av73928973?from=search&amp;seid=6079268103498508350&amp;spm_id_from=333.337.0.0</a:t>
            </a:r>
            <a:endParaRPr lang="zh-CN" altLang="en-US" sz="2300" dirty="0">
              <a:solidFill>
                <a:schemeClr val="bg1"/>
              </a:solidFill>
              <a:sym typeface="+mn-ea"/>
            </a:endParaRPr>
          </a:p>
          <a:p>
            <a:pPr marL="457200" indent="-457200">
              <a:buAutoNum type="arabicPeriod"/>
            </a:pPr>
            <a:r>
              <a:rPr lang="zh-CN" altLang="en-US" sz="2300" dirty="0">
                <a:solidFill>
                  <a:schemeClr val="bg1"/>
                </a:solidFill>
                <a:sym typeface="+mn-ea"/>
              </a:rPr>
              <a:t>solidity教程，https://learnblockchain.cn/docs/solidity/</a:t>
            </a:r>
            <a:endParaRPr lang="zh-CN" altLang="en-US" sz="2300" dirty="0">
              <a:solidFill>
                <a:schemeClr val="bg1"/>
              </a:solidFill>
              <a:sym typeface="+mn-ea"/>
            </a:endParaRPr>
          </a:p>
          <a:p>
            <a:pPr marL="457200" indent="-457200">
              <a:buAutoNum type="arabicPeriod"/>
            </a:pPr>
            <a:r>
              <a:rPr lang="zh-CN" altLang="en-US" sz="2300" dirty="0">
                <a:solidFill>
                  <a:schemeClr val="bg1"/>
                </a:solidFill>
                <a:sym typeface="+mn-ea"/>
              </a:rPr>
              <a:t>remix IDE https://remix.ethereum.org/</a:t>
            </a:r>
            <a:endParaRPr lang="zh-CN" altLang="en-US" sz="2300"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651493" y="1897642"/>
            <a:ext cx="5944623" cy="1084906"/>
          </a:xfrm>
          <a:prstGeom prst="rect">
            <a:avLst/>
          </a:prstGeom>
        </p:spPr>
        <p:txBody>
          <a:bodyPr wrap="square" lIns="68574" tIns="34287" rIns="68574" bIns="34287" anchor="t">
            <a:spAutoFit/>
          </a:bodyPr>
          <a:lstStyle/>
          <a:p>
            <a:pPr algn="ctr" fontAlgn="ctr"/>
            <a:r>
              <a:rPr lang="zh-CN" altLang="en-US" sz="6600" b="1" spc="600" dirty="0">
                <a:solidFill>
                  <a:schemeClr val="bg1"/>
                </a:solidFill>
                <a:latin typeface="微软雅黑" panose="020B0503020204020204" pitchFamily="34" charset="-122"/>
                <a:ea typeface="文鼎粗行楷简" panose="02010609010101010101" pitchFamily="49" charset="-122"/>
              </a:rPr>
              <a:t>感谢您的聆听</a:t>
            </a:r>
            <a:endParaRPr lang="zh-CN" altLang="en-US" sz="6600" b="1" spc="600" dirty="0">
              <a:solidFill>
                <a:schemeClr val="bg1"/>
              </a:solidFill>
              <a:latin typeface="微软雅黑" panose="020B0503020204020204" pitchFamily="34" charset="-122"/>
              <a:ea typeface="文鼎粗行楷简" panose="02010609010101010101" pitchFamily="49" charset="-122"/>
            </a:endParaRPr>
          </a:p>
        </p:txBody>
      </p:sp>
      <p:sp>
        <p:nvSpPr>
          <p:cNvPr id="9" name="等腰三角形 8"/>
          <p:cNvSpPr/>
          <p:nvPr/>
        </p:nvSpPr>
        <p:spPr>
          <a:xfrm>
            <a:off x="712170" y="4603660"/>
            <a:ext cx="626214" cy="539840"/>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a typeface="微软雅黑" panose="020B0503020204020204" pitchFamily="34" charset="-122"/>
            </a:endParaRPr>
          </a:p>
        </p:txBody>
      </p:sp>
      <p:sp>
        <p:nvSpPr>
          <p:cNvPr id="10" name="等腰三角形 9"/>
          <p:cNvSpPr/>
          <p:nvPr/>
        </p:nvSpPr>
        <p:spPr>
          <a:xfrm>
            <a:off x="7427385" y="4686928"/>
            <a:ext cx="529625" cy="456573"/>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a typeface="微软雅黑" panose="020B0503020204020204" pitchFamily="34" charset="-122"/>
            </a:endParaRPr>
          </a:p>
        </p:txBody>
      </p:sp>
      <p:sp>
        <p:nvSpPr>
          <p:cNvPr id="12" name="等腰三角形 11"/>
          <p:cNvSpPr/>
          <p:nvPr/>
        </p:nvSpPr>
        <p:spPr>
          <a:xfrm>
            <a:off x="0" y="3940616"/>
            <a:ext cx="746312" cy="1202885"/>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a typeface="微软雅黑" panose="020B0503020204020204" pitchFamily="34" charset="-122"/>
            </a:endParaRPr>
          </a:p>
        </p:txBody>
      </p:sp>
      <p:sp>
        <p:nvSpPr>
          <p:cNvPr id="13" name="等腰三角形 12"/>
          <p:cNvSpPr/>
          <p:nvPr/>
        </p:nvSpPr>
        <p:spPr>
          <a:xfrm>
            <a:off x="1338386" y="4819540"/>
            <a:ext cx="313107" cy="323960"/>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a typeface="微软雅黑" panose="020B0503020204020204" pitchFamily="34" charset="-122"/>
            </a:endParaRPr>
          </a:p>
        </p:txBody>
      </p:sp>
      <p:sp>
        <p:nvSpPr>
          <p:cNvPr id="14" name="等腰三角形 13"/>
          <p:cNvSpPr/>
          <p:nvPr/>
        </p:nvSpPr>
        <p:spPr>
          <a:xfrm>
            <a:off x="7957007" y="4603660"/>
            <a:ext cx="626214" cy="539840"/>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a typeface="微软雅黑" panose="020B0503020204020204" pitchFamily="34" charset="-122"/>
            </a:endParaRPr>
          </a:p>
        </p:txBody>
      </p:sp>
      <p:sp>
        <p:nvSpPr>
          <p:cNvPr id="15" name="等腰三角形 14"/>
          <p:cNvSpPr/>
          <p:nvPr/>
        </p:nvSpPr>
        <p:spPr>
          <a:xfrm>
            <a:off x="8517786" y="4011213"/>
            <a:ext cx="626214" cy="1132288"/>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solidFill>
                <a:prstClr val="white"/>
              </a:solidFill>
              <a:ea typeface="微软雅黑" panose="020B0503020204020204" pitchFamily="34" charset="-122"/>
            </a:endParaRPr>
          </a:p>
        </p:txBody>
      </p:sp>
      <p:sp>
        <p:nvSpPr>
          <p:cNvPr id="16" name="任意多边形 15"/>
          <p:cNvSpPr/>
          <p:nvPr/>
        </p:nvSpPr>
        <p:spPr>
          <a:xfrm flipH="1">
            <a:off x="3204373" y="3595522"/>
            <a:ext cx="2521088" cy="305522"/>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7" name="TextBox 25"/>
          <p:cNvSpPr txBox="1"/>
          <p:nvPr/>
        </p:nvSpPr>
        <p:spPr>
          <a:xfrm>
            <a:off x="3169200" y="3618152"/>
            <a:ext cx="2728871" cy="275590"/>
          </a:xfrm>
          <a:prstGeom prst="rect">
            <a:avLst/>
          </a:prstGeom>
          <a:noFill/>
        </p:spPr>
        <p:txBody>
          <a:bodyPr wrap="square" rtlCol="0">
            <a:spAutoFit/>
          </a:bodyPr>
          <a:lstStyle>
            <a:defPPr>
              <a:defRPr lang="zh-CN"/>
            </a:defPPr>
            <a:lvl1pPr>
              <a:defRPr>
                <a:solidFill>
                  <a:schemeClr val="bg1"/>
                </a:solidFill>
                <a:latin typeface="微软雅黑" panose="020B0503020204020204" pitchFamily="34" charset="-122"/>
                <a:ea typeface="微软雅黑" panose="020B0503020204020204" pitchFamily="34" charset="-122"/>
              </a:defRPr>
            </a:lvl1pPr>
          </a:lstStyle>
          <a:p>
            <a:pPr algn="ctr"/>
            <a:r>
              <a:rPr lang="zh-CN" altLang="en-US" sz="1200" dirty="0">
                <a:ea typeface="文鼎粗行楷简" panose="02010609010101010101" pitchFamily="49" charset="-122"/>
              </a:rPr>
              <a:t>主讲人：白玉琪  时间：某月某日</a:t>
            </a:r>
            <a:endParaRPr lang="zh-CN" altLang="en-US" sz="1200" dirty="0">
              <a:ea typeface="文鼎粗行楷简" panose="02010609010101010101" pitchFamily="49" charset="-122"/>
            </a:endParaRPr>
          </a:p>
        </p:txBody>
      </p:sp>
      <p:sp>
        <p:nvSpPr>
          <p:cNvPr id="18" name="矩形 17"/>
          <p:cNvSpPr/>
          <p:nvPr/>
        </p:nvSpPr>
        <p:spPr>
          <a:xfrm>
            <a:off x="5510503" y="491715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模板下载：</a:t>
            </a:r>
            <a:r>
              <a:rPr kumimoji="0" lang="en-US" altLang="zh-CN" sz="100" b="0" i="0" u="none" strike="noStrike" kern="0" cap="none" spc="0" normalizeH="0" baseline="0" noProof="0" dirty="0">
                <a:ln>
                  <a:noFill/>
                </a:ln>
                <a:solidFill>
                  <a:sysClr val="windowText" lastClr="000000"/>
                </a:solidFill>
                <a:effectLst/>
                <a:uLnTx/>
                <a:uFillTx/>
              </a:rPr>
              <a:t>www.1ppt.com/moban/     </a:t>
            </a:r>
            <a:r>
              <a:rPr kumimoji="0" lang="zh-CN" altLang="en-US" sz="100" b="0" i="0" u="none" strike="noStrike" kern="0" cap="none" spc="0" normalizeH="0" baseline="0" noProof="0" dirty="0">
                <a:ln>
                  <a:noFill/>
                </a:ln>
                <a:solidFill>
                  <a:sysClr val="windowText" lastClr="000000"/>
                </a:solidFill>
                <a:effectLst/>
                <a:uLnTx/>
                <a:uFillTx/>
              </a:rPr>
              <a:t>行业</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www.1ppt.com/hangye/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节日</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www.1ppt.com/jieri/           PPT</a:t>
            </a:r>
            <a:r>
              <a:rPr kumimoji="0" lang="zh-CN" altLang="en-US" sz="100" b="0" i="0" u="none" strike="noStrike" kern="0" cap="none" spc="0" normalizeH="0" baseline="0" noProof="0" dirty="0">
                <a:ln>
                  <a:noFill/>
                </a:ln>
                <a:solidFill>
                  <a:sysClr val="windowText" lastClr="000000"/>
                </a:solidFill>
                <a:effectLst/>
                <a:uLnTx/>
                <a:uFillTx/>
              </a:rPr>
              <a:t>素材下载：</a:t>
            </a:r>
            <a:r>
              <a:rPr kumimoji="0" lang="en-US" altLang="zh-CN" sz="100" b="0" i="0" u="none" strike="noStrike" kern="0" cap="none" spc="0" normalizeH="0" baseline="0" noProof="0" dirty="0">
                <a:ln>
                  <a:noFill/>
                </a:ln>
                <a:solidFill>
                  <a:sysClr val="windowText" lastClr="000000"/>
                </a:solidFill>
                <a:effectLst/>
                <a:uLnTx/>
                <a:uFillTx/>
              </a:rPr>
              <a:t>www.1ppt.com/sucai/</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背景图片：</a:t>
            </a:r>
            <a:r>
              <a:rPr kumimoji="0" lang="en-US" altLang="zh-CN" sz="100" b="0" i="0" u="none" strike="noStrike" kern="0" cap="none" spc="0" normalizeH="0" baseline="0" noProof="0" dirty="0">
                <a:ln>
                  <a:noFill/>
                </a:ln>
                <a:solidFill>
                  <a:sysClr val="windowText" lastClr="000000"/>
                </a:solidFill>
                <a:effectLst/>
                <a:uLnTx/>
                <a:uFillTx/>
              </a:rPr>
              <a:t>www.1ppt.com/beijing/      PPT</a:t>
            </a:r>
            <a:r>
              <a:rPr kumimoji="0" lang="zh-CN" altLang="en-US" sz="100" b="0" i="0" u="none" strike="noStrike" kern="0" cap="none" spc="0" normalizeH="0" baseline="0" noProof="0" dirty="0">
                <a:ln>
                  <a:noFill/>
                </a:ln>
                <a:solidFill>
                  <a:sysClr val="windowText" lastClr="000000"/>
                </a:solidFill>
                <a:effectLst/>
                <a:uLnTx/>
                <a:uFillTx/>
              </a:rPr>
              <a:t>图表下载：</a:t>
            </a:r>
            <a:r>
              <a:rPr kumimoji="0" lang="en-US" altLang="zh-CN" sz="100" b="0" i="0" u="none" strike="noStrike" kern="0" cap="none" spc="0" normalizeH="0" baseline="0" noProof="0" dirty="0">
                <a:ln>
                  <a:noFill/>
                </a:ln>
                <a:solidFill>
                  <a:sysClr val="windowText" lastClr="000000"/>
                </a:solidFill>
                <a:effectLst/>
                <a:uLnTx/>
                <a:uFillTx/>
              </a:rPr>
              <a:t>www.1ppt.com/tubiao/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优秀</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下载：</a:t>
            </a:r>
            <a:r>
              <a:rPr kumimoji="0" lang="en-US" altLang="zh-CN" sz="100" b="0" i="0" u="none" strike="noStrike" kern="0" cap="none" spc="0" normalizeH="0" baseline="0" noProof="0" dirty="0">
                <a:ln>
                  <a:noFill/>
                </a:ln>
                <a:solidFill>
                  <a:sysClr val="windowText" lastClr="000000"/>
                </a:solidFill>
                <a:effectLst/>
                <a:uLnTx/>
                <a:uFillTx/>
              </a:rPr>
              <a:t>www.1ppt.com/xiazai/        PPT</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www.1ppt.com/powerpoint/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Word</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www.1ppt.com/word/              Excel</a:t>
            </a:r>
            <a:r>
              <a:rPr kumimoji="0" lang="zh-CN" altLang="en-US" sz="100" b="0" i="0" u="none" strike="noStrike" kern="0" cap="none" spc="0" normalizeH="0" baseline="0" noProof="0" dirty="0">
                <a:ln>
                  <a:noFill/>
                </a:ln>
                <a:solidFill>
                  <a:sysClr val="windowText" lastClr="000000"/>
                </a:solidFill>
                <a:effectLst/>
                <a:uLnTx/>
                <a:uFillTx/>
              </a:rPr>
              <a:t>教程：</a:t>
            </a:r>
            <a:r>
              <a:rPr kumimoji="0" lang="en-US" altLang="zh-CN" sz="100" b="0" i="0" u="none" strike="noStrike" kern="0" cap="none" spc="0" normalizeH="0" baseline="0" noProof="0" dirty="0">
                <a:ln>
                  <a:noFill/>
                </a:ln>
                <a:solidFill>
                  <a:sysClr val="windowText" lastClr="000000"/>
                </a:solidFill>
                <a:effectLst/>
                <a:uLnTx/>
                <a:uFillTx/>
              </a:rPr>
              <a:t>www.1ppt.com/excel/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资料下载：</a:t>
            </a:r>
            <a:r>
              <a:rPr kumimoji="0" lang="en-US" altLang="zh-CN" sz="100" b="0" i="0" u="none" strike="noStrike" kern="0" cap="none" spc="0" normalizeH="0" baseline="0" noProof="0" dirty="0">
                <a:ln>
                  <a:noFill/>
                </a:ln>
                <a:solidFill>
                  <a:sysClr val="windowText" lastClr="000000"/>
                </a:solidFill>
                <a:effectLst/>
                <a:uLnTx/>
                <a:uFillTx/>
              </a:rPr>
              <a:t>www.1ppt.com/ziliao/                PPT</a:t>
            </a:r>
            <a:r>
              <a:rPr kumimoji="0" lang="zh-CN" altLang="en-US" sz="100" b="0" i="0" u="none" strike="noStrike" kern="0" cap="none" spc="0" normalizeH="0" baseline="0" noProof="0" dirty="0">
                <a:ln>
                  <a:noFill/>
                </a:ln>
                <a:solidFill>
                  <a:sysClr val="windowText" lastClr="000000"/>
                </a:solidFill>
                <a:effectLst/>
                <a:uLnTx/>
                <a:uFillTx/>
              </a:rPr>
              <a:t>课件下载：</a:t>
            </a:r>
            <a:r>
              <a:rPr kumimoji="0" lang="en-US" altLang="zh-CN" sz="100" b="0" i="0" u="none" strike="noStrike" kern="0" cap="none" spc="0" normalizeH="0" baseline="0" noProof="0" dirty="0">
                <a:ln>
                  <a:noFill/>
                </a:ln>
                <a:solidFill>
                  <a:sysClr val="windowText" lastClr="000000"/>
                </a:solidFill>
                <a:effectLst/>
                <a:uLnTx/>
                <a:uFillTx/>
              </a:rPr>
              <a:t>www.1ppt.com/kejian/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范文下载：</a:t>
            </a:r>
            <a:r>
              <a:rPr kumimoji="0" lang="en-US" altLang="zh-CN" sz="100" b="0" i="0" u="none" strike="noStrike" kern="0" cap="none" spc="0" normalizeH="0" baseline="0" noProof="0" dirty="0">
                <a:ln>
                  <a:noFill/>
                </a:ln>
                <a:solidFill>
                  <a:sysClr val="windowText" lastClr="000000"/>
                </a:solidFill>
                <a:effectLst/>
                <a:uLnTx/>
                <a:uFillTx/>
              </a:rPr>
              <a:t>www.1ppt.com/fanwen/             </a:t>
            </a:r>
            <a:r>
              <a:rPr kumimoji="0" lang="zh-CN" altLang="en-US" sz="100" b="0" i="0" u="none" strike="noStrike" kern="0" cap="none" spc="0" normalizeH="0" baseline="0" noProof="0" dirty="0">
                <a:ln>
                  <a:noFill/>
                </a:ln>
                <a:solidFill>
                  <a:sysClr val="windowText" lastClr="000000"/>
                </a:solidFill>
                <a:effectLst/>
                <a:uLnTx/>
                <a:uFillTx/>
              </a:rPr>
              <a:t>试卷下载：</a:t>
            </a:r>
            <a:r>
              <a:rPr kumimoji="0" lang="en-US" altLang="zh-CN" sz="100" b="0" i="0" u="none" strike="noStrike" kern="0" cap="none" spc="0" normalizeH="0" baseline="0" noProof="0" dirty="0">
                <a:ln>
                  <a:noFill/>
                </a:ln>
                <a:solidFill>
                  <a:sysClr val="windowText" lastClr="000000"/>
                </a:solidFill>
                <a:effectLst/>
                <a:uLnTx/>
                <a:uFillTx/>
              </a:rPr>
              <a:t>www.1ppt.com/shiti/  </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Text" lastClr="000000"/>
                </a:solidFill>
                <a:effectLst/>
                <a:uLnTx/>
                <a:uFillTx/>
              </a:rPr>
              <a:t>教案下载：</a:t>
            </a:r>
            <a:r>
              <a:rPr kumimoji="0" lang="en-US" altLang="zh-CN" sz="100" b="0" i="0" u="none" strike="noStrike" kern="0" cap="none" spc="0" normalizeH="0" baseline="0" noProof="0" dirty="0">
                <a:ln>
                  <a:noFill/>
                </a:ln>
                <a:solidFill>
                  <a:sysClr val="windowText" lastClr="000000"/>
                </a:solidFill>
                <a:effectLst/>
                <a:uLnTx/>
                <a:uFillTx/>
              </a:rPr>
              <a:t>www.1ppt.com/jiaoan/        PPT</a:t>
            </a:r>
            <a:r>
              <a:rPr kumimoji="0" lang="zh-CN" altLang="en-US" sz="100" b="0" i="0" u="none" strike="noStrike" kern="0" cap="none" spc="0" normalizeH="0" baseline="0" noProof="0" dirty="0">
                <a:ln>
                  <a:noFill/>
                </a:ln>
                <a:solidFill>
                  <a:sysClr val="windowText" lastClr="000000"/>
                </a:solidFill>
                <a:effectLst/>
                <a:uLnTx/>
                <a:uFillTx/>
              </a:rPr>
              <a:t>论坛：</a:t>
            </a:r>
            <a:r>
              <a:rPr kumimoji="0" lang="en-US" altLang="zh-CN" sz="100" b="0" i="0" u="none" strike="noStrike" kern="0" cap="none" spc="0" normalizeH="0" baseline="0" noProof="0" dirty="0">
                <a:ln>
                  <a:noFill/>
                </a:ln>
                <a:solidFill>
                  <a:sysClr val="windowText" lastClr="000000"/>
                </a:solidFill>
                <a:effectLst/>
                <a:uLnTx/>
                <a:uFillTx/>
              </a:rPr>
              <a:t>www.1ppt.cn</a:t>
            </a:r>
            <a:endParaRPr kumimoji="0" lang="en-US" altLang="zh-CN" sz="1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Text" lastClr="000000"/>
                </a:solidFill>
                <a:effectLst/>
                <a:uLnTx/>
                <a:uFillTx/>
              </a:rPr>
              <a:t> </a:t>
            </a:r>
            <a:endParaRPr kumimoji="0" lang="zh-CN" altLang="en-US" sz="100" b="0" i="0" u="none" strike="noStrike" kern="0" cap="none" spc="0" normalizeH="0" baseline="0" noProof="0" dirty="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 calcmode="lin" valueType="num">
                                      <p:cBhvr>
                                        <p:cTn id="13" dur="500" fill="hold"/>
                                        <p:tgtEl>
                                          <p:spTgt spid="17"/>
                                        </p:tgtEl>
                                        <p:attrNameLst>
                                          <p:attrName>style.rotation</p:attrName>
                                        </p:attrNameLst>
                                      </p:cBhvr>
                                      <p:tavLst>
                                        <p:tav tm="0">
                                          <p:val>
                                            <p:fltVal val="360"/>
                                          </p:val>
                                        </p:tav>
                                        <p:tav tm="100000">
                                          <p:val>
                                            <p:fltVal val="0"/>
                                          </p:val>
                                        </p:tav>
                                      </p:tavLst>
                                    </p:anim>
                                    <p:animEffect transition="in" filter="fade">
                                      <p:cBhvr>
                                        <p:cTn id="14" dur="500"/>
                                        <p:tgtEl>
                                          <p:spTgt spid="17"/>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 calcmode="lin" valueType="num">
                                      <p:cBhvr>
                                        <p:cTn id="19" dur="500" fill="hold"/>
                                        <p:tgtEl>
                                          <p:spTgt spid="16"/>
                                        </p:tgtEl>
                                        <p:attrNameLst>
                                          <p:attrName>style.rotation</p:attrName>
                                        </p:attrNameLst>
                                      </p:cBhvr>
                                      <p:tavLst>
                                        <p:tav tm="0">
                                          <p:val>
                                            <p:fltVal val="360"/>
                                          </p:val>
                                        </p:tav>
                                        <p:tav tm="100000">
                                          <p:val>
                                            <p:fltVal val="0"/>
                                          </p:val>
                                        </p:tav>
                                      </p:tavLst>
                                    </p:anim>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6" grpId="0" bldLvl="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3"/>
          <p:cNvSpPr>
            <a:spLocks noChangeArrowheads="1"/>
          </p:cNvSpPr>
          <p:nvPr/>
        </p:nvSpPr>
        <p:spPr bwMode="auto">
          <a:xfrm>
            <a:off x="4468990" y="386569"/>
            <a:ext cx="20916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简单的技术介绍</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50" name="组合 49"/>
          <p:cNvGrpSpPr/>
          <p:nvPr/>
        </p:nvGrpSpPr>
        <p:grpSpPr>
          <a:xfrm>
            <a:off x="4001142" y="427662"/>
            <a:ext cx="197506" cy="296260"/>
            <a:chOff x="5284519" y="1508166"/>
            <a:chExt cx="213756" cy="427512"/>
          </a:xfrm>
        </p:grpSpPr>
        <p:cxnSp>
          <p:nvCxnSpPr>
            <p:cNvPr id="51" name="直接连接符 5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3" name="图片 2" descr="文本&#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715" y="1351473"/>
            <a:ext cx="7102549" cy="3364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3"/>
          <p:cNvSpPr>
            <a:spLocks noChangeArrowheads="1"/>
          </p:cNvSpPr>
          <p:nvPr/>
        </p:nvSpPr>
        <p:spPr bwMode="auto">
          <a:xfrm>
            <a:off x="4468990" y="386569"/>
            <a:ext cx="20916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简单的技术介绍</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50" name="组合 49"/>
          <p:cNvGrpSpPr/>
          <p:nvPr/>
        </p:nvGrpSpPr>
        <p:grpSpPr>
          <a:xfrm>
            <a:off x="4001142" y="427662"/>
            <a:ext cx="197506" cy="296260"/>
            <a:chOff x="5284519" y="1508166"/>
            <a:chExt cx="213756" cy="427512"/>
          </a:xfrm>
        </p:grpSpPr>
        <p:cxnSp>
          <p:nvCxnSpPr>
            <p:cNvPr id="51" name="直接连接符 50"/>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78" name="TextBox 8"/>
          <p:cNvSpPr txBox="1">
            <a:spLocks noChangeArrowheads="1"/>
          </p:cNvSpPr>
          <p:nvPr/>
        </p:nvSpPr>
        <p:spPr bwMode="auto">
          <a:xfrm>
            <a:off x="7814521" y="2794897"/>
            <a:ext cx="108942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30000"/>
              </a:lnSpc>
              <a:defRPr/>
            </a:pPr>
            <a:r>
              <a:rPr lang="zh-CN" altLang="en-US" sz="1800" dirty="0">
                <a:solidFill>
                  <a:schemeClr val="bg1"/>
                </a:solidFill>
                <a:sym typeface="+mn-ea"/>
              </a:rPr>
              <a:t>物理部署角度</a:t>
            </a:r>
            <a:endParaRPr lang="zh-CN" altLang="en-US" sz="1800" kern="0" dirty="0">
              <a:solidFill>
                <a:schemeClr val="bg1"/>
              </a:solidFill>
              <a:latin typeface="微软雅黑" panose="020B0503020204020204" pitchFamily="34" charset="-122"/>
              <a:ea typeface="微软雅黑" panose="020B0503020204020204" pitchFamily="34" charset="-122"/>
              <a:sym typeface="+mn-ea"/>
            </a:endParaRPr>
          </a:p>
        </p:txBody>
      </p:sp>
      <p:sp>
        <p:nvSpPr>
          <p:cNvPr id="80" name="燕尾形箭头 23"/>
          <p:cNvSpPr>
            <a:spLocks noChangeArrowheads="1"/>
          </p:cNvSpPr>
          <p:nvPr/>
        </p:nvSpPr>
        <p:spPr bwMode="auto">
          <a:xfrm rot="16200000">
            <a:off x="6086924" y="1787628"/>
            <a:ext cx="944166" cy="979884"/>
          </a:xfrm>
          <a:prstGeom prst="notchedRightArrow">
            <a:avLst>
              <a:gd name="adj1" fmla="val 60009"/>
              <a:gd name="adj2" fmla="val 36500"/>
            </a:avLst>
          </a:prstGeom>
          <a:solidFill>
            <a:srgbClr val="0D79CA"/>
          </a:solidFill>
          <a:ln>
            <a:noFill/>
          </a:ln>
          <a:effectLst>
            <a:outerShdw dist="25401" dir="2700000" algn="ctr" rotWithShape="0">
              <a:srgbClr val="000000">
                <a:alpha val="14000"/>
              </a:srgbClr>
            </a:outerShdw>
          </a:effectLst>
        </p:spPr>
        <p:txBody>
          <a:bodyPr lIns="216000" tIns="34290" rIns="68580" bIns="34290" anchor="ctr"/>
          <a:lstStyle/>
          <a:p>
            <a:pPr algn="ctr">
              <a:defRPr/>
            </a:pPr>
            <a:endParaRPr lang="zh-CN" altLang="en-US" sz="2400" kern="0">
              <a:latin typeface="微软雅黑" panose="020B0503020204020204" pitchFamily="34" charset="-122"/>
              <a:ea typeface="微软雅黑" panose="020B0503020204020204" pitchFamily="34" charset="-122"/>
            </a:endParaRPr>
          </a:p>
        </p:txBody>
      </p:sp>
      <p:sp>
        <p:nvSpPr>
          <p:cNvPr id="81" name="燕尾形箭头 24"/>
          <p:cNvSpPr>
            <a:spLocks noChangeArrowheads="1"/>
          </p:cNvSpPr>
          <p:nvPr/>
        </p:nvSpPr>
        <p:spPr bwMode="auto">
          <a:xfrm>
            <a:off x="6851306" y="2550820"/>
            <a:ext cx="944166" cy="979885"/>
          </a:xfrm>
          <a:prstGeom prst="notchedRightArrow">
            <a:avLst>
              <a:gd name="adj1" fmla="val 60009"/>
              <a:gd name="adj2" fmla="val 36500"/>
            </a:avLst>
          </a:prstGeom>
          <a:solidFill>
            <a:srgbClr val="0D79CA"/>
          </a:solidFill>
          <a:ln>
            <a:noFill/>
          </a:ln>
        </p:spPr>
        <p:txBody>
          <a:bodyPr lIns="68580" tIns="34290" rIns="68580" bIns="34290" anchor="ctr"/>
          <a:lstStyle/>
          <a:p>
            <a:pPr algn="ctr">
              <a:defRPr/>
            </a:pPr>
            <a:endParaRPr lang="zh-CN" altLang="en-US" sz="1100" kern="0">
              <a:latin typeface="微软雅黑" panose="020B0503020204020204" pitchFamily="34" charset="-122"/>
              <a:ea typeface="微软雅黑" panose="020B0503020204020204" pitchFamily="34" charset="-122"/>
            </a:endParaRPr>
          </a:p>
        </p:txBody>
      </p:sp>
      <p:sp>
        <p:nvSpPr>
          <p:cNvPr id="82" name="燕尾形箭头 25"/>
          <p:cNvSpPr>
            <a:spLocks noChangeArrowheads="1"/>
          </p:cNvSpPr>
          <p:nvPr/>
        </p:nvSpPr>
        <p:spPr bwMode="auto">
          <a:xfrm flipH="1">
            <a:off x="5322544" y="2550820"/>
            <a:ext cx="944166" cy="979885"/>
          </a:xfrm>
          <a:prstGeom prst="notchedRightArrow">
            <a:avLst>
              <a:gd name="adj1" fmla="val 60009"/>
              <a:gd name="adj2" fmla="val 36500"/>
            </a:avLst>
          </a:prstGeom>
          <a:solidFill>
            <a:srgbClr val="0D79CA"/>
          </a:solidFill>
          <a:ln>
            <a:noFill/>
          </a:ln>
        </p:spPr>
        <p:txBody>
          <a:bodyPr lIns="68580" tIns="34290" rIns="68580" bIns="34290" anchor="ctr"/>
          <a:lstStyle/>
          <a:p>
            <a:pPr algn="ctr">
              <a:defRPr/>
            </a:pPr>
            <a:endParaRPr lang="zh-CN" altLang="en-US" sz="1100" kern="0">
              <a:latin typeface="微软雅黑" panose="020B0503020204020204" pitchFamily="34" charset="-122"/>
              <a:ea typeface="微软雅黑" panose="020B0503020204020204" pitchFamily="34" charset="-122"/>
            </a:endParaRPr>
          </a:p>
        </p:txBody>
      </p:sp>
      <p:sp>
        <p:nvSpPr>
          <p:cNvPr id="84" name="TextBox 8"/>
          <p:cNvSpPr txBox="1">
            <a:spLocks noChangeArrowheads="1"/>
          </p:cNvSpPr>
          <p:nvPr/>
        </p:nvSpPr>
        <p:spPr bwMode="auto">
          <a:xfrm>
            <a:off x="4259316" y="2799660"/>
            <a:ext cx="1063228" cy="42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30000"/>
              </a:lnSpc>
              <a:defRPr/>
            </a:pPr>
            <a:r>
              <a:rPr lang="zh-CN" altLang="en-US" sz="1800" dirty="0">
                <a:solidFill>
                  <a:schemeClr val="bg1"/>
                </a:solidFill>
                <a:sym typeface="+mn-ea"/>
              </a:rPr>
              <a:t>逻辑角度</a:t>
            </a:r>
            <a:endParaRPr lang="zh-CN" altLang="en-US" sz="1800" kern="0" dirty="0">
              <a:solidFill>
                <a:schemeClr val="bg1"/>
              </a:solidFill>
              <a:latin typeface="微软雅黑" panose="020B0503020204020204" pitchFamily="34" charset="-122"/>
              <a:ea typeface="微软雅黑" panose="020B0503020204020204" pitchFamily="34" charset="-122"/>
              <a:sym typeface="+mn-ea"/>
            </a:endParaRPr>
          </a:p>
        </p:txBody>
      </p:sp>
      <p:sp>
        <p:nvSpPr>
          <p:cNvPr id="85" name="TextBox 10"/>
          <p:cNvSpPr txBox="1">
            <a:spLocks noChangeArrowheads="1"/>
          </p:cNvSpPr>
          <p:nvPr/>
        </p:nvSpPr>
        <p:spPr bwMode="auto">
          <a:xfrm>
            <a:off x="6008344" y="1323285"/>
            <a:ext cx="1113235" cy="42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lnSpc>
                <a:spcPct val="130000"/>
              </a:lnSpc>
              <a:defRPr/>
            </a:pPr>
            <a:r>
              <a:rPr lang="zh-CN" altLang="en-US" sz="1800" dirty="0">
                <a:solidFill>
                  <a:schemeClr val="bg1"/>
                </a:solidFill>
                <a:sym typeface="+mn-ea"/>
              </a:rPr>
              <a:t>算法角度</a:t>
            </a:r>
            <a:endParaRPr lang="zh-CN" altLang="en-US" sz="1800" kern="0" dirty="0">
              <a:solidFill>
                <a:schemeClr val="bg1"/>
              </a:solidFill>
              <a:latin typeface="微软雅黑" panose="020B0503020204020204" pitchFamily="34" charset="-122"/>
              <a:ea typeface="微软雅黑" panose="020B0503020204020204" pitchFamily="34" charset="-122"/>
              <a:sym typeface="+mn-ea"/>
            </a:endParaRPr>
          </a:p>
        </p:txBody>
      </p:sp>
      <p:sp>
        <p:nvSpPr>
          <p:cNvPr id="103" name="矩形 102"/>
          <p:cNvSpPr>
            <a:spLocks noChangeArrowheads="1"/>
          </p:cNvSpPr>
          <p:nvPr/>
        </p:nvSpPr>
        <p:spPr bwMode="auto">
          <a:xfrm>
            <a:off x="779210" y="1430387"/>
            <a:ext cx="53579" cy="620316"/>
          </a:xfrm>
          <a:prstGeom prst="rect">
            <a:avLst/>
          </a:prstGeom>
          <a:solidFill>
            <a:srgbClr val="0D79CA"/>
          </a:solidFill>
          <a:ln w="9525">
            <a:noFill/>
            <a:miter lim="800000"/>
          </a:ln>
        </p:spPr>
        <p:txBody>
          <a:bodyPr lIns="68580" tIns="34290" rIns="68580" bIns="34290" anchor="ctr"/>
          <a:lstStyle/>
          <a:p>
            <a:pPr algn="ctr">
              <a:defRPr/>
            </a:pPr>
            <a:endParaRPr lang="zh-CN" altLang="en-US" kern="0"/>
          </a:p>
        </p:txBody>
      </p:sp>
      <p:sp>
        <p:nvSpPr>
          <p:cNvPr id="104" name="矩形 70"/>
          <p:cNvSpPr>
            <a:spLocks noChangeArrowheads="1"/>
          </p:cNvSpPr>
          <p:nvPr/>
        </p:nvSpPr>
        <p:spPr bwMode="auto">
          <a:xfrm>
            <a:off x="779210" y="2550925"/>
            <a:ext cx="53579" cy="619125"/>
          </a:xfrm>
          <a:prstGeom prst="rect">
            <a:avLst/>
          </a:prstGeom>
          <a:solidFill>
            <a:srgbClr val="0D79CA"/>
          </a:solidFill>
          <a:ln w="9525">
            <a:noFill/>
            <a:miter lim="800000"/>
          </a:ln>
        </p:spPr>
        <p:txBody>
          <a:bodyPr lIns="68580" tIns="34290" rIns="68580" bIns="34290" anchor="ctr"/>
          <a:lstStyle/>
          <a:p>
            <a:pPr algn="ctr">
              <a:defRPr/>
            </a:pPr>
            <a:endParaRPr lang="zh-CN" altLang="en-US" kern="0"/>
          </a:p>
        </p:txBody>
      </p:sp>
      <p:sp>
        <p:nvSpPr>
          <p:cNvPr id="105" name="矩形 75"/>
          <p:cNvSpPr>
            <a:spLocks noChangeArrowheads="1"/>
          </p:cNvSpPr>
          <p:nvPr/>
        </p:nvSpPr>
        <p:spPr bwMode="auto">
          <a:xfrm>
            <a:off x="832550" y="3867041"/>
            <a:ext cx="53579" cy="619125"/>
          </a:xfrm>
          <a:prstGeom prst="rect">
            <a:avLst/>
          </a:prstGeom>
          <a:solidFill>
            <a:srgbClr val="0D79CA"/>
          </a:solidFill>
          <a:ln w="9525">
            <a:noFill/>
            <a:miter lim="800000"/>
          </a:ln>
        </p:spPr>
        <p:txBody>
          <a:bodyPr lIns="68580" tIns="34290" rIns="68580" bIns="34290" anchor="ctr"/>
          <a:lstStyle/>
          <a:p>
            <a:pPr algn="ctr">
              <a:defRPr/>
            </a:pPr>
            <a:endParaRPr lang="zh-CN" altLang="en-US" kern="0"/>
          </a:p>
        </p:txBody>
      </p:sp>
      <p:grpSp>
        <p:nvGrpSpPr>
          <p:cNvPr id="106" name="Group 18"/>
          <p:cNvGrpSpPr/>
          <p:nvPr/>
        </p:nvGrpSpPr>
        <p:grpSpPr bwMode="auto">
          <a:xfrm>
            <a:off x="941604" y="1347731"/>
            <a:ext cx="2887266" cy="733783"/>
            <a:chOff x="0" y="0"/>
            <a:chExt cx="3850501" cy="979785"/>
          </a:xfrm>
        </p:grpSpPr>
        <p:sp>
          <p:nvSpPr>
            <p:cNvPr id="107" name="文本框 44"/>
            <p:cNvSpPr txBox="1">
              <a:spLocks noChangeArrowheads="1"/>
            </p:cNvSpPr>
            <p:nvPr/>
          </p:nvSpPr>
          <p:spPr bwMode="auto">
            <a:xfrm>
              <a:off x="0" y="0"/>
              <a:ext cx="2674843" cy="61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solidFill>
                    <a:schemeClr val="bg1"/>
                  </a:solidFill>
                  <a:sym typeface="+mn-ea"/>
                </a:rPr>
                <a:t>算法角度</a:t>
              </a:r>
              <a:endParaRPr lang="zh-CN" altLang="en-US" sz="2400" b="1" kern="0" dirty="0">
                <a:solidFill>
                  <a:schemeClr val="bg1"/>
                </a:solidFill>
                <a:latin typeface="微软雅黑" panose="020B0503020204020204" pitchFamily="34" charset="-122"/>
                <a:ea typeface="微软雅黑" panose="020B0503020204020204" pitchFamily="34" charset="-122"/>
                <a:sym typeface="+mn-ea"/>
              </a:endParaRPr>
            </a:p>
          </p:txBody>
        </p:sp>
        <p:sp>
          <p:nvSpPr>
            <p:cNvPr id="108" name="文本框 14"/>
            <p:cNvSpPr txBox="1">
              <a:spLocks noChangeArrowheads="1"/>
            </p:cNvSpPr>
            <p:nvPr/>
          </p:nvSpPr>
          <p:spPr bwMode="auto">
            <a:xfrm>
              <a:off x="0" y="488012"/>
              <a:ext cx="3850501" cy="491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defRPr/>
              </a:pPr>
              <a:r>
                <a:rPr lang="zh-CN" altLang="en-US" sz="1800" b="1">
                  <a:solidFill>
                    <a:schemeClr val="bg1"/>
                  </a:solidFill>
                  <a:sym typeface="+mn-ea"/>
                </a:rPr>
                <a:t>最核心的算法：共识</a:t>
              </a:r>
              <a:r>
                <a:rPr lang="zh-CN" altLang="en-US" sz="1800" b="1" dirty="0">
                  <a:solidFill>
                    <a:schemeClr val="bg1"/>
                  </a:solidFill>
                  <a:sym typeface="+mn-ea"/>
                </a:rPr>
                <a:t>算法。</a:t>
              </a:r>
              <a:endParaRPr lang="zh-CN" altLang="en-US" sz="1800" b="1"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109" name="Group 21"/>
          <p:cNvGrpSpPr/>
          <p:nvPr/>
        </p:nvGrpSpPr>
        <p:grpSpPr bwMode="auto">
          <a:xfrm>
            <a:off x="994944" y="2212720"/>
            <a:ext cx="2887266" cy="1044111"/>
            <a:chOff x="71135" y="-129507"/>
            <a:chExt cx="3850501" cy="1391795"/>
          </a:xfrm>
        </p:grpSpPr>
        <p:sp>
          <p:nvSpPr>
            <p:cNvPr id="110" name="文本框 47"/>
            <p:cNvSpPr txBox="1">
              <a:spLocks noChangeArrowheads="1"/>
            </p:cNvSpPr>
            <p:nvPr/>
          </p:nvSpPr>
          <p:spPr bwMode="auto">
            <a:xfrm>
              <a:off x="71135" y="-129507"/>
              <a:ext cx="2674843" cy="61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2400" b="1" dirty="0">
                  <a:solidFill>
                    <a:schemeClr val="bg1"/>
                  </a:solidFill>
                  <a:sym typeface="+mn-ea"/>
                </a:rPr>
                <a:t>逻辑角度</a:t>
              </a:r>
              <a:endParaRPr lang="zh-CN" altLang="en-US" sz="2400" b="1" kern="0" dirty="0">
                <a:solidFill>
                  <a:schemeClr val="bg1"/>
                </a:solidFill>
                <a:latin typeface="微软雅黑" panose="020B0503020204020204" pitchFamily="34" charset="-122"/>
                <a:ea typeface="微软雅黑" panose="020B0503020204020204" pitchFamily="34" charset="-122"/>
                <a:sym typeface="+mn-ea"/>
              </a:endParaRPr>
            </a:p>
          </p:txBody>
        </p:sp>
        <p:sp>
          <p:nvSpPr>
            <p:cNvPr id="111" name="文本框 14"/>
            <p:cNvSpPr txBox="1">
              <a:spLocks noChangeArrowheads="1"/>
            </p:cNvSpPr>
            <p:nvPr/>
          </p:nvSpPr>
          <p:spPr bwMode="auto">
            <a:xfrm>
              <a:off x="71135" y="402293"/>
              <a:ext cx="3850501" cy="85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defRPr/>
              </a:pPr>
              <a:r>
                <a:rPr lang="zh-CN" altLang="en-US" sz="1800" b="1" dirty="0">
                  <a:solidFill>
                    <a:schemeClr val="bg1"/>
                  </a:solidFill>
                  <a:sym typeface="+mn-ea"/>
                </a:rPr>
                <a:t>区块链是由事务通过哈希成块，块通过哈希成链。</a:t>
              </a:r>
              <a:endParaRPr lang="zh-CN" altLang="en-US" sz="1800" b="1"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112" name="Group 24"/>
          <p:cNvGrpSpPr/>
          <p:nvPr/>
        </p:nvGrpSpPr>
        <p:grpSpPr bwMode="auto">
          <a:xfrm>
            <a:off x="941705" y="3362325"/>
            <a:ext cx="3427095" cy="1320294"/>
            <a:chOff x="0" y="0"/>
            <a:chExt cx="3850501" cy="1760133"/>
          </a:xfrm>
        </p:grpSpPr>
        <p:sp>
          <p:nvSpPr>
            <p:cNvPr id="113" name="文本框 50"/>
            <p:cNvSpPr txBox="1">
              <a:spLocks noChangeArrowheads="1"/>
            </p:cNvSpPr>
            <p:nvPr/>
          </p:nvSpPr>
          <p:spPr bwMode="auto">
            <a:xfrm>
              <a:off x="0" y="0"/>
              <a:ext cx="2674843" cy="53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2000" b="1" dirty="0">
                  <a:solidFill>
                    <a:schemeClr val="bg1"/>
                  </a:solidFill>
                  <a:sym typeface="+mn-ea"/>
                </a:rPr>
                <a:t>物理部署角度</a:t>
              </a:r>
              <a:endParaRPr lang="zh-CN" altLang="en-US" sz="2000" b="1" kern="0" dirty="0">
                <a:solidFill>
                  <a:schemeClr val="bg1"/>
                </a:solidFill>
                <a:latin typeface="微软雅黑" panose="020B0503020204020204" pitchFamily="34" charset="-122"/>
                <a:ea typeface="微软雅黑" panose="020B0503020204020204" pitchFamily="34" charset="-122"/>
                <a:sym typeface="+mn-ea"/>
              </a:endParaRPr>
            </a:p>
          </p:txBody>
        </p:sp>
        <p:sp>
          <p:nvSpPr>
            <p:cNvPr id="114" name="文本框 14"/>
            <p:cNvSpPr txBox="1">
              <a:spLocks noChangeArrowheads="1"/>
            </p:cNvSpPr>
            <p:nvPr/>
          </p:nvSpPr>
          <p:spPr bwMode="auto">
            <a:xfrm>
              <a:off x="0" y="530954"/>
              <a:ext cx="3850501" cy="1229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a:defRPr/>
              </a:pPr>
              <a:r>
                <a:rPr lang="zh-CN" altLang="en-US" sz="1800" b="1" dirty="0">
                  <a:solidFill>
                    <a:schemeClr val="bg1"/>
                  </a:solidFill>
                  <a:sym typeface="+mn-ea"/>
                </a:rPr>
                <a:t>它是一个点对点网络，没有中心服务器，没有权威，链的增长过程是通过共识算法形成集体决策。</a:t>
              </a:r>
              <a:endParaRPr lang="zh-CN" altLang="en-US" sz="1800" b="1" dirty="0">
                <a:solidFill>
                  <a:schemeClr val="bg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0-#ppt_w/2"/>
                                          </p:val>
                                        </p:tav>
                                        <p:tav tm="100000">
                                          <p:val>
                                            <p:strVal val="#ppt_x"/>
                                          </p:val>
                                        </p:tav>
                                      </p:tavLst>
                                    </p:anim>
                                    <p:anim calcmode="lin" valueType="num">
                                      <p:cBhvr additive="base">
                                        <p:cTn id="16" dur="500" fill="hold"/>
                                        <p:tgtEl>
                                          <p:spTgt spid="8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500" fill="hold"/>
                                        <p:tgtEl>
                                          <p:spTgt spid="81"/>
                                        </p:tgtEl>
                                        <p:attrNameLst>
                                          <p:attrName>ppt_x</p:attrName>
                                        </p:attrNameLst>
                                      </p:cBhvr>
                                      <p:tavLst>
                                        <p:tav tm="0">
                                          <p:val>
                                            <p:strVal val="1+#ppt_w/2"/>
                                          </p:val>
                                        </p:tav>
                                        <p:tav tm="100000">
                                          <p:val>
                                            <p:strVal val="#ppt_x"/>
                                          </p:val>
                                        </p:tav>
                                      </p:tavLst>
                                    </p:anim>
                                    <p:anim calcmode="lin" valueType="num">
                                      <p:cBhvr additive="base">
                                        <p:cTn id="20" dur="500" fill="hold"/>
                                        <p:tgtEl>
                                          <p:spTgt spid="81"/>
                                        </p:tgtEl>
                                        <p:attrNameLst>
                                          <p:attrName>ppt_y</p:attrName>
                                        </p:attrNameLst>
                                      </p:cBhvr>
                                      <p:tavLst>
                                        <p:tav tm="0">
                                          <p:val>
                                            <p:strVal val="#ppt_y"/>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 calcmode="lin" valueType="num">
                                      <p:cBhvr additive="base">
                                        <p:cTn id="23" dur="500" fill="hold"/>
                                        <p:tgtEl>
                                          <p:spTgt spid="80"/>
                                        </p:tgtEl>
                                        <p:attrNameLst>
                                          <p:attrName>ppt_x</p:attrName>
                                        </p:attrNameLst>
                                      </p:cBhvr>
                                      <p:tavLst>
                                        <p:tav tm="0">
                                          <p:val>
                                            <p:strVal val="#ppt_x"/>
                                          </p:val>
                                        </p:tav>
                                        <p:tav tm="100000">
                                          <p:val>
                                            <p:strVal val="#ppt_x"/>
                                          </p:val>
                                        </p:tav>
                                      </p:tavLst>
                                    </p:anim>
                                    <p:anim calcmode="lin" valueType="num">
                                      <p:cBhvr additive="base">
                                        <p:cTn id="24" dur="500" fill="hold"/>
                                        <p:tgtEl>
                                          <p:spTgt spid="80"/>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12" presetClass="entr" presetSubtype="2"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additive="base">
                                        <p:cTn id="28" dur="500"/>
                                        <p:tgtEl>
                                          <p:spTgt spid="84"/>
                                        </p:tgtEl>
                                        <p:attrNameLst>
                                          <p:attrName>ppt_x</p:attrName>
                                        </p:attrNameLst>
                                      </p:cBhvr>
                                      <p:tavLst>
                                        <p:tav tm="0">
                                          <p:val>
                                            <p:strVal val="#ppt_x+#ppt_w*1.125000"/>
                                          </p:val>
                                        </p:tav>
                                        <p:tav tm="100000">
                                          <p:val>
                                            <p:strVal val="#ppt_x"/>
                                          </p:val>
                                        </p:tav>
                                      </p:tavLst>
                                    </p:anim>
                                    <p:animEffect transition="in" filter="wipe(left)">
                                      <p:cBhvr>
                                        <p:cTn id="29" dur="500"/>
                                        <p:tgtEl>
                                          <p:spTgt spid="84"/>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 calcmode="lin" valueType="num">
                                      <p:cBhvr additive="base">
                                        <p:cTn id="32" dur="500"/>
                                        <p:tgtEl>
                                          <p:spTgt spid="85"/>
                                        </p:tgtEl>
                                        <p:attrNameLst>
                                          <p:attrName>ppt_y</p:attrName>
                                        </p:attrNameLst>
                                      </p:cBhvr>
                                      <p:tavLst>
                                        <p:tav tm="0">
                                          <p:val>
                                            <p:strVal val="#ppt_y+#ppt_h*1.125000"/>
                                          </p:val>
                                        </p:tav>
                                        <p:tav tm="100000">
                                          <p:val>
                                            <p:strVal val="#ppt_y"/>
                                          </p:val>
                                        </p:tav>
                                      </p:tavLst>
                                    </p:anim>
                                    <p:animEffect transition="in" filter="wipe(up)">
                                      <p:cBhvr>
                                        <p:cTn id="33" dur="500"/>
                                        <p:tgtEl>
                                          <p:spTgt spid="85"/>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78"/>
                                        </p:tgtEl>
                                        <p:attrNameLst>
                                          <p:attrName>style.visibility</p:attrName>
                                        </p:attrNameLst>
                                      </p:cBhvr>
                                      <p:to>
                                        <p:strVal val="visible"/>
                                      </p:to>
                                    </p:set>
                                    <p:anim calcmode="lin" valueType="num">
                                      <p:cBhvr additive="base">
                                        <p:cTn id="36" dur="500"/>
                                        <p:tgtEl>
                                          <p:spTgt spid="78"/>
                                        </p:tgtEl>
                                        <p:attrNameLst>
                                          <p:attrName>ppt_x</p:attrName>
                                        </p:attrNameLst>
                                      </p:cBhvr>
                                      <p:tavLst>
                                        <p:tav tm="0">
                                          <p:val>
                                            <p:strVal val="#ppt_x-#ppt_w*1.125000"/>
                                          </p:val>
                                        </p:tav>
                                        <p:tav tm="100000">
                                          <p:val>
                                            <p:strVal val="#ppt_x"/>
                                          </p:val>
                                        </p:tav>
                                      </p:tavLst>
                                    </p:anim>
                                    <p:animEffect transition="in" filter="wipe(right)">
                                      <p:cBhvr>
                                        <p:cTn id="37" dur="500"/>
                                        <p:tgtEl>
                                          <p:spTgt spid="78"/>
                                        </p:tgtEl>
                                      </p:cBhvr>
                                    </p:animEffect>
                                  </p:childTnLst>
                                </p:cTn>
                              </p:par>
                            </p:childTnLst>
                          </p:cTn>
                        </p:par>
                        <p:par>
                          <p:cTn id="38" fill="hold">
                            <p:stCondLst>
                              <p:cond delay="2000"/>
                            </p:stCondLst>
                            <p:childTnLst>
                              <p:par>
                                <p:cTn id="39" presetID="2" presetClass="entr" presetSubtype="4"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additive="base">
                                        <p:cTn id="41" dur="500" fill="hold"/>
                                        <p:tgtEl>
                                          <p:spTgt spid="104"/>
                                        </p:tgtEl>
                                        <p:attrNameLst>
                                          <p:attrName>ppt_x</p:attrName>
                                        </p:attrNameLst>
                                      </p:cBhvr>
                                      <p:tavLst>
                                        <p:tav tm="0">
                                          <p:val>
                                            <p:strVal val="#ppt_x"/>
                                          </p:val>
                                        </p:tav>
                                        <p:tav tm="100000">
                                          <p:val>
                                            <p:strVal val="#ppt_x"/>
                                          </p:val>
                                        </p:tav>
                                      </p:tavLst>
                                    </p:anim>
                                    <p:anim calcmode="lin" valueType="num">
                                      <p:cBhvr additive="base">
                                        <p:cTn id="42" dur="500" fill="hold"/>
                                        <p:tgtEl>
                                          <p:spTgt spid="10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100"/>
                                  </p:stCondLst>
                                  <p:childTnLst>
                                    <p:set>
                                      <p:cBhvr>
                                        <p:cTn id="44" dur="1" fill="hold">
                                          <p:stCondLst>
                                            <p:cond delay="0"/>
                                          </p:stCondLst>
                                        </p:cTn>
                                        <p:tgtEl>
                                          <p:spTgt spid="103"/>
                                        </p:tgtEl>
                                        <p:attrNameLst>
                                          <p:attrName>style.visibility</p:attrName>
                                        </p:attrNameLst>
                                      </p:cBhvr>
                                      <p:to>
                                        <p:strVal val="visible"/>
                                      </p:to>
                                    </p:set>
                                    <p:anim calcmode="lin" valueType="num">
                                      <p:cBhvr additive="base">
                                        <p:cTn id="45" dur="500" fill="hold"/>
                                        <p:tgtEl>
                                          <p:spTgt spid="103"/>
                                        </p:tgtEl>
                                        <p:attrNameLst>
                                          <p:attrName>ppt_x</p:attrName>
                                        </p:attrNameLst>
                                      </p:cBhvr>
                                      <p:tavLst>
                                        <p:tav tm="0">
                                          <p:val>
                                            <p:strVal val="#ppt_x"/>
                                          </p:val>
                                        </p:tav>
                                        <p:tav tm="100000">
                                          <p:val>
                                            <p:strVal val="#ppt_x"/>
                                          </p:val>
                                        </p:tav>
                                      </p:tavLst>
                                    </p:anim>
                                    <p:anim calcmode="lin" valueType="num">
                                      <p:cBhvr additive="base">
                                        <p:cTn id="46" dur="500" fill="hold"/>
                                        <p:tgtEl>
                                          <p:spTgt spid="10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200"/>
                                  </p:stCondLst>
                                  <p:childTnLst>
                                    <p:set>
                                      <p:cBhvr>
                                        <p:cTn id="48" dur="1" fill="hold">
                                          <p:stCondLst>
                                            <p:cond delay="0"/>
                                          </p:stCondLst>
                                        </p:cTn>
                                        <p:tgtEl>
                                          <p:spTgt spid="105"/>
                                        </p:tgtEl>
                                        <p:attrNameLst>
                                          <p:attrName>style.visibility</p:attrName>
                                        </p:attrNameLst>
                                      </p:cBhvr>
                                      <p:to>
                                        <p:strVal val="visible"/>
                                      </p:to>
                                    </p:set>
                                    <p:anim calcmode="lin" valueType="num">
                                      <p:cBhvr additive="base">
                                        <p:cTn id="49" dur="500" fill="hold"/>
                                        <p:tgtEl>
                                          <p:spTgt spid="105"/>
                                        </p:tgtEl>
                                        <p:attrNameLst>
                                          <p:attrName>ppt_x</p:attrName>
                                        </p:attrNameLst>
                                      </p:cBhvr>
                                      <p:tavLst>
                                        <p:tav tm="0">
                                          <p:val>
                                            <p:strVal val="#ppt_x"/>
                                          </p:val>
                                        </p:tav>
                                        <p:tav tm="100000">
                                          <p:val>
                                            <p:strVal val="#ppt_x"/>
                                          </p:val>
                                        </p:tav>
                                      </p:tavLst>
                                    </p:anim>
                                    <p:anim calcmode="lin" valueType="num">
                                      <p:cBhvr additive="base">
                                        <p:cTn id="50" dur="500" fill="hold"/>
                                        <p:tgtEl>
                                          <p:spTgt spid="105"/>
                                        </p:tgtEl>
                                        <p:attrNameLst>
                                          <p:attrName>ppt_y</p:attrName>
                                        </p:attrNameLst>
                                      </p:cBhvr>
                                      <p:tavLst>
                                        <p:tav tm="0">
                                          <p:val>
                                            <p:strVal val="1+#ppt_h/2"/>
                                          </p:val>
                                        </p:tav>
                                        <p:tav tm="100000">
                                          <p:val>
                                            <p:strVal val="#ppt_y"/>
                                          </p:val>
                                        </p:tav>
                                      </p:tavLst>
                                    </p:anim>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wipe(left)">
                                      <p:cBhvr>
                                        <p:cTn id="54" dur="500"/>
                                        <p:tgtEl>
                                          <p:spTgt spid="106"/>
                                        </p:tgtEl>
                                      </p:cBhvr>
                                    </p:animEffect>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109"/>
                                        </p:tgtEl>
                                        <p:attrNameLst>
                                          <p:attrName>style.visibility</p:attrName>
                                        </p:attrNameLst>
                                      </p:cBhvr>
                                      <p:to>
                                        <p:strVal val="visible"/>
                                      </p:to>
                                    </p:set>
                                    <p:animEffect transition="in" filter="wipe(left)">
                                      <p:cBhvr>
                                        <p:cTn id="58" dur="500"/>
                                        <p:tgtEl>
                                          <p:spTgt spid="109"/>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wipe(left)">
                                      <p:cBhvr>
                                        <p:cTn id="6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8" grpId="0"/>
      <p:bldP spid="80" grpId="0" bldLvl="0" animBg="1"/>
      <p:bldP spid="81" grpId="0" bldLvl="0" animBg="1"/>
      <p:bldP spid="82" grpId="0" bldLvl="0" animBg="1"/>
      <p:bldP spid="84" grpId="0"/>
      <p:bldP spid="85" grpId="0"/>
      <p:bldP spid="103" grpId="0" bldLvl="0" animBg="1"/>
      <p:bldP spid="104" grpId="0" bldLvl="0" animBg="1"/>
      <p:bldP spid="10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5908813" y="2970000"/>
            <a:ext cx="1897380" cy="43751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ctr"/>
            <a:r>
              <a:rPr lang="zh-CN" altLang="en-US" sz="2250" dirty="0">
                <a:solidFill>
                  <a:schemeClr val="bg1"/>
                </a:solidFill>
                <a:sym typeface="+mn-ea"/>
              </a:rPr>
              <a:t>区块链与金融</a:t>
            </a:r>
            <a:endParaRPr lang="zh-CN" altLang="en-US" sz="2250" dirty="0">
              <a:solidFill>
                <a:schemeClr val="bg1"/>
              </a:solidFill>
              <a:sym typeface="+mn-ea"/>
            </a:endParaRPr>
          </a:p>
        </p:txBody>
      </p:sp>
      <p:grpSp>
        <p:nvGrpSpPr>
          <p:cNvPr id="2" name="组合 1"/>
          <p:cNvGrpSpPr/>
          <p:nvPr/>
        </p:nvGrpSpPr>
        <p:grpSpPr>
          <a:xfrm>
            <a:off x="6094199" y="1075527"/>
            <a:ext cx="1527602" cy="1527602"/>
            <a:chOff x="8125599" y="1434035"/>
            <a:chExt cx="2036802" cy="2036802"/>
          </a:xfrm>
        </p:grpSpPr>
        <p:sp>
          <p:nvSpPr>
            <p:cNvPr id="43" name="椭圆 42"/>
            <p:cNvSpPr/>
            <p:nvPr/>
          </p:nvSpPr>
          <p:spPr>
            <a:xfrm>
              <a:off x="8125599" y="1434035"/>
              <a:ext cx="2036802" cy="2036802"/>
            </a:xfrm>
            <a:prstGeom prst="ellipse">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nvGrpSpPr>
            <p:cNvPr id="19" name="组合 18"/>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20"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21"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22"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grpSp>
      </p:grpSp>
      <p:sp>
        <p:nvSpPr>
          <p:cNvPr id="17" name="等腰三角形 16"/>
          <p:cNvSpPr/>
          <p:nvPr/>
        </p:nvSpPr>
        <p:spPr>
          <a:xfrm>
            <a:off x="450905" y="1578310"/>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18" name="等腰三角形 17"/>
          <p:cNvSpPr/>
          <p:nvPr/>
        </p:nvSpPr>
        <p:spPr>
          <a:xfrm>
            <a:off x="2231519" y="236054"/>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23" name="等腰三角形 22"/>
          <p:cNvSpPr/>
          <p:nvPr/>
        </p:nvSpPr>
        <p:spPr>
          <a:xfrm rot="3600000">
            <a:off x="657703" y="2025503"/>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24" name="等腰三角形 23"/>
          <p:cNvSpPr/>
          <p:nvPr/>
        </p:nvSpPr>
        <p:spPr>
          <a:xfrm flipV="1">
            <a:off x="1283255" y="2134574"/>
            <a:ext cx="1238921" cy="1068035"/>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25" name="等腰三角形 24"/>
          <p:cNvSpPr/>
          <p:nvPr/>
        </p:nvSpPr>
        <p:spPr>
          <a:xfrm>
            <a:off x="732747" y="2645855"/>
            <a:ext cx="1531010" cy="1319836"/>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26" name="等腰三角形 25"/>
          <p:cNvSpPr/>
          <p:nvPr/>
        </p:nvSpPr>
        <p:spPr>
          <a:xfrm>
            <a:off x="466317" y="4028276"/>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27" name="等腰三角形 26"/>
          <p:cNvSpPr/>
          <p:nvPr/>
        </p:nvSpPr>
        <p:spPr>
          <a:xfrm>
            <a:off x="265269" y="2830031"/>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29" name="等腰三角形 28"/>
          <p:cNvSpPr/>
          <p:nvPr/>
        </p:nvSpPr>
        <p:spPr>
          <a:xfrm>
            <a:off x="442322" y="513162"/>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30" name="等腰三角形 29"/>
          <p:cNvSpPr/>
          <p:nvPr/>
        </p:nvSpPr>
        <p:spPr>
          <a:xfrm>
            <a:off x="753235" y="1033848"/>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34" name="等腰三角形 33"/>
          <p:cNvSpPr/>
          <p:nvPr/>
        </p:nvSpPr>
        <p:spPr>
          <a:xfrm rot="3600000">
            <a:off x="1156352" y="886799"/>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35" name="等腰三角形 34"/>
          <p:cNvSpPr/>
          <p:nvPr/>
        </p:nvSpPr>
        <p:spPr>
          <a:xfrm rot="3600000">
            <a:off x="2300489" y="666586"/>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37" name="等腰三角形 36"/>
          <p:cNvSpPr/>
          <p:nvPr/>
        </p:nvSpPr>
        <p:spPr>
          <a:xfrm rot="3600000">
            <a:off x="361060" y="3256331"/>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38" name="等腰三角形 37"/>
          <p:cNvSpPr/>
          <p:nvPr/>
        </p:nvSpPr>
        <p:spPr>
          <a:xfrm rot="10800000">
            <a:off x="2447356" y="2752763"/>
            <a:ext cx="1000589" cy="862576"/>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48" name="等腰三角形 47"/>
          <p:cNvSpPr/>
          <p:nvPr/>
        </p:nvSpPr>
        <p:spPr>
          <a:xfrm>
            <a:off x="2062279" y="2811152"/>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49" name="等腰三角形 48"/>
          <p:cNvSpPr/>
          <p:nvPr/>
        </p:nvSpPr>
        <p:spPr>
          <a:xfrm flipV="1">
            <a:off x="2062279" y="3361035"/>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0" name="等腰三角形 49"/>
          <p:cNvSpPr/>
          <p:nvPr/>
        </p:nvSpPr>
        <p:spPr>
          <a:xfrm rot="3600000">
            <a:off x="681728" y="2714135"/>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1" name="等腰三角形 50"/>
          <p:cNvSpPr/>
          <p:nvPr/>
        </p:nvSpPr>
        <p:spPr>
          <a:xfrm rot="3600000">
            <a:off x="1071790" y="3899326"/>
            <a:ext cx="909833" cy="784339"/>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2" name="等腰三角形 51"/>
          <p:cNvSpPr/>
          <p:nvPr/>
        </p:nvSpPr>
        <p:spPr>
          <a:xfrm>
            <a:off x="2964251" y="3408956"/>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53" name="等腰三角形 52"/>
          <p:cNvSpPr/>
          <p:nvPr/>
        </p:nvSpPr>
        <p:spPr>
          <a:xfrm>
            <a:off x="1127072" y="986655"/>
            <a:ext cx="1238921" cy="1068035"/>
          </a:xfrm>
          <a:prstGeom prst="triangle">
            <a:avLst/>
          </a:prstGeom>
          <a:solidFill>
            <a:srgbClr val="0D7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
        <p:nvSpPr>
          <p:cNvPr id="32" name="等腰三角形 31"/>
          <p:cNvSpPr/>
          <p:nvPr/>
        </p:nvSpPr>
        <p:spPr>
          <a:xfrm rot="18000000" flipV="1">
            <a:off x="2255744" y="4550995"/>
            <a:ext cx="532863" cy="459365"/>
          </a:xfrm>
          <a:prstGeom prst="triangle">
            <a:avLst/>
          </a:prstGeom>
          <a:solidFill>
            <a:srgbClr val="073C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dirty="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decel="100000"/>
                                        <p:tgtEl>
                                          <p:spTgt spid="2"/>
                                        </p:tgtEl>
                                      </p:cBhvr>
                                    </p:animEffect>
                                    <p:anim calcmode="lin" valueType="num">
                                      <p:cBhvr>
                                        <p:cTn id="8" dur="600" decel="100000" fill="hold"/>
                                        <p:tgtEl>
                                          <p:spTgt spid="2"/>
                                        </p:tgtEl>
                                        <p:attrNameLst>
                                          <p:attrName>style.rotation</p:attrName>
                                        </p:attrNameLst>
                                      </p:cBhvr>
                                      <p:tavLst>
                                        <p:tav tm="0">
                                          <p:val>
                                            <p:fltVal val="-90"/>
                                          </p:val>
                                        </p:tav>
                                        <p:tav tm="100000">
                                          <p:val>
                                            <p:fltVal val="0"/>
                                          </p:val>
                                        </p:tav>
                                      </p:tavLst>
                                    </p:anim>
                                    <p:anim calcmode="lin" valueType="num">
                                      <p:cBhvr>
                                        <p:cTn id="9" dur="600" decel="100000" fill="hold"/>
                                        <p:tgtEl>
                                          <p:spTgt spid="2"/>
                                        </p:tgtEl>
                                        <p:attrNameLst>
                                          <p:attrName>ppt_x</p:attrName>
                                        </p:attrNameLst>
                                      </p:cBhvr>
                                      <p:tavLst>
                                        <p:tav tm="0">
                                          <p:val>
                                            <p:strVal val="#ppt_x+0.4"/>
                                          </p:val>
                                        </p:tav>
                                        <p:tav tm="100000">
                                          <p:val>
                                            <p:strVal val="#ppt_x-0.05"/>
                                          </p:val>
                                        </p:tav>
                                      </p:tavLst>
                                    </p:anim>
                                    <p:anim calcmode="lin" valueType="num">
                                      <p:cBhvr>
                                        <p:cTn id="10" dur="600" decel="100000" fill="hold"/>
                                        <p:tgtEl>
                                          <p:spTgt spid="2"/>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2"/>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20" presetID="49" presetClass="entr" presetSubtype="0" decel="10000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fltVal val="0"/>
                                          </p:val>
                                        </p:tav>
                                        <p:tav tm="100000">
                                          <p:val>
                                            <p:strVal val="#ppt_h"/>
                                          </p:val>
                                        </p:tav>
                                      </p:tavLst>
                                    </p:anim>
                                    <p:anim calcmode="lin" valueType="num">
                                      <p:cBhvr>
                                        <p:cTn id="24" dur="500" fill="hold"/>
                                        <p:tgtEl>
                                          <p:spTgt spid="53"/>
                                        </p:tgtEl>
                                        <p:attrNameLst>
                                          <p:attrName>style.rotation</p:attrName>
                                        </p:attrNameLst>
                                      </p:cBhvr>
                                      <p:tavLst>
                                        <p:tav tm="0">
                                          <p:val>
                                            <p:fltVal val="360"/>
                                          </p:val>
                                        </p:tav>
                                        <p:tav tm="100000">
                                          <p:val>
                                            <p:fltVal val="0"/>
                                          </p:val>
                                        </p:tav>
                                      </p:tavLst>
                                    </p:anim>
                                    <p:animEffect transition="in" filter="fade">
                                      <p:cBhvr>
                                        <p:cTn id="25" dur="500"/>
                                        <p:tgtEl>
                                          <p:spTgt spid="53"/>
                                        </p:tgtEl>
                                      </p:cBhvr>
                                    </p:animEffect>
                                  </p:childTnLst>
                                </p:cTn>
                              </p:par>
                              <p:par>
                                <p:cTn id="26" presetID="49" presetClass="entr" presetSubtype="0" decel="10000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 calcmode="lin" valueType="num">
                                      <p:cBhvr>
                                        <p:cTn id="30" dur="500" fill="hold"/>
                                        <p:tgtEl>
                                          <p:spTgt spid="24"/>
                                        </p:tgtEl>
                                        <p:attrNameLst>
                                          <p:attrName>style.rotation</p:attrName>
                                        </p:attrNameLst>
                                      </p:cBhvr>
                                      <p:tavLst>
                                        <p:tav tm="0">
                                          <p:val>
                                            <p:fltVal val="360"/>
                                          </p:val>
                                        </p:tav>
                                        <p:tav tm="100000">
                                          <p:val>
                                            <p:fltVal val="0"/>
                                          </p:val>
                                        </p:tav>
                                      </p:tavLst>
                                    </p:anim>
                                    <p:animEffect transition="in" filter="fade">
                                      <p:cBhvr>
                                        <p:cTn id="31" dur="500"/>
                                        <p:tgtEl>
                                          <p:spTgt spid="24"/>
                                        </p:tgtEl>
                                      </p:cBhvr>
                                    </p:animEffect>
                                  </p:childTnLst>
                                </p:cTn>
                              </p:par>
                              <p:par>
                                <p:cTn id="32" presetID="49" presetClass="entr" presetSubtype="0" decel="10000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 calcmode="lin" valueType="num">
                                      <p:cBhvr>
                                        <p:cTn id="36" dur="500" fill="hold"/>
                                        <p:tgtEl>
                                          <p:spTgt spid="25"/>
                                        </p:tgtEl>
                                        <p:attrNameLst>
                                          <p:attrName>style.rotation</p:attrName>
                                        </p:attrNameLst>
                                      </p:cBhvr>
                                      <p:tavLst>
                                        <p:tav tm="0">
                                          <p:val>
                                            <p:fltVal val="360"/>
                                          </p:val>
                                        </p:tav>
                                        <p:tav tm="100000">
                                          <p:val>
                                            <p:fltVal val="0"/>
                                          </p:val>
                                        </p:tav>
                                      </p:tavLst>
                                    </p:anim>
                                    <p:animEffect transition="in" filter="fade">
                                      <p:cBhvr>
                                        <p:cTn id="37" dur="500"/>
                                        <p:tgtEl>
                                          <p:spTgt spid="25"/>
                                        </p:tgtEl>
                                      </p:cBhvr>
                                    </p:animEffect>
                                  </p:childTnLst>
                                </p:cTn>
                              </p:par>
                            </p:childTnLst>
                          </p:cTn>
                        </p:par>
                        <p:par>
                          <p:cTn id="38" fill="hold">
                            <p:stCondLst>
                              <p:cond delay="2000"/>
                            </p:stCondLst>
                            <p:childTnLst>
                              <p:par>
                                <p:cTn id="39" presetID="49" presetClass="entr" presetSubtype="0" decel="10000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 calcmode="lin" valueType="num">
                                      <p:cBhvr>
                                        <p:cTn id="43" dur="500" fill="hold"/>
                                        <p:tgtEl>
                                          <p:spTgt spid="18"/>
                                        </p:tgtEl>
                                        <p:attrNameLst>
                                          <p:attrName>style.rotation</p:attrName>
                                        </p:attrNameLst>
                                      </p:cBhvr>
                                      <p:tavLst>
                                        <p:tav tm="0">
                                          <p:val>
                                            <p:fltVal val="360"/>
                                          </p:val>
                                        </p:tav>
                                        <p:tav tm="100000">
                                          <p:val>
                                            <p:fltVal val="0"/>
                                          </p:val>
                                        </p:tav>
                                      </p:tavLst>
                                    </p:anim>
                                    <p:animEffect transition="in" filter="fade">
                                      <p:cBhvr>
                                        <p:cTn id="44" dur="500"/>
                                        <p:tgtEl>
                                          <p:spTgt spid="18"/>
                                        </p:tgtEl>
                                      </p:cBhvr>
                                    </p:animEffect>
                                  </p:childTnLst>
                                </p:cTn>
                              </p:par>
                              <p:par>
                                <p:cTn id="45" presetID="49" presetClass="entr" presetSubtype="0" decel="10000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anim calcmode="lin" valueType="num">
                                      <p:cBhvr>
                                        <p:cTn id="49" dur="500" fill="hold"/>
                                        <p:tgtEl>
                                          <p:spTgt spid="29"/>
                                        </p:tgtEl>
                                        <p:attrNameLst>
                                          <p:attrName>style.rotation</p:attrName>
                                        </p:attrNameLst>
                                      </p:cBhvr>
                                      <p:tavLst>
                                        <p:tav tm="0">
                                          <p:val>
                                            <p:fltVal val="360"/>
                                          </p:val>
                                        </p:tav>
                                        <p:tav tm="100000">
                                          <p:val>
                                            <p:fltVal val="0"/>
                                          </p:val>
                                        </p:tav>
                                      </p:tavLst>
                                    </p:anim>
                                    <p:animEffect transition="in" filter="fade">
                                      <p:cBhvr>
                                        <p:cTn id="50" dur="500"/>
                                        <p:tgtEl>
                                          <p:spTgt spid="29"/>
                                        </p:tgtEl>
                                      </p:cBhvr>
                                    </p:animEffect>
                                  </p:childTnLst>
                                </p:cTn>
                              </p:par>
                              <p:par>
                                <p:cTn id="51" presetID="49" presetClass="entr" presetSubtype="0" decel="10000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fltVal val="0"/>
                                          </p:val>
                                        </p:tav>
                                        <p:tav tm="100000">
                                          <p:val>
                                            <p:strVal val="#ppt_w"/>
                                          </p:val>
                                        </p:tav>
                                      </p:tavLst>
                                    </p:anim>
                                    <p:anim calcmode="lin" valueType="num">
                                      <p:cBhvr>
                                        <p:cTn id="54" dur="500" fill="hold"/>
                                        <p:tgtEl>
                                          <p:spTgt spid="35"/>
                                        </p:tgtEl>
                                        <p:attrNameLst>
                                          <p:attrName>ppt_h</p:attrName>
                                        </p:attrNameLst>
                                      </p:cBhvr>
                                      <p:tavLst>
                                        <p:tav tm="0">
                                          <p:val>
                                            <p:fltVal val="0"/>
                                          </p:val>
                                        </p:tav>
                                        <p:tav tm="100000">
                                          <p:val>
                                            <p:strVal val="#ppt_h"/>
                                          </p:val>
                                        </p:tav>
                                      </p:tavLst>
                                    </p:anim>
                                    <p:anim calcmode="lin" valueType="num">
                                      <p:cBhvr>
                                        <p:cTn id="55" dur="500" fill="hold"/>
                                        <p:tgtEl>
                                          <p:spTgt spid="35"/>
                                        </p:tgtEl>
                                        <p:attrNameLst>
                                          <p:attrName>style.rotation</p:attrName>
                                        </p:attrNameLst>
                                      </p:cBhvr>
                                      <p:tavLst>
                                        <p:tav tm="0">
                                          <p:val>
                                            <p:fltVal val="360"/>
                                          </p:val>
                                        </p:tav>
                                        <p:tav tm="100000">
                                          <p:val>
                                            <p:fltVal val="0"/>
                                          </p:val>
                                        </p:tav>
                                      </p:tavLst>
                                    </p:anim>
                                    <p:animEffect transition="in" filter="fade">
                                      <p:cBhvr>
                                        <p:cTn id="56" dur="500"/>
                                        <p:tgtEl>
                                          <p:spTgt spid="35"/>
                                        </p:tgtEl>
                                      </p:cBhvr>
                                    </p:animEffect>
                                  </p:childTnLst>
                                </p:cTn>
                              </p:par>
                              <p:par>
                                <p:cTn id="57" presetID="49" presetClass="entr" presetSubtype="0" decel="100000" fill="hold" grpId="0" nodeType="withEffect">
                                  <p:stCondLst>
                                    <p:cond delay="250"/>
                                  </p:stCondLst>
                                  <p:childTnLst>
                                    <p:set>
                                      <p:cBhvr>
                                        <p:cTn id="58" dur="1" fill="hold">
                                          <p:stCondLst>
                                            <p:cond delay="0"/>
                                          </p:stCondLst>
                                        </p:cTn>
                                        <p:tgtEl>
                                          <p:spTgt spid="30"/>
                                        </p:tgtEl>
                                        <p:attrNameLst>
                                          <p:attrName>style.visibility</p:attrName>
                                        </p:attrNameLst>
                                      </p:cBhvr>
                                      <p:to>
                                        <p:strVal val="visible"/>
                                      </p:to>
                                    </p:set>
                                    <p:anim calcmode="lin" valueType="num">
                                      <p:cBhvr>
                                        <p:cTn id="59" dur="500" fill="hold"/>
                                        <p:tgtEl>
                                          <p:spTgt spid="30"/>
                                        </p:tgtEl>
                                        <p:attrNameLst>
                                          <p:attrName>ppt_w</p:attrName>
                                        </p:attrNameLst>
                                      </p:cBhvr>
                                      <p:tavLst>
                                        <p:tav tm="0">
                                          <p:val>
                                            <p:fltVal val="0"/>
                                          </p:val>
                                        </p:tav>
                                        <p:tav tm="100000">
                                          <p:val>
                                            <p:strVal val="#ppt_w"/>
                                          </p:val>
                                        </p:tav>
                                      </p:tavLst>
                                    </p:anim>
                                    <p:anim calcmode="lin" valueType="num">
                                      <p:cBhvr>
                                        <p:cTn id="60" dur="500" fill="hold"/>
                                        <p:tgtEl>
                                          <p:spTgt spid="30"/>
                                        </p:tgtEl>
                                        <p:attrNameLst>
                                          <p:attrName>ppt_h</p:attrName>
                                        </p:attrNameLst>
                                      </p:cBhvr>
                                      <p:tavLst>
                                        <p:tav tm="0">
                                          <p:val>
                                            <p:fltVal val="0"/>
                                          </p:val>
                                        </p:tav>
                                        <p:tav tm="100000">
                                          <p:val>
                                            <p:strVal val="#ppt_h"/>
                                          </p:val>
                                        </p:tav>
                                      </p:tavLst>
                                    </p:anim>
                                    <p:anim calcmode="lin" valueType="num">
                                      <p:cBhvr>
                                        <p:cTn id="61" dur="500" fill="hold"/>
                                        <p:tgtEl>
                                          <p:spTgt spid="30"/>
                                        </p:tgtEl>
                                        <p:attrNameLst>
                                          <p:attrName>style.rotation</p:attrName>
                                        </p:attrNameLst>
                                      </p:cBhvr>
                                      <p:tavLst>
                                        <p:tav tm="0">
                                          <p:val>
                                            <p:fltVal val="360"/>
                                          </p:val>
                                        </p:tav>
                                        <p:tav tm="100000">
                                          <p:val>
                                            <p:fltVal val="0"/>
                                          </p:val>
                                        </p:tav>
                                      </p:tavLst>
                                    </p:anim>
                                    <p:animEffect transition="in" filter="fade">
                                      <p:cBhvr>
                                        <p:cTn id="62" dur="500"/>
                                        <p:tgtEl>
                                          <p:spTgt spid="30"/>
                                        </p:tgtEl>
                                      </p:cBhvr>
                                    </p:animEffect>
                                  </p:childTnLst>
                                </p:cTn>
                              </p:par>
                              <p:par>
                                <p:cTn id="63" presetID="49" presetClass="entr" presetSubtype="0" decel="100000" fill="hold" grpId="0" nodeType="withEffect">
                                  <p:stCondLst>
                                    <p:cond delay="250"/>
                                  </p:stCondLst>
                                  <p:childTnLst>
                                    <p:set>
                                      <p:cBhvr>
                                        <p:cTn id="64" dur="1" fill="hold">
                                          <p:stCondLst>
                                            <p:cond delay="0"/>
                                          </p:stCondLst>
                                        </p:cTn>
                                        <p:tgtEl>
                                          <p:spTgt spid="34"/>
                                        </p:tgtEl>
                                        <p:attrNameLst>
                                          <p:attrName>style.visibility</p:attrName>
                                        </p:attrNameLst>
                                      </p:cBhvr>
                                      <p:to>
                                        <p:strVal val="visible"/>
                                      </p:to>
                                    </p:set>
                                    <p:anim calcmode="lin" valueType="num">
                                      <p:cBhvr>
                                        <p:cTn id="65" dur="500" fill="hold"/>
                                        <p:tgtEl>
                                          <p:spTgt spid="34"/>
                                        </p:tgtEl>
                                        <p:attrNameLst>
                                          <p:attrName>ppt_w</p:attrName>
                                        </p:attrNameLst>
                                      </p:cBhvr>
                                      <p:tavLst>
                                        <p:tav tm="0">
                                          <p:val>
                                            <p:fltVal val="0"/>
                                          </p:val>
                                        </p:tav>
                                        <p:tav tm="100000">
                                          <p:val>
                                            <p:strVal val="#ppt_w"/>
                                          </p:val>
                                        </p:tav>
                                      </p:tavLst>
                                    </p:anim>
                                    <p:anim calcmode="lin" valueType="num">
                                      <p:cBhvr>
                                        <p:cTn id="66" dur="500" fill="hold"/>
                                        <p:tgtEl>
                                          <p:spTgt spid="34"/>
                                        </p:tgtEl>
                                        <p:attrNameLst>
                                          <p:attrName>ppt_h</p:attrName>
                                        </p:attrNameLst>
                                      </p:cBhvr>
                                      <p:tavLst>
                                        <p:tav tm="0">
                                          <p:val>
                                            <p:fltVal val="0"/>
                                          </p:val>
                                        </p:tav>
                                        <p:tav tm="100000">
                                          <p:val>
                                            <p:strVal val="#ppt_h"/>
                                          </p:val>
                                        </p:tav>
                                      </p:tavLst>
                                    </p:anim>
                                    <p:anim calcmode="lin" valueType="num">
                                      <p:cBhvr>
                                        <p:cTn id="67" dur="500" fill="hold"/>
                                        <p:tgtEl>
                                          <p:spTgt spid="34"/>
                                        </p:tgtEl>
                                        <p:attrNameLst>
                                          <p:attrName>style.rotation</p:attrName>
                                        </p:attrNameLst>
                                      </p:cBhvr>
                                      <p:tavLst>
                                        <p:tav tm="0">
                                          <p:val>
                                            <p:fltVal val="360"/>
                                          </p:val>
                                        </p:tav>
                                        <p:tav tm="100000">
                                          <p:val>
                                            <p:fltVal val="0"/>
                                          </p:val>
                                        </p:tav>
                                      </p:tavLst>
                                    </p:anim>
                                    <p:animEffect transition="in" filter="fade">
                                      <p:cBhvr>
                                        <p:cTn id="68" dur="500"/>
                                        <p:tgtEl>
                                          <p:spTgt spid="34"/>
                                        </p:tgtEl>
                                      </p:cBhvr>
                                    </p:animEffect>
                                  </p:childTnLst>
                                </p:cTn>
                              </p:par>
                              <p:par>
                                <p:cTn id="69" presetID="49" presetClass="entr" presetSubtype="0" decel="100000" fill="hold" grpId="0" nodeType="withEffect">
                                  <p:stCondLst>
                                    <p:cond delay="250"/>
                                  </p:stCondLst>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ppt_w</p:attrName>
                                        </p:attrNameLst>
                                      </p:cBhvr>
                                      <p:tavLst>
                                        <p:tav tm="0">
                                          <p:val>
                                            <p:fltVal val="0"/>
                                          </p:val>
                                        </p:tav>
                                        <p:tav tm="100000">
                                          <p:val>
                                            <p:strVal val="#ppt_w"/>
                                          </p:val>
                                        </p:tav>
                                      </p:tavLst>
                                    </p:anim>
                                    <p:anim calcmode="lin" valueType="num">
                                      <p:cBhvr>
                                        <p:cTn id="72" dur="500" fill="hold"/>
                                        <p:tgtEl>
                                          <p:spTgt spid="23"/>
                                        </p:tgtEl>
                                        <p:attrNameLst>
                                          <p:attrName>ppt_h</p:attrName>
                                        </p:attrNameLst>
                                      </p:cBhvr>
                                      <p:tavLst>
                                        <p:tav tm="0">
                                          <p:val>
                                            <p:fltVal val="0"/>
                                          </p:val>
                                        </p:tav>
                                        <p:tav tm="100000">
                                          <p:val>
                                            <p:strVal val="#ppt_h"/>
                                          </p:val>
                                        </p:tav>
                                      </p:tavLst>
                                    </p:anim>
                                    <p:anim calcmode="lin" valueType="num">
                                      <p:cBhvr>
                                        <p:cTn id="73" dur="500" fill="hold"/>
                                        <p:tgtEl>
                                          <p:spTgt spid="23"/>
                                        </p:tgtEl>
                                        <p:attrNameLst>
                                          <p:attrName>style.rotation</p:attrName>
                                        </p:attrNameLst>
                                      </p:cBhvr>
                                      <p:tavLst>
                                        <p:tav tm="0">
                                          <p:val>
                                            <p:fltVal val="360"/>
                                          </p:val>
                                        </p:tav>
                                        <p:tav tm="100000">
                                          <p:val>
                                            <p:fltVal val="0"/>
                                          </p:val>
                                        </p:tav>
                                      </p:tavLst>
                                    </p:anim>
                                    <p:animEffect transition="in" filter="fade">
                                      <p:cBhvr>
                                        <p:cTn id="74" dur="500"/>
                                        <p:tgtEl>
                                          <p:spTgt spid="23"/>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27"/>
                                        </p:tgtEl>
                                        <p:attrNameLst>
                                          <p:attrName>style.visibility</p:attrName>
                                        </p:attrNameLst>
                                      </p:cBhvr>
                                      <p:to>
                                        <p:strVal val="visible"/>
                                      </p:to>
                                    </p:set>
                                    <p:anim calcmode="lin" valueType="num">
                                      <p:cBhvr>
                                        <p:cTn id="77" dur="500" fill="hold"/>
                                        <p:tgtEl>
                                          <p:spTgt spid="27"/>
                                        </p:tgtEl>
                                        <p:attrNameLst>
                                          <p:attrName>ppt_w</p:attrName>
                                        </p:attrNameLst>
                                      </p:cBhvr>
                                      <p:tavLst>
                                        <p:tav tm="0">
                                          <p:val>
                                            <p:fltVal val="0"/>
                                          </p:val>
                                        </p:tav>
                                        <p:tav tm="100000">
                                          <p:val>
                                            <p:strVal val="#ppt_w"/>
                                          </p:val>
                                        </p:tav>
                                      </p:tavLst>
                                    </p:anim>
                                    <p:anim calcmode="lin" valueType="num">
                                      <p:cBhvr>
                                        <p:cTn id="78" dur="500" fill="hold"/>
                                        <p:tgtEl>
                                          <p:spTgt spid="27"/>
                                        </p:tgtEl>
                                        <p:attrNameLst>
                                          <p:attrName>ppt_h</p:attrName>
                                        </p:attrNameLst>
                                      </p:cBhvr>
                                      <p:tavLst>
                                        <p:tav tm="0">
                                          <p:val>
                                            <p:fltVal val="0"/>
                                          </p:val>
                                        </p:tav>
                                        <p:tav tm="100000">
                                          <p:val>
                                            <p:strVal val="#ppt_h"/>
                                          </p:val>
                                        </p:tav>
                                      </p:tavLst>
                                    </p:anim>
                                    <p:anim calcmode="lin" valueType="num">
                                      <p:cBhvr>
                                        <p:cTn id="79" dur="500" fill="hold"/>
                                        <p:tgtEl>
                                          <p:spTgt spid="27"/>
                                        </p:tgtEl>
                                        <p:attrNameLst>
                                          <p:attrName>style.rotation</p:attrName>
                                        </p:attrNameLst>
                                      </p:cBhvr>
                                      <p:tavLst>
                                        <p:tav tm="0">
                                          <p:val>
                                            <p:fltVal val="360"/>
                                          </p:val>
                                        </p:tav>
                                        <p:tav tm="100000">
                                          <p:val>
                                            <p:fltVal val="0"/>
                                          </p:val>
                                        </p:tav>
                                      </p:tavLst>
                                    </p:anim>
                                    <p:animEffect transition="in" filter="fade">
                                      <p:cBhvr>
                                        <p:cTn id="80" dur="500"/>
                                        <p:tgtEl>
                                          <p:spTgt spid="27"/>
                                        </p:tgtEl>
                                      </p:cBhvr>
                                    </p:animEffect>
                                  </p:childTnLst>
                                </p:cTn>
                              </p:par>
                              <p:par>
                                <p:cTn id="81" presetID="49" presetClass="entr" presetSubtype="0" decel="100000" fill="hold" grpId="0" nodeType="withEffect">
                                  <p:stCondLst>
                                    <p:cond delay="250"/>
                                  </p:stCondLst>
                                  <p:childTnLst>
                                    <p:set>
                                      <p:cBhvr>
                                        <p:cTn id="82" dur="1" fill="hold">
                                          <p:stCondLst>
                                            <p:cond delay="0"/>
                                          </p:stCondLst>
                                        </p:cTn>
                                        <p:tgtEl>
                                          <p:spTgt spid="50"/>
                                        </p:tgtEl>
                                        <p:attrNameLst>
                                          <p:attrName>style.visibility</p:attrName>
                                        </p:attrNameLst>
                                      </p:cBhvr>
                                      <p:to>
                                        <p:strVal val="visible"/>
                                      </p:to>
                                    </p:set>
                                    <p:anim calcmode="lin" valueType="num">
                                      <p:cBhvr>
                                        <p:cTn id="83" dur="500" fill="hold"/>
                                        <p:tgtEl>
                                          <p:spTgt spid="50"/>
                                        </p:tgtEl>
                                        <p:attrNameLst>
                                          <p:attrName>ppt_w</p:attrName>
                                        </p:attrNameLst>
                                      </p:cBhvr>
                                      <p:tavLst>
                                        <p:tav tm="0">
                                          <p:val>
                                            <p:fltVal val="0"/>
                                          </p:val>
                                        </p:tav>
                                        <p:tav tm="100000">
                                          <p:val>
                                            <p:strVal val="#ppt_w"/>
                                          </p:val>
                                        </p:tav>
                                      </p:tavLst>
                                    </p:anim>
                                    <p:anim calcmode="lin" valueType="num">
                                      <p:cBhvr>
                                        <p:cTn id="84" dur="500" fill="hold"/>
                                        <p:tgtEl>
                                          <p:spTgt spid="50"/>
                                        </p:tgtEl>
                                        <p:attrNameLst>
                                          <p:attrName>ppt_h</p:attrName>
                                        </p:attrNameLst>
                                      </p:cBhvr>
                                      <p:tavLst>
                                        <p:tav tm="0">
                                          <p:val>
                                            <p:fltVal val="0"/>
                                          </p:val>
                                        </p:tav>
                                        <p:tav tm="100000">
                                          <p:val>
                                            <p:strVal val="#ppt_h"/>
                                          </p:val>
                                        </p:tav>
                                      </p:tavLst>
                                    </p:anim>
                                    <p:anim calcmode="lin" valueType="num">
                                      <p:cBhvr>
                                        <p:cTn id="85" dur="500" fill="hold"/>
                                        <p:tgtEl>
                                          <p:spTgt spid="50"/>
                                        </p:tgtEl>
                                        <p:attrNameLst>
                                          <p:attrName>style.rotation</p:attrName>
                                        </p:attrNameLst>
                                      </p:cBhvr>
                                      <p:tavLst>
                                        <p:tav tm="0">
                                          <p:val>
                                            <p:fltVal val="360"/>
                                          </p:val>
                                        </p:tav>
                                        <p:tav tm="100000">
                                          <p:val>
                                            <p:fltVal val="0"/>
                                          </p:val>
                                        </p:tav>
                                      </p:tavLst>
                                    </p:anim>
                                    <p:animEffect transition="in" filter="fade">
                                      <p:cBhvr>
                                        <p:cTn id="86" dur="500"/>
                                        <p:tgtEl>
                                          <p:spTgt spid="50"/>
                                        </p:tgtEl>
                                      </p:cBhvr>
                                    </p:animEffect>
                                  </p:childTnLst>
                                </p:cTn>
                              </p:par>
                              <p:par>
                                <p:cTn id="87" presetID="49" presetClass="entr" presetSubtype="0" decel="100000" fill="hold" grpId="0" nodeType="withEffect">
                                  <p:stCondLst>
                                    <p:cond delay="250"/>
                                  </p:stCondLst>
                                  <p:childTnLst>
                                    <p:set>
                                      <p:cBhvr>
                                        <p:cTn id="88" dur="1" fill="hold">
                                          <p:stCondLst>
                                            <p:cond delay="0"/>
                                          </p:stCondLst>
                                        </p:cTn>
                                        <p:tgtEl>
                                          <p:spTgt spid="17"/>
                                        </p:tgtEl>
                                        <p:attrNameLst>
                                          <p:attrName>style.visibility</p:attrName>
                                        </p:attrNameLst>
                                      </p:cBhvr>
                                      <p:to>
                                        <p:strVal val="visible"/>
                                      </p:to>
                                    </p:set>
                                    <p:anim calcmode="lin" valueType="num">
                                      <p:cBhvr>
                                        <p:cTn id="89" dur="500" fill="hold"/>
                                        <p:tgtEl>
                                          <p:spTgt spid="17"/>
                                        </p:tgtEl>
                                        <p:attrNameLst>
                                          <p:attrName>ppt_w</p:attrName>
                                        </p:attrNameLst>
                                      </p:cBhvr>
                                      <p:tavLst>
                                        <p:tav tm="0">
                                          <p:val>
                                            <p:fltVal val="0"/>
                                          </p:val>
                                        </p:tav>
                                        <p:tav tm="100000">
                                          <p:val>
                                            <p:strVal val="#ppt_w"/>
                                          </p:val>
                                        </p:tav>
                                      </p:tavLst>
                                    </p:anim>
                                    <p:anim calcmode="lin" valueType="num">
                                      <p:cBhvr>
                                        <p:cTn id="90" dur="500" fill="hold"/>
                                        <p:tgtEl>
                                          <p:spTgt spid="17"/>
                                        </p:tgtEl>
                                        <p:attrNameLst>
                                          <p:attrName>ppt_h</p:attrName>
                                        </p:attrNameLst>
                                      </p:cBhvr>
                                      <p:tavLst>
                                        <p:tav tm="0">
                                          <p:val>
                                            <p:fltVal val="0"/>
                                          </p:val>
                                        </p:tav>
                                        <p:tav tm="100000">
                                          <p:val>
                                            <p:strVal val="#ppt_h"/>
                                          </p:val>
                                        </p:tav>
                                      </p:tavLst>
                                    </p:anim>
                                    <p:anim calcmode="lin" valueType="num">
                                      <p:cBhvr>
                                        <p:cTn id="91" dur="500" fill="hold"/>
                                        <p:tgtEl>
                                          <p:spTgt spid="17"/>
                                        </p:tgtEl>
                                        <p:attrNameLst>
                                          <p:attrName>style.rotation</p:attrName>
                                        </p:attrNameLst>
                                      </p:cBhvr>
                                      <p:tavLst>
                                        <p:tav tm="0">
                                          <p:val>
                                            <p:fltVal val="360"/>
                                          </p:val>
                                        </p:tav>
                                        <p:tav tm="100000">
                                          <p:val>
                                            <p:fltVal val="0"/>
                                          </p:val>
                                        </p:tav>
                                      </p:tavLst>
                                    </p:anim>
                                    <p:animEffect transition="in" filter="fade">
                                      <p:cBhvr>
                                        <p:cTn id="92" dur="500"/>
                                        <p:tgtEl>
                                          <p:spTgt spid="17"/>
                                        </p:tgtEl>
                                      </p:cBhvr>
                                    </p:animEffect>
                                  </p:childTnLst>
                                </p:cTn>
                              </p:par>
                              <p:par>
                                <p:cTn id="93" presetID="49" presetClass="entr" presetSubtype="0" decel="100000" fill="hold" grpId="0" nodeType="withEffect">
                                  <p:stCondLst>
                                    <p:cond delay="250"/>
                                  </p:stCondLst>
                                  <p:childTnLst>
                                    <p:set>
                                      <p:cBhvr>
                                        <p:cTn id="94" dur="1" fill="hold">
                                          <p:stCondLst>
                                            <p:cond delay="0"/>
                                          </p:stCondLst>
                                        </p:cTn>
                                        <p:tgtEl>
                                          <p:spTgt spid="48"/>
                                        </p:tgtEl>
                                        <p:attrNameLst>
                                          <p:attrName>style.visibility</p:attrName>
                                        </p:attrNameLst>
                                      </p:cBhvr>
                                      <p:to>
                                        <p:strVal val="visible"/>
                                      </p:to>
                                    </p:set>
                                    <p:anim calcmode="lin" valueType="num">
                                      <p:cBhvr>
                                        <p:cTn id="95" dur="500" fill="hold"/>
                                        <p:tgtEl>
                                          <p:spTgt spid="48"/>
                                        </p:tgtEl>
                                        <p:attrNameLst>
                                          <p:attrName>ppt_w</p:attrName>
                                        </p:attrNameLst>
                                      </p:cBhvr>
                                      <p:tavLst>
                                        <p:tav tm="0">
                                          <p:val>
                                            <p:fltVal val="0"/>
                                          </p:val>
                                        </p:tav>
                                        <p:tav tm="100000">
                                          <p:val>
                                            <p:strVal val="#ppt_w"/>
                                          </p:val>
                                        </p:tav>
                                      </p:tavLst>
                                    </p:anim>
                                    <p:anim calcmode="lin" valueType="num">
                                      <p:cBhvr>
                                        <p:cTn id="96" dur="500" fill="hold"/>
                                        <p:tgtEl>
                                          <p:spTgt spid="48"/>
                                        </p:tgtEl>
                                        <p:attrNameLst>
                                          <p:attrName>ppt_h</p:attrName>
                                        </p:attrNameLst>
                                      </p:cBhvr>
                                      <p:tavLst>
                                        <p:tav tm="0">
                                          <p:val>
                                            <p:fltVal val="0"/>
                                          </p:val>
                                        </p:tav>
                                        <p:tav tm="100000">
                                          <p:val>
                                            <p:strVal val="#ppt_h"/>
                                          </p:val>
                                        </p:tav>
                                      </p:tavLst>
                                    </p:anim>
                                    <p:anim calcmode="lin" valueType="num">
                                      <p:cBhvr>
                                        <p:cTn id="97" dur="500" fill="hold"/>
                                        <p:tgtEl>
                                          <p:spTgt spid="48"/>
                                        </p:tgtEl>
                                        <p:attrNameLst>
                                          <p:attrName>style.rotation</p:attrName>
                                        </p:attrNameLst>
                                      </p:cBhvr>
                                      <p:tavLst>
                                        <p:tav tm="0">
                                          <p:val>
                                            <p:fltVal val="360"/>
                                          </p:val>
                                        </p:tav>
                                        <p:tav tm="100000">
                                          <p:val>
                                            <p:fltVal val="0"/>
                                          </p:val>
                                        </p:tav>
                                      </p:tavLst>
                                    </p:anim>
                                    <p:animEffect transition="in" filter="fade">
                                      <p:cBhvr>
                                        <p:cTn id="98" dur="500"/>
                                        <p:tgtEl>
                                          <p:spTgt spid="48"/>
                                        </p:tgtEl>
                                      </p:cBhvr>
                                    </p:animEffect>
                                  </p:childTnLst>
                                </p:cTn>
                              </p:par>
                              <p:par>
                                <p:cTn id="99" presetID="49" presetClass="entr" presetSubtype="0" decel="100000" fill="hold" grpId="0" nodeType="withEffect">
                                  <p:stCondLst>
                                    <p:cond delay="250"/>
                                  </p:stCondLst>
                                  <p:childTnLst>
                                    <p:set>
                                      <p:cBhvr>
                                        <p:cTn id="100" dur="1" fill="hold">
                                          <p:stCondLst>
                                            <p:cond delay="0"/>
                                          </p:stCondLst>
                                        </p:cTn>
                                        <p:tgtEl>
                                          <p:spTgt spid="38"/>
                                        </p:tgtEl>
                                        <p:attrNameLst>
                                          <p:attrName>style.visibility</p:attrName>
                                        </p:attrNameLst>
                                      </p:cBhvr>
                                      <p:to>
                                        <p:strVal val="visible"/>
                                      </p:to>
                                    </p:set>
                                    <p:anim calcmode="lin" valueType="num">
                                      <p:cBhvr>
                                        <p:cTn id="101" dur="500" fill="hold"/>
                                        <p:tgtEl>
                                          <p:spTgt spid="38"/>
                                        </p:tgtEl>
                                        <p:attrNameLst>
                                          <p:attrName>ppt_w</p:attrName>
                                        </p:attrNameLst>
                                      </p:cBhvr>
                                      <p:tavLst>
                                        <p:tav tm="0">
                                          <p:val>
                                            <p:fltVal val="0"/>
                                          </p:val>
                                        </p:tav>
                                        <p:tav tm="100000">
                                          <p:val>
                                            <p:strVal val="#ppt_w"/>
                                          </p:val>
                                        </p:tav>
                                      </p:tavLst>
                                    </p:anim>
                                    <p:anim calcmode="lin" valueType="num">
                                      <p:cBhvr>
                                        <p:cTn id="102" dur="500" fill="hold"/>
                                        <p:tgtEl>
                                          <p:spTgt spid="38"/>
                                        </p:tgtEl>
                                        <p:attrNameLst>
                                          <p:attrName>ppt_h</p:attrName>
                                        </p:attrNameLst>
                                      </p:cBhvr>
                                      <p:tavLst>
                                        <p:tav tm="0">
                                          <p:val>
                                            <p:fltVal val="0"/>
                                          </p:val>
                                        </p:tav>
                                        <p:tav tm="100000">
                                          <p:val>
                                            <p:strVal val="#ppt_h"/>
                                          </p:val>
                                        </p:tav>
                                      </p:tavLst>
                                    </p:anim>
                                    <p:anim calcmode="lin" valueType="num">
                                      <p:cBhvr>
                                        <p:cTn id="103" dur="500" fill="hold"/>
                                        <p:tgtEl>
                                          <p:spTgt spid="38"/>
                                        </p:tgtEl>
                                        <p:attrNameLst>
                                          <p:attrName>style.rotation</p:attrName>
                                        </p:attrNameLst>
                                      </p:cBhvr>
                                      <p:tavLst>
                                        <p:tav tm="0">
                                          <p:val>
                                            <p:fltVal val="360"/>
                                          </p:val>
                                        </p:tav>
                                        <p:tav tm="100000">
                                          <p:val>
                                            <p:fltVal val="0"/>
                                          </p:val>
                                        </p:tav>
                                      </p:tavLst>
                                    </p:anim>
                                    <p:animEffect transition="in" filter="fade">
                                      <p:cBhvr>
                                        <p:cTn id="104" dur="500"/>
                                        <p:tgtEl>
                                          <p:spTgt spid="38"/>
                                        </p:tgtEl>
                                      </p:cBhvr>
                                    </p:animEffect>
                                  </p:childTnLst>
                                </p:cTn>
                              </p:par>
                            </p:childTnLst>
                          </p:cTn>
                        </p:par>
                        <p:par>
                          <p:cTn id="105" fill="hold">
                            <p:stCondLst>
                              <p:cond delay="2500"/>
                            </p:stCondLst>
                            <p:childTnLst>
                              <p:par>
                                <p:cTn id="106" presetID="49" presetClass="entr" presetSubtype="0" decel="100000" fill="hold" grpId="0" nodeType="afterEffect">
                                  <p:stCondLst>
                                    <p:cond delay="0"/>
                                  </p:stCondLst>
                                  <p:childTnLst>
                                    <p:set>
                                      <p:cBhvr>
                                        <p:cTn id="107" dur="1" fill="hold">
                                          <p:stCondLst>
                                            <p:cond delay="0"/>
                                          </p:stCondLst>
                                        </p:cTn>
                                        <p:tgtEl>
                                          <p:spTgt spid="37"/>
                                        </p:tgtEl>
                                        <p:attrNameLst>
                                          <p:attrName>style.visibility</p:attrName>
                                        </p:attrNameLst>
                                      </p:cBhvr>
                                      <p:to>
                                        <p:strVal val="visible"/>
                                      </p:to>
                                    </p:set>
                                    <p:anim calcmode="lin" valueType="num">
                                      <p:cBhvr>
                                        <p:cTn id="108" dur="500" fill="hold"/>
                                        <p:tgtEl>
                                          <p:spTgt spid="37"/>
                                        </p:tgtEl>
                                        <p:attrNameLst>
                                          <p:attrName>ppt_w</p:attrName>
                                        </p:attrNameLst>
                                      </p:cBhvr>
                                      <p:tavLst>
                                        <p:tav tm="0">
                                          <p:val>
                                            <p:fltVal val="0"/>
                                          </p:val>
                                        </p:tav>
                                        <p:tav tm="100000">
                                          <p:val>
                                            <p:strVal val="#ppt_w"/>
                                          </p:val>
                                        </p:tav>
                                      </p:tavLst>
                                    </p:anim>
                                    <p:anim calcmode="lin" valueType="num">
                                      <p:cBhvr>
                                        <p:cTn id="109" dur="500" fill="hold"/>
                                        <p:tgtEl>
                                          <p:spTgt spid="37"/>
                                        </p:tgtEl>
                                        <p:attrNameLst>
                                          <p:attrName>ppt_h</p:attrName>
                                        </p:attrNameLst>
                                      </p:cBhvr>
                                      <p:tavLst>
                                        <p:tav tm="0">
                                          <p:val>
                                            <p:fltVal val="0"/>
                                          </p:val>
                                        </p:tav>
                                        <p:tav tm="100000">
                                          <p:val>
                                            <p:strVal val="#ppt_h"/>
                                          </p:val>
                                        </p:tav>
                                      </p:tavLst>
                                    </p:anim>
                                    <p:anim calcmode="lin" valueType="num">
                                      <p:cBhvr>
                                        <p:cTn id="110" dur="500" fill="hold"/>
                                        <p:tgtEl>
                                          <p:spTgt spid="37"/>
                                        </p:tgtEl>
                                        <p:attrNameLst>
                                          <p:attrName>style.rotation</p:attrName>
                                        </p:attrNameLst>
                                      </p:cBhvr>
                                      <p:tavLst>
                                        <p:tav tm="0">
                                          <p:val>
                                            <p:fltVal val="360"/>
                                          </p:val>
                                        </p:tav>
                                        <p:tav tm="100000">
                                          <p:val>
                                            <p:fltVal val="0"/>
                                          </p:val>
                                        </p:tav>
                                      </p:tavLst>
                                    </p:anim>
                                    <p:animEffect transition="in" filter="fade">
                                      <p:cBhvr>
                                        <p:cTn id="111" dur="500"/>
                                        <p:tgtEl>
                                          <p:spTgt spid="37"/>
                                        </p:tgtEl>
                                      </p:cBhvr>
                                    </p:animEffect>
                                  </p:childTnLst>
                                </p:cTn>
                              </p:par>
                              <p:par>
                                <p:cTn id="112" presetID="49" presetClass="entr" presetSubtype="0" decel="100000" fill="hold" grpId="0" nodeType="with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p:cTn id="114" dur="500" fill="hold"/>
                                        <p:tgtEl>
                                          <p:spTgt spid="49"/>
                                        </p:tgtEl>
                                        <p:attrNameLst>
                                          <p:attrName>ppt_w</p:attrName>
                                        </p:attrNameLst>
                                      </p:cBhvr>
                                      <p:tavLst>
                                        <p:tav tm="0">
                                          <p:val>
                                            <p:fltVal val="0"/>
                                          </p:val>
                                        </p:tav>
                                        <p:tav tm="100000">
                                          <p:val>
                                            <p:strVal val="#ppt_w"/>
                                          </p:val>
                                        </p:tav>
                                      </p:tavLst>
                                    </p:anim>
                                    <p:anim calcmode="lin" valueType="num">
                                      <p:cBhvr>
                                        <p:cTn id="115" dur="500" fill="hold"/>
                                        <p:tgtEl>
                                          <p:spTgt spid="49"/>
                                        </p:tgtEl>
                                        <p:attrNameLst>
                                          <p:attrName>ppt_h</p:attrName>
                                        </p:attrNameLst>
                                      </p:cBhvr>
                                      <p:tavLst>
                                        <p:tav tm="0">
                                          <p:val>
                                            <p:fltVal val="0"/>
                                          </p:val>
                                        </p:tav>
                                        <p:tav tm="100000">
                                          <p:val>
                                            <p:strVal val="#ppt_h"/>
                                          </p:val>
                                        </p:tav>
                                      </p:tavLst>
                                    </p:anim>
                                    <p:anim calcmode="lin" valueType="num">
                                      <p:cBhvr>
                                        <p:cTn id="116" dur="500" fill="hold"/>
                                        <p:tgtEl>
                                          <p:spTgt spid="49"/>
                                        </p:tgtEl>
                                        <p:attrNameLst>
                                          <p:attrName>style.rotation</p:attrName>
                                        </p:attrNameLst>
                                      </p:cBhvr>
                                      <p:tavLst>
                                        <p:tav tm="0">
                                          <p:val>
                                            <p:fltVal val="360"/>
                                          </p:val>
                                        </p:tav>
                                        <p:tav tm="100000">
                                          <p:val>
                                            <p:fltVal val="0"/>
                                          </p:val>
                                        </p:tav>
                                      </p:tavLst>
                                    </p:anim>
                                    <p:animEffect transition="in" filter="fade">
                                      <p:cBhvr>
                                        <p:cTn id="117" dur="500"/>
                                        <p:tgtEl>
                                          <p:spTgt spid="49"/>
                                        </p:tgtEl>
                                      </p:cBhvr>
                                    </p:animEffect>
                                  </p:childTnLst>
                                </p:cTn>
                              </p:par>
                              <p:par>
                                <p:cTn id="118" presetID="49" presetClass="entr" presetSubtype="0" decel="100000"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 calcmode="lin" valueType="num">
                                      <p:cBhvr>
                                        <p:cTn id="120" dur="500" fill="hold"/>
                                        <p:tgtEl>
                                          <p:spTgt spid="52"/>
                                        </p:tgtEl>
                                        <p:attrNameLst>
                                          <p:attrName>ppt_w</p:attrName>
                                        </p:attrNameLst>
                                      </p:cBhvr>
                                      <p:tavLst>
                                        <p:tav tm="0">
                                          <p:val>
                                            <p:fltVal val="0"/>
                                          </p:val>
                                        </p:tav>
                                        <p:tav tm="100000">
                                          <p:val>
                                            <p:strVal val="#ppt_w"/>
                                          </p:val>
                                        </p:tav>
                                      </p:tavLst>
                                    </p:anim>
                                    <p:anim calcmode="lin" valueType="num">
                                      <p:cBhvr>
                                        <p:cTn id="121" dur="500" fill="hold"/>
                                        <p:tgtEl>
                                          <p:spTgt spid="52"/>
                                        </p:tgtEl>
                                        <p:attrNameLst>
                                          <p:attrName>ppt_h</p:attrName>
                                        </p:attrNameLst>
                                      </p:cBhvr>
                                      <p:tavLst>
                                        <p:tav tm="0">
                                          <p:val>
                                            <p:fltVal val="0"/>
                                          </p:val>
                                        </p:tav>
                                        <p:tav tm="100000">
                                          <p:val>
                                            <p:strVal val="#ppt_h"/>
                                          </p:val>
                                        </p:tav>
                                      </p:tavLst>
                                    </p:anim>
                                    <p:anim calcmode="lin" valueType="num">
                                      <p:cBhvr>
                                        <p:cTn id="122" dur="500" fill="hold"/>
                                        <p:tgtEl>
                                          <p:spTgt spid="52"/>
                                        </p:tgtEl>
                                        <p:attrNameLst>
                                          <p:attrName>style.rotation</p:attrName>
                                        </p:attrNameLst>
                                      </p:cBhvr>
                                      <p:tavLst>
                                        <p:tav tm="0">
                                          <p:val>
                                            <p:fltVal val="360"/>
                                          </p:val>
                                        </p:tav>
                                        <p:tav tm="100000">
                                          <p:val>
                                            <p:fltVal val="0"/>
                                          </p:val>
                                        </p:tav>
                                      </p:tavLst>
                                    </p:anim>
                                    <p:animEffect transition="in" filter="fade">
                                      <p:cBhvr>
                                        <p:cTn id="123" dur="500"/>
                                        <p:tgtEl>
                                          <p:spTgt spid="52"/>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26"/>
                                        </p:tgtEl>
                                        <p:attrNameLst>
                                          <p:attrName>style.visibility</p:attrName>
                                        </p:attrNameLst>
                                      </p:cBhvr>
                                      <p:to>
                                        <p:strVal val="visible"/>
                                      </p:to>
                                    </p:set>
                                    <p:anim calcmode="lin" valueType="num">
                                      <p:cBhvr>
                                        <p:cTn id="126" dur="500" fill="hold"/>
                                        <p:tgtEl>
                                          <p:spTgt spid="26"/>
                                        </p:tgtEl>
                                        <p:attrNameLst>
                                          <p:attrName>ppt_w</p:attrName>
                                        </p:attrNameLst>
                                      </p:cBhvr>
                                      <p:tavLst>
                                        <p:tav tm="0">
                                          <p:val>
                                            <p:fltVal val="0"/>
                                          </p:val>
                                        </p:tav>
                                        <p:tav tm="100000">
                                          <p:val>
                                            <p:strVal val="#ppt_w"/>
                                          </p:val>
                                        </p:tav>
                                      </p:tavLst>
                                    </p:anim>
                                    <p:anim calcmode="lin" valueType="num">
                                      <p:cBhvr>
                                        <p:cTn id="127" dur="500" fill="hold"/>
                                        <p:tgtEl>
                                          <p:spTgt spid="26"/>
                                        </p:tgtEl>
                                        <p:attrNameLst>
                                          <p:attrName>ppt_h</p:attrName>
                                        </p:attrNameLst>
                                      </p:cBhvr>
                                      <p:tavLst>
                                        <p:tav tm="0">
                                          <p:val>
                                            <p:fltVal val="0"/>
                                          </p:val>
                                        </p:tav>
                                        <p:tav tm="100000">
                                          <p:val>
                                            <p:strVal val="#ppt_h"/>
                                          </p:val>
                                        </p:tav>
                                      </p:tavLst>
                                    </p:anim>
                                    <p:anim calcmode="lin" valueType="num">
                                      <p:cBhvr>
                                        <p:cTn id="128" dur="500" fill="hold"/>
                                        <p:tgtEl>
                                          <p:spTgt spid="26"/>
                                        </p:tgtEl>
                                        <p:attrNameLst>
                                          <p:attrName>style.rotation</p:attrName>
                                        </p:attrNameLst>
                                      </p:cBhvr>
                                      <p:tavLst>
                                        <p:tav tm="0">
                                          <p:val>
                                            <p:fltVal val="360"/>
                                          </p:val>
                                        </p:tav>
                                        <p:tav tm="100000">
                                          <p:val>
                                            <p:fltVal val="0"/>
                                          </p:val>
                                        </p:tav>
                                      </p:tavLst>
                                    </p:anim>
                                    <p:animEffect transition="in" filter="fade">
                                      <p:cBhvr>
                                        <p:cTn id="129" dur="500"/>
                                        <p:tgtEl>
                                          <p:spTgt spid="26"/>
                                        </p:tgtEl>
                                      </p:cBhvr>
                                    </p:animEffect>
                                  </p:childTnLst>
                                </p:cTn>
                              </p:par>
                              <p:par>
                                <p:cTn id="130" presetID="49" presetClass="entr" presetSubtype="0" decel="100000" fill="hold" grpId="0" nodeType="withEffect">
                                  <p:stCondLst>
                                    <p:cond delay="250"/>
                                  </p:stCondLst>
                                  <p:childTnLst>
                                    <p:set>
                                      <p:cBhvr>
                                        <p:cTn id="131" dur="1" fill="hold">
                                          <p:stCondLst>
                                            <p:cond delay="0"/>
                                          </p:stCondLst>
                                        </p:cTn>
                                        <p:tgtEl>
                                          <p:spTgt spid="51"/>
                                        </p:tgtEl>
                                        <p:attrNameLst>
                                          <p:attrName>style.visibility</p:attrName>
                                        </p:attrNameLst>
                                      </p:cBhvr>
                                      <p:to>
                                        <p:strVal val="visible"/>
                                      </p:to>
                                    </p:set>
                                    <p:anim calcmode="lin" valueType="num">
                                      <p:cBhvr>
                                        <p:cTn id="132" dur="500" fill="hold"/>
                                        <p:tgtEl>
                                          <p:spTgt spid="51"/>
                                        </p:tgtEl>
                                        <p:attrNameLst>
                                          <p:attrName>ppt_w</p:attrName>
                                        </p:attrNameLst>
                                      </p:cBhvr>
                                      <p:tavLst>
                                        <p:tav tm="0">
                                          <p:val>
                                            <p:fltVal val="0"/>
                                          </p:val>
                                        </p:tav>
                                        <p:tav tm="100000">
                                          <p:val>
                                            <p:strVal val="#ppt_w"/>
                                          </p:val>
                                        </p:tav>
                                      </p:tavLst>
                                    </p:anim>
                                    <p:anim calcmode="lin" valueType="num">
                                      <p:cBhvr>
                                        <p:cTn id="133" dur="500" fill="hold"/>
                                        <p:tgtEl>
                                          <p:spTgt spid="51"/>
                                        </p:tgtEl>
                                        <p:attrNameLst>
                                          <p:attrName>ppt_h</p:attrName>
                                        </p:attrNameLst>
                                      </p:cBhvr>
                                      <p:tavLst>
                                        <p:tav tm="0">
                                          <p:val>
                                            <p:fltVal val="0"/>
                                          </p:val>
                                        </p:tav>
                                        <p:tav tm="100000">
                                          <p:val>
                                            <p:strVal val="#ppt_h"/>
                                          </p:val>
                                        </p:tav>
                                      </p:tavLst>
                                    </p:anim>
                                    <p:anim calcmode="lin" valueType="num">
                                      <p:cBhvr>
                                        <p:cTn id="134" dur="500" fill="hold"/>
                                        <p:tgtEl>
                                          <p:spTgt spid="51"/>
                                        </p:tgtEl>
                                        <p:attrNameLst>
                                          <p:attrName>style.rotation</p:attrName>
                                        </p:attrNameLst>
                                      </p:cBhvr>
                                      <p:tavLst>
                                        <p:tav tm="0">
                                          <p:val>
                                            <p:fltVal val="360"/>
                                          </p:val>
                                        </p:tav>
                                        <p:tav tm="100000">
                                          <p:val>
                                            <p:fltVal val="0"/>
                                          </p:val>
                                        </p:tav>
                                      </p:tavLst>
                                    </p:anim>
                                    <p:animEffect transition="in" filter="fade">
                                      <p:cBhvr>
                                        <p:cTn id="135" dur="500"/>
                                        <p:tgtEl>
                                          <p:spTgt spid="51"/>
                                        </p:tgtEl>
                                      </p:cBhvr>
                                    </p:animEffect>
                                  </p:childTnLst>
                                </p:cTn>
                              </p:par>
                              <p:par>
                                <p:cTn id="136" presetID="49" presetClass="entr" presetSubtype="0" decel="100000" fill="hold" grpId="0" nodeType="withEffect">
                                  <p:stCondLst>
                                    <p:cond delay="250"/>
                                  </p:stCondLst>
                                  <p:childTnLst>
                                    <p:set>
                                      <p:cBhvr>
                                        <p:cTn id="137" dur="1" fill="hold">
                                          <p:stCondLst>
                                            <p:cond delay="0"/>
                                          </p:stCondLst>
                                        </p:cTn>
                                        <p:tgtEl>
                                          <p:spTgt spid="32"/>
                                        </p:tgtEl>
                                        <p:attrNameLst>
                                          <p:attrName>style.visibility</p:attrName>
                                        </p:attrNameLst>
                                      </p:cBhvr>
                                      <p:to>
                                        <p:strVal val="visible"/>
                                      </p:to>
                                    </p:set>
                                    <p:anim calcmode="lin" valueType="num">
                                      <p:cBhvr>
                                        <p:cTn id="138" dur="500" fill="hold"/>
                                        <p:tgtEl>
                                          <p:spTgt spid="32"/>
                                        </p:tgtEl>
                                        <p:attrNameLst>
                                          <p:attrName>ppt_w</p:attrName>
                                        </p:attrNameLst>
                                      </p:cBhvr>
                                      <p:tavLst>
                                        <p:tav tm="0">
                                          <p:val>
                                            <p:fltVal val="0"/>
                                          </p:val>
                                        </p:tav>
                                        <p:tav tm="100000">
                                          <p:val>
                                            <p:strVal val="#ppt_w"/>
                                          </p:val>
                                        </p:tav>
                                      </p:tavLst>
                                    </p:anim>
                                    <p:anim calcmode="lin" valueType="num">
                                      <p:cBhvr>
                                        <p:cTn id="139" dur="500" fill="hold"/>
                                        <p:tgtEl>
                                          <p:spTgt spid="32"/>
                                        </p:tgtEl>
                                        <p:attrNameLst>
                                          <p:attrName>ppt_h</p:attrName>
                                        </p:attrNameLst>
                                      </p:cBhvr>
                                      <p:tavLst>
                                        <p:tav tm="0">
                                          <p:val>
                                            <p:fltVal val="0"/>
                                          </p:val>
                                        </p:tav>
                                        <p:tav tm="100000">
                                          <p:val>
                                            <p:strVal val="#ppt_h"/>
                                          </p:val>
                                        </p:tav>
                                      </p:tavLst>
                                    </p:anim>
                                    <p:anim calcmode="lin" valueType="num">
                                      <p:cBhvr>
                                        <p:cTn id="140" dur="500" fill="hold"/>
                                        <p:tgtEl>
                                          <p:spTgt spid="32"/>
                                        </p:tgtEl>
                                        <p:attrNameLst>
                                          <p:attrName>style.rotation</p:attrName>
                                        </p:attrNameLst>
                                      </p:cBhvr>
                                      <p:tavLst>
                                        <p:tav tm="0">
                                          <p:val>
                                            <p:fltVal val="360"/>
                                          </p:val>
                                        </p:tav>
                                        <p:tav tm="100000">
                                          <p:val>
                                            <p:fltVal val="0"/>
                                          </p:val>
                                        </p:tav>
                                      </p:tavLst>
                                    </p:anim>
                                    <p:animEffect transition="in" filter="fade">
                                      <p:cBhvr>
                                        <p:cTn id="1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bldLvl="0" animBg="1"/>
      <p:bldP spid="18" grpId="0" bldLvl="0" animBg="1"/>
      <p:bldP spid="23" grpId="0" bldLvl="0" animBg="1"/>
      <p:bldP spid="24" grpId="0" bldLvl="0" animBg="1"/>
      <p:bldP spid="25" grpId="0" bldLvl="0" animBg="1"/>
      <p:bldP spid="26" grpId="0" bldLvl="0" animBg="1"/>
      <p:bldP spid="27" grpId="0" bldLvl="0" animBg="1"/>
      <p:bldP spid="29" grpId="0" bldLvl="0" animBg="1"/>
      <p:bldP spid="30" grpId="0" bldLvl="0" animBg="1"/>
      <p:bldP spid="34" grpId="0" bldLvl="0" animBg="1"/>
      <p:bldP spid="35" grpId="0" bldLvl="0" animBg="1"/>
      <p:bldP spid="37" grpId="0" bldLvl="0" animBg="1"/>
      <p:bldP spid="38" grpId="0" bldLvl="0" animBg="1"/>
      <p:bldP spid="48" grpId="0" bldLvl="0" animBg="1"/>
      <p:bldP spid="49" grpId="0" bldLvl="0" animBg="1"/>
      <p:bldP spid="50" grpId="0" bldLvl="0" animBg="1"/>
      <p:bldP spid="51" grpId="0" bldLvl="0" animBg="1"/>
      <p:bldP spid="52" grpId="0" bldLvl="0" animBg="1"/>
      <p:bldP spid="53" grpId="0" bldLvl="0" animBg="1"/>
      <p:bldP spid="3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06705" y="1116965"/>
            <a:ext cx="3992880" cy="2837180"/>
          </a:xfrm>
          <a:prstGeom prst="rect">
            <a:avLst/>
          </a:prstGeom>
        </p:spPr>
        <p:txBody>
          <a:bodyPr wrap="square" lIns="68573" tIns="34287" rIns="68573" bIns="34287">
            <a:spAutoFit/>
          </a:bodyPr>
          <a:lstStyle>
            <a:defPPr>
              <a:defRPr lang="zh-CN"/>
            </a:defPPr>
            <a:lvl1pPr algn="ctr">
              <a:defRPr sz="2200" b="1">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457200" indent="-457200" algn="l">
              <a:buFont typeface="+mj-lt"/>
              <a:buAutoNum type="arabicPeriod"/>
            </a:pPr>
            <a:r>
              <a:rPr lang="zh-CN" altLang="en-US" sz="1800" b="0" dirty="0">
                <a:solidFill>
                  <a:schemeClr val="bg1"/>
                </a:solidFill>
                <a:sym typeface="+mn-ea"/>
              </a:rPr>
              <a:t>虚拟币</a:t>
            </a:r>
            <a:endParaRPr lang="zh-CN" altLang="en-US" sz="1800" b="0" dirty="0">
              <a:solidFill>
                <a:schemeClr val="bg1"/>
              </a:solidFill>
              <a:sym typeface="+mn-ea"/>
            </a:endParaRPr>
          </a:p>
          <a:p>
            <a:pPr marL="342900" indent="-342900" algn="l">
              <a:buFont typeface="+mj-lt"/>
              <a:buAutoNum type="arabicPeriod"/>
            </a:pPr>
            <a:endParaRPr lang="zh-CN" altLang="en-US" sz="1800" b="0" dirty="0">
              <a:solidFill>
                <a:schemeClr val="bg1"/>
              </a:solidFill>
              <a:sym typeface="+mn-ea"/>
            </a:endParaRPr>
          </a:p>
          <a:p>
            <a:pPr marL="457200" indent="-457200" algn="l">
              <a:buFont typeface="+mj-lt"/>
              <a:buAutoNum type="arabicPeriod"/>
            </a:pPr>
            <a:r>
              <a:rPr lang="zh-CN" altLang="en-US" sz="1800" b="0" dirty="0">
                <a:solidFill>
                  <a:schemeClr val="bg1"/>
                </a:solidFill>
                <a:sym typeface="+mn-ea"/>
              </a:rPr>
              <a:t>去中心化金融</a:t>
            </a:r>
            <a:r>
              <a:rPr lang="en-US" altLang="zh-CN" sz="1800" b="0" dirty="0">
                <a:solidFill>
                  <a:schemeClr val="bg1"/>
                </a:solidFill>
                <a:sym typeface="+mn-ea"/>
              </a:rPr>
              <a:t> defi</a:t>
            </a:r>
            <a:r>
              <a:rPr lang="zh-CN" altLang="en-US" sz="1800" b="0" dirty="0">
                <a:solidFill>
                  <a:schemeClr val="bg1"/>
                </a:solidFill>
                <a:sym typeface="+mn-ea"/>
              </a:rPr>
              <a:t>（</a:t>
            </a:r>
            <a:r>
              <a:rPr lang="en-US" altLang="zh-CN" sz="1800" b="0" dirty="0">
                <a:solidFill>
                  <a:schemeClr val="bg1"/>
                </a:solidFill>
                <a:sym typeface="+mn-ea"/>
              </a:rPr>
              <a:t>decentralized finance</a:t>
            </a:r>
            <a:r>
              <a:rPr lang="zh-CN" altLang="en-US" sz="1800" b="0" dirty="0">
                <a:solidFill>
                  <a:schemeClr val="bg1"/>
                </a:solidFill>
                <a:sym typeface="+mn-ea"/>
              </a:rPr>
              <a:t>）</a:t>
            </a:r>
            <a:endParaRPr lang="zh-CN" altLang="en-US" sz="1800" b="0" dirty="0">
              <a:solidFill>
                <a:schemeClr val="bg1"/>
              </a:solidFill>
              <a:sym typeface="+mn-ea"/>
            </a:endParaRPr>
          </a:p>
          <a:p>
            <a:pPr marL="342900" indent="-342900" algn="l">
              <a:buFont typeface="+mj-lt"/>
              <a:buAutoNum type="arabicPeriod"/>
            </a:pPr>
            <a:endParaRPr lang="zh-CN" altLang="en-US" sz="1800" b="0" dirty="0">
              <a:solidFill>
                <a:schemeClr val="bg1"/>
              </a:solidFill>
              <a:sym typeface="+mn-ea"/>
            </a:endParaRPr>
          </a:p>
          <a:p>
            <a:pPr marL="457200" indent="-457200" algn="l">
              <a:buFont typeface="+mj-lt"/>
              <a:buAutoNum type="arabicPeriod"/>
            </a:pPr>
            <a:r>
              <a:rPr lang="zh-CN" altLang="en-US" sz="1800" b="0" dirty="0">
                <a:solidFill>
                  <a:schemeClr val="bg1"/>
                </a:solidFill>
                <a:sym typeface="+mn-ea"/>
              </a:rPr>
              <a:t>从</a:t>
            </a:r>
            <a:r>
              <a:rPr lang="en-US" altLang="zh-CN" sz="1800" b="0" dirty="0">
                <a:solidFill>
                  <a:schemeClr val="bg1"/>
                </a:solidFill>
                <a:sym typeface="+mn-ea"/>
              </a:rPr>
              <a:t>ICO</a:t>
            </a:r>
            <a:r>
              <a:rPr lang="zh-CN" altLang="en-US" sz="1800" b="0" dirty="0">
                <a:solidFill>
                  <a:schemeClr val="bg1"/>
                </a:solidFill>
                <a:sym typeface="+mn-ea"/>
              </a:rPr>
              <a:t>到</a:t>
            </a:r>
            <a:r>
              <a:rPr lang="en-US" altLang="zh-CN" sz="1800" b="0" dirty="0">
                <a:solidFill>
                  <a:schemeClr val="bg1"/>
                </a:solidFill>
                <a:sym typeface="+mn-ea"/>
              </a:rPr>
              <a:t>STO</a:t>
            </a:r>
            <a:r>
              <a:rPr lang="zh-CN" altLang="en-US" sz="1800" b="0" dirty="0">
                <a:solidFill>
                  <a:schemeClr val="bg1"/>
                </a:solidFill>
                <a:sym typeface="+mn-ea"/>
              </a:rPr>
              <a:t>（合规问题，政府监管要素）</a:t>
            </a:r>
            <a:endParaRPr lang="zh-CN" altLang="en-US" sz="1800" b="0" dirty="0">
              <a:solidFill>
                <a:schemeClr val="bg1"/>
              </a:solidFill>
              <a:sym typeface="+mn-ea"/>
            </a:endParaRPr>
          </a:p>
          <a:p>
            <a:pPr marL="342900" indent="-342900" algn="l">
              <a:buFont typeface="+mj-lt"/>
              <a:buAutoNum type="arabicPeriod"/>
            </a:pPr>
            <a:endParaRPr lang="zh-CN" altLang="en-US" sz="1800" b="0" dirty="0">
              <a:solidFill>
                <a:schemeClr val="bg1"/>
              </a:solidFill>
              <a:sym typeface="+mn-ea"/>
            </a:endParaRPr>
          </a:p>
          <a:p>
            <a:pPr marL="457200" indent="-457200" algn="l">
              <a:buFont typeface="+mj-lt"/>
              <a:buAutoNum type="arabicPeriod"/>
            </a:pPr>
            <a:r>
              <a:rPr lang="zh-CN" altLang="en-US" sz="1800" b="0" dirty="0">
                <a:solidFill>
                  <a:schemeClr val="bg1"/>
                </a:solidFill>
                <a:sym typeface="+mn-ea"/>
              </a:rPr>
              <a:t>今年的爆炸点：收藏品、版权的数字化资产</a:t>
            </a:r>
            <a:r>
              <a:rPr lang="en-US" altLang="zh-CN" sz="1800" b="0" dirty="0">
                <a:solidFill>
                  <a:schemeClr val="bg1"/>
                </a:solidFill>
                <a:sym typeface="+mn-ea"/>
              </a:rPr>
              <a:t>NFT</a:t>
            </a:r>
            <a:endParaRPr lang="zh-CN" altLang="en-US" sz="2400" dirty="0">
              <a:solidFill>
                <a:schemeClr val="bg1"/>
              </a:solidFill>
              <a:sym typeface="+mn-ea"/>
            </a:endParaRPr>
          </a:p>
        </p:txBody>
      </p:sp>
      <p:sp>
        <p:nvSpPr>
          <p:cNvPr id="30" name="矩形 3"/>
          <p:cNvSpPr>
            <a:spLocks noChangeArrowheads="1"/>
          </p:cNvSpPr>
          <p:nvPr/>
        </p:nvSpPr>
        <p:spPr bwMode="auto">
          <a:xfrm>
            <a:off x="4250062" y="386569"/>
            <a:ext cx="18122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区块链与金融</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4" name="图片 3" descr="微信图片_20210526205034"/>
          <p:cNvPicPr/>
          <p:nvPr/>
        </p:nvPicPr>
        <p:blipFill>
          <a:blip r:embed="rId1"/>
          <a:stretch>
            <a:fillRect/>
          </a:stretch>
        </p:blipFill>
        <p:spPr>
          <a:xfrm>
            <a:off x="4427220" y="1116965"/>
            <a:ext cx="1980000" cy="3600000"/>
          </a:xfrm>
          <a:prstGeom prst="rect">
            <a:avLst/>
          </a:prstGeom>
        </p:spPr>
      </p:pic>
      <p:pic>
        <p:nvPicPr>
          <p:cNvPr id="5" name="图片 4" descr="微信图片_20210526205044"/>
          <p:cNvPicPr/>
          <p:nvPr/>
        </p:nvPicPr>
        <p:blipFill>
          <a:blip r:embed="rId2"/>
          <a:stretch>
            <a:fillRect/>
          </a:stretch>
        </p:blipFill>
        <p:spPr>
          <a:xfrm>
            <a:off x="7067550" y="1116965"/>
            <a:ext cx="1980000"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p:tgtEl>
                                          <p:spTgt spid="24"/>
                                        </p:tgtEl>
                                        <p:attrNameLst>
                                          <p:attrName>ppt_x</p:attrName>
                                        </p:attrNameLst>
                                      </p:cBhvr>
                                      <p:tavLst>
                                        <p:tav tm="0">
                                          <p:val>
                                            <p:strVal val="#ppt_x+#ppt_w*1.125000"/>
                                          </p:val>
                                        </p:tav>
                                        <p:tav tm="100000">
                                          <p:val>
                                            <p:strVal val="#ppt_x"/>
                                          </p:val>
                                        </p:tav>
                                      </p:tavLst>
                                    </p:anim>
                                    <p:animEffect transition="in" filter="wipe(lef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4250062" y="386569"/>
            <a:ext cx="18122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区块链与金融</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31" name="组合 30"/>
          <p:cNvGrpSpPr/>
          <p:nvPr/>
        </p:nvGrpSpPr>
        <p:grpSpPr>
          <a:xfrm>
            <a:off x="3782213" y="427662"/>
            <a:ext cx="197506" cy="296260"/>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2" name="图片 1" descr="微信图片_20210526205012"/>
          <p:cNvPicPr/>
          <p:nvPr/>
        </p:nvPicPr>
        <p:blipFill>
          <a:blip r:embed="rId1"/>
          <a:stretch>
            <a:fillRect/>
          </a:stretch>
        </p:blipFill>
        <p:spPr>
          <a:xfrm>
            <a:off x="2415610" y="988695"/>
            <a:ext cx="1979930" cy="3600000"/>
          </a:xfrm>
          <a:prstGeom prst="rect">
            <a:avLst/>
          </a:prstGeom>
        </p:spPr>
      </p:pic>
      <p:pic>
        <p:nvPicPr>
          <p:cNvPr id="3" name="图片 2" descr="微信图片_20210526205026"/>
          <p:cNvPicPr/>
          <p:nvPr/>
        </p:nvPicPr>
        <p:blipFill>
          <a:blip r:embed="rId2"/>
          <a:stretch>
            <a:fillRect/>
          </a:stretch>
        </p:blipFill>
        <p:spPr>
          <a:xfrm>
            <a:off x="121285" y="988695"/>
            <a:ext cx="1980000" cy="3600000"/>
          </a:xfrm>
          <a:prstGeom prst="rect">
            <a:avLst/>
          </a:prstGeom>
        </p:spPr>
      </p:pic>
      <p:pic>
        <p:nvPicPr>
          <p:cNvPr id="6" name="图片 5" descr="微信图片_20210526205112"/>
          <p:cNvPicPr/>
          <p:nvPr/>
        </p:nvPicPr>
        <p:blipFill>
          <a:blip r:embed="rId3"/>
          <a:stretch>
            <a:fillRect/>
          </a:stretch>
        </p:blipFill>
        <p:spPr>
          <a:xfrm>
            <a:off x="4709865" y="988695"/>
            <a:ext cx="1979930" cy="3600000"/>
          </a:xfrm>
          <a:prstGeom prst="rect">
            <a:avLst/>
          </a:prstGeom>
        </p:spPr>
      </p:pic>
      <p:pic>
        <p:nvPicPr>
          <p:cNvPr id="7" name="图片 6" descr="微信图片_20210526205126"/>
          <p:cNvPicPr/>
          <p:nvPr/>
        </p:nvPicPr>
        <p:blipFill>
          <a:blip r:embed="rId4"/>
          <a:stretch>
            <a:fillRect/>
          </a:stretch>
        </p:blipFill>
        <p:spPr>
          <a:xfrm>
            <a:off x="7004120" y="988695"/>
            <a:ext cx="1979930"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3"/>
          <p:cNvSpPr>
            <a:spLocks noChangeArrowheads="1"/>
          </p:cNvSpPr>
          <p:nvPr/>
        </p:nvSpPr>
        <p:spPr bwMode="auto">
          <a:xfrm>
            <a:off x="4468990" y="386569"/>
            <a:ext cx="3768090" cy="40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各国在区块链金融领域的态度</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53" name="组合 52"/>
          <p:cNvGrpSpPr/>
          <p:nvPr/>
        </p:nvGrpSpPr>
        <p:grpSpPr>
          <a:xfrm>
            <a:off x="4001142" y="427662"/>
            <a:ext cx="197506" cy="296260"/>
            <a:chOff x="5284519" y="1508166"/>
            <a:chExt cx="213756" cy="427512"/>
          </a:xfrm>
        </p:grpSpPr>
        <p:cxnSp>
          <p:nvCxnSpPr>
            <p:cNvPr id="54" name="直接连接符 53"/>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544830" y="1096645"/>
            <a:ext cx="5193665" cy="3263265"/>
          </a:xfrm>
        </p:spPr>
        <p:txBody>
          <a:bodyPr>
            <a:noAutofit/>
          </a:bodyPr>
          <a:lstStyle/>
          <a:p>
            <a:pPr>
              <a:lnSpc>
                <a:spcPct val="100000"/>
              </a:lnSpc>
            </a:pPr>
            <a:r>
              <a:rPr lang="zh-CN" altLang="en-US" sz="2400" dirty="0">
                <a:solidFill>
                  <a:schemeClr val="bg1"/>
                </a:solidFill>
                <a:sym typeface="+mn-ea"/>
              </a:rPr>
              <a:t>虚拟资产与区块链领域的两种世界观，无政府主义者</a:t>
            </a:r>
            <a:endParaRPr lang="en-US" altLang="zh-CN" sz="2400" dirty="0">
              <a:solidFill>
                <a:schemeClr val="bg1"/>
              </a:solidFill>
            </a:endParaRPr>
          </a:p>
          <a:p>
            <a:pPr>
              <a:lnSpc>
                <a:spcPct val="100000"/>
              </a:lnSpc>
            </a:pPr>
            <a:r>
              <a:rPr lang="zh-CN" altLang="en-US" sz="2400" dirty="0">
                <a:solidFill>
                  <a:schemeClr val="bg1"/>
                </a:solidFill>
                <a:sym typeface="+mn-ea"/>
              </a:rPr>
              <a:t>总的状况是金融产业界与政府监管相向而行。</a:t>
            </a:r>
            <a:r>
              <a:rPr lang="en-US" altLang="zh-CN" sz="2400" dirty="0">
                <a:solidFill>
                  <a:schemeClr val="bg1"/>
                </a:solidFill>
                <a:sym typeface="+mn-ea"/>
              </a:rPr>
              <a:t>SEC</a:t>
            </a:r>
            <a:r>
              <a:rPr lang="zh-CN" altLang="en-US" sz="2400" dirty="0">
                <a:solidFill>
                  <a:schemeClr val="bg1"/>
                </a:solidFill>
                <a:sym typeface="+mn-ea"/>
              </a:rPr>
              <a:t>态度较为适中，继续适用</a:t>
            </a:r>
            <a:r>
              <a:rPr lang="en-US" altLang="zh-CN" sz="2400" dirty="0">
                <a:solidFill>
                  <a:schemeClr val="bg1"/>
                </a:solidFill>
                <a:sym typeface="+mn-ea"/>
              </a:rPr>
              <a:t>REG A</a:t>
            </a:r>
            <a:r>
              <a:rPr lang="zh-CN" altLang="en-US" sz="2400" dirty="0">
                <a:solidFill>
                  <a:schemeClr val="bg1"/>
                </a:solidFill>
                <a:sym typeface="+mn-ea"/>
              </a:rPr>
              <a:t>、</a:t>
            </a:r>
            <a:r>
              <a:rPr lang="en-US" altLang="zh-CN" sz="2400" dirty="0">
                <a:solidFill>
                  <a:schemeClr val="bg1"/>
                </a:solidFill>
                <a:sym typeface="+mn-ea"/>
              </a:rPr>
              <a:t>REG D</a:t>
            </a:r>
            <a:r>
              <a:rPr lang="zh-CN" altLang="en-US" sz="2400" dirty="0">
                <a:solidFill>
                  <a:schemeClr val="bg1"/>
                </a:solidFill>
                <a:sym typeface="+mn-ea"/>
              </a:rPr>
              <a:t>、</a:t>
            </a:r>
            <a:r>
              <a:rPr lang="en-US" altLang="zh-CN" sz="2400" dirty="0">
                <a:solidFill>
                  <a:schemeClr val="bg1"/>
                </a:solidFill>
                <a:sym typeface="+mn-ea"/>
              </a:rPr>
              <a:t>REG S</a:t>
            </a:r>
            <a:r>
              <a:rPr lang="zh-CN" altLang="en-US" sz="2400" dirty="0">
                <a:solidFill>
                  <a:schemeClr val="bg1"/>
                </a:solidFill>
                <a:sym typeface="+mn-ea"/>
              </a:rPr>
              <a:t>等豁免法规，同时对投资人资质认定条件放宽；新加坡（</a:t>
            </a:r>
            <a:r>
              <a:rPr lang="en-US" altLang="zh-CN" sz="2400" dirty="0">
                <a:solidFill>
                  <a:schemeClr val="bg1"/>
                </a:solidFill>
                <a:sym typeface="+mn-ea"/>
              </a:rPr>
              <a:t>MAS</a:t>
            </a:r>
            <a:r>
              <a:rPr lang="zh-CN" altLang="en-US" sz="2400" dirty="0">
                <a:solidFill>
                  <a:schemeClr val="bg1"/>
                </a:solidFill>
                <a:sym typeface="+mn-ea"/>
              </a:rPr>
              <a:t>）、日本和欧盟的马耳他、列支敦士登采取更为宽松的政策立法。</a:t>
            </a:r>
            <a:endParaRPr lang="en-US" altLang="zh-CN" sz="2400" dirty="0">
              <a:solidFill>
                <a:schemeClr val="bg1"/>
              </a:solidFill>
            </a:endParaRPr>
          </a:p>
          <a:p>
            <a:pPr>
              <a:lnSpc>
                <a:spcPct val="100000"/>
              </a:lnSpc>
            </a:pPr>
            <a:r>
              <a:rPr lang="zh-CN" altLang="en-US" sz="2400" dirty="0">
                <a:solidFill>
                  <a:schemeClr val="bg1"/>
                </a:solidFill>
                <a:sym typeface="+mn-ea"/>
              </a:rPr>
              <a:t>中国政府目前的态度非常严厉</a:t>
            </a:r>
            <a:endParaRPr lang="zh-CN" altLang="en-US" sz="2400" b="1" dirty="0">
              <a:solidFill>
                <a:schemeClr val="bg1"/>
              </a:solidFill>
              <a:sym typeface="+mn-ea"/>
            </a:endParaRPr>
          </a:p>
        </p:txBody>
      </p:sp>
      <p:pic>
        <p:nvPicPr>
          <p:cNvPr id="5" name="图片 4"/>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6246495" y="996950"/>
            <a:ext cx="2450465" cy="4146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7"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p:cTn id="30"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31"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32" dur="10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p:tgtEl>
                                          <p:spTgt spid="5"/>
                                        </p:tgtEl>
                                        <p:attrNameLst>
                                          <p:attrName>ppt_y</p:attrName>
                                        </p:attrNameLst>
                                      </p:cBhvr>
                                      <p:tavLst>
                                        <p:tav tm="0">
                                          <p:val>
                                            <p:strVal val="#ppt_y+#ppt_h*1.125000"/>
                                          </p:val>
                                        </p:tav>
                                        <p:tav tm="100000">
                                          <p:val>
                                            <p:strVal val="#ppt_y"/>
                                          </p:val>
                                        </p:tav>
                                      </p:tavLst>
                                    </p:anim>
                                    <p:animEffect transition="in" filter="wipe(up)">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3"/>
          <p:cNvSpPr>
            <a:spLocks noChangeArrowheads="1"/>
          </p:cNvSpPr>
          <p:nvPr/>
        </p:nvSpPr>
        <p:spPr bwMode="auto">
          <a:xfrm>
            <a:off x="4468990" y="386569"/>
            <a:ext cx="1549128"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zh-CN" altLang="en-US" sz="2200" dirty="0">
                <a:solidFill>
                  <a:schemeClr val="bg1"/>
                </a:solidFill>
                <a:sym typeface="+mn-ea"/>
              </a:rPr>
              <a:t>风险与合规</a:t>
            </a:r>
            <a:endParaRPr lang="zh-CN" altLang="en-US" sz="2200" b="1" dirty="0">
              <a:solidFill>
                <a:schemeClr val="bg1"/>
              </a:solidFill>
              <a:latin typeface="Arial" panose="020B0604020202020204" pitchFamily="34" charset="0"/>
              <a:cs typeface="Arial" panose="020B0604020202020204" pitchFamily="34" charset="0"/>
              <a:sym typeface="+mn-ea"/>
            </a:endParaRPr>
          </a:p>
        </p:txBody>
      </p:sp>
      <p:grpSp>
        <p:nvGrpSpPr>
          <p:cNvPr id="53" name="组合 52"/>
          <p:cNvGrpSpPr/>
          <p:nvPr/>
        </p:nvGrpSpPr>
        <p:grpSpPr>
          <a:xfrm>
            <a:off x="4001142" y="427662"/>
            <a:ext cx="197506" cy="296260"/>
            <a:chOff x="5284519" y="1508166"/>
            <a:chExt cx="213756" cy="427512"/>
          </a:xfrm>
        </p:grpSpPr>
        <p:cxnSp>
          <p:nvCxnSpPr>
            <p:cNvPr id="54" name="直接连接符 53"/>
            <p:cNvCxnSpPr/>
            <p:nvPr/>
          </p:nvCxnSpPr>
          <p:spPr>
            <a:xfrm>
              <a:off x="5284519" y="1508166"/>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84519" y="1721922"/>
              <a:ext cx="213756" cy="213756"/>
            </a:xfrm>
            <a:prstGeom prst="line">
              <a:avLst/>
            </a:prstGeom>
            <a:ln w="19050">
              <a:solidFill>
                <a:schemeClr val="bg1"/>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 name="内容占位符 2"/>
          <p:cNvSpPr>
            <a:spLocks noGrp="1"/>
          </p:cNvSpPr>
          <p:nvPr>
            <p:ph idx="1"/>
          </p:nvPr>
        </p:nvSpPr>
        <p:spPr>
          <a:xfrm>
            <a:off x="464185" y="1081405"/>
            <a:ext cx="4686300" cy="3263265"/>
          </a:xfrm>
        </p:spPr>
        <p:txBody>
          <a:bodyPr>
            <a:noAutofit/>
          </a:bodyPr>
          <a:lstStyle/>
          <a:p>
            <a:pPr>
              <a:lnSpc>
                <a:spcPct val="100000"/>
              </a:lnSpc>
              <a:buFont typeface="Wingdings" panose="05000000000000000000" charset="0"/>
              <a:buChar char="Ø"/>
            </a:pPr>
            <a:r>
              <a:rPr lang="en-US" altLang="zh-CN" sz="2400" b="1" dirty="0">
                <a:solidFill>
                  <a:schemeClr val="bg1"/>
                </a:solidFill>
              </a:rPr>
              <a:t>Defi</a:t>
            </a:r>
            <a:r>
              <a:rPr lang="zh-CN" altLang="en-US" sz="2400" b="1" dirty="0">
                <a:solidFill>
                  <a:schemeClr val="bg1"/>
                </a:solidFill>
              </a:rPr>
              <a:t>及其</a:t>
            </a:r>
            <a:r>
              <a:rPr lang="zh-CN" altLang="en-US" sz="2400" b="1" dirty="0">
                <a:solidFill>
                  <a:srgbClr val="FF0000"/>
                </a:solidFill>
              </a:rPr>
              <a:t>合成（</a:t>
            </a:r>
            <a:r>
              <a:rPr lang="en-US" altLang="zh-CN" sz="2400" b="1" dirty="0">
                <a:solidFill>
                  <a:srgbClr val="FF0000"/>
                </a:solidFill>
              </a:rPr>
              <a:t>Composition</a:t>
            </a:r>
            <a:r>
              <a:rPr lang="zh-CN" altLang="en-US" sz="2400" b="1" dirty="0">
                <a:solidFill>
                  <a:srgbClr val="FF0000"/>
                </a:solidFill>
              </a:rPr>
              <a:t>）</a:t>
            </a:r>
            <a:r>
              <a:rPr lang="zh-CN" altLang="en-US" sz="2400" b="1" dirty="0">
                <a:solidFill>
                  <a:schemeClr val="bg1"/>
                </a:solidFill>
              </a:rPr>
              <a:t>已经开始形成可与传统金融系统相比拟的复杂</a:t>
            </a:r>
            <a:r>
              <a:rPr lang="zh-CN" altLang="en-US" sz="2400" b="1" dirty="0">
                <a:solidFill>
                  <a:schemeClr val="bg1"/>
                </a:solidFill>
              </a:rPr>
              <a:t>度，引发系统性风险</a:t>
            </a:r>
            <a:endParaRPr lang="zh-CN" altLang="en-US" sz="2400" b="1" dirty="0">
              <a:solidFill>
                <a:schemeClr val="bg1"/>
              </a:solidFill>
            </a:endParaRPr>
          </a:p>
          <a:p>
            <a:pPr>
              <a:lnSpc>
                <a:spcPct val="100000"/>
              </a:lnSpc>
              <a:buFont typeface="Wingdings" panose="05000000000000000000" charset="0"/>
              <a:buChar char="Ø"/>
            </a:pPr>
            <a:endParaRPr lang="en-US" altLang="zh-CN" sz="2400" b="1" dirty="0">
              <a:solidFill>
                <a:schemeClr val="bg1"/>
              </a:solidFill>
            </a:endParaRPr>
          </a:p>
          <a:p>
            <a:pPr>
              <a:lnSpc>
                <a:spcPct val="100000"/>
              </a:lnSpc>
              <a:buFont typeface="Wingdings" panose="05000000000000000000" charset="0"/>
              <a:buChar char="Ø"/>
            </a:pPr>
            <a:r>
              <a:rPr lang="zh-CN" altLang="en-US" sz="2400" b="1" dirty="0">
                <a:solidFill>
                  <a:schemeClr val="bg1"/>
                </a:solidFill>
              </a:rPr>
              <a:t>其中的核心问题是合规，</a:t>
            </a:r>
            <a:r>
              <a:rPr lang="en-US" altLang="zh-CN" sz="2400" b="1" dirty="0">
                <a:solidFill>
                  <a:schemeClr val="bg1"/>
                </a:solidFill>
              </a:rPr>
              <a:t>compliance</a:t>
            </a:r>
            <a:r>
              <a:rPr lang="zh-CN" altLang="en-US" sz="2400" b="1" dirty="0">
                <a:solidFill>
                  <a:schemeClr val="bg1"/>
                </a:solidFill>
              </a:rPr>
              <a:t>，数字身份，</a:t>
            </a:r>
            <a:r>
              <a:rPr lang="en-US" altLang="zh-CN" sz="2400" b="1" dirty="0">
                <a:solidFill>
                  <a:schemeClr val="bg1"/>
                </a:solidFill>
              </a:rPr>
              <a:t>KYB</a:t>
            </a:r>
            <a:r>
              <a:rPr lang="zh-CN" altLang="en-US" sz="2400" b="1" dirty="0">
                <a:solidFill>
                  <a:schemeClr val="bg1"/>
                </a:solidFill>
              </a:rPr>
              <a:t>，</a:t>
            </a:r>
            <a:r>
              <a:rPr lang="en-US" altLang="zh-CN" sz="2400" b="1" dirty="0">
                <a:solidFill>
                  <a:schemeClr val="bg1"/>
                </a:solidFill>
              </a:rPr>
              <a:t>KYC</a:t>
            </a:r>
            <a:r>
              <a:rPr lang="zh-CN" altLang="en-US" sz="2400" b="1" dirty="0">
                <a:solidFill>
                  <a:schemeClr val="bg1"/>
                </a:solidFill>
              </a:rPr>
              <a:t>，</a:t>
            </a:r>
            <a:r>
              <a:rPr lang="en-US" altLang="zh-CN" sz="2400" b="1" dirty="0">
                <a:solidFill>
                  <a:schemeClr val="bg1"/>
                </a:solidFill>
              </a:rPr>
              <a:t>AML</a:t>
            </a:r>
            <a:r>
              <a:rPr lang="zh-CN" altLang="en-US" sz="2400" b="1" dirty="0">
                <a:solidFill>
                  <a:schemeClr val="bg1"/>
                </a:solidFill>
              </a:rPr>
              <a:t>。对这些问题的预研是我们在区块链金融领域的重大研究课题。</a:t>
            </a:r>
            <a:endParaRPr lang="zh-CN" altLang="en-US" sz="2400" b="1" dirty="0">
              <a:solidFill>
                <a:schemeClr val="bg1"/>
              </a:solidFill>
            </a:endParaRPr>
          </a:p>
        </p:txBody>
      </p:sp>
      <p:pic>
        <p:nvPicPr>
          <p:cNvPr id="2" name="图片 1" descr="微信图片_20210526203819"/>
          <p:cNvPicPr>
            <a:picLocks noChangeAspect="1"/>
          </p:cNvPicPr>
          <p:nvPr>
            <p:custDataLst>
              <p:tags r:id="rId1"/>
            </p:custDataLst>
          </p:nvPr>
        </p:nvPicPr>
        <p:blipFill>
          <a:blip r:embed="rId2"/>
          <a:stretch>
            <a:fillRect/>
          </a:stretch>
        </p:blipFill>
        <p:spPr>
          <a:xfrm>
            <a:off x="5642610" y="959485"/>
            <a:ext cx="2435860" cy="4184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tags/tag1.xml><?xml version="1.0" encoding="utf-8"?>
<p:tagLst xmlns:p="http://schemas.openxmlformats.org/presentationml/2006/main">
  <p:tag name="KSO_WM_UNIT_PLACING_PICTURE_USER_VIEWPORT" val="{&quot;height&quot;:8655,&quot;width&quot;:5115.788976377953}"/>
</p:tagLst>
</file>

<file path=ppt/tags/tag2.xml><?xml version="1.0" encoding="utf-8"?>
<p:tagLst xmlns:p="http://schemas.openxmlformats.org/presentationml/2006/main">
  <p:tag name="KSO_WM_UNIT_PLACING_PICTURE_USER_VIEWPORT" val="{&quot;height&quot;:8100,&quot;width&quot;:3836}"/>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3731</Words>
  <Application>WPS 演示</Application>
  <PresentationFormat>全屏显示(16:9)</PresentationFormat>
  <Paragraphs>224</Paragraphs>
  <Slides>27</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微软雅黑</vt:lpstr>
      <vt:lpstr>Calibri</vt:lpstr>
      <vt:lpstr>Wingdings</vt:lpstr>
      <vt:lpstr>Arial Unicode MS</vt:lpstr>
      <vt:lpstr>Calibri Light</vt:lpstr>
      <vt:lpstr>文鼎粗行楷简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白玉琪</cp:lastModifiedBy>
  <cp:revision>61</cp:revision>
  <dcterms:created xsi:type="dcterms:W3CDTF">2017-10-24T08:50:00Z</dcterms:created>
  <dcterms:modified xsi:type="dcterms:W3CDTF">2022-03-03T20:38:46Z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FAE8A6FDA257432A882FBF9035A9E0A3</vt:lpwstr>
  </property>
</Properties>
</file>