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99" r:id="rId5"/>
    <p:sldId id="298" r:id="rId6"/>
    <p:sldId id="295" r:id="rId7"/>
    <p:sldId id="296" r:id="rId8"/>
    <p:sldId id="278" r:id="rId9"/>
    <p:sldId id="258" r:id="rId10"/>
    <p:sldId id="279" r:id="rId11"/>
    <p:sldId id="280" r:id="rId12"/>
    <p:sldId id="290" r:id="rId13"/>
    <p:sldId id="292" r:id="rId14"/>
    <p:sldId id="291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算法基础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rsa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非对称加密算法和系统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635" y="2850515"/>
            <a:ext cx="9548495" cy="1101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私钥加密：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mod 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）公钥解密：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m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mod 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 = 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mod 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(mod n)  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aseline="30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下面与公钥加密完全相同，施加欧拉定理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不互质时另外证明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s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= (m mod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5075" y="4676140"/>
            <a:ext cx="405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实际上再次证明并无必要，因为从数学上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e\d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互为欧拉函数的模反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基本场景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635" y="2850515"/>
            <a:ext cx="954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通信世界中，各方藏匿保护自己的私钥，公开自己的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公钥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信息保密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635" y="2850515"/>
            <a:ext cx="95484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发送者用接收者的公钥加密，接收者用自己的私钥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根据通信场景配置，发送者私钥加密，接收者用发送者的公钥解密，没有意义，因为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发送者公钥公开，任何人都可解密信息，没有秘密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使用签名证明自己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身份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1635" y="2850515"/>
            <a:ext cx="95484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发送者用自己的私钥对信息加密，明文和密文一起发送。根据场景配置，接收者持有发送者的公钥，解密得到明文，跟随带的明文比较，可以证明这个信息的确来自这一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算法上是私钥加密，但目的和作用是身份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证明！！！！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先签名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后加密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1635" y="2850515"/>
            <a:ext cx="954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信息保密传输，并且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发送者向接收者亮明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身份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非对称加密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对称加密：发送方和接收方使用一个密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钥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一方生成公私钥对，私钥自己保留，公钥公之于众，公众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别人用公钥加密一段信息，发送给私钥拥有者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接收方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，接受者用私钥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RSA(eccliptic curve)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非对称加密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每个人都生成公私钥对，私钥秘藏，公钥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公开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信息传输时，发送者用接收者的公钥加密，接收者用自己的私钥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互质、同余、欧拉函数和欧拉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互质的概念。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整数质因数唯一分解定理。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n = p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i1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i2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...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欧拉函数及其求法：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就是对于一个正整数n，小于n且和n互质的正整数（包括1）的个数，记作φ(n)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/>
              <a:t>n = p *q </a:t>
            </a:r>
            <a:r>
              <a:t>φ(n) = (p-1)(q-1)</a:t>
            </a:r>
          </a:p>
          <a:p>
            <a:pPr lvl="0"/>
            <a:r>
              <a:rPr lang="zh-CN"/>
              <a:t>模运算：</a:t>
            </a:r>
            <a:r>
              <a:rPr lang="en-US" altLang="zh-CN"/>
              <a:t>%r  11%10 = 1</a:t>
            </a:r>
            <a:r>
              <a:rPr lang="zh-CN" altLang="en-US"/>
              <a:t>；</a:t>
            </a:r>
          </a:p>
          <a:p>
            <a:pPr lvl="0"/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欧拉定理：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互质，那么：</a:t>
            </a:r>
            <a:r>
              <a:rPr>
                <a:solidFill>
                  <a:srgbClr val="FF0000"/>
                </a:solidFill>
              </a:rPr>
              <a:t>m</a:t>
            </a:r>
            <a:r>
              <a:rPr baseline="30000">
                <a:solidFill>
                  <a:srgbClr val="FF0000"/>
                </a:solidFill>
              </a:rPr>
              <a:t>φ(n)</a:t>
            </a:r>
            <a:r>
              <a:rPr>
                <a:solidFill>
                  <a:srgbClr val="FF0000"/>
                </a:solidFill>
              </a:rPr>
              <a:t> ≡ 1 (mod n)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欧拉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557145"/>
            <a:ext cx="9601200" cy="702310"/>
          </a:xfrm>
        </p:spPr>
        <p:txBody>
          <a:bodyPr>
            <a:normAutofit lnSpcReduction="10000"/>
          </a:bodyPr>
          <a:p/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400" y="3189605"/>
            <a:ext cx="9540875" cy="3045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欧拉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557145"/>
            <a:ext cx="9601200" cy="702310"/>
          </a:xfrm>
        </p:spPr>
        <p:txBody>
          <a:bodyPr>
            <a:normAutofit fontScale="60000"/>
          </a:bodyPr>
          <a:p>
            <a:r>
              <a:t>φ(n)=n*(1-1/p</a:t>
            </a:r>
            <a:r>
              <a:rPr baseline="30000"/>
              <a:t>1</a:t>
            </a:r>
            <a:r>
              <a:t>)(1-1/p</a:t>
            </a:r>
            <a:r>
              <a:rPr baseline="30000"/>
              <a:t>2</a:t>
            </a:r>
            <a:r>
              <a:t>)(1-1/p</a:t>
            </a:r>
            <a:r>
              <a:rPr baseline="30000"/>
              <a:t>3</a:t>
            </a:r>
            <a:r>
              <a:t>)*(1-1/p</a:t>
            </a:r>
            <a:r>
              <a:rPr baseline="30000"/>
              <a:t>4</a:t>
            </a:r>
            <a:r>
              <a:t>)……(1-1/p</a:t>
            </a:r>
            <a:r>
              <a:rPr baseline="30000"/>
              <a:t>n</a:t>
            </a:r>
            <a:r>
              <a:t>)</a:t>
            </a:r>
          </a:p>
          <a:p>
            <a:r>
              <a:rPr lang="en-US"/>
              <a:t>n= p*q                                                </a:t>
            </a:r>
            <a:r>
              <a:rPr>
                <a:sym typeface="+mn-ea"/>
              </a:rPr>
              <a:t>φ(n)</a:t>
            </a:r>
            <a:r>
              <a:rPr lang="en-US">
                <a:sym typeface="+mn-ea"/>
              </a:rPr>
              <a:t>=n *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1-1/p)(1-1/q) =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p-1</a:t>
            </a:r>
            <a:r>
              <a:rPr lang="zh-CN" altLang="en-US">
                <a:sym typeface="+mn-ea"/>
              </a:rPr>
              <a:t>）（</a:t>
            </a:r>
            <a:r>
              <a:rPr lang="en-US" altLang="zh-CN">
                <a:sym typeface="+mn-ea"/>
              </a:rPr>
              <a:t>q-1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840605" y="4145280"/>
            <a:ext cx="1943100" cy="81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找两个不相等的质数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n=p*q,</a:t>
            </a:r>
            <a:r>
              <a:rPr>
                <a:sym typeface="+mn-ea"/>
              </a:rPr>
              <a:t>φ(n) = (p-1)(q-1)</a:t>
            </a:r>
            <a:endParaRPr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随机选择一个整数e，条件是1&lt; e &lt; φ(n)，且e与φ(n) 互质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找一个整数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，满足：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ed ≡ 1 (mod φ(n))：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模反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(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公钥，（n，d）是私钥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n, e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是众所周知的，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的生成算法也是众所周知的，但是根据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确是困难的事情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公私钥生成算法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公钥加密，私钥解密的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824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essage</a:t>
            </a:r>
            <a:r>
              <a:rPr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≡ c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rypted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(mod n)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：公钥加密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rypted</a:t>
            </a:r>
            <a:r>
              <a:rPr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≡ m (mod n)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：私钥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解密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aseline="30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9605" y="4823460"/>
            <a:ext cx="4436745" cy="1101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私钥加密，公钥解密，算法也成立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essage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≡ c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rypted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(mod n)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私钥加密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rypted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≡ m (mod n)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公钥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解密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aseline="30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635" y="2850515"/>
            <a:ext cx="95484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≡ c (mod n)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--&gt;c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 = 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</a:rPr>
              <a:t>ed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endParaRPr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别忘了：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ed ≡ 1 (mod φ(n))，也就是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ed - 1 = k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φ(n)，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ed = k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φ(n)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+ 1, 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然后：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</a:t>
            </a:r>
            <a:r>
              <a:rPr 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φ(n)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+ 1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endParaRPr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到这里有关键一步：如果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互质，使用欧拉定理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　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φ(n)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≡ 1 (mod n)--&gt;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kφ(n)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≡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φ(n)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≡ 1 (mod n)--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》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</a:t>
            </a:r>
            <a:r>
              <a:rPr 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φ(n)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+ 1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，也即：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≡ m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endParaRPr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如果不互质，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结论仍然成立，证明较为复杂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http://www.ruanyifeng.com/blog/2013/07/rsa_algorithm_part_two.html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）的推导舍近求远</a:t>
            </a:r>
            <a:endParaRPr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1574</Words>
  <Application>WPS 演示</Application>
  <PresentationFormat>宽屏</PresentationFormat>
  <Paragraphs>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仿宋</vt:lpstr>
      <vt:lpstr>环保</vt:lpstr>
      <vt:lpstr>RSA算法基础</vt:lpstr>
      <vt:lpstr>互质、同余、欧拉函数和欧拉定理</vt:lpstr>
      <vt:lpstr>非对称加密</vt:lpstr>
      <vt:lpstr>互质、同余、欧拉函数和欧拉定理</vt:lpstr>
      <vt:lpstr>互质、同余、欧拉函数和欧拉定理</vt:lpstr>
      <vt:lpstr>互质、同余、欧拉函数和欧拉定理</vt:lpstr>
      <vt:lpstr>PowerPoint 演示文稿</vt:lpstr>
      <vt:lpstr>技术要点</vt:lpstr>
      <vt:lpstr>技术要点</vt:lpstr>
      <vt:lpstr>技术要点</vt:lpstr>
      <vt:lpstr>基本场景配置</vt:lpstr>
      <vt:lpstr>信息保密传输</vt:lpstr>
      <vt:lpstr>使用签名证明自己身份</vt:lpstr>
      <vt:lpstr>先签名后加密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108</cp:revision>
  <dcterms:created xsi:type="dcterms:W3CDTF">2021-10-12T22:04:00Z</dcterms:created>
  <dcterms:modified xsi:type="dcterms:W3CDTF">2021-12-01T07:19:03Z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DE6A0E8D225E458BB24AF2D7AB544607</vt:lpwstr>
  </property>
  <property fmtid="{D5CDD505-2E9C-101B-9397-08002B2CF9AE}" pid="3" name="KSOProductBuildVer">
    <vt:lpwstr>2052-11.1.0.11115</vt:lpwstr>
  </property>
</Properties>
</file>