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9"/>
  </p:notesMasterIdLst>
  <p:sldIdLst>
    <p:sldId id="343" r:id="rId2"/>
    <p:sldId id="374" r:id="rId3"/>
    <p:sldId id="386" r:id="rId4"/>
    <p:sldId id="390" r:id="rId5"/>
    <p:sldId id="377" r:id="rId6"/>
    <p:sldId id="379" r:id="rId7"/>
    <p:sldId id="387" r:id="rId8"/>
    <p:sldId id="388" r:id="rId9"/>
    <p:sldId id="389" r:id="rId10"/>
    <p:sldId id="376" r:id="rId11"/>
    <p:sldId id="391" r:id="rId12"/>
    <p:sldId id="378" r:id="rId13"/>
    <p:sldId id="380" r:id="rId14"/>
    <p:sldId id="395" r:id="rId15"/>
    <p:sldId id="396" r:id="rId16"/>
    <p:sldId id="392" r:id="rId17"/>
    <p:sldId id="385" r:id="rId18"/>
    <p:sldId id="393" r:id="rId19"/>
    <p:sldId id="394" r:id="rId20"/>
    <p:sldId id="381" r:id="rId21"/>
    <p:sldId id="382" r:id="rId22"/>
    <p:sldId id="397" r:id="rId23"/>
    <p:sldId id="383" r:id="rId24"/>
    <p:sldId id="384" r:id="rId25"/>
    <p:sldId id="398" r:id="rId26"/>
    <p:sldId id="344" r:id="rId27"/>
    <p:sldId id="370" r:id="rId28"/>
  </p:sldIdLst>
  <p:sldSz cx="18288000" cy="10296525"/>
  <p:notesSz cx="6858000" cy="9144000"/>
  <p:defaultTextStyle>
    <a:defPPr>
      <a:defRPr lang="zh-CN"/>
    </a:defPPr>
    <a:lvl1pPr marL="0" algn="l" defTabSz="914674" rtl="0" eaLnBrk="1" latinLnBrk="0" hangingPunct="1">
      <a:defRPr sz="3600" kern="1200">
        <a:solidFill>
          <a:schemeClr val="tx1"/>
        </a:solidFill>
        <a:latin typeface="+mn-lt"/>
        <a:ea typeface="+mn-ea"/>
        <a:cs typeface="+mn-cs"/>
      </a:defRPr>
    </a:lvl1pPr>
    <a:lvl2pPr marL="914674" algn="l" defTabSz="914674" rtl="0" eaLnBrk="1" latinLnBrk="0" hangingPunct="1">
      <a:defRPr sz="3600" kern="1200">
        <a:solidFill>
          <a:schemeClr val="tx1"/>
        </a:solidFill>
        <a:latin typeface="+mn-lt"/>
        <a:ea typeface="+mn-ea"/>
        <a:cs typeface="+mn-cs"/>
      </a:defRPr>
    </a:lvl2pPr>
    <a:lvl3pPr marL="1829349" algn="l" defTabSz="914674" rtl="0" eaLnBrk="1" latinLnBrk="0" hangingPunct="1">
      <a:defRPr sz="3600" kern="1200">
        <a:solidFill>
          <a:schemeClr val="tx1"/>
        </a:solidFill>
        <a:latin typeface="+mn-lt"/>
        <a:ea typeface="+mn-ea"/>
        <a:cs typeface="+mn-cs"/>
      </a:defRPr>
    </a:lvl3pPr>
    <a:lvl4pPr marL="2744023" algn="l" defTabSz="914674" rtl="0" eaLnBrk="1" latinLnBrk="0" hangingPunct="1">
      <a:defRPr sz="3600" kern="1200">
        <a:solidFill>
          <a:schemeClr val="tx1"/>
        </a:solidFill>
        <a:latin typeface="+mn-lt"/>
        <a:ea typeface="+mn-ea"/>
        <a:cs typeface="+mn-cs"/>
      </a:defRPr>
    </a:lvl4pPr>
    <a:lvl5pPr marL="3658697" algn="l" defTabSz="914674" rtl="0" eaLnBrk="1" latinLnBrk="0" hangingPunct="1">
      <a:defRPr sz="3600" kern="1200">
        <a:solidFill>
          <a:schemeClr val="tx1"/>
        </a:solidFill>
        <a:latin typeface="+mn-lt"/>
        <a:ea typeface="+mn-ea"/>
        <a:cs typeface="+mn-cs"/>
      </a:defRPr>
    </a:lvl5pPr>
    <a:lvl6pPr marL="4573372" algn="l" defTabSz="914674" rtl="0" eaLnBrk="1" latinLnBrk="0" hangingPunct="1">
      <a:defRPr sz="3600" kern="1200">
        <a:solidFill>
          <a:schemeClr val="tx1"/>
        </a:solidFill>
        <a:latin typeface="+mn-lt"/>
        <a:ea typeface="+mn-ea"/>
        <a:cs typeface="+mn-cs"/>
      </a:defRPr>
    </a:lvl6pPr>
    <a:lvl7pPr marL="5488046" algn="l" defTabSz="914674" rtl="0" eaLnBrk="1" latinLnBrk="0" hangingPunct="1">
      <a:defRPr sz="3600" kern="1200">
        <a:solidFill>
          <a:schemeClr val="tx1"/>
        </a:solidFill>
        <a:latin typeface="+mn-lt"/>
        <a:ea typeface="+mn-ea"/>
        <a:cs typeface="+mn-cs"/>
      </a:defRPr>
    </a:lvl7pPr>
    <a:lvl8pPr marL="6402720" algn="l" defTabSz="914674" rtl="0" eaLnBrk="1" latinLnBrk="0" hangingPunct="1">
      <a:defRPr sz="3600" kern="1200">
        <a:solidFill>
          <a:schemeClr val="tx1"/>
        </a:solidFill>
        <a:latin typeface="+mn-lt"/>
        <a:ea typeface="+mn-ea"/>
        <a:cs typeface="+mn-cs"/>
      </a:defRPr>
    </a:lvl8pPr>
    <a:lvl9pPr marL="7317395" algn="l" defTabSz="91467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0" userDrawn="1">
          <p15:clr>
            <a:srgbClr val="A4A3A4"/>
          </p15:clr>
        </p15:guide>
        <p15:guide id="3" orient="horz" pos="32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01624"/>
    <a:srgbClr val="0F1623"/>
    <a:srgbClr val="0E243D"/>
    <a:srgbClr val="222B38"/>
    <a:srgbClr val="2A3138"/>
    <a:srgbClr val="2F363E"/>
    <a:srgbClr val="2B383E"/>
    <a:srgbClr val="2A2E3B"/>
    <a:srgbClr val="262A35"/>
    <a:srgbClr val="2833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55" autoAdjust="0"/>
    <p:restoredTop sz="94762"/>
  </p:normalViewPr>
  <p:slideViewPr>
    <p:cSldViewPr snapToGrid="0" snapToObjects="1">
      <p:cViewPr varScale="1">
        <p:scale>
          <a:sx n="73" d="100"/>
          <a:sy n="73" d="100"/>
        </p:scale>
        <p:origin x="240" y="440"/>
      </p:cViewPr>
      <p:guideLst>
        <p:guide pos="5760"/>
        <p:guide orient="horz" pos="3243"/>
      </p:guideLst>
    </p:cSldViewPr>
  </p:slideViewPr>
  <p:notesTextViewPr>
    <p:cViewPr>
      <p:scale>
        <a:sx n="100" d="100"/>
        <a:sy n="100" d="100"/>
      </p:scale>
      <p:origin x="0" y="0"/>
    </p:cViewPr>
  </p:notesTextViewPr>
  <p:sorterViewPr>
    <p:cViewPr>
      <p:scale>
        <a:sx n="50" d="100"/>
        <a:sy n="50" d="100"/>
      </p:scale>
      <p:origin x="0" y="-7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A71CF3-27ED-604D-ADA5-3B18DBBF5F3F}" type="datetimeFigureOut">
              <a:rPr kumimoji="1" lang="zh-CN" altLang="en-US" smtClean="0"/>
              <a:t>2020/8/14</a:t>
            </a:fld>
            <a:endParaRPr kumimoji="1" lang="zh-CN" altLang="en-US"/>
          </a:p>
        </p:txBody>
      </p:sp>
      <p:sp>
        <p:nvSpPr>
          <p:cNvPr id="4" name="幻灯片图像占位符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800FD-2B50-3D4F-9886-DAA391708887}" type="slidenum">
              <a:rPr kumimoji="1" lang="zh-CN" altLang="en-US" smtClean="0"/>
              <a:t>‹#›</a:t>
            </a:fld>
            <a:endParaRPr kumimoji="1" lang="zh-CN" altLang="en-US"/>
          </a:p>
        </p:txBody>
      </p:sp>
    </p:spTree>
    <p:extLst>
      <p:ext uri="{BB962C8B-B14F-4D97-AF65-F5344CB8AC3E}">
        <p14:creationId xmlns:p14="http://schemas.microsoft.com/office/powerpoint/2010/main" val="23200107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F800FD-2B50-3D4F-9886-DAA391708887}" type="slidenum">
              <a:rPr kumimoji="1" lang="zh-CN" altLang="en-US" smtClean="0"/>
              <a:t>26</a:t>
            </a:fld>
            <a:endParaRPr kumimoji="1" lang="zh-CN" altLang="en-US"/>
          </a:p>
        </p:txBody>
      </p:sp>
    </p:spTree>
    <p:extLst>
      <p:ext uri="{BB962C8B-B14F-4D97-AF65-F5344CB8AC3E}">
        <p14:creationId xmlns:p14="http://schemas.microsoft.com/office/powerpoint/2010/main" val="227080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5103"/>
            <a:ext cx="13716000" cy="3584716"/>
          </a:xfrm>
        </p:spPr>
        <p:txBody>
          <a:bodyPr anchor="b"/>
          <a:lstStyle>
            <a:lvl1pPr algn="ctr">
              <a:defRPr sz="9000"/>
            </a:lvl1pPr>
          </a:lstStyle>
          <a:p>
            <a:r>
              <a:rPr lang="zh-CN" altLang="en-US"/>
              <a:t>单击此处编辑母版标题样式</a:t>
            </a:r>
            <a:endParaRPr lang="en-US" dirty="0"/>
          </a:p>
        </p:txBody>
      </p:sp>
      <p:sp>
        <p:nvSpPr>
          <p:cNvPr id="3" name="Subtitle 2"/>
          <p:cNvSpPr>
            <a:spLocks noGrp="1"/>
          </p:cNvSpPr>
          <p:nvPr>
            <p:ph type="subTitle" idx="1"/>
          </p:nvPr>
        </p:nvSpPr>
        <p:spPr>
          <a:xfrm>
            <a:off x="2286000" y="5408060"/>
            <a:ext cx="13716000" cy="2485943"/>
          </a:xfrm>
          <a:prstGeom prst="rect">
            <a:avLst/>
          </a:prstGeo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71642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57300" y="2740973"/>
            <a:ext cx="15773400" cy="6533051"/>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5" name="Footer Placeholder 4"/>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100442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8195"/>
            <a:ext cx="3943350" cy="872582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57300" y="548195"/>
            <a:ext cx="11601450" cy="8725829"/>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5" name="Footer Placeholder 4"/>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2070667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94703367-AC17-2746-8BC4-CEE831C53265}"/>
              </a:ext>
            </a:extLst>
          </p:cNvPr>
          <p:cNvSpPr/>
          <p:nvPr userDrawn="1"/>
        </p:nvSpPr>
        <p:spPr>
          <a:xfrm>
            <a:off x="701610" y="9533069"/>
            <a:ext cx="4574522" cy="307777"/>
          </a:xfrm>
          <a:prstGeom prst="rect">
            <a:avLst/>
          </a:prstGeom>
        </p:spPr>
        <p:txBody>
          <a:bodyPr wrap="none">
            <a:spAutoFit/>
          </a:bodyPr>
          <a:lstStyle/>
          <a:p>
            <a:pPr>
              <a:defRPr/>
            </a:pPr>
            <a:r>
              <a:rPr lang="en-US" altLang="zh-CN" sz="1400" dirty="0">
                <a:solidFill>
                  <a:schemeClr val="tx1">
                    <a:alpha val="10000"/>
                  </a:schemeClr>
                </a:solidFill>
                <a:latin typeface="Microsoft YaHei" charset="-122"/>
                <a:ea typeface="Microsoft YaHei" charset="-122"/>
                <a:cs typeface="Microsoft YaHei" charset="-122"/>
              </a:rPr>
              <a:t>CONFIDENCIAL MATERIAL FROM TENCENT CLOUD</a:t>
            </a:r>
          </a:p>
        </p:txBody>
      </p:sp>
      <p:grpSp>
        <p:nvGrpSpPr>
          <p:cNvPr id="63" name="组合 62">
            <a:extLst>
              <a:ext uri="{FF2B5EF4-FFF2-40B4-BE49-F238E27FC236}">
                <a16:creationId xmlns:a16="http://schemas.microsoft.com/office/drawing/2014/main" id="{FC1E300E-0DFF-0D4D-AA07-B2AFB5048B4E}"/>
              </a:ext>
            </a:extLst>
          </p:cNvPr>
          <p:cNvGrpSpPr/>
          <p:nvPr userDrawn="1"/>
        </p:nvGrpSpPr>
        <p:grpSpPr>
          <a:xfrm>
            <a:off x="3879189" y="-3532708"/>
            <a:ext cx="21123227" cy="24569488"/>
            <a:chOff x="3879189" y="-3532708"/>
            <a:chExt cx="21123227" cy="24569488"/>
          </a:xfrm>
        </p:grpSpPr>
        <p:pic>
          <p:nvPicPr>
            <p:cNvPr id="64" name="图片 63">
              <a:extLst>
                <a:ext uri="{FF2B5EF4-FFF2-40B4-BE49-F238E27FC236}">
                  <a16:creationId xmlns:a16="http://schemas.microsoft.com/office/drawing/2014/main" id="{FE2CB24E-5A26-A64F-9B5D-E13AA12BAE6B}"/>
                </a:ext>
              </a:extLst>
            </p:cNvPr>
            <p:cNvPicPr>
              <a:picLocks noChangeAspect="1"/>
            </p:cNvPicPr>
            <p:nvPr/>
          </p:nvPicPr>
          <p:blipFill>
            <a:blip r:embed="rId2">
              <a:alphaModFix amt="20000"/>
            </a:blip>
            <a:stretch>
              <a:fillRect/>
            </a:stretch>
          </p:blipFill>
          <p:spPr>
            <a:xfrm rot="20704640">
              <a:off x="10978995" y="-3532708"/>
              <a:ext cx="14023421" cy="14015986"/>
            </a:xfrm>
            <a:prstGeom prst="rect">
              <a:avLst/>
            </a:prstGeom>
          </p:spPr>
        </p:pic>
        <p:sp>
          <p:nvSpPr>
            <p:cNvPr id="65" name="同心圆 64">
              <a:extLst>
                <a:ext uri="{FF2B5EF4-FFF2-40B4-BE49-F238E27FC236}">
                  <a16:creationId xmlns:a16="http://schemas.microsoft.com/office/drawing/2014/main" id="{6F9262D2-730D-A54D-BD2A-3CFE80A77469}"/>
                </a:ext>
              </a:extLst>
            </p:cNvPr>
            <p:cNvSpPr/>
            <p:nvPr/>
          </p:nvSpPr>
          <p:spPr>
            <a:xfrm>
              <a:off x="14408811" y="5494660"/>
              <a:ext cx="8150087" cy="8150087"/>
            </a:xfrm>
            <a:prstGeom prst="donut">
              <a:avLst>
                <a:gd name="adj" fmla="val 9936"/>
              </a:avLst>
            </a:prstGeom>
            <a:solidFill>
              <a:srgbClr val="414A5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pic>
          <p:nvPicPr>
            <p:cNvPr id="66" name="图片 65">
              <a:extLst>
                <a:ext uri="{FF2B5EF4-FFF2-40B4-BE49-F238E27FC236}">
                  <a16:creationId xmlns:a16="http://schemas.microsoft.com/office/drawing/2014/main" id="{5B6160F9-22CD-A145-9502-8347A6CF7A62}"/>
                </a:ext>
              </a:extLst>
            </p:cNvPr>
            <p:cNvPicPr>
              <a:picLocks noChangeAspect="1"/>
            </p:cNvPicPr>
            <p:nvPr/>
          </p:nvPicPr>
          <p:blipFill>
            <a:blip r:embed="rId3">
              <a:alphaModFix amt="20000"/>
            </a:blip>
            <a:stretch>
              <a:fillRect/>
            </a:stretch>
          </p:blipFill>
          <p:spPr>
            <a:xfrm>
              <a:off x="3879189" y="3068319"/>
              <a:ext cx="18147696" cy="17968461"/>
            </a:xfrm>
            <a:prstGeom prst="rect">
              <a:avLst/>
            </a:prstGeom>
          </p:spPr>
        </p:pic>
      </p:grpSp>
    </p:spTree>
    <p:extLst>
      <p:ext uri="{BB962C8B-B14F-4D97-AF65-F5344CB8AC3E}">
        <p14:creationId xmlns:p14="http://schemas.microsoft.com/office/powerpoint/2010/main" val="48044140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655A76B-DB3F-A44C-ABE5-2A34FC0E9653}"/>
              </a:ext>
            </a:extLst>
          </p:cNvPr>
          <p:cNvGrpSpPr/>
          <p:nvPr userDrawn="1"/>
        </p:nvGrpSpPr>
        <p:grpSpPr>
          <a:xfrm>
            <a:off x="8587410" y="-440123"/>
            <a:ext cx="10661757" cy="10736648"/>
            <a:chOff x="8587410" y="-440123"/>
            <a:chExt cx="10661757" cy="10736648"/>
          </a:xfrm>
        </p:grpSpPr>
        <p:pic>
          <p:nvPicPr>
            <p:cNvPr id="45" name="图片 44">
              <a:extLst>
                <a:ext uri="{FF2B5EF4-FFF2-40B4-BE49-F238E27FC236}">
                  <a16:creationId xmlns:a16="http://schemas.microsoft.com/office/drawing/2014/main" id="{83592134-D2E2-B644-8019-A48CEE5169C3}"/>
                </a:ext>
              </a:extLst>
            </p:cNvPr>
            <p:cNvPicPr>
              <a:picLocks noChangeAspect="1"/>
            </p:cNvPicPr>
            <p:nvPr userDrawn="1"/>
          </p:nvPicPr>
          <p:blipFill>
            <a:blip r:embed="rId2">
              <a:alphaModFix amt="10000"/>
            </a:blip>
            <a:srcRect l="12828" t="18370" r="41570" b="17910"/>
            <a:stretch>
              <a:fillRect/>
            </a:stretch>
          </p:blipFill>
          <p:spPr>
            <a:xfrm rot="20704640">
              <a:off x="12854225" y="-440123"/>
              <a:ext cx="6394942" cy="8930945"/>
            </a:xfrm>
            <a:custGeom>
              <a:avLst/>
              <a:gdLst>
                <a:gd name="connsiteX0" fmla="*/ 2073175 w 6394942"/>
                <a:gd name="connsiteY0" fmla="*/ 0 h 8930945"/>
                <a:gd name="connsiteX1" fmla="*/ 6394942 w 6394942"/>
                <a:gd name="connsiteY1" fmla="*/ 1151765 h 8930945"/>
                <a:gd name="connsiteX2" fmla="*/ 4321767 w 6394942"/>
                <a:gd name="connsiteY2" fmla="*/ 8930945 h 8930945"/>
                <a:gd name="connsiteX3" fmla="*/ 0 w 6394942"/>
                <a:gd name="connsiteY3" fmla="*/ 7779180 h 8930945"/>
              </a:gdLst>
              <a:ahLst/>
              <a:cxnLst>
                <a:cxn ang="0">
                  <a:pos x="connsiteX0" y="connsiteY0"/>
                </a:cxn>
                <a:cxn ang="0">
                  <a:pos x="connsiteX1" y="connsiteY1"/>
                </a:cxn>
                <a:cxn ang="0">
                  <a:pos x="connsiteX2" y="connsiteY2"/>
                </a:cxn>
                <a:cxn ang="0">
                  <a:pos x="connsiteX3" y="connsiteY3"/>
                </a:cxn>
              </a:cxnLst>
              <a:rect l="l" t="t" r="r" b="b"/>
              <a:pathLst>
                <a:path w="6394942" h="8930945">
                  <a:moveTo>
                    <a:pt x="2073175" y="0"/>
                  </a:moveTo>
                  <a:lnTo>
                    <a:pt x="6394942" y="1151765"/>
                  </a:lnTo>
                  <a:lnTo>
                    <a:pt x="4321767" y="8930945"/>
                  </a:lnTo>
                  <a:lnTo>
                    <a:pt x="0" y="7779180"/>
                  </a:lnTo>
                  <a:close/>
                </a:path>
              </a:pathLst>
            </a:custGeom>
          </p:spPr>
        </p:pic>
        <p:sp>
          <p:nvSpPr>
            <p:cNvPr id="51" name="任意形状 50">
              <a:extLst>
                <a:ext uri="{FF2B5EF4-FFF2-40B4-BE49-F238E27FC236}">
                  <a16:creationId xmlns:a16="http://schemas.microsoft.com/office/drawing/2014/main" id="{29332CA2-B439-D84F-BB4F-517937EC2378}"/>
                </a:ext>
              </a:extLst>
            </p:cNvPr>
            <p:cNvSpPr/>
            <p:nvPr userDrawn="1"/>
          </p:nvSpPr>
          <p:spPr>
            <a:xfrm>
              <a:off x="14408811" y="5499613"/>
              <a:ext cx="3879189" cy="4796912"/>
            </a:xfrm>
            <a:custGeom>
              <a:avLst/>
              <a:gdLst>
                <a:gd name="connsiteX0" fmla="*/ 3879189 w 3879189"/>
                <a:gd name="connsiteY0" fmla="*/ 0 h 4796912"/>
                <a:gd name="connsiteX1" fmla="*/ 3879189 w 3879189"/>
                <a:gd name="connsiteY1" fmla="*/ 811205 h 4796912"/>
                <a:gd name="connsiteX2" fmla="*/ 3741191 w 3879189"/>
                <a:gd name="connsiteY2" fmla="*/ 821699 h 4796912"/>
                <a:gd name="connsiteX3" fmla="*/ 809793 w 3879189"/>
                <a:gd name="connsiteY3" fmla="*/ 4070091 h 4796912"/>
                <a:gd name="connsiteX4" fmla="*/ 876132 w 3879189"/>
                <a:gd name="connsiteY4" fmla="*/ 4728153 h 4796912"/>
                <a:gd name="connsiteX5" fmla="*/ 892001 w 3879189"/>
                <a:gd name="connsiteY5" fmla="*/ 4796912 h 4796912"/>
                <a:gd name="connsiteX6" fmla="*/ 65925 w 3879189"/>
                <a:gd name="connsiteY6" fmla="*/ 4796912 h 4796912"/>
                <a:gd name="connsiteX7" fmla="*/ 46954 w 3879189"/>
                <a:gd name="connsiteY7" fmla="*/ 4690680 h 4796912"/>
                <a:gd name="connsiteX8" fmla="*/ 0 w 3879189"/>
                <a:gd name="connsiteY8" fmla="*/ 4070091 h 4796912"/>
                <a:gd name="connsiteX9" fmla="*/ 3865343 w 3879189"/>
                <a:gd name="connsiteY9" fmla="*/ 350 h 479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9189" h="4796912">
                  <a:moveTo>
                    <a:pt x="3879189" y="0"/>
                  </a:moveTo>
                  <a:lnTo>
                    <a:pt x="3879189" y="811205"/>
                  </a:lnTo>
                  <a:lnTo>
                    <a:pt x="3741191" y="821699"/>
                  </a:lnTo>
                  <a:cubicBezTo>
                    <a:pt x="2094669" y="988912"/>
                    <a:pt x="809793" y="2379453"/>
                    <a:pt x="809793" y="4070091"/>
                  </a:cubicBezTo>
                  <a:cubicBezTo>
                    <a:pt x="809793" y="4295509"/>
                    <a:pt x="832635" y="4515593"/>
                    <a:pt x="876132" y="4728153"/>
                  </a:cubicBezTo>
                  <a:lnTo>
                    <a:pt x="892001" y="4796912"/>
                  </a:lnTo>
                  <a:lnTo>
                    <a:pt x="65925" y="4796912"/>
                  </a:lnTo>
                  <a:lnTo>
                    <a:pt x="46954" y="4690680"/>
                  </a:lnTo>
                  <a:cubicBezTo>
                    <a:pt x="16035" y="4488330"/>
                    <a:pt x="0" y="4281083"/>
                    <a:pt x="0" y="4070091"/>
                  </a:cubicBezTo>
                  <a:cubicBezTo>
                    <a:pt x="0" y="1889837"/>
                    <a:pt x="1712212" y="109492"/>
                    <a:pt x="3865343" y="350"/>
                  </a:cubicBezTo>
                  <a:close/>
                </a:path>
              </a:pathLst>
            </a:custGeom>
            <a:solidFill>
              <a:srgbClr val="222B3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pic>
          <p:nvPicPr>
            <p:cNvPr id="50" name="图片 49">
              <a:extLst>
                <a:ext uri="{FF2B5EF4-FFF2-40B4-BE49-F238E27FC236}">
                  <a16:creationId xmlns:a16="http://schemas.microsoft.com/office/drawing/2014/main" id="{84939EB5-BC6F-5F45-9C69-452FE1133B7F}"/>
                </a:ext>
              </a:extLst>
            </p:cNvPr>
            <p:cNvPicPr>
              <a:picLocks noChangeAspect="1"/>
            </p:cNvPicPr>
            <p:nvPr userDrawn="1"/>
          </p:nvPicPr>
          <p:blipFill>
            <a:blip r:embed="rId3">
              <a:alphaModFix amt="10000"/>
            </a:blip>
            <a:srcRect l="25944" t="24410" r="29146" b="59773"/>
            <a:stretch>
              <a:fillRect/>
            </a:stretch>
          </p:blipFill>
          <p:spPr>
            <a:xfrm>
              <a:off x="8587410" y="7454347"/>
              <a:ext cx="8150087" cy="2842177"/>
            </a:xfrm>
            <a:custGeom>
              <a:avLst/>
              <a:gdLst>
                <a:gd name="connsiteX0" fmla="*/ 0 w 8150087"/>
                <a:gd name="connsiteY0" fmla="*/ 0 h 2842177"/>
                <a:gd name="connsiteX1" fmla="*/ 8150087 w 8150087"/>
                <a:gd name="connsiteY1" fmla="*/ 0 h 2842177"/>
                <a:gd name="connsiteX2" fmla="*/ 8150087 w 8150087"/>
                <a:gd name="connsiteY2" fmla="*/ 2842177 h 2842177"/>
                <a:gd name="connsiteX3" fmla="*/ 0 w 8150087"/>
                <a:gd name="connsiteY3" fmla="*/ 2842177 h 2842177"/>
              </a:gdLst>
              <a:ahLst/>
              <a:cxnLst>
                <a:cxn ang="0">
                  <a:pos x="connsiteX0" y="connsiteY0"/>
                </a:cxn>
                <a:cxn ang="0">
                  <a:pos x="connsiteX1" y="connsiteY1"/>
                </a:cxn>
                <a:cxn ang="0">
                  <a:pos x="connsiteX2" y="connsiteY2"/>
                </a:cxn>
                <a:cxn ang="0">
                  <a:pos x="connsiteX3" y="connsiteY3"/>
                </a:cxn>
              </a:cxnLst>
              <a:rect l="l" t="t" r="r" b="b"/>
              <a:pathLst>
                <a:path w="8150087" h="2842177">
                  <a:moveTo>
                    <a:pt x="0" y="0"/>
                  </a:moveTo>
                  <a:lnTo>
                    <a:pt x="8150087" y="0"/>
                  </a:lnTo>
                  <a:lnTo>
                    <a:pt x="8150087" y="2842177"/>
                  </a:lnTo>
                  <a:lnTo>
                    <a:pt x="0" y="2842177"/>
                  </a:lnTo>
                  <a:close/>
                </a:path>
              </a:pathLst>
            </a:custGeom>
          </p:spPr>
        </p:pic>
      </p:grpSp>
    </p:spTree>
    <p:extLst>
      <p:ext uri="{BB962C8B-B14F-4D97-AF65-F5344CB8AC3E}">
        <p14:creationId xmlns:p14="http://schemas.microsoft.com/office/powerpoint/2010/main" val="3669865191"/>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655A76B-DB3F-A44C-ABE5-2A34FC0E9653}"/>
              </a:ext>
            </a:extLst>
          </p:cNvPr>
          <p:cNvGrpSpPr/>
          <p:nvPr userDrawn="1"/>
        </p:nvGrpSpPr>
        <p:grpSpPr>
          <a:xfrm>
            <a:off x="8587410" y="-440123"/>
            <a:ext cx="10661757" cy="10736648"/>
            <a:chOff x="8587410" y="-440123"/>
            <a:chExt cx="10661757" cy="10736648"/>
          </a:xfrm>
        </p:grpSpPr>
        <p:pic>
          <p:nvPicPr>
            <p:cNvPr id="45" name="图片 44">
              <a:extLst>
                <a:ext uri="{FF2B5EF4-FFF2-40B4-BE49-F238E27FC236}">
                  <a16:creationId xmlns:a16="http://schemas.microsoft.com/office/drawing/2014/main" id="{83592134-D2E2-B644-8019-A48CEE5169C3}"/>
                </a:ext>
              </a:extLst>
            </p:cNvPr>
            <p:cNvPicPr>
              <a:picLocks noChangeAspect="1"/>
            </p:cNvPicPr>
            <p:nvPr userDrawn="1"/>
          </p:nvPicPr>
          <p:blipFill>
            <a:blip r:embed="rId2">
              <a:alphaModFix amt="10000"/>
            </a:blip>
            <a:srcRect l="12828" t="18370" r="41570" b="17910"/>
            <a:stretch>
              <a:fillRect/>
            </a:stretch>
          </p:blipFill>
          <p:spPr>
            <a:xfrm rot="20704640">
              <a:off x="12854225" y="-440123"/>
              <a:ext cx="6394942" cy="8930945"/>
            </a:xfrm>
            <a:custGeom>
              <a:avLst/>
              <a:gdLst>
                <a:gd name="connsiteX0" fmla="*/ 2073175 w 6394942"/>
                <a:gd name="connsiteY0" fmla="*/ 0 h 8930945"/>
                <a:gd name="connsiteX1" fmla="*/ 6394942 w 6394942"/>
                <a:gd name="connsiteY1" fmla="*/ 1151765 h 8930945"/>
                <a:gd name="connsiteX2" fmla="*/ 4321767 w 6394942"/>
                <a:gd name="connsiteY2" fmla="*/ 8930945 h 8930945"/>
                <a:gd name="connsiteX3" fmla="*/ 0 w 6394942"/>
                <a:gd name="connsiteY3" fmla="*/ 7779180 h 8930945"/>
              </a:gdLst>
              <a:ahLst/>
              <a:cxnLst>
                <a:cxn ang="0">
                  <a:pos x="connsiteX0" y="connsiteY0"/>
                </a:cxn>
                <a:cxn ang="0">
                  <a:pos x="connsiteX1" y="connsiteY1"/>
                </a:cxn>
                <a:cxn ang="0">
                  <a:pos x="connsiteX2" y="connsiteY2"/>
                </a:cxn>
                <a:cxn ang="0">
                  <a:pos x="connsiteX3" y="connsiteY3"/>
                </a:cxn>
              </a:cxnLst>
              <a:rect l="l" t="t" r="r" b="b"/>
              <a:pathLst>
                <a:path w="6394942" h="8930945">
                  <a:moveTo>
                    <a:pt x="2073175" y="0"/>
                  </a:moveTo>
                  <a:lnTo>
                    <a:pt x="6394942" y="1151765"/>
                  </a:lnTo>
                  <a:lnTo>
                    <a:pt x="4321767" y="8930945"/>
                  </a:lnTo>
                  <a:lnTo>
                    <a:pt x="0" y="7779180"/>
                  </a:lnTo>
                  <a:close/>
                </a:path>
              </a:pathLst>
            </a:custGeom>
          </p:spPr>
        </p:pic>
        <p:sp>
          <p:nvSpPr>
            <p:cNvPr id="51" name="任意形状 50">
              <a:extLst>
                <a:ext uri="{FF2B5EF4-FFF2-40B4-BE49-F238E27FC236}">
                  <a16:creationId xmlns:a16="http://schemas.microsoft.com/office/drawing/2014/main" id="{29332CA2-B439-D84F-BB4F-517937EC2378}"/>
                </a:ext>
              </a:extLst>
            </p:cNvPr>
            <p:cNvSpPr/>
            <p:nvPr userDrawn="1"/>
          </p:nvSpPr>
          <p:spPr>
            <a:xfrm>
              <a:off x="14408811" y="5499613"/>
              <a:ext cx="3879189" cy="4796912"/>
            </a:xfrm>
            <a:custGeom>
              <a:avLst/>
              <a:gdLst>
                <a:gd name="connsiteX0" fmla="*/ 3879189 w 3879189"/>
                <a:gd name="connsiteY0" fmla="*/ 0 h 4796912"/>
                <a:gd name="connsiteX1" fmla="*/ 3879189 w 3879189"/>
                <a:gd name="connsiteY1" fmla="*/ 811205 h 4796912"/>
                <a:gd name="connsiteX2" fmla="*/ 3741191 w 3879189"/>
                <a:gd name="connsiteY2" fmla="*/ 821699 h 4796912"/>
                <a:gd name="connsiteX3" fmla="*/ 809793 w 3879189"/>
                <a:gd name="connsiteY3" fmla="*/ 4070091 h 4796912"/>
                <a:gd name="connsiteX4" fmla="*/ 876132 w 3879189"/>
                <a:gd name="connsiteY4" fmla="*/ 4728153 h 4796912"/>
                <a:gd name="connsiteX5" fmla="*/ 892001 w 3879189"/>
                <a:gd name="connsiteY5" fmla="*/ 4796912 h 4796912"/>
                <a:gd name="connsiteX6" fmla="*/ 65925 w 3879189"/>
                <a:gd name="connsiteY6" fmla="*/ 4796912 h 4796912"/>
                <a:gd name="connsiteX7" fmla="*/ 46954 w 3879189"/>
                <a:gd name="connsiteY7" fmla="*/ 4690680 h 4796912"/>
                <a:gd name="connsiteX8" fmla="*/ 0 w 3879189"/>
                <a:gd name="connsiteY8" fmla="*/ 4070091 h 4796912"/>
                <a:gd name="connsiteX9" fmla="*/ 3865343 w 3879189"/>
                <a:gd name="connsiteY9" fmla="*/ 350 h 479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9189" h="4796912">
                  <a:moveTo>
                    <a:pt x="3879189" y="0"/>
                  </a:moveTo>
                  <a:lnTo>
                    <a:pt x="3879189" y="811205"/>
                  </a:lnTo>
                  <a:lnTo>
                    <a:pt x="3741191" y="821699"/>
                  </a:lnTo>
                  <a:cubicBezTo>
                    <a:pt x="2094669" y="988912"/>
                    <a:pt x="809793" y="2379453"/>
                    <a:pt x="809793" y="4070091"/>
                  </a:cubicBezTo>
                  <a:cubicBezTo>
                    <a:pt x="809793" y="4295509"/>
                    <a:pt x="832635" y="4515593"/>
                    <a:pt x="876132" y="4728153"/>
                  </a:cubicBezTo>
                  <a:lnTo>
                    <a:pt x="892001" y="4796912"/>
                  </a:lnTo>
                  <a:lnTo>
                    <a:pt x="65925" y="4796912"/>
                  </a:lnTo>
                  <a:lnTo>
                    <a:pt x="46954" y="4690680"/>
                  </a:lnTo>
                  <a:cubicBezTo>
                    <a:pt x="16035" y="4488330"/>
                    <a:pt x="0" y="4281083"/>
                    <a:pt x="0" y="4070091"/>
                  </a:cubicBezTo>
                  <a:cubicBezTo>
                    <a:pt x="0" y="1889837"/>
                    <a:pt x="1712212" y="109492"/>
                    <a:pt x="3865343" y="350"/>
                  </a:cubicBezTo>
                  <a:close/>
                </a:path>
              </a:pathLst>
            </a:custGeom>
            <a:solidFill>
              <a:srgbClr val="222B3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pic>
          <p:nvPicPr>
            <p:cNvPr id="50" name="图片 49">
              <a:extLst>
                <a:ext uri="{FF2B5EF4-FFF2-40B4-BE49-F238E27FC236}">
                  <a16:creationId xmlns:a16="http://schemas.microsoft.com/office/drawing/2014/main" id="{84939EB5-BC6F-5F45-9C69-452FE1133B7F}"/>
                </a:ext>
              </a:extLst>
            </p:cNvPr>
            <p:cNvPicPr>
              <a:picLocks noChangeAspect="1"/>
            </p:cNvPicPr>
            <p:nvPr userDrawn="1"/>
          </p:nvPicPr>
          <p:blipFill>
            <a:blip r:embed="rId3">
              <a:alphaModFix amt="10000"/>
            </a:blip>
            <a:srcRect l="25944" t="24410" r="29146" b="59773"/>
            <a:stretch>
              <a:fillRect/>
            </a:stretch>
          </p:blipFill>
          <p:spPr>
            <a:xfrm>
              <a:off x="8587410" y="7454347"/>
              <a:ext cx="8150087" cy="2842177"/>
            </a:xfrm>
            <a:custGeom>
              <a:avLst/>
              <a:gdLst>
                <a:gd name="connsiteX0" fmla="*/ 0 w 8150087"/>
                <a:gd name="connsiteY0" fmla="*/ 0 h 2842177"/>
                <a:gd name="connsiteX1" fmla="*/ 8150087 w 8150087"/>
                <a:gd name="connsiteY1" fmla="*/ 0 h 2842177"/>
                <a:gd name="connsiteX2" fmla="*/ 8150087 w 8150087"/>
                <a:gd name="connsiteY2" fmla="*/ 2842177 h 2842177"/>
                <a:gd name="connsiteX3" fmla="*/ 0 w 8150087"/>
                <a:gd name="connsiteY3" fmla="*/ 2842177 h 2842177"/>
              </a:gdLst>
              <a:ahLst/>
              <a:cxnLst>
                <a:cxn ang="0">
                  <a:pos x="connsiteX0" y="connsiteY0"/>
                </a:cxn>
                <a:cxn ang="0">
                  <a:pos x="connsiteX1" y="connsiteY1"/>
                </a:cxn>
                <a:cxn ang="0">
                  <a:pos x="connsiteX2" y="connsiteY2"/>
                </a:cxn>
                <a:cxn ang="0">
                  <a:pos x="connsiteX3" y="connsiteY3"/>
                </a:cxn>
              </a:cxnLst>
              <a:rect l="l" t="t" r="r" b="b"/>
              <a:pathLst>
                <a:path w="8150087" h="2842177">
                  <a:moveTo>
                    <a:pt x="0" y="0"/>
                  </a:moveTo>
                  <a:lnTo>
                    <a:pt x="8150087" y="0"/>
                  </a:lnTo>
                  <a:lnTo>
                    <a:pt x="8150087" y="2842177"/>
                  </a:lnTo>
                  <a:lnTo>
                    <a:pt x="0" y="2842177"/>
                  </a:lnTo>
                  <a:close/>
                </a:path>
              </a:pathLst>
            </a:custGeom>
          </p:spPr>
        </p:pic>
      </p:grpSp>
      <p:sp>
        <p:nvSpPr>
          <p:cNvPr id="52" name="矩形 51">
            <a:extLst>
              <a:ext uri="{FF2B5EF4-FFF2-40B4-BE49-F238E27FC236}">
                <a16:creationId xmlns:a16="http://schemas.microsoft.com/office/drawing/2014/main" id="{94703367-AC17-2746-8BC4-CEE831C53265}"/>
              </a:ext>
            </a:extLst>
          </p:cNvPr>
          <p:cNvSpPr/>
          <p:nvPr userDrawn="1"/>
        </p:nvSpPr>
        <p:spPr>
          <a:xfrm>
            <a:off x="701610" y="9533069"/>
            <a:ext cx="4574522" cy="307777"/>
          </a:xfrm>
          <a:prstGeom prst="rect">
            <a:avLst/>
          </a:prstGeom>
        </p:spPr>
        <p:txBody>
          <a:bodyPr wrap="none">
            <a:spAutoFit/>
          </a:bodyPr>
          <a:lstStyle/>
          <a:p>
            <a:pPr>
              <a:defRPr/>
            </a:pPr>
            <a:r>
              <a:rPr lang="en-US" altLang="zh-CN" sz="1400" dirty="0">
                <a:solidFill>
                  <a:schemeClr val="tx1">
                    <a:alpha val="10000"/>
                  </a:schemeClr>
                </a:solidFill>
                <a:latin typeface="Microsoft YaHei" charset="-122"/>
                <a:ea typeface="Microsoft YaHei" charset="-122"/>
                <a:cs typeface="Microsoft YaHei" charset="-122"/>
              </a:rPr>
              <a:t>CONFIDENCIAL MATERIAL FROM TENCENT CLOUD</a:t>
            </a:r>
          </a:p>
        </p:txBody>
      </p:sp>
    </p:spTree>
    <p:extLst>
      <p:ext uri="{BB962C8B-B14F-4D97-AF65-F5344CB8AC3E}">
        <p14:creationId xmlns:p14="http://schemas.microsoft.com/office/powerpoint/2010/main" val="1882278805"/>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290FEA9F-CCFD-FB40-AA6E-452FA0BA2D7E}"/>
              </a:ext>
            </a:extLst>
          </p:cNvPr>
          <p:cNvGrpSpPr/>
          <p:nvPr userDrawn="1"/>
        </p:nvGrpSpPr>
        <p:grpSpPr>
          <a:xfrm>
            <a:off x="9482845" y="-583710"/>
            <a:ext cx="10456443" cy="10887490"/>
            <a:chOff x="9482845" y="-583710"/>
            <a:chExt cx="10456443" cy="10887490"/>
          </a:xfrm>
        </p:grpSpPr>
        <p:pic>
          <p:nvPicPr>
            <p:cNvPr id="12" name="图片 11">
              <a:extLst>
                <a:ext uri="{FF2B5EF4-FFF2-40B4-BE49-F238E27FC236}">
                  <a16:creationId xmlns:a16="http://schemas.microsoft.com/office/drawing/2014/main" id="{3A874517-A6D1-564E-B049-C7FA9DDFC228}"/>
                </a:ext>
              </a:extLst>
            </p:cNvPr>
            <p:cNvPicPr>
              <a:picLocks noChangeAspect="1"/>
            </p:cNvPicPr>
            <p:nvPr/>
          </p:nvPicPr>
          <p:blipFill>
            <a:blip r:embed="rId2"/>
            <a:srcRect l="10363" t="15612" r="40645" b="22636"/>
            <a:stretch>
              <a:fillRect/>
            </a:stretch>
          </p:blipFill>
          <p:spPr>
            <a:xfrm rot="20131173">
              <a:off x="11865930" y="-583710"/>
              <a:ext cx="8073358" cy="10172271"/>
            </a:xfrm>
            <a:custGeom>
              <a:avLst/>
              <a:gdLst>
                <a:gd name="connsiteX0" fmla="*/ 3731455 w 8073358"/>
                <a:gd name="connsiteY0" fmla="*/ 0 h 10172271"/>
                <a:gd name="connsiteX1" fmla="*/ 8073358 w 8073358"/>
                <a:gd name="connsiteY1" fmla="*/ 1976930 h 10172271"/>
                <a:gd name="connsiteX2" fmla="*/ 4341902 w 8073358"/>
                <a:gd name="connsiteY2" fmla="*/ 10172271 h 10172271"/>
                <a:gd name="connsiteX3" fmla="*/ 0 w 8073358"/>
                <a:gd name="connsiteY3" fmla="*/ 8195341 h 10172271"/>
              </a:gdLst>
              <a:ahLst/>
              <a:cxnLst>
                <a:cxn ang="0">
                  <a:pos x="connsiteX0" y="connsiteY0"/>
                </a:cxn>
                <a:cxn ang="0">
                  <a:pos x="connsiteX1" y="connsiteY1"/>
                </a:cxn>
                <a:cxn ang="0">
                  <a:pos x="connsiteX2" y="connsiteY2"/>
                </a:cxn>
                <a:cxn ang="0">
                  <a:pos x="connsiteX3" y="connsiteY3"/>
                </a:cxn>
              </a:cxnLst>
              <a:rect l="l" t="t" r="r" b="b"/>
              <a:pathLst>
                <a:path w="8073358" h="10172271">
                  <a:moveTo>
                    <a:pt x="3731455" y="0"/>
                  </a:moveTo>
                  <a:lnTo>
                    <a:pt x="8073358" y="1976930"/>
                  </a:lnTo>
                  <a:lnTo>
                    <a:pt x="4341902" y="10172271"/>
                  </a:lnTo>
                  <a:lnTo>
                    <a:pt x="0" y="8195341"/>
                  </a:lnTo>
                  <a:close/>
                </a:path>
              </a:pathLst>
            </a:custGeom>
          </p:spPr>
        </p:pic>
        <p:pic>
          <p:nvPicPr>
            <p:cNvPr id="13" name="图片 12">
              <a:extLst>
                <a:ext uri="{FF2B5EF4-FFF2-40B4-BE49-F238E27FC236}">
                  <a16:creationId xmlns:a16="http://schemas.microsoft.com/office/drawing/2014/main" id="{16886435-2B16-A84E-8CF2-53DBA5D8580F}"/>
                </a:ext>
              </a:extLst>
            </p:cNvPr>
            <p:cNvPicPr>
              <a:picLocks noChangeAspect="1"/>
            </p:cNvPicPr>
            <p:nvPr/>
          </p:nvPicPr>
          <p:blipFill>
            <a:blip r:embed="rId3"/>
            <a:srcRect r="41169" b="41504"/>
            <a:stretch>
              <a:fillRect/>
            </a:stretch>
          </p:blipFill>
          <p:spPr>
            <a:xfrm>
              <a:off x="13271770" y="5325410"/>
              <a:ext cx="5006849" cy="4978370"/>
            </a:xfrm>
            <a:custGeom>
              <a:avLst/>
              <a:gdLst>
                <a:gd name="connsiteX0" fmla="*/ 0 w 5006849"/>
                <a:gd name="connsiteY0" fmla="*/ 0 h 4978370"/>
                <a:gd name="connsiteX1" fmla="*/ 5006849 w 5006849"/>
                <a:gd name="connsiteY1" fmla="*/ 0 h 4978370"/>
                <a:gd name="connsiteX2" fmla="*/ 5006849 w 5006849"/>
                <a:gd name="connsiteY2" fmla="*/ 4978370 h 4978370"/>
                <a:gd name="connsiteX3" fmla="*/ 0 w 5006849"/>
                <a:gd name="connsiteY3" fmla="*/ 4978370 h 4978370"/>
              </a:gdLst>
              <a:ahLst/>
              <a:cxnLst>
                <a:cxn ang="0">
                  <a:pos x="connsiteX0" y="connsiteY0"/>
                </a:cxn>
                <a:cxn ang="0">
                  <a:pos x="connsiteX1" y="connsiteY1"/>
                </a:cxn>
                <a:cxn ang="0">
                  <a:pos x="connsiteX2" y="connsiteY2"/>
                </a:cxn>
                <a:cxn ang="0">
                  <a:pos x="connsiteX3" y="connsiteY3"/>
                </a:cxn>
              </a:cxnLst>
              <a:rect l="l" t="t" r="r" b="b"/>
              <a:pathLst>
                <a:path w="5006849" h="4978370">
                  <a:moveTo>
                    <a:pt x="0" y="0"/>
                  </a:moveTo>
                  <a:lnTo>
                    <a:pt x="5006849" y="0"/>
                  </a:lnTo>
                  <a:lnTo>
                    <a:pt x="5006849" y="4978370"/>
                  </a:lnTo>
                  <a:lnTo>
                    <a:pt x="0" y="4978370"/>
                  </a:lnTo>
                  <a:close/>
                </a:path>
              </a:pathLst>
            </a:custGeom>
          </p:spPr>
        </p:pic>
        <p:pic>
          <p:nvPicPr>
            <p:cNvPr id="14" name="图片 13">
              <a:extLst>
                <a:ext uri="{FF2B5EF4-FFF2-40B4-BE49-F238E27FC236}">
                  <a16:creationId xmlns:a16="http://schemas.microsoft.com/office/drawing/2014/main" id="{E5A139A9-E1CC-3D4F-874F-63E454B33F58}"/>
                </a:ext>
              </a:extLst>
            </p:cNvPr>
            <p:cNvPicPr>
              <a:picLocks noChangeAspect="1"/>
            </p:cNvPicPr>
            <p:nvPr/>
          </p:nvPicPr>
          <p:blipFill>
            <a:blip r:embed="rId4"/>
            <a:srcRect l="23983" t="25390" r="26331" b="45912"/>
            <a:stretch>
              <a:fillRect/>
            </a:stretch>
          </p:blipFill>
          <p:spPr>
            <a:xfrm>
              <a:off x="9482845" y="6682912"/>
              <a:ext cx="6318771" cy="3613612"/>
            </a:xfrm>
            <a:custGeom>
              <a:avLst/>
              <a:gdLst>
                <a:gd name="connsiteX0" fmla="*/ 0 w 6318771"/>
                <a:gd name="connsiteY0" fmla="*/ 0 h 3613612"/>
                <a:gd name="connsiteX1" fmla="*/ 6318771 w 6318771"/>
                <a:gd name="connsiteY1" fmla="*/ 0 h 3613612"/>
                <a:gd name="connsiteX2" fmla="*/ 6318771 w 6318771"/>
                <a:gd name="connsiteY2" fmla="*/ 3613612 h 3613612"/>
                <a:gd name="connsiteX3" fmla="*/ 0 w 6318771"/>
                <a:gd name="connsiteY3" fmla="*/ 3613612 h 3613612"/>
              </a:gdLst>
              <a:ahLst/>
              <a:cxnLst>
                <a:cxn ang="0">
                  <a:pos x="connsiteX0" y="connsiteY0"/>
                </a:cxn>
                <a:cxn ang="0">
                  <a:pos x="connsiteX1" y="connsiteY1"/>
                </a:cxn>
                <a:cxn ang="0">
                  <a:pos x="connsiteX2" y="connsiteY2"/>
                </a:cxn>
                <a:cxn ang="0">
                  <a:pos x="connsiteX3" y="connsiteY3"/>
                </a:cxn>
              </a:cxnLst>
              <a:rect l="l" t="t" r="r" b="b"/>
              <a:pathLst>
                <a:path w="6318771" h="3613612">
                  <a:moveTo>
                    <a:pt x="0" y="0"/>
                  </a:moveTo>
                  <a:lnTo>
                    <a:pt x="6318771" y="0"/>
                  </a:lnTo>
                  <a:lnTo>
                    <a:pt x="6318771" y="3613612"/>
                  </a:lnTo>
                  <a:lnTo>
                    <a:pt x="0" y="3613612"/>
                  </a:lnTo>
                  <a:close/>
                </a:path>
              </a:pathLst>
            </a:custGeom>
          </p:spPr>
        </p:pic>
      </p:grpSp>
    </p:spTree>
    <p:extLst>
      <p:ext uri="{BB962C8B-B14F-4D97-AF65-F5344CB8AC3E}">
        <p14:creationId xmlns:p14="http://schemas.microsoft.com/office/powerpoint/2010/main" val="2223478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2" name="图片 11" descr="图片包含 游戏机, 电脑, 黑色, 笔记本&#10;&#10;描述已自动生成">
            <a:extLst>
              <a:ext uri="{FF2B5EF4-FFF2-40B4-BE49-F238E27FC236}">
                <a16:creationId xmlns:a16="http://schemas.microsoft.com/office/drawing/2014/main" id="{755BE8CA-E675-AA40-84EC-606FE63ED7C5}"/>
              </a:ext>
            </a:extLst>
          </p:cNvPr>
          <p:cNvPicPr>
            <a:picLocks noChangeAspect="1"/>
          </p:cNvPicPr>
          <p:nvPr userDrawn="1"/>
        </p:nvPicPr>
        <p:blipFill>
          <a:blip r:embed="rId2"/>
          <a:stretch>
            <a:fillRect/>
          </a:stretch>
        </p:blipFill>
        <p:spPr>
          <a:xfrm>
            <a:off x="2818" y="0"/>
            <a:ext cx="18282363" cy="10296525"/>
          </a:xfrm>
          <a:prstGeom prst="rect">
            <a:avLst/>
          </a:prstGeom>
        </p:spPr>
      </p:pic>
    </p:spTree>
    <p:extLst>
      <p:ext uri="{BB962C8B-B14F-4D97-AF65-F5344CB8AC3E}">
        <p14:creationId xmlns:p14="http://schemas.microsoft.com/office/powerpoint/2010/main" val="106085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57300" y="2740973"/>
            <a:ext cx="15773400" cy="653305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5" name="Footer Placeholder 4"/>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4865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6982"/>
            <a:ext cx="15773400" cy="4283068"/>
          </a:xfrm>
        </p:spPr>
        <p:txBody>
          <a:bodyPr anchor="b"/>
          <a:lstStyle>
            <a:lvl1pPr>
              <a:defRPr sz="9000"/>
            </a:lvl1pPr>
          </a:lstStyle>
          <a:p>
            <a:r>
              <a:rPr lang="zh-CN" altLang="en-US"/>
              <a:t>单击此处编辑母版标题样式</a:t>
            </a:r>
            <a:endParaRPr lang="en-US" dirty="0"/>
          </a:p>
        </p:txBody>
      </p:sp>
      <p:sp>
        <p:nvSpPr>
          <p:cNvPr id="3" name="Text Placeholder 2"/>
          <p:cNvSpPr>
            <a:spLocks noGrp="1"/>
          </p:cNvSpPr>
          <p:nvPr>
            <p:ph type="body" idx="1"/>
          </p:nvPr>
        </p:nvSpPr>
        <p:spPr>
          <a:xfrm>
            <a:off x="1247775" y="6890570"/>
            <a:ext cx="15773400" cy="2252364"/>
          </a:xfrm>
          <a:prstGeom prst="rect">
            <a:avLst/>
          </a:prstGeo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5" name="Footer Placeholder 4"/>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168794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57300" y="2740973"/>
            <a:ext cx="7772400" cy="653305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9258300" y="2740973"/>
            <a:ext cx="7772400" cy="653305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6" name="Footer Placeholder 5"/>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97860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9682" y="548195"/>
            <a:ext cx="15773400" cy="199018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59683" y="2524080"/>
            <a:ext cx="7736681" cy="1237012"/>
          </a:xfrm>
          <a:prstGeom prst="rect">
            <a:avLst/>
          </a:prstGeo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单击此处编辑母版文本样式</a:t>
            </a:r>
          </a:p>
        </p:txBody>
      </p:sp>
      <p:sp>
        <p:nvSpPr>
          <p:cNvPr id="4" name="Content Placeholder 3"/>
          <p:cNvSpPr>
            <a:spLocks noGrp="1"/>
          </p:cNvSpPr>
          <p:nvPr>
            <p:ph sz="half" idx="2"/>
          </p:nvPr>
        </p:nvSpPr>
        <p:spPr>
          <a:xfrm>
            <a:off x="1259683" y="3761092"/>
            <a:ext cx="7736681" cy="5531999"/>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9258300" y="2524080"/>
            <a:ext cx="7774782" cy="1237012"/>
          </a:xfrm>
          <a:prstGeom prst="rect">
            <a:avLst/>
          </a:prstGeo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单击此处编辑母版文本样式</a:t>
            </a:r>
          </a:p>
        </p:txBody>
      </p:sp>
      <p:sp>
        <p:nvSpPr>
          <p:cNvPr id="6" name="Content Placeholder 5"/>
          <p:cNvSpPr>
            <a:spLocks noGrp="1"/>
          </p:cNvSpPr>
          <p:nvPr>
            <p:ph sz="quarter" idx="4"/>
          </p:nvPr>
        </p:nvSpPr>
        <p:spPr>
          <a:xfrm>
            <a:off x="9258300" y="3761092"/>
            <a:ext cx="7774782" cy="5531999"/>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8" name="Footer Placeholder 7"/>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9" name="Slide Number Placeholder 8"/>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196135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4" name="Footer Placeholder 3"/>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5" name="Slide Number Placeholder 4"/>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64721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3" name="Footer Placeholder 2"/>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4" name="Slide Number Placeholder 3"/>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79317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59683" y="686435"/>
            <a:ext cx="5898356" cy="2402523"/>
          </a:xfrm>
        </p:spPr>
        <p:txBody>
          <a:bodyPr anchor="b"/>
          <a:lstStyle>
            <a:lvl1pPr>
              <a:defRPr sz="4800"/>
            </a:lvl1pPr>
          </a:lstStyle>
          <a:p>
            <a:r>
              <a:rPr lang="zh-CN" altLang="en-US"/>
              <a:t>单击此处编辑母版标题样式</a:t>
            </a:r>
            <a:endParaRPr lang="en-US" dirty="0"/>
          </a:p>
        </p:txBody>
      </p:sp>
      <p:sp>
        <p:nvSpPr>
          <p:cNvPr id="3" name="Content Placeholder 2"/>
          <p:cNvSpPr>
            <a:spLocks noGrp="1"/>
          </p:cNvSpPr>
          <p:nvPr>
            <p:ph idx="1"/>
          </p:nvPr>
        </p:nvSpPr>
        <p:spPr>
          <a:xfrm>
            <a:off x="7774782" y="1482510"/>
            <a:ext cx="9258300" cy="7317206"/>
          </a:xfrm>
          <a:prstGeom prst="rect">
            <a:avLst/>
          </a:prstGeo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59683" y="3088957"/>
            <a:ext cx="5898356" cy="5722676"/>
          </a:xfrm>
          <a:prstGeom prst="rect">
            <a:avLst/>
          </a:prstGeo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zh-CN" altLang="en-US"/>
              <a:t>单击此处编辑母版文本样式</a:t>
            </a:r>
          </a:p>
        </p:txBody>
      </p:sp>
      <p:sp>
        <p:nvSpPr>
          <p:cNvPr id="5" name="Date Placeholder 4"/>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6" name="Footer Placeholder 5"/>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151830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59683" y="686435"/>
            <a:ext cx="5898356" cy="2402523"/>
          </a:xfrm>
        </p:spPr>
        <p:txBody>
          <a:bodyPr anchor="b"/>
          <a:lstStyle>
            <a:lvl1pPr>
              <a:defRPr sz="4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774782" y="1482510"/>
            <a:ext cx="9258300" cy="7317206"/>
          </a:xfrm>
          <a:prstGeom prst="rect">
            <a:avLst/>
          </a:prstGeo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259683" y="3088957"/>
            <a:ext cx="5898356" cy="5722676"/>
          </a:xfrm>
          <a:prstGeom prst="rect">
            <a:avLst/>
          </a:prstGeo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zh-CN" altLang="en-US"/>
              <a:t>单击此处编辑母版文本样式</a:t>
            </a:r>
          </a:p>
        </p:txBody>
      </p:sp>
      <p:sp>
        <p:nvSpPr>
          <p:cNvPr id="5" name="Date Placeholder 4"/>
          <p:cNvSpPr>
            <a:spLocks noGrp="1"/>
          </p:cNvSpPr>
          <p:nvPr>
            <p:ph type="dt" sz="half" idx="10"/>
          </p:nvPr>
        </p:nvSpPr>
        <p:spPr>
          <a:xfrm>
            <a:off x="1257300" y="9543354"/>
            <a:ext cx="4114800" cy="548195"/>
          </a:xfrm>
          <a:prstGeom prst="rect">
            <a:avLst/>
          </a:prstGeom>
        </p:spPr>
        <p:txBody>
          <a:bodyPr/>
          <a:lstStyle/>
          <a:p>
            <a:fld id="{2385C7BD-767B-E14D-9FB2-3B05672BBF75}" type="datetimeFigureOut">
              <a:rPr kumimoji="1" lang="zh-CN" altLang="en-US" smtClean="0"/>
              <a:t>2020/8/14</a:t>
            </a:fld>
            <a:endParaRPr kumimoji="1" lang="zh-CN" altLang="en-US"/>
          </a:p>
        </p:txBody>
      </p:sp>
      <p:sp>
        <p:nvSpPr>
          <p:cNvPr id="6" name="Footer Placeholder 5"/>
          <p:cNvSpPr>
            <a:spLocks noGrp="1"/>
          </p:cNvSpPr>
          <p:nvPr>
            <p:ph type="ftr" sz="quarter" idx="11"/>
          </p:nvPr>
        </p:nvSpPr>
        <p:spPr>
          <a:xfrm>
            <a:off x="6057900" y="9543354"/>
            <a:ext cx="6172200" cy="548195"/>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12915900" y="9543354"/>
            <a:ext cx="4114800" cy="548195"/>
          </a:xfrm>
          <a:prstGeom prst="rect">
            <a:avLst/>
          </a:prstGeom>
        </p:spPr>
        <p:txBody>
          <a:body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174544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162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8195"/>
            <a:ext cx="15773400" cy="199018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57300" y="2740973"/>
            <a:ext cx="15773400" cy="653305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57300" y="9543354"/>
            <a:ext cx="4114800" cy="548195"/>
          </a:xfrm>
          <a:prstGeom prst="rect">
            <a:avLst/>
          </a:prstGeom>
        </p:spPr>
        <p:txBody>
          <a:bodyPr vert="horz" lIns="91440" tIns="45720" rIns="91440" bIns="45720" rtlCol="0" anchor="ctr"/>
          <a:lstStyle>
            <a:lvl1pPr algn="l">
              <a:defRPr sz="1800">
                <a:solidFill>
                  <a:schemeClr val="tx1">
                    <a:tint val="75000"/>
                  </a:schemeClr>
                </a:solidFill>
              </a:defRPr>
            </a:lvl1pPr>
          </a:lstStyle>
          <a:p>
            <a:fld id="{2385C7BD-767B-E14D-9FB2-3B05672BBF75}" type="datetimeFigureOut">
              <a:rPr kumimoji="1" lang="zh-CN" altLang="en-US" smtClean="0"/>
              <a:t>2020/8/14</a:t>
            </a:fld>
            <a:endParaRPr kumimoji="1" lang="zh-CN" altLang="en-US" dirty="0"/>
          </a:p>
        </p:txBody>
      </p:sp>
      <p:sp>
        <p:nvSpPr>
          <p:cNvPr id="5" name="Footer Placeholder 4"/>
          <p:cNvSpPr>
            <a:spLocks noGrp="1"/>
          </p:cNvSpPr>
          <p:nvPr>
            <p:ph type="ftr" sz="quarter" idx="3"/>
          </p:nvPr>
        </p:nvSpPr>
        <p:spPr>
          <a:xfrm>
            <a:off x="6057900" y="9543354"/>
            <a:ext cx="6172200" cy="548195"/>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kumimoji="1" lang="zh-CN" altLang="en-US" dirty="0"/>
          </a:p>
        </p:txBody>
      </p:sp>
      <p:sp>
        <p:nvSpPr>
          <p:cNvPr id="6" name="Slide Number Placeholder 5"/>
          <p:cNvSpPr>
            <a:spLocks noGrp="1"/>
          </p:cNvSpPr>
          <p:nvPr>
            <p:ph type="sldNum" sz="quarter" idx="4"/>
          </p:nvPr>
        </p:nvSpPr>
        <p:spPr>
          <a:xfrm>
            <a:off x="12915900" y="9543354"/>
            <a:ext cx="4114800" cy="548195"/>
          </a:xfrm>
          <a:prstGeom prst="rect">
            <a:avLst/>
          </a:prstGeom>
        </p:spPr>
        <p:txBody>
          <a:bodyPr vert="horz" lIns="91440" tIns="45720" rIns="91440" bIns="45720" rtlCol="0" anchor="ctr"/>
          <a:lstStyle>
            <a:lvl1pPr algn="r">
              <a:defRPr sz="1800">
                <a:solidFill>
                  <a:schemeClr val="tx1">
                    <a:tint val="75000"/>
                  </a:schemeClr>
                </a:solidFill>
              </a:defRPr>
            </a:lvl1pPr>
          </a:lstStyle>
          <a:p>
            <a:fld id="{0410223D-FBEA-4844-A063-E6CA64EE6CE7}" type="slidenum">
              <a:rPr kumimoji="1" lang="zh-CN" altLang="en-US" smtClean="0"/>
              <a:t>‹#›</a:t>
            </a:fld>
            <a:endParaRPr kumimoji="1" lang="zh-CN" altLang="en-US"/>
          </a:p>
        </p:txBody>
      </p:sp>
    </p:spTree>
    <p:extLst>
      <p:ext uri="{BB962C8B-B14F-4D97-AF65-F5344CB8AC3E}">
        <p14:creationId xmlns:p14="http://schemas.microsoft.com/office/powerpoint/2010/main" val="17032589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7" r:id="rId13"/>
    <p:sldLayoutId id="2147483686" r:id="rId14"/>
    <p:sldLayoutId id="2147483685" r:id="rId15"/>
    <p:sldLayoutId id="2147483688" r:id="rId16"/>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SpPr/>
          <p:nvPr/>
        </p:nvSpPr>
        <p:spPr>
          <a:xfrm>
            <a:off x="729915" y="2499205"/>
            <a:ext cx="16828169" cy="2169861"/>
          </a:xfrm>
          <a:prstGeom prst="rect">
            <a:avLst/>
          </a:prstGeom>
        </p:spPr>
        <p:txBody>
          <a:bodyPr wrap="square" lIns="137197" tIns="68598" rIns="137197" bIns="68598">
            <a:spAutoFit/>
          </a:bodyPr>
          <a:lstStyle/>
          <a:p>
            <a:pPr algn="ctr" defTabSz="1371966"/>
            <a:r>
              <a:rPr lang="en" altLang="zh-CN" sz="6600" b="1" dirty="0">
                <a:solidFill>
                  <a:prstClr val="white"/>
                </a:solidFill>
                <a:latin typeface="微软雅黑" panose="020B0503020204020204" pitchFamily="34" charset="-122"/>
                <a:ea typeface="微软雅黑" panose="020B0503020204020204" pitchFamily="34" charset="-122"/>
                <a:cs typeface="Microsoft YaHei Light" charset="-122"/>
                <a:sym typeface="+mn-lt"/>
              </a:rPr>
              <a:t>Resource orchestration optimization of </a:t>
            </a:r>
            <a:r>
              <a:rPr lang="en" altLang="zh-CN" sz="6600" b="1" dirty="0" err="1">
                <a:solidFill>
                  <a:prstClr val="white"/>
                </a:solidFill>
                <a:latin typeface="微软雅黑" panose="020B0503020204020204" pitchFamily="34" charset="-122"/>
                <a:ea typeface="微软雅黑" panose="020B0503020204020204" pitchFamily="34" charset="-122"/>
                <a:cs typeface="Microsoft YaHei Light" charset="-122"/>
                <a:sym typeface="+mn-lt"/>
              </a:rPr>
              <a:t>kubernetes</a:t>
            </a:r>
            <a:r>
              <a:rPr lang="en" altLang="zh-CN" sz="6600" b="1" dirty="0">
                <a:solidFill>
                  <a:prstClr val="white"/>
                </a:solidFill>
                <a:latin typeface="微软雅黑" panose="020B0503020204020204" pitchFamily="34" charset="-122"/>
                <a:ea typeface="微软雅黑" panose="020B0503020204020204" pitchFamily="34" charset="-122"/>
                <a:cs typeface="Microsoft YaHei Light" charset="-122"/>
                <a:sym typeface="+mn-lt"/>
              </a:rPr>
              <a:t> cluster in large scale</a:t>
            </a:r>
            <a:endParaRPr lang="zh-CN" altLang="en-US" b="1" dirty="0">
              <a:solidFill>
                <a:srgbClr val="0950F9"/>
              </a:solidFill>
              <a:latin typeface="微软雅黑" panose="020B0503020204020204" pitchFamily="34" charset="-122"/>
              <a:ea typeface="微软雅黑" panose="020B0503020204020204" pitchFamily="34" charset="-122"/>
              <a:cs typeface="Microsoft YaHei" charset="-122"/>
              <a:sym typeface="+mn-lt"/>
            </a:endParaRPr>
          </a:p>
        </p:txBody>
      </p:sp>
      <p:sp>
        <p:nvSpPr>
          <p:cNvPr id="16" name="矩形 1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SpPr/>
          <p:nvPr/>
        </p:nvSpPr>
        <p:spPr>
          <a:xfrm>
            <a:off x="6654728" y="4941671"/>
            <a:ext cx="4978553" cy="754089"/>
          </a:xfrm>
          <a:prstGeom prst="rect">
            <a:avLst/>
          </a:prstGeom>
        </p:spPr>
        <p:txBody>
          <a:bodyPr wrap="none" lIns="137197" tIns="68598" rIns="137197" bIns="68598">
            <a:spAutoFit/>
          </a:bodyPr>
          <a:lstStyle/>
          <a:p>
            <a:pPr algn="ctr" defTabSz="1371966"/>
            <a:r>
              <a:rPr lang="en-US" altLang="zh-CN" sz="4000" dirty="0" err="1">
                <a:solidFill>
                  <a:prstClr val="white"/>
                </a:solidFill>
                <a:latin typeface="微软雅黑" panose="020B0503020204020204" pitchFamily="34" charset="-122"/>
                <a:ea typeface="微软雅黑" panose="020B0503020204020204" pitchFamily="34" charset="-122"/>
                <a:cs typeface="Microsoft YaHei Light" charset="-122"/>
                <a:sym typeface="+mn-lt"/>
              </a:rPr>
              <a:t>Patrickxie</a:t>
            </a:r>
            <a:r>
              <a:rPr lang="en-US" altLang="zh-CN" sz="4000" dirty="0">
                <a:solidFill>
                  <a:prstClr val="white"/>
                </a:solidFill>
                <a:latin typeface="微软雅黑" panose="020B0503020204020204" pitchFamily="34" charset="-122"/>
                <a:ea typeface="微软雅黑" panose="020B0503020204020204" pitchFamily="34" charset="-122"/>
                <a:cs typeface="Microsoft YaHei Light" charset="-122"/>
                <a:sym typeface="+mn-lt"/>
              </a:rPr>
              <a:t> (</a:t>
            </a:r>
            <a:r>
              <a:rPr lang="zh-CN" altLang="en-US" sz="4000" dirty="0">
                <a:solidFill>
                  <a:prstClr val="white"/>
                </a:solidFill>
                <a:latin typeface="微软雅黑" panose="020B0503020204020204" pitchFamily="34" charset="-122"/>
                <a:ea typeface="微软雅黑" panose="020B0503020204020204" pitchFamily="34" charset="-122"/>
                <a:cs typeface="Microsoft YaHei Light" charset="-122"/>
                <a:sym typeface="+mn-lt"/>
              </a:rPr>
              <a:t>谢谆志）</a:t>
            </a:r>
            <a:endParaRPr lang="en-US" altLang="zh-CN" sz="4000" dirty="0">
              <a:solidFill>
                <a:prstClr val="white"/>
              </a:solidFill>
              <a:latin typeface="微软雅黑" panose="020B0503020204020204" pitchFamily="34" charset="-122"/>
              <a:ea typeface="微软雅黑" panose="020B0503020204020204" pitchFamily="34" charset="-122"/>
              <a:cs typeface="Microsoft YaHei Light" charset="-122"/>
              <a:sym typeface="+mn-lt"/>
            </a:endParaRPr>
          </a:p>
        </p:txBody>
      </p:sp>
    </p:spTree>
    <p:extLst>
      <p:ext uri="{BB962C8B-B14F-4D97-AF65-F5344CB8AC3E}">
        <p14:creationId xmlns:p14="http://schemas.microsoft.com/office/powerpoint/2010/main" val="12614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err="1">
                <a:latin typeface="TTTGB Medium" charset="-122"/>
                <a:ea typeface="TTTGB Medium" charset="-122"/>
                <a:cs typeface="TTTGB Medium" charset="-122"/>
              </a:rPr>
              <a:t>DeScheduler</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3">
            <a:extLst>
              <a:ext uri="{FF2B5EF4-FFF2-40B4-BE49-F238E27FC236}">
                <a16:creationId xmlns:a16="http://schemas.microsoft.com/office/drawing/2014/main" id="{628C5613-67BA-6A4B-8D6E-84BED086B30F}"/>
              </a:ext>
            </a:extLst>
          </p:cNvPr>
          <p:cNvSpPr txBox="1">
            <a:spLocks noChangeArrowheads="1"/>
          </p:cNvSpPr>
          <p:nvPr/>
        </p:nvSpPr>
        <p:spPr bwMode="auto">
          <a:xfrm flipH="1">
            <a:off x="1196002" y="1904960"/>
            <a:ext cx="15102364" cy="52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US" altLang="zh-CN" sz="3000" dirty="0">
                <a:latin typeface="TTTGB Medium" charset="-122"/>
                <a:ea typeface="TTTGB Medium" charset="-122"/>
                <a:cs typeface="TTTGB Medium" charset="-122"/>
              </a:rPr>
              <a:t>If the pod is enabled high-load automatic migration</a:t>
            </a:r>
          </a:p>
        </p:txBody>
      </p:sp>
      <p:sp>
        <p:nvSpPr>
          <p:cNvPr id="5" name="剪去单角的矩形 4">
            <a:extLst>
              <a:ext uri="{FF2B5EF4-FFF2-40B4-BE49-F238E27FC236}">
                <a16:creationId xmlns:a16="http://schemas.microsoft.com/office/drawing/2014/main" id="{619FEA89-386D-D443-80B0-42B0EED5217D}"/>
              </a:ext>
            </a:extLst>
          </p:cNvPr>
          <p:cNvSpPr/>
          <p:nvPr/>
        </p:nvSpPr>
        <p:spPr>
          <a:xfrm>
            <a:off x="7663241" y="5574712"/>
            <a:ext cx="3763617" cy="4234745"/>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Node2</a:t>
            </a:r>
            <a:endParaRPr kumimoji="1" lang="zh-CN" altLang="en-US" dirty="0"/>
          </a:p>
        </p:txBody>
      </p:sp>
      <p:sp>
        <p:nvSpPr>
          <p:cNvPr id="7" name="矩形 6">
            <a:extLst>
              <a:ext uri="{FF2B5EF4-FFF2-40B4-BE49-F238E27FC236}">
                <a16:creationId xmlns:a16="http://schemas.microsoft.com/office/drawing/2014/main" id="{6C9DF951-746D-CB42-959B-77810FB0CE07}"/>
              </a:ext>
            </a:extLst>
          </p:cNvPr>
          <p:cNvSpPr/>
          <p:nvPr/>
        </p:nvSpPr>
        <p:spPr>
          <a:xfrm>
            <a:off x="7663241" y="6564992"/>
            <a:ext cx="3763617" cy="324446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a:t>Real Load</a:t>
            </a:r>
            <a:r>
              <a:rPr kumimoji="1" lang="zh-CN" altLang="en-US" dirty="0"/>
              <a:t> </a:t>
            </a:r>
            <a:r>
              <a:rPr kumimoji="1" lang="en-US" altLang="zh-CN" dirty="0"/>
              <a:t>Level</a:t>
            </a:r>
            <a:endParaRPr kumimoji="1" lang="zh-CN" altLang="en-US" dirty="0"/>
          </a:p>
        </p:txBody>
      </p:sp>
      <p:sp>
        <p:nvSpPr>
          <p:cNvPr id="2" name="椭圆 1">
            <a:extLst>
              <a:ext uri="{FF2B5EF4-FFF2-40B4-BE49-F238E27FC236}">
                <a16:creationId xmlns:a16="http://schemas.microsoft.com/office/drawing/2014/main" id="{B3C349B2-5E81-6B4E-BA3F-410E4C9980C3}"/>
              </a:ext>
            </a:extLst>
          </p:cNvPr>
          <p:cNvSpPr/>
          <p:nvPr/>
        </p:nvSpPr>
        <p:spPr>
          <a:xfrm>
            <a:off x="7844586" y="7559602"/>
            <a:ext cx="1700463" cy="1010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Pod1</a:t>
            </a:r>
            <a:endParaRPr kumimoji="1" lang="zh-CN" altLang="en-US" dirty="0"/>
          </a:p>
        </p:txBody>
      </p:sp>
      <p:sp>
        <p:nvSpPr>
          <p:cNvPr id="9" name="椭圆 8">
            <a:extLst>
              <a:ext uri="{FF2B5EF4-FFF2-40B4-BE49-F238E27FC236}">
                <a16:creationId xmlns:a16="http://schemas.microsoft.com/office/drawing/2014/main" id="{E3615D0D-6693-3447-B082-FE348479C7ED}"/>
              </a:ext>
            </a:extLst>
          </p:cNvPr>
          <p:cNvSpPr/>
          <p:nvPr/>
        </p:nvSpPr>
        <p:spPr>
          <a:xfrm>
            <a:off x="9635722" y="7559601"/>
            <a:ext cx="1700463" cy="1010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Pod2</a:t>
            </a:r>
            <a:endParaRPr kumimoji="1" lang="zh-CN" altLang="en-US" dirty="0"/>
          </a:p>
        </p:txBody>
      </p:sp>
      <p:sp>
        <p:nvSpPr>
          <p:cNvPr id="10" name="椭圆 9">
            <a:extLst>
              <a:ext uri="{FF2B5EF4-FFF2-40B4-BE49-F238E27FC236}">
                <a16:creationId xmlns:a16="http://schemas.microsoft.com/office/drawing/2014/main" id="{BAA98CD7-6086-D54B-A864-C4CA86EBB8B6}"/>
              </a:ext>
            </a:extLst>
          </p:cNvPr>
          <p:cNvSpPr/>
          <p:nvPr/>
        </p:nvSpPr>
        <p:spPr>
          <a:xfrm>
            <a:off x="8876161" y="8570254"/>
            <a:ext cx="1700463" cy="1010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Pod3</a:t>
            </a:r>
            <a:endParaRPr kumimoji="1" lang="zh-CN" altLang="en-US" dirty="0"/>
          </a:p>
        </p:txBody>
      </p:sp>
      <p:sp>
        <p:nvSpPr>
          <p:cNvPr id="13" name="剪去单角的矩形 12">
            <a:extLst>
              <a:ext uri="{FF2B5EF4-FFF2-40B4-BE49-F238E27FC236}">
                <a16:creationId xmlns:a16="http://schemas.microsoft.com/office/drawing/2014/main" id="{C874CB7E-AA5B-CC42-91B3-152E580246DC}"/>
              </a:ext>
            </a:extLst>
          </p:cNvPr>
          <p:cNvSpPr/>
          <p:nvPr/>
        </p:nvSpPr>
        <p:spPr>
          <a:xfrm>
            <a:off x="14012431" y="5574712"/>
            <a:ext cx="3763617" cy="4234745"/>
          </a:xfrm>
          <a:prstGeom prst="snip1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Node3</a:t>
            </a:r>
            <a:endParaRPr kumimoji="1" lang="zh-CN" altLang="en-US" dirty="0"/>
          </a:p>
        </p:txBody>
      </p:sp>
      <p:sp>
        <p:nvSpPr>
          <p:cNvPr id="15" name="矩形 14">
            <a:extLst>
              <a:ext uri="{FF2B5EF4-FFF2-40B4-BE49-F238E27FC236}">
                <a16:creationId xmlns:a16="http://schemas.microsoft.com/office/drawing/2014/main" id="{80A487D3-CE2E-8B4E-B068-449B3A30A60F}"/>
              </a:ext>
            </a:extLst>
          </p:cNvPr>
          <p:cNvSpPr/>
          <p:nvPr/>
        </p:nvSpPr>
        <p:spPr>
          <a:xfrm>
            <a:off x="14012430" y="8798804"/>
            <a:ext cx="3763617" cy="1010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Real Load Level</a:t>
            </a:r>
            <a:endParaRPr kumimoji="1" lang="zh-CN" altLang="en-US" dirty="0"/>
          </a:p>
        </p:txBody>
      </p:sp>
      <p:sp>
        <p:nvSpPr>
          <p:cNvPr id="16" name="椭圆 15">
            <a:extLst>
              <a:ext uri="{FF2B5EF4-FFF2-40B4-BE49-F238E27FC236}">
                <a16:creationId xmlns:a16="http://schemas.microsoft.com/office/drawing/2014/main" id="{2B8E86D2-5C06-174F-9B75-F48608C72FDE}"/>
              </a:ext>
            </a:extLst>
          </p:cNvPr>
          <p:cNvSpPr/>
          <p:nvPr/>
        </p:nvSpPr>
        <p:spPr>
          <a:xfrm>
            <a:off x="14851403" y="7580825"/>
            <a:ext cx="1700463" cy="1010653"/>
          </a:xfrm>
          <a:prstGeom prst="ellipse">
            <a:avLst/>
          </a:prstGeom>
          <a:solidFill>
            <a:schemeClr val="accent1">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Pod2</a:t>
            </a:r>
            <a:endParaRPr kumimoji="1" lang="zh-CN" altLang="en-US" dirty="0"/>
          </a:p>
        </p:txBody>
      </p:sp>
      <p:cxnSp>
        <p:nvCxnSpPr>
          <p:cNvPr id="25" name="直线箭头连接符 24">
            <a:extLst>
              <a:ext uri="{FF2B5EF4-FFF2-40B4-BE49-F238E27FC236}">
                <a16:creationId xmlns:a16="http://schemas.microsoft.com/office/drawing/2014/main" id="{35DD13F7-590E-3E41-B1EE-0FE43BBF6CFE}"/>
              </a:ext>
            </a:extLst>
          </p:cNvPr>
          <p:cNvCxnSpPr>
            <a:stCxn id="9" idx="6"/>
            <a:endCxn id="16" idx="2"/>
          </p:cNvCxnSpPr>
          <p:nvPr/>
        </p:nvCxnSpPr>
        <p:spPr>
          <a:xfrm>
            <a:off x="11336185" y="8064928"/>
            <a:ext cx="3515218" cy="21224"/>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剪去单角的矩形 28">
            <a:extLst>
              <a:ext uri="{FF2B5EF4-FFF2-40B4-BE49-F238E27FC236}">
                <a16:creationId xmlns:a16="http://schemas.microsoft.com/office/drawing/2014/main" id="{F1155827-D5DA-B041-8BD6-01F80E8D2780}"/>
              </a:ext>
            </a:extLst>
          </p:cNvPr>
          <p:cNvSpPr/>
          <p:nvPr/>
        </p:nvSpPr>
        <p:spPr>
          <a:xfrm>
            <a:off x="1191651" y="5574711"/>
            <a:ext cx="3763617" cy="4234745"/>
          </a:xfrm>
          <a:prstGeom prst="snip1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Node1</a:t>
            </a:r>
            <a:endParaRPr kumimoji="1" lang="zh-CN" altLang="en-US" dirty="0"/>
          </a:p>
        </p:txBody>
      </p:sp>
      <p:sp>
        <p:nvSpPr>
          <p:cNvPr id="30" name="矩形 29">
            <a:extLst>
              <a:ext uri="{FF2B5EF4-FFF2-40B4-BE49-F238E27FC236}">
                <a16:creationId xmlns:a16="http://schemas.microsoft.com/office/drawing/2014/main" id="{F00EFAEC-87DB-354D-B50B-01C5C677E954}"/>
              </a:ext>
            </a:extLst>
          </p:cNvPr>
          <p:cNvSpPr/>
          <p:nvPr/>
        </p:nvSpPr>
        <p:spPr>
          <a:xfrm>
            <a:off x="1191651" y="9195898"/>
            <a:ext cx="3763617" cy="6135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Real Load Level</a:t>
            </a:r>
            <a:endParaRPr kumimoji="1" lang="zh-CN" altLang="en-US" dirty="0"/>
          </a:p>
        </p:txBody>
      </p:sp>
      <p:sp>
        <p:nvSpPr>
          <p:cNvPr id="31" name="椭圆 30">
            <a:extLst>
              <a:ext uri="{FF2B5EF4-FFF2-40B4-BE49-F238E27FC236}">
                <a16:creationId xmlns:a16="http://schemas.microsoft.com/office/drawing/2014/main" id="{E401AEA2-9029-D741-A251-153ED67FD2D2}"/>
              </a:ext>
            </a:extLst>
          </p:cNvPr>
          <p:cNvSpPr/>
          <p:nvPr/>
        </p:nvSpPr>
        <p:spPr>
          <a:xfrm>
            <a:off x="2223227" y="7559601"/>
            <a:ext cx="1700463" cy="1010653"/>
          </a:xfrm>
          <a:prstGeom prst="ellipse">
            <a:avLst/>
          </a:prstGeom>
          <a:solidFill>
            <a:schemeClr val="accent1">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Pod1</a:t>
            </a:r>
            <a:endParaRPr kumimoji="1" lang="zh-CN" altLang="en-US" dirty="0"/>
          </a:p>
        </p:txBody>
      </p:sp>
      <p:cxnSp>
        <p:nvCxnSpPr>
          <p:cNvPr id="32" name="直线箭头连接符 31">
            <a:extLst>
              <a:ext uri="{FF2B5EF4-FFF2-40B4-BE49-F238E27FC236}">
                <a16:creationId xmlns:a16="http://schemas.microsoft.com/office/drawing/2014/main" id="{BE84B281-6889-5846-B308-06A7F71575F2}"/>
              </a:ext>
            </a:extLst>
          </p:cNvPr>
          <p:cNvCxnSpPr>
            <a:cxnSpLocks/>
          </p:cNvCxnSpPr>
          <p:nvPr/>
        </p:nvCxnSpPr>
        <p:spPr>
          <a:xfrm flipH="1">
            <a:off x="3923690" y="8064927"/>
            <a:ext cx="3920896" cy="0"/>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C253903-7272-C64E-BA4F-B4C20B222260}"/>
              </a:ext>
            </a:extLst>
          </p:cNvPr>
          <p:cNvSpPr txBox="1"/>
          <p:nvPr/>
        </p:nvSpPr>
        <p:spPr>
          <a:xfrm>
            <a:off x="4974807" y="7552050"/>
            <a:ext cx="2643098" cy="400110"/>
          </a:xfrm>
          <a:prstGeom prst="rect">
            <a:avLst/>
          </a:prstGeom>
          <a:noFill/>
        </p:spPr>
        <p:txBody>
          <a:bodyPr wrap="square" rtlCol="0">
            <a:spAutoFit/>
          </a:bodyPr>
          <a:lstStyle/>
          <a:p>
            <a:r>
              <a:rPr kumimoji="1" lang="en-US" altLang="zh-CN" sz="2000" dirty="0">
                <a:solidFill>
                  <a:srgbClr val="FF0000"/>
                </a:solidFill>
              </a:rPr>
              <a:t>Pod1</a:t>
            </a:r>
            <a:r>
              <a:rPr kumimoji="1" lang="zh-CN" altLang="en-US" sz="2000" dirty="0">
                <a:solidFill>
                  <a:srgbClr val="FF0000"/>
                </a:solidFill>
              </a:rPr>
              <a:t> </a:t>
            </a:r>
            <a:r>
              <a:rPr kumimoji="1" lang="en" altLang="zh-CN" sz="2000" dirty="0">
                <a:solidFill>
                  <a:srgbClr val="FF0000"/>
                </a:solidFill>
              </a:rPr>
              <a:t>migrate</a:t>
            </a:r>
            <a:r>
              <a:rPr kumimoji="1" lang="zh-CN" altLang="en-US" sz="2000" dirty="0">
                <a:solidFill>
                  <a:srgbClr val="FF0000"/>
                </a:solidFill>
              </a:rPr>
              <a:t> </a:t>
            </a:r>
            <a:r>
              <a:rPr kumimoji="1" lang="en-US" altLang="zh-CN" sz="2000" dirty="0">
                <a:solidFill>
                  <a:srgbClr val="FF0000"/>
                </a:solidFill>
              </a:rPr>
              <a:t>to Node1</a:t>
            </a:r>
            <a:endParaRPr kumimoji="1" lang="zh-CN" altLang="en-US" sz="2000" dirty="0">
              <a:solidFill>
                <a:srgbClr val="FF0000"/>
              </a:solidFill>
            </a:endParaRPr>
          </a:p>
        </p:txBody>
      </p:sp>
      <p:sp>
        <p:nvSpPr>
          <p:cNvPr id="35" name="文本框 34">
            <a:extLst>
              <a:ext uri="{FF2B5EF4-FFF2-40B4-BE49-F238E27FC236}">
                <a16:creationId xmlns:a16="http://schemas.microsoft.com/office/drawing/2014/main" id="{17AA944B-9B0E-4C40-8468-EEE8A0212C96}"/>
              </a:ext>
            </a:extLst>
          </p:cNvPr>
          <p:cNvSpPr txBox="1"/>
          <p:nvPr/>
        </p:nvSpPr>
        <p:spPr>
          <a:xfrm>
            <a:off x="11426858" y="7595828"/>
            <a:ext cx="2707973" cy="400110"/>
          </a:xfrm>
          <a:prstGeom prst="rect">
            <a:avLst/>
          </a:prstGeom>
          <a:noFill/>
        </p:spPr>
        <p:txBody>
          <a:bodyPr wrap="square" rtlCol="0">
            <a:spAutoFit/>
          </a:bodyPr>
          <a:lstStyle/>
          <a:p>
            <a:r>
              <a:rPr kumimoji="1" lang="en-US" altLang="zh-CN" sz="2000" dirty="0">
                <a:solidFill>
                  <a:srgbClr val="FF0000"/>
                </a:solidFill>
              </a:rPr>
              <a:t>Pod2 </a:t>
            </a:r>
            <a:r>
              <a:rPr kumimoji="1" lang="en" altLang="zh-CN" sz="2000" dirty="0">
                <a:solidFill>
                  <a:srgbClr val="FF0000"/>
                </a:solidFill>
              </a:rPr>
              <a:t>migrate</a:t>
            </a:r>
            <a:r>
              <a:rPr kumimoji="1" lang="zh-CN" altLang="en-US" sz="2000" dirty="0">
                <a:solidFill>
                  <a:srgbClr val="FF0000"/>
                </a:solidFill>
              </a:rPr>
              <a:t> </a:t>
            </a:r>
            <a:r>
              <a:rPr kumimoji="1" lang="en-US" altLang="zh-CN" sz="2000" dirty="0">
                <a:solidFill>
                  <a:srgbClr val="FF0000"/>
                </a:solidFill>
              </a:rPr>
              <a:t>to Node3</a:t>
            </a:r>
            <a:endParaRPr kumimoji="1" lang="zh-CN" altLang="en-US" sz="2000" dirty="0">
              <a:solidFill>
                <a:srgbClr val="FF0000"/>
              </a:solidFill>
            </a:endParaRPr>
          </a:p>
        </p:txBody>
      </p:sp>
      <p:sp>
        <p:nvSpPr>
          <p:cNvPr id="37" name="圆角矩形 36">
            <a:extLst>
              <a:ext uri="{FF2B5EF4-FFF2-40B4-BE49-F238E27FC236}">
                <a16:creationId xmlns:a16="http://schemas.microsoft.com/office/drawing/2014/main" id="{CE78DD30-2CFC-FD4C-AFE1-5A5322EDF55A}"/>
              </a:ext>
            </a:extLst>
          </p:cNvPr>
          <p:cNvSpPr/>
          <p:nvPr/>
        </p:nvSpPr>
        <p:spPr>
          <a:xfrm>
            <a:off x="10068776" y="3164307"/>
            <a:ext cx="3521653"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Descheduler</a:t>
            </a:r>
            <a:endParaRPr kumimoji="1" lang="zh-CN" altLang="en-US" dirty="0"/>
          </a:p>
        </p:txBody>
      </p:sp>
      <p:cxnSp>
        <p:nvCxnSpPr>
          <p:cNvPr id="38" name="直线箭头连接符 37">
            <a:extLst>
              <a:ext uri="{FF2B5EF4-FFF2-40B4-BE49-F238E27FC236}">
                <a16:creationId xmlns:a16="http://schemas.microsoft.com/office/drawing/2014/main" id="{5DB6CC8B-F0BA-7B4D-86CF-743E241E7440}"/>
              </a:ext>
            </a:extLst>
          </p:cNvPr>
          <p:cNvCxnSpPr>
            <a:cxnSpLocks/>
            <a:endCxn id="37" idx="1"/>
          </p:cNvCxnSpPr>
          <p:nvPr/>
        </p:nvCxnSpPr>
        <p:spPr>
          <a:xfrm flipV="1">
            <a:off x="2906579" y="3776087"/>
            <a:ext cx="7162197" cy="177835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122E3A38-A32A-0C45-B4AE-68E34884A697}"/>
              </a:ext>
            </a:extLst>
          </p:cNvPr>
          <p:cNvCxnSpPr>
            <a:cxnSpLocks/>
            <a:stCxn id="5" idx="3"/>
          </p:cNvCxnSpPr>
          <p:nvPr/>
        </p:nvCxnSpPr>
        <p:spPr>
          <a:xfrm flipV="1">
            <a:off x="9545050" y="4412886"/>
            <a:ext cx="2284552" cy="116182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47126449-3C03-1B4D-9ED9-37203D775C7A}"/>
              </a:ext>
            </a:extLst>
          </p:cNvPr>
          <p:cNvCxnSpPr>
            <a:cxnSpLocks/>
            <a:stCxn id="13" idx="3"/>
          </p:cNvCxnSpPr>
          <p:nvPr/>
        </p:nvCxnSpPr>
        <p:spPr>
          <a:xfrm flipH="1" flipV="1">
            <a:off x="13092862" y="4387174"/>
            <a:ext cx="2801378" cy="118753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96C334-7580-0144-8419-33B78E389F1B}"/>
              </a:ext>
            </a:extLst>
          </p:cNvPr>
          <p:cNvSpPr txBox="1"/>
          <p:nvPr/>
        </p:nvSpPr>
        <p:spPr>
          <a:xfrm>
            <a:off x="8775576" y="4673615"/>
            <a:ext cx="4051503" cy="646331"/>
          </a:xfrm>
          <a:prstGeom prst="rect">
            <a:avLst/>
          </a:prstGeom>
          <a:noFill/>
        </p:spPr>
        <p:txBody>
          <a:bodyPr wrap="square" rtlCol="0">
            <a:spAutoFit/>
          </a:bodyPr>
          <a:lstStyle/>
          <a:p>
            <a:r>
              <a:rPr kumimoji="1" lang="en-US" altLang="zh-CN" dirty="0"/>
              <a:t>Node2 load is high </a:t>
            </a:r>
            <a:endParaRPr kumimoji="1" lang="zh-CN" altLang="en-US" dirty="0"/>
          </a:p>
        </p:txBody>
      </p:sp>
    </p:spTree>
    <p:extLst>
      <p:ext uri="{BB962C8B-B14F-4D97-AF65-F5344CB8AC3E}">
        <p14:creationId xmlns:p14="http://schemas.microsoft.com/office/powerpoint/2010/main" val="28473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1447577" y="4224932"/>
            <a:ext cx="16589412" cy="1754326"/>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How to expand horizontally more quickly and flexibly</a:t>
            </a:r>
            <a:endParaRPr lang="en-US" altLang="zh-CN" sz="5000" b="1" dirty="0">
              <a:latin typeface="Microsoft YaHei Light" charset="-122"/>
              <a:ea typeface="Microsoft YaHei Light" charset="-122"/>
              <a:cs typeface="Microsoft YaHei Light" charset="-122"/>
              <a:sym typeface="+mn-lt"/>
            </a:endParaRPr>
          </a:p>
        </p:txBody>
      </p:sp>
      <p:sp>
        <p:nvSpPr>
          <p:cNvPr id="18" name="借助人工智能与大数据  更安全的互联网营销">
            <a:extLst>
              <a:ext uri="{FF2B5EF4-FFF2-40B4-BE49-F238E27FC236}">
                <a16:creationId xmlns:a16="http://schemas.microsoft.com/office/drawing/2014/main" id="{DCDE41CA-2069-5448-B143-4C7F1A94A16C}"/>
              </a:ext>
            </a:extLst>
          </p:cNvPr>
          <p:cNvSpPr txBox="1"/>
          <p:nvPr/>
        </p:nvSpPr>
        <p:spPr>
          <a:xfrm>
            <a:off x="2264023" y="7318226"/>
            <a:ext cx="9398588" cy="662600"/>
          </a:xfrm>
          <a:prstGeom prst="rect">
            <a:avLst/>
          </a:prstGeom>
          <a:ln w="12700">
            <a:miter lim="400000"/>
          </a:ln>
        </p:spPr>
        <p:txBody>
          <a:bodyPr wrap="square" lIns="25581" tIns="25582" rIns="25581" bIns="25582">
            <a:spAutoFit/>
          </a:bodyPr>
          <a:lstStyle>
            <a:lvl1pPr>
              <a:defRPr sz="2000">
                <a:solidFill>
                  <a:srgbClr val="00C8DC"/>
                </a:solidFill>
                <a:latin typeface="PingFang SC Regular"/>
                <a:ea typeface="PingFang SC Regular"/>
                <a:cs typeface="PingFang SC Regular"/>
                <a:sym typeface="PingFang SC Regular"/>
              </a:defRPr>
            </a:lvl1pPr>
          </a:lstStyle>
          <a:p>
            <a:pPr>
              <a:lnSpc>
                <a:spcPct val="150000"/>
              </a:lnSpc>
            </a:pPr>
            <a:endParaRPr lang="zh-CN" altLang="en-US" sz="30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6686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HPA-controller</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3">
            <a:extLst>
              <a:ext uri="{FF2B5EF4-FFF2-40B4-BE49-F238E27FC236}">
                <a16:creationId xmlns:a16="http://schemas.microsoft.com/office/drawing/2014/main" id="{D52FB3D4-82E6-E04D-B555-CD0020102F57}"/>
              </a:ext>
            </a:extLst>
          </p:cNvPr>
          <p:cNvSpPr txBox="1">
            <a:spLocks noChangeArrowheads="1"/>
          </p:cNvSpPr>
          <p:nvPr/>
        </p:nvSpPr>
        <p:spPr bwMode="auto">
          <a:xfrm flipH="1">
            <a:off x="1196002" y="1904960"/>
            <a:ext cx="15102364" cy="225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 altLang="zh-CN" sz="3000" dirty="0">
                <a:latin typeface="TTTGB Medium" charset="-122"/>
                <a:ea typeface="TTTGB Medium" charset="-122"/>
                <a:cs typeface="TTTGB Medium" charset="-122"/>
              </a:rPr>
              <a:t>Supporting horizontal scaling of business is one of the essential functions on the cloud, but the HPA Controller of native K8S use only one goroutine to handle the scaling of all businesses in the cluster, and personalization configuration is not supported.</a:t>
            </a:r>
            <a:endParaRPr lang="en-US" altLang="zh-CN" sz="3000" dirty="0">
              <a:latin typeface="TTTGB Medium" charset="-122"/>
              <a:ea typeface="TTTGB Medium" charset="-122"/>
              <a:cs typeface="TTTGB Medium" charset="-122"/>
            </a:endParaRPr>
          </a:p>
        </p:txBody>
      </p:sp>
      <p:sp>
        <p:nvSpPr>
          <p:cNvPr id="2" name="矩形 1">
            <a:extLst>
              <a:ext uri="{FF2B5EF4-FFF2-40B4-BE49-F238E27FC236}">
                <a16:creationId xmlns:a16="http://schemas.microsoft.com/office/drawing/2014/main" id="{A4997633-B410-EF40-A889-C5D418BDD00F}"/>
              </a:ext>
            </a:extLst>
          </p:cNvPr>
          <p:cNvSpPr/>
          <p:nvPr/>
        </p:nvSpPr>
        <p:spPr>
          <a:xfrm>
            <a:off x="6882063" y="4459705"/>
            <a:ext cx="7395411" cy="1010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a:extLst>
              <a:ext uri="{FF2B5EF4-FFF2-40B4-BE49-F238E27FC236}">
                <a16:creationId xmlns:a16="http://schemas.microsoft.com/office/drawing/2014/main" id="{C35779A5-59F7-8441-9DFE-167023378DAB}"/>
              </a:ext>
            </a:extLst>
          </p:cNvPr>
          <p:cNvSpPr/>
          <p:nvPr/>
        </p:nvSpPr>
        <p:spPr>
          <a:xfrm>
            <a:off x="2358188" y="5903495"/>
            <a:ext cx="2277979" cy="162025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Worker</a:t>
            </a:r>
            <a:endParaRPr kumimoji="1" lang="zh-CN" altLang="en-US" dirty="0"/>
          </a:p>
        </p:txBody>
      </p:sp>
      <p:sp>
        <p:nvSpPr>
          <p:cNvPr id="5" name="圆角矩形 4">
            <a:extLst>
              <a:ext uri="{FF2B5EF4-FFF2-40B4-BE49-F238E27FC236}">
                <a16:creationId xmlns:a16="http://schemas.microsoft.com/office/drawing/2014/main" id="{E2DF4ED1-F6CE-864B-AB17-98E00F2C18B9}"/>
              </a:ext>
            </a:extLst>
          </p:cNvPr>
          <p:cNvSpPr/>
          <p:nvPr/>
        </p:nvSpPr>
        <p:spPr>
          <a:xfrm>
            <a:off x="7170821" y="4684295"/>
            <a:ext cx="1576363" cy="6416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HPA1</a:t>
            </a:r>
            <a:endParaRPr kumimoji="1" lang="zh-CN" altLang="en-US" dirty="0"/>
          </a:p>
        </p:txBody>
      </p:sp>
      <p:sp>
        <p:nvSpPr>
          <p:cNvPr id="8" name="圆角矩形 7">
            <a:extLst>
              <a:ext uri="{FF2B5EF4-FFF2-40B4-BE49-F238E27FC236}">
                <a16:creationId xmlns:a16="http://schemas.microsoft.com/office/drawing/2014/main" id="{6A9A87AC-8D6F-FD4C-BF72-C7A4F789A8C0}"/>
              </a:ext>
            </a:extLst>
          </p:cNvPr>
          <p:cNvSpPr/>
          <p:nvPr/>
        </p:nvSpPr>
        <p:spPr>
          <a:xfrm>
            <a:off x="9035942" y="4692316"/>
            <a:ext cx="1576363" cy="6416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HPA2</a:t>
            </a:r>
            <a:endParaRPr kumimoji="1" lang="zh-CN" altLang="en-US" dirty="0"/>
          </a:p>
        </p:txBody>
      </p:sp>
      <p:sp>
        <p:nvSpPr>
          <p:cNvPr id="6" name="文本框 5">
            <a:extLst>
              <a:ext uri="{FF2B5EF4-FFF2-40B4-BE49-F238E27FC236}">
                <a16:creationId xmlns:a16="http://schemas.microsoft.com/office/drawing/2014/main" id="{ECCFB3FF-8AFC-0247-A309-2E0D5FF09252}"/>
              </a:ext>
            </a:extLst>
          </p:cNvPr>
          <p:cNvSpPr txBox="1"/>
          <p:nvPr/>
        </p:nvSpPr>
        <p:spPr>
          <a:xfrm>
            <a:off x="10901063" y="4608584"/>
            <a:ext cx="1331495" cy="861774"/>
          </a:xfrm>
          <a:prstGeom prst="rect">
            <a:avLst/>
          </a:prstGeom>
          <a:noFill/>
        </p:spPr>
        <p:txBody>
          <a:bodyPr wrap="square" rtlCol="0">
            <a:spAutoFit/>
          </a:bodyPr>
          <a:lstStyle/>
          <a:p>
            <a:r>
              <a:rPr kumimoji="1" lang="en-US" altLang="zh-CN" sz="5000" dirty="0"/>
              <a:t>…</a:t>
            </a:r>
            <a:endParaRPr kumimoji="1" lang="zh-CN" altLang="en-US" sz="5000" dirty="0"/>
          </a:p>
        </p:txBody>
      </p:sp>
      <p:sp>
        <p:nvSpPr>
          <p:cNvPr id="10" name="圆角矩形 9">
            <a:extLst>
              <a:ext uri="{FF2B5EF4-FFF2-40B4-BE49-F238E27FC236}">
                <a16:creationId xmlns:a16="http://schemas.microsoft.com/office/drawing/2014/main" id="{F7595C47-CE67-9740-A29B-95CA37686812}"/>
              </a:ext>
            </a:extLst>
          </p:cNvPr>
          <p:cNvSpPr/>
          <p:nvPr/>
        </p:nvSpPr>
        <p:spPr>
          <a:xfrm>
            <a:off x="11733134" y="4692316"/>
            <a:ext cx="1576363" cy="6416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HPAn</a:t>
            </a:r>
            <a:endParaRPr kumimoji="1" lang="zh-CN" altLang="en-US" dirty="0"/>
          </a:p>
        </p:txBody>
      </p:sp>
      <p:sp>
        <p:nvSpPr>
          <p:cNvPr id="7" name="矩形 6">
            <a:extLst>
              <a:ext uri="{FF2B5EF4-FFF2-40B4-BE49-F238E27FC236}">
                <a16:creationId xmlns:a16="http://schemas.microsoft.com/office/drawing/2014/main" id="{52A671F7-F12D-3643-A1D9-52A6D2B8788D}"/>
              </a:ext>
            </a:extLst>
          </p:cNvPr>
          <p:cNvSpPr/>
          <p:nvPr/>
        </p:nvSpPr>
        <p:spPr>
          <a:xfrm>
            <a:off x="6925953" y="7138737"/>
            <a:ext cx="2218047" cy="14277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63C345E9-CFA4-FD4B-8660-A785CE48D661}"/>
              </a:ext>
            </a:extLst>
          </p:cNvPr>
          <p:cNvSpPr/>
          <p:nvPr/>
        </p:nvSpPr>
        <p:spPr>
          <a:xfrm>
            <a:off x="7246794" y="7531768"/>
            <a:ext cx="1576363" cy="641684"/>
          </a:xfrm>
          <a:prstGeom prst="roundRect">
            <a:avLst/>
          </a:prstGeom>
          <a:solidFill>
            <a:schemeClr val="accent2">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HPA1</a:t>
            </a:r>
            <a:endParaRPr kumimoji="1" lang="zh-CN" altLang="en-US" dirty="0"/>
          </a:p>
        </p:txBody>
      </p:sp>
      <p:cxnSp>
        <p:nvCxnSpPr>
          <p:cNvPr id="14" name="直线箭头连接符 13">
            <a:extLst>
              <a:ext uri="{FF2B5EF4-FFF2-40B4-BE49-F238E27FC236}">
                <a16:creationId xmlns:a16="http://schemas.microsoft.com/office/drawing/2014/main" id="{37C6734E-C32C-594C-BE01-9E380F42BC31}"/>
              </a:ext>
            </a:extLst>
          </p:cNvPr>
          <p:cNvCxnSpPr>
            <a:stCxn id="3" idx="6"/>
            <a:endCxn id="5" idx="1"/>
          </p:cNvCxnSpPr>
          <p:nvPr/>
        </p:nvCxnSpPr>
        <p:spPr>
          <a:xfrm flipV="1">
            <a:off x="4636167" y="5005137"/>
            <a:ext cx="2534654" cy="170848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047EC5DB-25C7-2347-ABB8-E6D85FC05D1A}"/>
              </a:ext>
            </a:extLst>
          </p:cNvPr>
          <p:cNvCxnSpPr>
            <a:cxnSpLocks/>
            <a:stCxn id="3" idx="6"/>
          </p:cNvCxnSpPr>
          <p:nvPr/>
        </p:nvCxnSpPr>
        <p:spPr>
          <a:xfrm>
            <a:off x="4636167" y="6713621"/>
            <a:ext cx="2610627" cy="11389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2BAA812D-5D0D-4748-8189-EAE564BE8419}"/>
              </a:ext>
            </a:extLst>
          </p:cNvPr>
          <p:cNvCxnSpPr>
            <a:cxnSpLocks/>
            <a:stCxn id="13" idx="3"/>
            <a:endCxn id="2" idx="3"/>
          </p:cNvCxnSpPr>
          <p:nvPr/>
        </p:nvCxnSpPr>
        <p:spPr>
          <a:xfrm flipV="1">
            <a:off x="8823157" y="4965032"/>
            <a:ext cx="5454317" cy="2887578"/>
          </a:xfrm>
          <a:prstGeom prst="curvedConnector3">
            <a:avLst>
              <a:gd name="adj1" fmla="val 158015"/>
            </a:avLst>
          </a:prstGeom>
          <a:ln w="508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err="1">
                <a:latin typeface="TTTGB Medium" charset="-122"/>
                <a:ea typeface="TTTGB Medium" charset="-122"/>
                <a:cs typeface="TTTGB Medium" charset="-122"/>
              </a:rPr>
              <a:t>HPAPlus</a:t>
            </a:r>
            <a:r>
              <a:rPr lang="en-US" altLang="zh-CN" sz="5400" dirty="0">
                <a:latin typeface="TTTGB Medium" charset="-122"/>
                <a:ea typeface="TTTGB Medium" charset="-122"/>
                <a:cs typeface="TTTGB Medium" charset="-122"/>
              </a:rPr>
              <a:t>-controller</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A4997633-B410-EF40-A889-C5D418BDD00F}"/>
              </a:ext>
            </a:extLst>
          </p:cNvPr>
          <p:cNvSpPr/>
          <p:nvPr/>
        </p:nvSpPr>
        <p:spPr>
          <a:xfrm>
            <a:off x="5450197" y="4073215"/>
            <a:ext cx="3839723" cy="2652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a:extLst>
              <a:ext uri="{FF2B5EF4-FFF2-40B4-BE49-F238E27FC236}">
                <a16:creationId xmlns:a16="http://schemas.microsoft.com/office/drawing/2014/main" id="{C35779A5-59F7-8441-9DFE-167023378DAB}"/>
              </a:ext>
            </a:extLst>
          </p:cNvPr>
          <p:cNvSpPr/>
          <p:nvPr/>
        </p:nvSpPr>
        <p:spPr>
          <a:xfrm>
            <a:off x="959696" y="5903495"/>
            <a:ext cx="2277979" cy="162025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Worker</a:t>
            </a:r>
            <a:endParaRPr kumimoji="1" lang="zh-CN" altLang="en-US" dirty="0"/>
          </a:p>
        </p:txBody>
      </p:sp>
      <p:sp>
        <p:nvSpPr>
          <p:cNvPr id="5" name="圆角矩形 4">
            <a:extLst>
              <a:ext uri="{FF2B5EF4-FFF2-40B4-BE49-F238E27FC236}">
                <a16:creationId xmlns:a16="http://schemas.microsoft.com/office/drawing/2014/main" id="{E2DF4ED1-F6CE-864B-AB17-98E00F2C18B9}"/>
              </a:ext>
            </a:extLst>
          </p:cNvPr>
          <p:cNvSpPr/>
          <p:nvPr/>
        </p:nvSpPr>
        <p:spPr>
          <a:xfrm>
            <a:off x="5766338" y="4240956"/>
            <a:ext cx="1576363" cy="6416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HPA1</a:t>
            </a:r>
            <a:endParaRPr kumimoji="1" lang="zh-CN" altLang="en-US" dirty="0"/>
          </a:p>
        </p:txBody>
      </p:sp>
      <p:sp>
        <p:nvSpPr>
          <p:cNvPr id="8" name="圆角矩形 7">
            <a:extLst>
              <a:ext uri="{FF2B5EF4-FFF2-40B4-BE49-F238E27FC236}">
                <a16:creationId xmlns:a16="http://schemas.microsoft.com/office/drawing/2014/main" id="{6A9A87AC-8D6F-FD4C-BF72-C7A4F789A8C0}"/>
              </a:ext>
            </a:extLst>
          </p:cNvPr>
          <p:cNvSpPr/>
          <p:nvPr/>
        </p:nvSpPr>
        <p:spPr>
          <a:xfrm>
            <a:off x="5766338" y="5019581"/>
            <a:ext cx="1576363" cy="6416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HPA2</a:t>
            </a:r>
            <a:endParaRPr kumimoji="1" lang="zh-CN" altLang="en-US" dirty="0"/>
          </a:p>
        </p:txBody>
      </p:sp>
      <p:sp>
        <p:nvSpPr>
          <p:cNvPr id="6" name="文本框 5">
            <a:extLst>
              <a:ext uri="{FF2B5EF4-FFF2-40B4-BE49-F238E27FC236}">
                <a16:creationId xmlns:a16="http://schemas.microsoft.com/office/drawing/2014/main" id="{ECCFB3FF-8AFC-0247-A309-2E0D5FF09252}"/>
              </a:ext>
            </a:extLst>
          </p:cNvPr>
          <p:cNvSpPr txBox="1"/>
          <p:nvPr/>
        </p:nvSpPr>
        <p:spPr>
          <a:xfrm>
            <a:off x="5901304" y="5195992"/>
            <a:ext cx="1331495" cy="861774"/>
          </a:xfrm>
          <a:prstGeom prst="rect">
            <a:avLst/>
          </a:prstGeom>
          <a:noFill/>
        </p:spPr>
        <p:txBody>
          <a:bodyPr wrap="square" rtlCol="0">
            <a:spAutoFit/>
          </a:bodyPr>
          <a:lstStyle/>
          <a:p>
            <a:r>
              <a:rPr kumimoji="1" lang="en-US" altLang="zh-CN" sz="5000" dirty="0"/>
              <a:t>…</a:t>
            </a:r>
            <a:endParaRPr kumimoji="1" lang="zh-CN" altLang="en-US" sz="5000" dirty="0"/>
          </a:p>
        </p:txBody>
      </p:sp>
      <p:sp>
        <p:nvSpPr>
          <p:cNvPr id="10" name="圆角矩形 9">
            <a:extLst>
              <a:ext uri="{FF2B5EF4-FFF2-40B4-BE49-F238E27FC236}">
                <a16:creationId xmlns:a16="http://schemas.microsoft.com/office/drawing/2014/main" id="{F7595C47-CE67-9740-A29B-95CA37686812}"/>
              </a:ext>
            </a:extLst>
          </p:cNvPr>
          <p:cNvSpPr/>
          <p:nvPr/>
        </p:nvSpPr>
        <p:spPr>
          <a:xfrm>
            <a:off x="5766340" y="5989141"/>
            <a:ext cx="1576363" cy="6416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HPAn</a:t>
            </a:r>
            <a:endParaRPr kumimoji="1" lang="zh-CN" altLang="en-US" dirty="0"/>
          </a:p>
        </p:txBody>
      </p:sp>
      <p:sp>
        <p:nvSpPr>
          <p:cNvPr id="7" name="矩形 6">
            <a:extLst>
              <a:ext uri="{FF2B5EF4-FFF2-40B4-BE49-F238E27FC236}">
                <a16:creationId xmlns:a16="http://schemas.microsoft.com/office/drawing/2014/main" id="{52A671F7-F12D-3643-A1D9-52A6D2B8788D}"/>
              </a:ext>
            </a:extLst>
          </p:cNvPr>
          <p:cNvSpPr/>
          <p:nvPr/>
        </p:nvSpPr>
        <p:spPr>
          <a:xfrm>
            <a:off x="5458029" y="7225039"/>
            <a:ext cx="2218047" cy="88925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63C345E9-CFA4-FD4B-8660-A785CE48D661}"/>
              </a:ext>
            </a:extLst>
          </p:cNvPr>
          <p:cNvSpPr/>
          <p:nvPr/>
        </p:nvSpPr>
        <p:spPr>
          <a:xfrm>
            <a:off x="5766341" y="7417224"/>
            <a:ext cx="1576363" cy="521931"/>
          </a:xfrm>
          <a:prstGeom prst="roundRect">
            <a:avLst/>
          </a:prstGeom>
          <a:solidFill>
            <a:schemeClr val="accent2">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HPA1</a:t>
            </a:r>
            <a:endParaRPr kumimoji="1" lang="zh-CN" altLang="en-US" dirty="0"/>
          </a:p>
        </p:txBody>
      </p:sp>
      <p:cxnSp>
        <p:nvCxnSpPr>
          <p:cNvPr id="14" name="直线箭头连接符 13">
            <a:extLst>
              <a:ext uri="{FF2B5EF4-FFF2-40B4-BE49-F238E27FC236}">
                <a16:creationId xmlns:a16="http://schemas.microsoft.com/office/drawing/2014/main" id="{37C6734E-C32C-594C-BE01-9E380F42BC31}"/>
              </a:ext>
            </a:extLst>
          </p:cNvPr>
          <p:cNvCxnSpPr>
            <a:cxnSpLocks/>
            <a:stCxn id="5" idx="1"/>
            <a:endCxn id="3" idx="7"/>
          </p:cNvCxnSpPr>
          <p:nvPr/>
        </p:nvCxnSpPr>
        <p:spPr>
          <a:xfrm flipH="1">
            <a:off x="2904073" y="4561798"/>
            <a:ext cx="2862265" cy="157897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047EC5DB-25C7-2347-ABB8-E6D85FC05D1A}"/>
              </a:ext>
            </a:extLst>
          </p:cNvPr>
          <p:cNvCxnSpPr>
            <a:cxnSpLocks/>
            <a:stCxn id="3" idx="5"/>
            <a:endCxn id="7" idx="1"/>
          </p:cNvCxnSpPr>
          <p:nvPr/>
        </p:nvCxnSpPr>
        <p:spPr>
          <a:xfrm>
            <a:off x="2904073" y="7286467"/>
            <a:ext cx="2553956" cy="3832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C49DC4-2AAE-9447-B39C-9D02CF91DD53}"/>
              </a:ext>
            </a:extLst>
          </p:cNvPr>
          <p:cNvSpPr/>
          <p:nvPr/>
        </p:nvSpPr>
        <p:spPr>
          <a:xfrm>
            <a:off x="5464544" y="8275146"/>
            <a:ext cx="2218047" cy="8632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D93707CA-80A9-7A47-A01D-F7545CB0250E}"/>
              </a:ext>
            </a:extLst>
          </p:cNvPr>
          <p:cNvSpPr/>
          <p:nvPr/>
        </p:nvSpPr>
        <p:spPr>
          <a:xfrm>
            <a:off x="5451485" y="9262717"/>
            <a:ext cx="2218047" cy="91141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2" name="直线箭头连接符 61">
            <a:extLst>
              <a:ext uri="{FF2B5EF4-FFF2-40B4-BE49-F238E27FC236}">
                <a16:creationId xmlns:a16="http://schemas.microsoft.com/office/drawing/2014/main" id="{E9C062A0-7465-A34B-91DF-C72DD97BFDF6}"/>
              </a:ext>
            </a:extLst>
          </p:cNvPr>
          <p:cNvCxnSpPr>
            <a:cxnSpLocks/>
            <a:stCxn id="3" idx="5"/>
          </p:cNvCxnSpPr>
          <p:nvPr/>
        </p:nvCxnSpPr>
        <p:spPr>
          <a:xfrm>
            <a:off x="2904073" y="7286467"/>
            <a:ext cx="2615211" cy="11050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3A1DBCC4-91C3-E043-AA53-F48B4108654A}"/>
              </a:ext>
            </a:extLst>
          </p:cNvPr>
          <p:cNvCxnSpPr>
            <a:cxnSpLocks/>
            <a:stCxn id="3" idx="5"/>
            <a:endCxn id="25" idx="1"/>
          </p:cNvCxnSpPr>
          <p:nvPr/>
        </p:nvCxnSpPr>
        <p:spPr>
          <a:xfrm>
            <a:off x="2904073" y="7286467"/>
            <a:ext cx="2547412" cy="24319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3">
            <a:extLst>
              <a:ext uri="{FF2B5EF4-FFF2-40B4-BE49-F238E27FC236}">
                <a16:creationId xmlns:a16="http://schemas.microsoft.com/office/drawing/2014/main" id="{A48F2230-E0D4-CB40-A629-0630C457F116}"/>
              </a:ext>
            </a:extLst>
          </p:cNvPr>
          <p:cNvSpPr txBox="1">
            <a:spLocks noChangeArrowheads="1"/>
          </p:cNvSpPr>
          <p:nvPr/>
        </p:nvSpPr>
        <p:spPr bwMode="auto">
          <a:xfrm flipH="1">
            <a:off x="9937821" y="6273452"/>
            <a:ext cx="8152953" cy="2841419"/>
          </a:xfrm>
          <a:prstGeom prst="rect">
            <a:avLst/>
          </a:prstGeom>
          <a:noFill/>
          <a:ln w="9525">
            <a:solidFill>
              <a:schemeClr val="accent5">
                <a:lumMod val="60000"/>
                <a:lumOff val="4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marL="457200" indent="-457200">
              <a:lnSpc>
                <a:spcPct val="125000"/>
              </a:lnSpc>
              <a:buFont typeface="+mj-lt"/>
              <a:buAutoNum type="arabicPeriod"/>
            </a:pPr>
            <a:r>
              <a:rPr lang="en-US" altLang="zh-CN" sz="2500" b="1" dirty="0">
                <a:latin typeface="Microsoft YaHei" charset="-122"/>
                <a:ea typeface="Microsoft YaHei" charset="-122"/>
                <a:cs typeface="Microsoft YaHei" charset="-122"/>
              </a:rPr>
              <a:t>HPA can be turned on/off separately</a:t>
            </a:r>
          </a:p>
          <a:p>
            <a:pPr marL="457200" indent="-457200" algn="just">
              <a:lnSpc>
                <a:spcPct val="125000"/>
              </a:lnSpc>
              <a:buFont typeface="+mj-lt"/>
              <a:buAutoNum type="arabicPeriod"/>
            </a:pPr>
            <a:r>
              <a:rPr lang="en" altLang="zh-CN" sz="2500" b="1" dirty="0">
                <a:latin typeface="Microsoft YaHei" charset="-122"/>
                <a:ea typeface="Microsoft YaHei" charset="-122"/>
                <a:cs typeface="Microsoft YaHei" charset="-122"/>
              </a:rPr>
              <a:t>Support for separate configuration of compute cycles</a:t>
            </a:r>
          </a:p>
          <a:p>
            <a:pPr marL="457200" indent="-457200" algn="just">
              <a:lnSpc>
                <a:spcPct val="125000"/>
              </a:lnSpc>
              <a:buFont typeface="+mj-lt"/>
              <a:buAutoNum type="arabicPeriod"/>
            </a:pPr>
            <a:r>
              <a:rPr lang="en" altLang="zh-CN" sz="2500" b="1" dirty="0">
                <a:latin typeface="Microsoft YaHei" charset="-122"/>
                <a:ea typeface="Microsoft YaHei" charset="-122"/>
                <a:cs typeface="Microsoft YaHei" charset="-122"/>
              </a:rPr>
              <a:t>Support configuring tolerance for each HPA separately</a:t>
            </a:r>
          </a:p>
          <a:p>
            <a:pPr marL="457200" indent="-457200" algn="just">
              <a:lnSpc>
                <a:spcPct val="125000"/>
              </a:lnSpc>
              <a:buFont typeface="+mj-lt"/>
              <a:buAutoNum type="arabicPeriod"/>
            </a:pPr>
            <a:r>
              <a:rPr lang="en" altLang="zh-CN" sz="2500" b="1" dirty="0">
                <a:latin typeface="Microsoft YaHei" charset="-122"/>
                <a:ea typeface="Microsoft YaHei" charset="-122"/>
                <a:cs typeface="Microsoft YaHei" charset="-122"/>
              </a:rPr>
              <a:t>Support Cron HPA</a:t>
            </a:r>
            <a:endParaRPr lang="en-US" altLang="zh-CN" sz="2500" b="1" dirty="0">
              <a:latin typeface="Microsoft YaHei" charset="-122"/>
              <a:ea typeface="Microsoft YaHei" charset="-122"/>
              <a:cs typeface="Microsoft YaHei" charset="-122"/>
            </a:endParaRPr>
          </a:p>
        </p:txBody>
      </p:sp>
      <p:cxnSp>
        <p:nvCxnSpPr>
          <p:cNvPr id="72" name="直线箭头连接符 71">
            <a:extLst>
              <a:ext uri="{FF2B5EF4-FFF2-40B4-BE49-F238E27FC236}">
                <a16:creationId xmlns:a16="http://schemas.microsoft.com/office/drawing/2014/main" id="{CD9CD18C-4721-264B-A0FD-8A8ACA12DD5F}"/>
              </a:ext>
            </a:extLst>
          </p:cNvPr>
          <p:cNvCxnSpPr>
            <a:cxnSpLocks/>
            <a:stCxn id="8" idx="1"/>
          </p:cNvCxnSpPr>
          <p:nvPr/>
        </p:nvCxnSpPr>
        <p:spPr>
          <a:xfrm flipH="1">
            <a:off x="3024416" y="5340423"/>
            <a:ext cx="2741922" cy="8152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C7584C23-127E-E64D-9505-DF924AE14C00}"/>
              </a:ext>
            </a:extLst>
          </p:cNvPr>
          <p:cNvCxnSpPr>
            <a:cxnSpLocks/>
            <a:stCxn id="10" idx="1"/>
          </p:cNvCxnSpPr>
          <p:nvPr/>
        </p:nvCxnSpPr>
        <p:spPr>
          <a:xfrm flipH="1" flipV="1">
            <a:off x="3024414" y="6273453"/>
            <a:ext cx="2741926" cy="3653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F9F00366-7A86-DA4A-AD5E-CCB18C126A27}"/>
              </a:ext>
            </a:extLst>
          </p:cNvPr>
          <p:cNvCxnSpPr>
            <a:cxnSpLocks/>
            <a:endCxn id="69" idx="3"/>
          </p:cNvCxnSpPr>
          <p:nvPr/>
        </p:nvCxnSpPr>
        <p:spPr>
          <a:xfrm flipV="1">
            <a:off x="7682591" y="7694162"/>
            <a:ext cx="2255230" cy="27260"/>
          </a:xfrm>
          <a:prstGeom prst="straightConnector1">
            <a:avLst/>
          </a:prstGeom>
          <a:ln w="5080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5">
            <a:extLst>
              <a:ext uri="{FF2B5EF4-FFF2-40B4-BE49-F238E27FC236}">
                <a16:creationId xmlns:a16="http://schemas.microsoft.com/office/drawing/2014/main" id="{6377730E-8C90-0F48-BC7C-EB478A180E8A}"/>
              </a:ext>
            </a:extLst>
          </p:cNvPr>
          <p:cNvCxnSpPr>
            <a:cxnSpLocks/>
          </p:cNvCxnSpPr>
          <p:nvPr/>
        </p:nvCxnSpPr>
        <p:spPr>
          <a:xfrm flipV="1">
            <a:off x="7644472" y="7939155"/>
            <a:ext cx="2293349" cy="801324"/>
          </a:xfrm>
          <a:prstGeom prst="straightConnector1">
            <a:avLst/>
          </a:prstGeom>
          <a:ln w="5080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a:extLst>
              <a:ext uri="{FF2B5EF4-FFF2-40B4-BE49-F238E27FC236}">
                <a16:creationId xmlns:a16="http://schemas.microsoft.com/office/drawing/2014/main" id="{744CE362-278C-BD42-A2AB-0AE8FE234E13}"/>
              </a:ext>
            </a:extLst>
          </p:cNvPr>
          <p:cNvCxnSpPr>
            <a:cxnSpLocks/>
          </p:cNvCxnSpPr>
          <p:nvPr/>
        </p:nvCxnSpPr>
        <p:spPr>
          <a:xfrm flipV="1">
            <a:off x="7644473" y="8238615"/>
            <a:ext cx="2215607" cy="1424773"/>
          </a:xfrm>
          <a:prstGeom prst="straightConnector1">
            <a:avLst/>
          </a:prstGeom>
          <a:ln w="5080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TextBox 3">
            <a:extLst>
              <a:ext uri="{FF2B5EF4-FFF2-40B4-BE49-F238E27FC236}">
                <a16:creationId xmlns:a16="http://schemas.microsoft.com/office/drawing/2014/main" id="{EFED92B1-2323-BE44-8A25-BFBC90FC189F}"/>
              </a:ext>
            </a:extLst>
          </p:cNvPr>
          <p:cNvSpPr txBox="1">
            <a:spLocks noChangeArrowheads="1"/>
          </p:cNvSpPr>
          <p:nvPr/>
        </p:nvSpPr>
        <p:spPr bwMode="auto">
          <a:xfrm flipH="1">
            <a:off x="701609" y="2325664"/>
            <a:ext cx="16455234" cy="52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 altLang="zh-CN" sz="3000" dirty="0">
                <a:latin typeface="TTTGB Medium" charset="-122"/>
                <a:ea typeface="TTTGB Medium" charset="-122"/>
                <a:cs typeface="TTTGB Medium" charset="-122"/>
              </a:rPr>
              <a:t>An HPA corresponds to a </a:t>
            </a:r>
            <a:r>
              <a:rPr lang="en" altLang="zh-CN" sz="3000" dirty="0" err="1">
                <a:latin typeface="TTTGB Medium" charset="-122"/>
                <a:ea typeface="TTTGB Medium" charset="-122"/>
                <a:cs typeface="TTTGB Medium" charset="-122"/>
              </a:rPr>
              <a:t>gorountine</a:t>
            </a:r>
            <a:r>
              <a:rPr lang="zh-CN" altLang="en-US" sz="3000" dirty="0">
                <a:latin typeface="TTTGB Medium" charset="-122"/>
                <a:ea typeface="TTTGB Medium" charset="-122"/>
                <a:cs typeface="TTTGB Medium" charset="-122"/>
              </a:rPr>
              <a:t> </a:t>
            </a:r>
            <a:r>
              <a:rPr lang="en-US" altLang="zh-CN" sz="3000" dirty="0">
                <a:latin typeface="TTTGB Medium" charset="-122"/>
                <a:ea typeface="TTTGB Medium" charset="-122"/>
                <a:cs typeface="TTTGB Medium" charset="-122"/>
              </a:rPr>
              <a:t>and each HPA is individually configurable</a:t>
            </a:r>
          </a:p>
        </p:txBody>
      </p:sp>
      <p:sp>
        <p:nvSpPr>
          <p:cNvPr id="100" name="圆角矩形 99">
            <a:extLst>
              <a:ext uri="{FF2B5EF4-FFF2-40B4-BE49-F238E27FC236}">
                <a16:creationId xmlns:a16="http://schemas.microsoft.com/office/drawing/2014/main" id="{68BEC66C-2DA3-464A-B652-8069772071E5}"/>
              </a:ext>
            </a:extLst>
          </p:cNvPr>
          <p:cNvSpPr/>
          <p:nvPr/>
        </p:nvSpPr>
        <p:spPr>
          <a:xfrm>
            <a:off x="5793696" y="8467439"/>
            <a:ext cx="1576363" cy="521931"/>
          </a:xfrm>
          <a:prstGeom prst="roundRect">
            <a:avLst/>
          </a:prstGeom>
          <a:solidFill>
            <a:schemeClr val="accent2">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HPA2</a:t>
            </a:r>
            <a:endParaRPr kumimoji="1" lang="zh-CN" altLang="en-US" dirty="0"/>
          </a:p>
        </p:txBody>
      </p:sp>
      <p:sp>
        <p:nvSpPr>
          <p:cNvPr id="101" name="圆角矩形 100">
            <a:extLst>
              <a:ext uri="{FF2B5EF4-FFF2-40B4-BE49-F238E27FC236}">
                <a16:creationId xmlns:a16="http://schemas.microsoft.com/office/drawing/2014/main" id="{94C5E03A-6E3A-E043-853C-8CAFAAE4AF6D}"/>
              </a:ext>
            </a:extLst>
          </p:cNvPr>
          <p:cNvSpPr/>
          <p:nvPr/>
        </p:nvSpPr>
        <p:spPr>
          <a:xfrm>
            <a:off x="5793697" y="9480552"/>
            <a:ext cx="1576363" cy="521931"/>
          </a:xfrm>
          <a:prstGeom prst="roundRect">
            <a:avLst/>
          </a:prstGeom>
          <a:solidFill>
            <a:schemeClr val="accent2">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HPAn</a:t>
            </a:r>
            <a:endParaRPr kumimoji="1" lang="zh-CN" altLang="en-US" dirty="0"/>
          </a:p>
        </p:txBody>
      </p:sp>
    </p:spTree>
    <p:extLst>
      <p:ext uri="{BB962C8B-B14F-4D97-AF65-F5344CB8AC3E}">
        <p14:creationId xmlns:p14="http://schemas.microsoft.com/office/powerpoint/2010/main" val="232544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err="1">
                <a:latin typeface="TTTGB Medium" charset="-122"/>
                <a:ea typeface="TTTGB Medium" charset="-122"/>
                <a:cs typeface="TTTGB Medium" charset="-122"/>
              </a:rPr>
              <a:t>CronHPA</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a:extLst>
              <a:ext uri="{FF2B5EF4-FFF2-40B4-BE49-F238E27FC236}">
                <a16:creationId xmlns:a16="http://schemas.microsoft.com/office/drawing/2014/main" id="{214A2CA6-F12C-754A-A50E-89CF6C34E1FD}"/>
              </a:ext>
            </a:extLst>
          </p:cNvPr>
          <p:cNvCxnSpPr/>
          <p:nvPr/>
        </p:nvCxnSpPr>
        <p:spPr>
          <a:xfrm>
            <a:off x="1201271" y="3836894"/>
            <a:ext cx="9592235" cy="0"/>
          </a:xfrm>
          <a:prstGeom prst="line">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C71EA198-86CA-2545-8AD5-252D331054DB}"/>
              </a:ext>
            </a:extLst>
          </p:cNvPr>
          <p:cNvCxnSpPr/>
          <p:nvPr/>
        </p:nvCxnSpPr>
        <p:spPr>
          <a:xfrm>
            <a:off x="3263153" y="2886635"/>
            <a:ext cx="0" cy="95025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71F6F2B9-651C-4A42-80D9-63392A7F8737}"/>
              </a:ext>
            </a:extLst>
          </p:cNvPr>
          <p:cNvCxnSpPr>
            <a:cxnSpLocks/>
          </p:cNvCxnSpPr>
          <p:nvPr/>
        </p:nvCxnSpPr>
        <p:spPr>
          <a:xfrm>
            <a:off x="8373035" y="2886635"/>
            <a:ext cx="0" cy="95025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608A66F-FED1-D340-ADCE-A3A263A1A184}"/>
              </a:ext>
            </a:extLst>
          </p:cNvPr>
          <p:cNvSpPr txBox="1"/>
          <p:nvPr/>
        </p:nvSpPr>
        <p:spPr>
          <a:xfrm>
            <a:off x="2022672" y="2257052"/>
            <a:ext cx="2425664" cy="646331"/>
          </a:xfrm>
          <a:prstGeom prst="rect">
            <a:avLst/>
          </a:prstGeom>
          <a:noFill/>
        </p:spPr>
        <p:txBody>
          <a:bodyPr wrap="none" rtlCol="0">
            <a:spAutoFit/>
          </a:bodyPr>
          <a:lstStyle/>
          <a:p>
            <a:r>
              <a:rPr kumimoji="1" lang="en-US" altLang="zh-CN" dirty="0"/>
              <a:t>07-28</a:t>
            </a:r>
            <a:r>
              <a:rPr kumimoji="1" lang="zh-CN" altLang="en-US" dirty="0"/>
              <a:t> </a:t>
            </a:r>
            <a:r>
              <a:rPr kumimoji="1" lang="en-US" altLang="zh-CN" dirty="0"/>
              <a:t>10:00</a:t>
            </a:r>
            <a:endParaRPr kumimoji="1" lang="zh-CN" altLang="en-US" dirty="0"/>
          </a:p>
        </p:txBody>
      </p:sp>
      <p:sp>
        <p:nvSpPr>
          <p:cNvPr id="33" name="文本框 32">
            <a:extLst>
              <a:ext uri="{FF2B5EF4-FFF2-40B4-BE49-F238E27FC236}">
                <a16:creationId xmlns:a16="http://schemas.microsoft.com/office/drawing/2014/main" id="{E1A957D1-991D-644E-80A7-32EF09C997BF}"/>
              </a:ext>
            </a:extLst>
          </p:cNvPr>
          <p:cNvSpPr txBox="1"/>
          <p:nvPr/>
        </p:nvSpPr>
        <p:spPr>
          <a:xfrm>
            <a:off x="7160203" y="2247555"/>
            <a:ext cx="2425664" cy="646331"/>
          </a:xfrm>
          <a:prstGeom prst="rect">
            <a:avLst/>
          </a:prstGeom>
          <a:noFill/>
        </p:spPr>
        <p:txBody>
          <a:bodyPr wrap="none" rtlCol="0">
            <a:spAutoFit/>
          </a:bodyPr>
          <a:lstStyle/>
          <a:p>
            <a:r>
              <a:rPr kumimoji="1" lang="en-US" altLang="zh-CN" dirty="0"/>
              <a:t>07-28</a:t>
            </a:r>
            <a:r>
              <a:rPr kumimoji="1" lang="zh-CN" altLang="en-US" dirty="0"/>
              <a:t> </a:t>
            </a:r>
            <a:r>
              <a:rPr kumimoji="1" lang="en-US" altLang="zh-CN" dirty="0"/>
              <a:t>11:00</a:t>
            </a:r>
            <a:endParaRPr kumimoji="1" lang="zh-CN" altLang="en-US" dirty="0"/>
          </a:p>
        </p:txBody>
      </p:sp>
      <p:sp>
        <p:nvSpPr>
          <p:cNvPr id="34" name="流程 33">
            <a:extLst>
              <a:ext uri="{FF2B5EF4-FFF2-40B4-BE49-F238E27FC236}">
                <a16:creationId xmlns:a16="http://schemas.microsoft.com/office/drawing/2014/main" id="{BAB06F0C-5899-124B-9C5C-62687B8DC5C1}"/>
              </a:ext>
            </a:extLst>
          </p:cNvPr>
          <p:cNvSpPr/>
          <p:nvPr/>
        </p:nvSpPr>
        <p:spPr>
          <a:xfrm>
            <a:off x="1912291" y="5261940"/>
            <a:ext cx="2701724" cy="12371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Scale up to 100</a:t>
            </a:r>
            <a:endParaRPr kumimoji="1" lang="zh-CN" altLang="en-US" dirty="0"/>
          </a:p>
        </p:txBody>
      </p:sp>
      <p:sp>
        <p:nvSpPr>
          <p:cNvPr id="35" name="流程 34">
            <a:extLst>
              <a:ext uri="{FF2B5EF4-FFF2-40B4-BE49-F238E27FC236}">
                <a16:creationId xmlns:a16="http://schemas.microsoft.com/office/drawing/2014/main" id="{ED8770EE-3D16-5640-B247-F754FDCDD15B}"/>
              </a:ext>
            </a:extLst>
          </p:cNvPr>
          <p:cNvSpPr/>
          <p:nvPr/>
        </p:nvSpPr>
        <p:spPr>
          <a:xfrm>
            <a:off x="6780126" y="5185380"/>
            <a:ext cx="3185818" cy="12371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Scale down to 3</a:t>
            </a:r>
            <a:endParaRPr kumimoji="1" lang="zh-CN" altLang="en-US" dirty="0"/>
          </a:p>
        </p:txBody>
      </p:sp>
      <p:cxnSp>
        <p:nvCxnSpPr>
          <p:cNvPr id="37" name="直线连接符 36">
            <a:extLst>
              <a:ext uri="{FF2B5EF4-FFF2-40B4-BE49-F238E27FC236}">
                <a16:creationId xmlns:a16="http://schemas.microsoft.com/office/drawing/2014/main" id="{F6AC8DAB-A4F8-BA41-BFD6-9456487F0DBF}"/>
              </a:ext>
            </a:extLst>
          </p:cNvPr>
          <p:cNvCxnSpPr/>
          <p:nvPr/>
        </p:nvCxnSpPr>
        <p:spPr>
          <a:xfrm>
            <a:off x="3263153" y="3836894"/>
            <a:ext cx="0" cy="14250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765A3FF9-2317-D54E-8BEE-FFF42F4CEC34}"/>
              </a:ext>
            </a:extLst>
          </p:cNvPr>
          <p:cNvCxnSpPr/>
          <p:nvPr/>
        </p:nvCxnSpPr>
        <p:spPr>
          <a:xfrm>
            <a:off x="8373035" y="3723216"/>
            <a:ext cx="0" cy="14250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BFF19AEC-B757-5243-BFEB-248616B41AD1}"/>
              </a:ext>
            </a:extLst>
          </p:cNvPr>
          <p:cNvPicPr>
            <a:picLocks noChangeAspect="1"/>
          </p:cNvPicPr>
          <p:nvPr/>
        </p:nvPicPr>
        <p:blipFill>
          <a:blip r:embed="rId2"/>
          <a:stretch>
            <a:fillRect/>
          </a:stretch>
        </p:blipFill>
        <p:spPr>
          <a:xfrm>
            <a:off x="10875128" y="1926710"/>
            <a:ext cx="6870700" cy="4495800"/>
          </a:xfrm>
          <a:prstGeom prst="rect">
            <a:avLst/>
          </a:prstGeom>
        </p:spPr>
      </p:pic>
    </p:spTree>
    <p:extLst>
      <p:ext uri="{BB962C8B-B14F-4D97-AF65-F5344CB8AC3E}">
        <p14:creationId xmlns:p14="http://schemas.microsoft.com/office/powerpoint/2010/main" val="151979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462642"/>
            <a:ext cx="14169419"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How do </a:t>
            </a:r>
            <a:r>
              <a:rPr lang="en-US" altLang="zh-CN" sz="5400" dirty="0" err="1">
                <a:latin typeface="TTTGB Medium" charset="-122"/>
                <a:ea typeface="TTTGB Medium" charset="-122"/>
                <a:cs typeface="TTTGB Medium" charset="-122"/>
              </a:rPr>
              <a:t>CronHPA</a:t>
            </a:r>
            <a:r>
              <a:rPr lang="en-US" altLang="zh-CN" sz="5400" dirty="0">
                <a:latin typeface="TTTGB Medium" charset="-122"/>
                <a:ea typeface="TTTGB Medium" charset="-122"/>
                <a:cs typeface="TTTGB Medium" charset="-122"/>
              </a:rPr>
              <a:t> work with HPA</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a:extLst>
              <a:ext uri="{FF2B5EF4-FFF2-40B4-BE49-F238E27FC236}">
                <a16:creationId xmlns:a16="http://schemas.microsoft.com/office/drawing/2014/main" id="{214A2CA6-F12C-754A-A50E-89CF6C34E1FD}"/>
              </a:ext>
            </a:extLst>
          </p:cNvPr>
          <p:cNvCxnSpPr>
            <a:cxnSpLocks/>
          </p:cNvCxnSpPr>
          <p:nvPr/>
        </p:nvCxnSpPr>
        <p:spPr>
          <a:xfrm>
            <a:off x="2015412" y="4831504"/>
            <a:ext cx="12316408" cy="0"/>
          </a:xfrm>
          <a:prstGeom prst="line">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C71EA198-86CA-2545-8AD5-252D331054DB}"/>
              </a:ext>
            </a:extLst>
          </p:cNvPr>
          <p:cNvCxnSpPr/>
          <p:nvPr/>
        </p:nvCxnSpPr>
        <p:spPr>
          <a:xfrm>
            <a:off x="5685511" y="3881245"/>
            <a:ext cx="0" cy="95025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71F6F2B9-651C-4A42-80D9-63392A7F8737}"/>
              </a:ext>
            </a:extLst>
          </p:cNvPr>
          <p:cNvCxnSpPr>
            <a:cxnSpLocks/>
          </p:cNvCxnSpPr>
          <p:nvPr/>
        </p:nvCxnSpPr>
        <p:spPr>
          <a:xfrm>
            <a:off x="10795393" y="3881245"/>
            <a:ext cx="0" cy="95025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608A66F-FED1-D340-ADCE-A3A263A1A184}"/>
              </a:ext>
            </a:extLst>
          </p:cNvPr>
          <p:cNvSpPr txBox="1"/>
          <p:nvPr/>
        </p:nvSpPr>
        <p:spPr>
          <a:xfrm>
            <a:off x="4445030" y="3251662"/>
            <a:ext cx="2425664" cy="646331"/>
          </a:xfrm>
          <a:prstGeom prst="rect">
            <a:avLst/>
          </a:prstGeom>
          <a:noFill/>
        </p:spPr>
        <p:txBody>
          <a:bodyPr wrap="none" rtlCol="0">
            <a:spAutoFit/>
          </a:bodyPr>
          <a:lstStyle/>
          <a:p>
            <a:r>
              <a:rPr kumimoji="1" lang="en-US" altLang="zh-CN" dirty="0"/>
              <a:t>07-28</a:t>
            </a:r>
            <a:r>
              <a:rPr kumimoji="1" lang="zh-CN" altLang="en-US" dirty="0"/>
              <a:t> </a:t>
            </a:r>
            <a:r>
              <a:rPr kumimoji="1" lang="en-US" altLang="zh-CN" dirty="0"/>
              <a:t>10:00</a:t>
            </a:r>
            <a:endParaRPr kumimoji="1" lang="zh-CN" altLang="en-US" dirty="0"/>
          </a:p>
        </p:txBody>
      </p:sp>
      <p:sp>
        <p:nvSpPr>
          <p:cNvPr id="33" name="文本框 32">
            <a:extLst>
              <a:ext uri="{FF2B5EF4-FFF2-40B4-BE49-F238E27FC236}">
                <a16:creationId xmlns:a16="http://schemas.microsoft.com/office/drawing/2014/main" id="{E1A957D1-991D-644E-80A7-32EF09C997BF}"/>
              </a:ext>
            </a:extLst>
          </p:cNvPr>
          <p:cNvSpPr txBox="1"/>
          <p:nvPr/>
        </p:nvSpPr>
        <p:spPr>
          <a:xfrm>
            <a:off x="9582561" y="3242165"/>
            <a:ext cx="2425664" cy="646331"/>
          </a:xfrm>
          <a:prstGeom prst="rect">
            <a:avLst/>
          </a:prstGeom>
          <a:noFill/>
        </p:spPr>
        <p:txBody>
          <a:bodyPr wrap="none" rtlCol="0">
            <a:spAutoFit/>
          </a:bodyPr>
          <a:lstStyle/>
          <a:p>
            <a:r>
              <a:rPr kumimoji="1" lang="en-US" altLang="zh-CN" dirty="0"/>
              <a:t>07-28</a:t>
            </a:r>
            <a:r>
              <a:rPr kumimoji="1" lang="zh-CN" altLang="en-US" dirty="0"/>
              <a:t> </a:t>
            </a:r>
            <a:r>
              <a:rPr kumimoji="1" lang="en-US" altLang="zh-CN" dirty="0"/>
              <a:t>11:00</a:t>
            </a:r>
            <a:endParaRPr kumimoji="1" lang="zh-CN" altLang="en-US" dirty="0"/>
          </a:p>
        </p:txBody>
      </p:sp>
      <p:cxnSp>
        <p:nvCxnSpPr>
          <p:cNvPr id="37" name="直线连接符 36">
            <a:extLst>
              <a:ext uri="{FF2B5EF4-FFF2-40B4-BE49-F238E27FC236}">
                <a16:creationId xmlns:a16="http://schemas.microsoft.com/office/drawing/2014/main" id="{F6AC8DAB-A4F8-BA41-BFD6-9456487F0DBF}"/>
              </a:ext>
            </a:extLst>
          </p:cNvPr>
          <p:cNvCxnSpPr>
            <a:cxnSpLocks/>
          </p:cNvCxnSpPr>
          <p:nvPr/>
        </p:nvCxnSpPr>
        <p:spPr>
          <a:xfrm>
            <a:off x="5685511" y="4831504"/>
            <a:ext cx="0" cy="131136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765A3FF9-2317-D54E-8BEE-FFF42F4CEC34}"/>
              </a:ext>
            </a:extLst>
          </p:cNvPr>
          <p:cNvCxnSpPr/>
          <p:nvPr/>
        </p:nvCxnSpPr>
        <p:spPr>
          <a:xfrm>
            <a:off x="10795393" y="4717826"/>
            <a:ext cx="0" cy="14250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左右箭头 2">
            <a:extLst>
              <a:ext uri="{FF2B5EF4-FFF2-40B4-BE49-F238E27FC236}">
                <a16:creationId xmlns:a16="http://schemas.microsoft.com/office/drawing/2014/main" id="{2219A33C-956C-B544-961C-73049F0AA94C}"/>
              </a:ext>
            </a:extLst>
          </p:cNvPr>
          <p:cNvSpPr/>
          <p:nvPr/>
        </p:nvSpPr>
        <p:spPr>
          <a:xfrm>
            <a:off x="5753907" y="5461087"/>
            <a:ext cx="4973091" cy="2409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标注 8">
            <a:extLst>
              <a:ext uri="{FF2B5EF4-FFF2-40B4-BE49-F238E27FC236}">
                <a16:creationId xmlns:a16="http://schemas.microsoft.com/office/drawing/2014/main" id="{A48B22EC-F56D-A543-A24B-4FE4F20F9879}"/>
              </a:ext>
            </a:extLst>
          </p:cNvPr>
          <p:cNvSpPr/>
          <p:nvPr/>
        </p:nvSpPr>
        <p:spPr>
          <a:xfrm>
            <a:off x="6046475" y="6772454"/>
            <a:ext cx="3536086" cy="1231641"/>
          </a:xfrm>
          <a:prstGeom prst="wedgeRectCallout">
            <a:avLst>
              <a:gd name="adj1" fmla="val -41834"/>
              <a:gd name="adj2" fmla="val -1390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err="1"/>
              <a:t>CronHPA</a:t>
            </a:r>
            <a:r>
              <a:rPr kumimoji="1" lang="zh-CN" altLang="en-US" sz="3000" dirty="0"/>
              <a:t> </a:t>
            </a:r>
            <a:r>
              <a:rPr kumimoji="1" lang="en-US" altLang="zh-CN" sz="3000" dirty="0"/>
              <a:t>takes over the work</a:t>
            </a:r>
            <a:endParaRPr kumimoji="1" lang="zh-CN" altLang="en-US" sz="3000" dirty="0"/>
          </a:p>
        </p:txBody>
      </p:sp>
      <p:sp>
        <p:nvSpPr>
          <p:cNvPr id="10" name="右箭头 9">
            <a:extLst>
              <a:ext uri="{FF2B5EF4-FFF2-40B4-BE49-F238E27FC236}">
                <a16:creationId xmlns:a16="http://schemas.microsoft.com/office/drawing/2014/main" id="{35EBC6D8-CB8B-7845-BDB8-B143CE82B4B9}"/>
              </a:ext>
            </a:extLst>
          </p:cNvPr>
          <p:cNvSpPr/>
          <p:nvPr/>
        </p:nvSpPr>
        <p:spPr>
          <a:xfrm>
            <a:off x="10879494" y="4119030"/>
            <a:ext cx="3452326" cy="24096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左箭头 12">
            <a:extLst>
              <a:ext uri="{FF2B5EF4-FFF2-40B4-BE49-F238E27FC236}">
                <a16:creationId xmlns:a16="http://schemas.microsoft.com/office/drawing/2014/main" id="{0F6AEB1E-1573-654D-BA7F-10B4A76D42BD}"/>
              </a:ext>
            </a:extLst>
          </p:cNvPr>
          <p:cNvSpPr/>
          <p:nvPr/>
        </p:nvSpPr>
        <p:spPr>
          <a:xfrm>
            <a:off x="2068315" y="4131934"/>
            <a:ext cx="3564294" cy="23756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标注 24">
            <a:extLst>
              <a:ext uri="{FF2B5EF4-FFF2-40B4-BE49-F238E27FC236}">
                <a16:creationId xmlns:a16="http://schemas.microsoft.com/office/drawing/2014/main" id="{71E2E4DA-3E28-0E47-B4E2-B1F45C1968B5}"/>
              </a:ext>
            </a:extLst>
          </p:cNvPr>
          <p:cNvSpPr/>
          <p:nvPr/>
        </p:nvSpPr>
        <p:spPr>
          <a:xfrm>
            <a:off x="13719348" y="1949842"/>
            <a:ext cx="3536086" cy="1231641"/>
          </a:xfrm>
          <a:prstGeom prst="wedgeRectCallout">
            <a:avLst>
              <a:gd name="adj1" fmla="val -62416"/>
              <a:gd name="adj2" fmla="val 1337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HPA</a:t>
            </a:r>
            <a:r>
              <a:rPr kumimoji="1" lang="zh-CN" altLang="en-US" sz="3000" dirty="0"/>
              <a:t> </a:t>
            </a:r>
            <a:r>
              <a:rPr kumimoji="1" lang="en-US" altLang="zh-CN" sz="3000" dirty="0"/>
              <a:t>takes over the work</a:t>
            </a:r>
            <a:endParaRPr kumimoji="1" lang="zh-CN" altLang="en-US" sz="3000" dirty="0"/>
          </a:p>
        </p:txBody>
      </p:sp>
      <p:sp>
        <p:nvSpPr>
          <p:cNvPr id="27" name="矩形标注 26">
            <a:extLst>
              <a:ext uri="{FF2B5EF4-FFF2-40B4-BE49-F238E27FC236}">
                <a16:creationId xmlns:a16="http://schemas.microsoft.com/office/drawing/2014/main" id="{0A6DB326-CBAC-9140-A7DD-DC1611B74B4B}"/>
              </a:ext>
            </a:extLst>
          </p:cNvPr>
          <p:cNvSpPr/>
          <p:nvPr/>
        </p:nvSpPr>
        <p:spPr>
          <a:xfrm>
            <a:off x="701609" y="1812969"/>
            <a:ext cx="3536086" cy="1231641"/>
          </a:xfrm>
          <a:prstGeom prst="wedgeRectCallout">
            <a:avLst>
              <a:gd name="adj1" fmla="val 30993"/>
              <a:gd name="adj2" fmla="val 138259"/>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HPA</a:t>
            </a:r>
            <a:r>
              <a:rPr kumimoji="1" lang="zh-CN" altLang="en-US" sz="3000" dirty="0"/>
              <a:t> </a:t>
            </a:r>
            <a:r>
              <a:rPr kumimoji="1" lang="en-US" altLang="zh-CN" sz="3000" dirty="0"/>
              <a:t>takes over the work</a:t>
            </a:r>
            <a:endParaRPr kumimoji="1" lang="zh-CN" altLang="en-US" sz="3000" dirty="0"/>
          </a:p>
        </p:txBody>
      </p:sp>
      <p:cxnSp>
        <p:nvCxnSpPr>
          <p:cNvPr id="15" name="直线连接符 14">
            <a:extLst>
              <a:ext uri="{FF2B5EF4-FFF2-40B4-BE49-F238E27FC236}">
                <a16:creationId xmlns:a16="http://schemas.microsoft.com/office/drawing/2014/main" id="{D216671E-40EE-9E4D-9AAA-8EB0FAF09F03}"/>
              </a:ext>
            </a:extLst>
          </p:cNvPr>
          <p:cNvCxnSpPr>
            <a:cxnSpLocks/>
          </p:cNvCxnSpPr>
          <p:nvPr/>
        </p:nvCxnSpPr>
        <p:spPr>
          <a:xfrm>
            <a:off x="5753907" y="4251703"/>
            <a:ext cx="4973091" cy="0"/>
          </a:xfrm>
          <a:prstGeom prst="line">
            <a:avLst/>
          </a:prstGeom>
          <a:ln w="1270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9" name="矩形标注 28">
            <a:extLst>
              <a:ext uri="{FF2B5EF4-FFF2-40B4-BE49-F238E27FC236}">
                <a16:creationId xmlns:a16="http://schemas.microsoft.com/office/drawing/2014/main" id="{46EF097C-AEA1-8241-9F28-F208F8DD5EA0}"/>
              </a:ext>
            </a:extLst>
          </p:cNvPr>
          <p:cNvSpPr/>
          <p:nvPr/>
        </p:nvSpPr>
        <p:spPr>
          <a:xfrm>
            <a:off x="6547053" y="1749179"/>
            <a:ext cx="5461171" cy="1231641"/>
          </a:xfrm>
          <a:prstGeom prst="wedgeRectCallout">
            <a:avLst>
              <a:gd name="adj1" fmla="val -7531"/>
              <a:gd name="adj2" fmla="val 13522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If workload still high load and HPA </a:t>
            </a:r>
            <a:r>
              <a:rPr kumimoji="1" lang="en-US" altLang="zh-CN" sz="3000" dirty="0" err="1"/>
              <a:t>maxReplicas</a:t>
            </a:r>
            <a:r>
              <a:rPr kumimoji="1" lang="en-US" altLang="zh-CN" sz="3000" dirty="0"/>
              <a:t> &gt; </a:t>
            </a:r>
            <a:r>
              <a:rPr kumimoji="1" lang="en-US" altLang="zh-CN" sz="3000" dirty="0" err="1"/>
              <a:t>CronHPA</a:t>
            </a:r>
            <a:r>
              <a:rPr kumimoji="1" lang="en-US" altLang="zh-CN" sz="3000" dirty="0"/>
              <a:t> replicas</a:t>
            </a:r>
            <a:endParaRPr kumimoji="1" lang="zh-CN" altLang="en-US" sz="3000" dirty="0"/>
          </a:p>
        </p:txBody>
      </p:sp>
      <p:sp>
        <p:nvSpPr>
          <p:cNvPr id="17" name="文本框 16">
            <a:extLst>
              <a:ext uri="{FF2B5EF4-FFF2-40B4-BE49-F238E27FC236}">
                <a16:creationId xmlns:a16="http://schemas.microsoft.com/office/drawing/2014/main" id="{7860408F-2A76-DA4C-8ECF-288521307CD0}"/>
              </a:ext>
            </a:extLst>
          </p:cNvPr>
          <p:cNvSpPr txBox="1"/>
          <p:nvPr/>
        </p:nvSpPr>
        <p:spPr>
          <a:xfrm>
            <a:off x="6448047" y="4823131"/>
            <a:ext cx="3451138" cy="646331"/>
          </a:xfrm>
          <a:prstGeom prst="rect">
            <a:avLst/>
          </a:prstGeom>
          <a:noFill/>
        </p:spPr>
        <p:txBody>
          <a:bodyPr wrap="none" rtlCol="0">
            <a:spAutoFit/>
          </a:bodyPr>
          <a:lstStyle/>
          <a:p>
            <a:r>
              <a:rPr kumimoji="1" lang="en-US" altLang="zh-CN" dirty="0" err="1"/>
              <a:t>CronHPA</a:t>
            </a:r>
            <a:r>
              <a:rPr kumimoji="1" lang="en-US" altLang="zh-CN" dirty="0"/>
              <a:t> scale up</a:t>
            </a:r>
            <a:endParaRPr kumimoji="1" lang="zh-CN" altLang="en-US" dirty="0"/>
          </a:p>
        </p:txBody>
      </p:sp>
    </p:spTree>
    <p:extLst>
      <p:ext uri="{BB962C8B-B14F-4D97-AF65-F5344CB8AC3E}">
        <p14:creationId xmlns:p14="http://schemas.microsoft.com/office/powerpoint/2010/main" val="127483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1447577" y="4224932"/>
            <a:ext cx="16589412" cy="1754326"/>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How to solve the problem of improper resource requests</a:t>
            </a:r>
          </a:p>
        </p:txBody>
      </p:sp>
      <p:sp>
        <p:nvSpPr>
          <p:cNvPr id="18" name="借助人工智能与大数据  更安全的互联网营销">
            <a:extLst>
              <a:ext uri="{FF2B5EF4-FFF2-40B4-BE49-F238E27FC236}">
                <a16:creationId xmlns:a16="http://schemas.microsoft.com/office/drawing/2014/main" id="{DCDE41CA-2069-5448-B143-4C7F1A94A16C}"/>
              </a:ext>
            </a:extLst>
          </p:cNvPr>
          <p:cNvSpPr txBox="1"/>
          <p:nvPr/>
        </p:nvSpPr>
        <p:spPr>
          <a:xfrm>
            <a:off x="2264023" y="7318226"/>
            <a:ext cx="9398588" cy="662600"/>
          </a:xfrm>
          <a:prstGeom prst="rect">
            <a:avLst/>
          </a:prstGeom>
          <a:ln w="12700">
            <a:miter lim="400000"/>
          </a:ln>
        </p:spPr>
        <p:txBody>
          <a:bodyPr wrap="square" lIns="25581" tIns="25582" rIns="25581" bIns="25582">
            <a:spAutoFit/>
          </a:bodyPr>
          <a:lstStyle>
            <a:lvl1pPr>
              <a:defRPr sz="2000">
                <a:solidFill>
                  <a:srgbClr val="00C8DC"/>
                </a:solidFill>
                <a:latin typeface="PingFang SC Regular"/>
                <a:ea typeface="PingFang SC Regular"/>
                <a:cs typeface="PingFang SC Regular"/>
                <a:sym typeface="PingFang SC Regular"/>
              </a:defRPr>
            </a:lvl1pPr>
          </a:lstStyle>
          <a:p>
            <a:pPr>
              <a:lnSpc>
                <a:spcPct val="150000"/>
              </a:lnSpc>
            </a:pPr>
            <a:endParaRPr lang="zh-CN" altLang="en-US" sz="30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2785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818909"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Node Resource Oversold</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3">
            <a:extLst>
              <a:ext uri="{FF2B5EF4-FFF2-40B4-BE49-F238E27FC236}">
                <a16:creationId xmlns:a16="http://schemas.microsoft.com/office/drawing/2014/main" id="{529A0E52-8233-D748-9B33-79812494C941}"/>
              </a:ext>
            </a:extLst>
          </p:cNvPr>
          <p:cNvSpPr txBox="1">
            <a:spLocks noChangeArrowheads="1"/>
          </p:cNvSpPr>
          <p:nvPr/>
        </p:nvSpPr>
        <p:spPr bwMode="auto">
          <a:xfrm flipH="1">
            <a:off x="1070496" y="1833242"/>
            <a:ext cx="15102364" cy="5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US" altLang="zh-CN" sz="3000" dirty="0">
                <a:latin typeface="TTTGB Medium" charset="-122"/>
                <a:ea typeface="TTTGB Medium" charset="-122"/>
                <a:cs typeface="TTTGB Medium" charset="-122"/>
              </a:rPr>
              <a:t>Node resource requests are full, but the actual load is not high.</a:t>
            </a:r>
          </a:p>
        </p:txBody>
      </p:sp>
      <p:sp>
        <p:nvSpPr>
          <p:cNvPr id="5" name="剪去单角的矩形 4">
            <a:extLst>
              <a:ext uri="{FF2B5EF4-FFF2-40B4-BE49-F238E27FC236}">
                <a16:creationId xmlns:a16="http://schemas.microsoft.com/office/drawing/2014/main" id="{2658C1A0-F3A0-C14C-B82C-512689B587FC}"/>
              </a:ext>
            </a:extLst>
          </p:cNvPr>
          <p:cNvSpPr/>
          <p:nvPr/>
        </p:nvSpPr>
        <p:spPr>
          <a:xfrm>
            <a:off x="2924525" y="5243995"/>
            <a:ext cx="3763617" cy="4730843"/>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a:t>
            </a:r>
            <a:endParaRPr kumimoji="1" lang="zh-CN" altLang="en-US" dirty="0"/>
          </a:p>
        </p:txBody>
      </p:sp>
      <p:sp>
        <p:nvSpPr>
          <p:cNvPr id="8" name="矩形 7">
            <a:extLst>
              <a:ext uri="{FF2B5EF4-FFF2-40B4-BE49-F238E27FC236}">
                <a16:creationId xmlns:a16="http://schemas.microsoft.com/office/drawing/2014/main" id="{A6474B82-280B-A643-B6BF-76AE38F72967}"/>
              </a:ext>
            </a:extLst>
          </p:cNvPr>
          <p:cNvSpPr/>
          <p:nvPr/>
        </p:nvSpPr>
        <p:spPr>
          <a:xfrm>
            <a:off x="2924524" y="6200398"/>
            <a:ext cx="3763617" cy="37744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err="1"/>
              <a:t>Allocatable</a:t>
            </a:r>
            <a:r>
              <a:rPr kumimoji="1" lang="en-US" altLang="zh-CN" sz="3000" dirty="0"/>
              <a:t> Resource</a:t>
            </a:r>
            <a:endParaRPr kumimoji="1" lang="zh-CN" altLang="en-US" sz="3000" dirty="0"/>
          </a:p>
        </p:txBody>
      </p:sp>
      <p:sp>
        <p:nvSpPr>
          <p:cNvPr id="6" name="矩形 5">
            <a:extLst>
              <a:ext uri="{FF2B5EF4-FFF2-40B4-BE49-F238E27FC236}">
                <a16:creationId xmlns:a16="http://schemas.microsoft.com/office/drawing/2014/main" id="{11DF55A1-B729-764E-B668-CDF9C29517E3}"/>
              </a:ext>
            </a:extLst>
          </p:cNvPr>
          <p:cNvSpPr/>
          <p:nvPr/>
        </p:nvSpPr>
        <p:spPr>
          <a:xfrm>
            <a:off x="2924525" y="6818661"/>
            <a:ext cx="3763617" cy="31561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Allocated Resource</a:t>
            </a:r>
            <a:endParaRPr kumimoji="1" lang="zh-CN" altLang="en-US" sz="3000" dirty="0"/>
          </a:p>
        </p:txBody>
      </p:sp>
      <p:sp>
        <p:nvSpPr>
          <p:cNvPr id="7" name="矩形 6">
            <a:extLst>
              <a:ext uri="{FF2B5EF4-FFF2-40B4-BE49-F238E27FC236}">
                <a16:creationId xmlns:a16="http://schemas.microsoft.com/office/drawing/2014/main" id="{2CA19B9C-93A3-2D48-8794-B3A253E2EA91}"/>
              </a:ext>
            </a:extLst>
          </p:cNvPr>
          <p:cNvSpPr/>
          <p:nvPr/>
        </p:nvSpPr>
        <p:spPr>
          <a:xfrm>
            <a:off x="2924525" y="8789433"/>
            <a:ext cx="3763617" cy="118540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Real Resource Load</a:t>
            </a:r>
            <a:endParaRPr kumimoji="1" lang="zh-CN" altLang="en-US" sz="3000" dirty="0"/>
          </a:p>
        </p:txBody>
      </p:sp>
      <p:sp>
        <p:nvSpPr>
          <p:cNvPr id="10" name="剪去单角的矩形 9">
            <a:extLst>
              <a:ext uri="{FF2B5EF4-FFF2-40B4-BE49-F238E27FC236}">
                <a16:creationId xmlns:a16="http://schemas.microsoft.com/office/drawing/2014/main" id="{301E4B81-2D34-4A48-B2B4-4545D4CC1B5E}"/>
              </a:ext>
            </a:extLst>
          </p:cNvPr>
          <p:cNvSpPr/>
          <p:nvPr/>
        </p:nvSpPr>
        <p:spPr>
          <a:xfrm>
            <a:off x="9943886" y="4224076"/>
            <a:ext cx="3763617" cy="57507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a:t>
            </a:r>
            <a:endParaRPr kumimoji="1" lang="zh-CN" altLang="en-US" dirty="0"/>
          </a:p>
        </p:txBody>
      </p:sp>
      <p:sp>
        <p:nvSpPr>
          <p:cNvPr id="13" name="矩形 12">
            <a:extLst>
              <a:ext uri="{FF2B5EF4-FFF2-40B4-BE49-F238E27FC236}">
                <a16:creationId xmlns:a16="http://schemas.microsoft.com/office/drawing/2014/main" id="{D663E214-E396-1244-94B3-3F50C6C282B8}"/>
              </a:ext>
            </a:extLst>
          </p:cNvPr>
          <p:cNvSpPr/>
          <p:nvPr/>
        </p:nvSpPr>
        <p:spPr>
          <a:xfrm>
            <a:off x="9943885" y="5243995"/>
            <a:ext cx="3763617" cy="4730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err="1"/>
              <a:t>Allocatable</a:t>
            </a:r>
            <a:r>
              <a:rPr kumimoji="1" lang="en-US" altLang="zh-CN" sz="3000" dirty="0"/>
              <a:t> Resource</a:t>
            </a:r>
            <a:endParaRPr kumimoji="1" lang="zh-CN" altLang="en-US" sz="3000" dirty="0"/>
          </a:p>
        </p:txBody>
      </p:sp>
      <p:sp>
        <p:nvSpPr>
          <p:cNvPr id="14" name="矩形 13">
            <a:extLst>
              <a:ext uri="{FF2B5EF4-FFF2-40B4-BE49-F238E27FC236}">
                <a16:creationId xmlns:a16="http://schemas.microsoft.com/office/drawing/2014/main" id="{8858AAA5-842A-D04C-953F-5DA74305CEE8}"/>
              </a:ext>
            </a:extLst>
          </p:cNvPr>
          <p:cNvSpPr/>
          <p:nvPr/>
        </p:nvSpPr>
        <p:spPr>
          <a:xfrm>
            <a:off x="9943886" y="6818660"/>
            <a:ext cx="3763617" cy="31561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Allocated Resource</a:t>
            </a:r>
            <a:endParaRPr kumimoji="1" lang="zh-CN" altLang="en-US" sz="3000" dirty="0"/>
          </a:p>
        </p:txBody>
      </p:sp>
      <p:sp>
        <p:nvSpPr>
          <p:cNvPr id="15" name="矩形 14">
            <a:extLst>
              <a:ext uri="{FF2B5EF4-FFF2-40B4-BE49-F238E27FC236}">
                <a16:creationId xmlns:a16="http://schemas.microsoft.com/office/drawing/2014/main" id="{9DE56E42-149D-4548-879E-570B4E8760A9}"/>
              </a:ext>
            </a:extLst>
          </p:cNvPr>
          <p:cNvSpPr/>
          <p:nvPr/>
        </p:nvSpPr>
        <p:spPr>
          <a:xfrm>
            <a:off x="9943886" y="8789433"/>
            <a:ext cx="3763617" cy="118540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Real Resource Load</a:t>
            </a:r>
            <a:endParaRPr kumimoji="1" lang="zh-CN" altLang="en-US" sz="3000" dirty="0"/>
          </a:p>
        </p:txBody>
      </p:sp>
      <p:sp>
        <p:nvSpPr>
          <p:cNvPr id="2" name="燕尾形箭头 1">
            <a:extLst>
              <a:ext uri="{FF2B5EF4-FFF2-40B4-BE49-F238E27FC236}">
                <a16:creationId xmlns:a16="http://schemas.microsoft.com/office/drawing/2014/main" id="{A8C24E62-AFC6-DE45-8B85-A783FFC0AC5B}"/>
              </a:ext>
            </a:extLst>
          </p:cNvPr>
          <p:cNvSpPr/>
          <p:nvPr/>
        </p:nvSpPr>
        <p:spPr>
          <a:xfrm>
            <a:off x="7402480" y="7455453"/>
            <a:ext cx="1757082" cy="64545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906710B6-E9BF-7741-B119-BF734AC397C2}"/>
              </a:ext>
            </a:extLst>
          </p:cNvPr>
          <p:cNvSpPr txBox="1"/>
          <p:nvPr/>
        </p:nvSpPr>
        <p:spPr>
          <a:xfrm>
            <a:off x="7133539" y="6638794"/>
            <a:ext cx="2046322" cy="646331"/>
          </a:xfrm>
          <a:prstGeom prst="rect">
            <a:avLst/>
          </a:prstGeom>
          <a:noFill/>
        </p:spPr>
        <p:txBody>
          <a:bodyPr wrap="square" rtlCol="0">
            <a:spAutoFit/>
          </a:bodyPr>
          <a:lstStyle/>
          <a:p>
            <a:r>
              <a:rPr kumimoji="1" lang="en-US" altLang="zh-CN" dirty="0"/>
              <a:t>Oversold</a:t>
            </a:r>
            <a:endParaRPr kumimoji="1" lang="zh-CN" altLang="en-US" dirty="0"/>
          </a:p>
        </p:txBody>
      </p:sp>
      <p:sp>
        <p:nvSpPr>
          <p:cNvPr id="16" name="右大括号 15">
            <a:extLst>
              <a:ext uri="{FF2B5EF4-FFF2-40B4-BE49-F238E27FC236}">
                <a16:creationId xmlns:a16="http://schemas.microsoft.com/office/drawing/2014/main" id="{1A2EEF58-4386-7842-9CE0-AD5A17C4D136}"/>
              </a:ext>
            </a:extLst>
          </p:cNvPr>
          <p:cNvSpPr/>
          <p:nvPr/>
        </p:nvSpPr>
        <p:spPr>
          <a:xfrm>
            <a:off x="13836242" y="5299091"/>
            <a:ext cx="466164" cy="573741"/>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0D384135-09C6-4E48-B5C1-4AC11C253D12}"/>
              </a:ext>
            </a:extLst>
          </p:cNvPr>
          <p:cNvSpPr txBox="1"/>
          <p:nvPr/>
        </p:nvSpPr>
        <p:spPr>
          <a:xfrm>
            <a:off x="14431145" y="5299091"/>
            <a:ext cx="3763616" cy="646331"/>
          </a:xfrm>
          <a:prstGeom prst="rect">
            <a:avLst/>
          </a:prstGeom>
          <a:noFill/>
        </p:spPr>
        <p:txBody>
          <a:bodyPr wrap="square" rtlCol="0">
            <a:spAutoFit/>
          </a:bodyPr>
          <a:lstStyle/>
          <a:p>
            <a:r>
              <a:rPr kumimoji="1" lang="en-US" altLang="zh-CN" dirty="0"/>
              <a:t>Oversold Resource</a:t>
            </a:r>
            <a:endParaRPr kumimoji="1" lang="zh-CN" altLang="en-US" dirty="0"/>
          </a:p>
        </p:txBody>
      </p:sp>
      <p:sp>
        <p:nvSpPr>
          <p:cNvPr id="18" name="圆角矩形 17">
            <a:extLst>
              <a:ext uri="{FF2B5EF4-FFF2-40B4-BE49-F238E27FC236}">
                <a16:creationId xmlns:a16="http://schemas.microsoft.com/office/drawing/2014/main" id="{AEF372A9-0F3D-2043-A683-68124C328D87}"/>
              </a:ext>
            </a:extLst>
          </p:cNvPr>
          <p:cNvSpPr/>
          <p:nvPr/>
        </p:nvSpPr>
        <p:spPr>
          <a:xfrm>
            <a:off x="2981300" y="2577245"/>
            <a:ext cx="4259525"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Oversold webhook</a:t>
            </a:r>
            <a:endParaRPr kumimoji="1" lang="zh-CN" altLang="en-US" dirty="0"/>
          </a:p>
        </p:txBody>
      </p:sp>
      <p:cxnSp>
        <p:nvCxnSpPr>
          <p:cNvPr id="19" name="直线箭头连接符 18">
            <a:extLst>
              <a:ext uri="{FF2B5EF4-FFF2-40B4-BE49-F238E27FC236}">
                <a16:creationId xmlns:a16="http://schemas.microsoft.com/office/drawing/2014/main" id="{9D2B860B-6477-B140-B021-8180286106E7}"/>
              </a:ext>
            </a:extLst>
          </p:cNvPr>
          <p:cNvCxnSpPr>
            <a:stCxn id="5" idx="3"/>
            <a:endCxn id="18" idx="2"/>
          </p:cNvCxnSpPr>
          <p:nvPr/>
        </p:nvCxnSpPr>
        <p:spPr>
          <a:xfrm flipV="1">
            <a:off x="4806334" y="3800805"/>
            <a:ext cx="304729" cy="144319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A0FCF5BA-32C5-F141-B48F-37E354A07C01}"/>
              </a:ext>
            </a:extLst>
          </p:cNvPr>
          <p:cNvCxnSpPr>
            <a:stCxn id="18" idx="3"/>
            <a:endCxn id="10" idx="3"/>
          </p:cNvCxnSpPr>
          <p:nvPr/>
        </p:nvCxnSpPr>
        <p:spPr>
          <a:xfrm>
            <a:off x="7240825" y="3189025"/>
            <a:ext cx="4584870" cy="103505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3BE66B6-04E9-6B43-813A-341B4AE88E90}"/>
              </a:ext>
            </a:extLst>
          </p:cNvPr>
          <p:cNvSpPr txBox="1"/>
          <p:nvPr/>
        </p:nvSpPr>
        <p:spPr>
          <a:xfrm>
            <a:off x="2981300" y="4205598"/>
            <a:ext cx="4259525" cy="646331"/>
          </a:xfrm>
          <a:prstGeom prst="rect">
            <a:avLst/>
          </a:prstGeom>
          <a:noFill/>
        </p:spPr>
        <p:txBody>
          <a:bodyPr wrap="square" rtlCol="0">
            <a:spAutoFit/>
          </a:bodyPr>
          <a:lstStyle/>
          <a:p>
            <a:r>
              <a:rPr kumimoji="1" lang="en-US" altLang="zh-CN" dirty="0"/>
              <a:t>Update node status</a:t>
            </a:r>
            <a:endParaRPr kumimoji="1" lang="zh-CN" altLang="en-US" dirty="0"/>
          </a:p>
        </p:txBody>
      </p:sp>
      <p:sp>
        <p:nvSpPr>
          <p:cNvPr id="23" name="文本框 22">
            <a:extLst>
              <a:ext uri="{FF2B5EF4-FFF2-40B4-BE49-F238E27FC236}">
                <a16:creationId xmlns:a16="http://schemas.microsoft.com/office/drawing/2014/main" id="{02C1EFBC-5FBB-884A-A414-55AA1799D0C7}"/>
              </a:ext>
            </a:extLst>
          </p:cNvPr>
          <p:cNvSpPr txBox="1"/>
          <p:nvPr/>
        </p:nvSpPr>
        <p:spPr>
          <a:xfrm>
            <a:off x="8267311" y="3052439"/>
            <a:ext cx="8453146" cy="646331"/>
          </a:xfrm>
          <a:prstGeom prst="rect">
            <a:avLst/>
          </a:prstGeom>
          <a:noFill/>
        </p:spPr>
        <p:txBody>
          <a:bodyPr wrap="square" rtlCol="0">
            <a:spAutoFit/>
          </a:bodyPr>
          <a:lstStyle/>
          <a:p>
            <a:r>
              <a:rPr kumimoji="1" lang="en-US" altLang="zh-CN" dirty="0"/>
              <a:t>Replace node status’s </a:t>
            </a:r>
            <a:r>
              <a:rPr kumimoji="1" lang="en-US" altLang="zh-CN" dirty="0" err="1"/>
              <a:t>allocatable</a:t>
            </a:r>
            <a:r>
              <a:rPr kumimoji="1" lang="en-US" altLang="zh-CN" dirty="0"/>
              <a:t> resource</a:t>
            </a:r>
            <a:endParaRPr kumimoji="1" lang="zh-CN" altLang="en-US" dirty="0"/>
          </a:p>
        </p:txBody>
      </p:sp>
    </p:spTree>
    <p:extLst>
      <p:ext uri="{BB962C8B-B14F-4D97-AF65-F5344CB8AC3E}">
        <p14:creationId xmlns:p14="http://schemas.microsoft.com/office/powerpoint/2010/main" val="330913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818909"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Node Resource Oversold</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3">
            <a:extLst>
              <a:ext uri="{FF2B5EF4-FFF2-40B4-BE49-F238E27FC236}">
                <a16:creationId xmlns:a16="http://schemas.microsoft.com/office/drawing/2014/main" id="{529A0E52-8233-D748-9B33-79812494C941}"/>
              </a:ext>
            </a:extLst>
          </p:cNvPr>
          <p:cNvSpPr txBox="1">
            <a:spLocks noChangeArrowheads="1"/>
          </p:cNvSpPr>
          <p:nvPr/>
        </p:nvSpPr>
        <p:spPr bwMode="auto">
          <a:xfrm flipH="1">
            <a:off x="1070496" y="1833242"/>
            <a:ext cx="15102364" cy="5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US" altLang="zh-CN" sz="3000" dirty="0">
                <a:latin typeface="TTTGB Medium" charset="-122"/>
                <a:ea typeface="TTTGB Medium" charset="-122"/>
                <a:cs typeface="TTTGB Medium" charset="-122"/>
              </a:rPr>
              <a:t>Actual load is also high.</a:t>
            </a:r>
          </a:p>
        </p:txBody>
      </p:sp>
      <p:sp>
        <p:nvSpPr>
          <p:cNvPr id="5" name="剪去单角的矩形 4">
            <a:extLst>
              <a:ext uri="{FF2B5EF4-FFF2-40B4-BE49-F238E27FC236}">
                <a16:creationId xmlns:a16="http://schemas.microsoft.com/office/drawing/2014/main" id="{2658C1A0-F3A0-C14C-B82C-512689B587FC}"/>
              </a:ext>
            </a:extLst>
          </p:cNvPr>
          <p:cNvSpPr/>
          <p:nvPr/>
        </p:nvSpPr>
        <p:spPr>
          <a:xfrm>
            <a:off x="2924525" y="3732440"/>
            <a:ext cx="3763617" cy="4730843"/>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a:t>
            </a:r>
            <a:endParaRPr kumimoji="1" lang="zh-CN" altLang="en-US" dirty="0"/>
          </a:p>
        </p:txBody>
      </p:sp>
      <p:sp>
        <p:nvSpPr>
          <p:cNvPr id="8" name="矩形 7">
            <a:extLst>
              <a:ext uri="{FF2B5EF4-FFF2-40B4-BE49-F238E27FC236}">
                <a16:creationId xmlns:a16="http://schemas.microsoft.com/office/drawing/2014/main" id="{A6474B82-280B-A643-B6BF-76AE38F72967}"/>
              </a:ext>
            </a:extLst>
          </p:cNvPr>
          <p:cNvSpPr/>
          <p:nvPr/>
        </p:nvSpPr>
        <p:spPr>
          <a:xfrm>
            <a:off x="2924524" y="4688843"/>
            <a:ext cx="3763617" cy="37744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err="1"/>
              <a:t>Allocatable</a:t>
            </a:r>
            <a:r>
              <a:rPr kumimoji="1" lang="en-US" altLang="zh-CN" sz="3000" dirty="0"/>
              <a:t> Resource</a:t>
            </a:r>
            <a:endParaRPr kumimoji="1" lang="zh-CN" altLang="en-US" sz="3000" dirty="0"/>
          </a:p>
        </p:txBody>
      </p:sp>
      <p:sp>
        <p:nvSpPr>
          <p:cNvPr id="6" name="矩形 5">
            <a:extLst>
              <a:ext uri="{FF2B5EF4-FFF2-40B4-BE49-F238E27FC236}">
                <a16:creationId xmlns:a16="http://schemas.microsoft.com/office/drawing/2014/main" id="{11DF55A1-B729-764E-B668-CDF9C29517E3}"/>
              </a:ext>
            </a:extLst>
          </p:cNvPr>
          <p:cNvSpPr/>
          <p:nvPr/>
        </p:nvSpPr>
        <p:spPr>
          <a:xfrm>
            <a:off x="2924525" y="5307106"/>
            <a:ext cx="3763617" cy="31561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Allocated Resource</a:t>
            </a:r>
            <a:endParaRPr kumimoji="1" lang="zh-CN" altLang="en-US" sz="3000" dirty="0"/>
          </a:p>
        </p:txBody>
      </p:sp>
      <p:sp>
        <p:nvSpPr>
          <p:cNvPr id="7" name="矩形 6">
            <a:extLst>
              <a:ext uri="{FF2B5EF4-FFF2-40B4-BE49-F238E27FC236}">
                <a16:creationId xmlns:a16="http://schemas.microsoft.com/office/drawing/2014/main" id="{2CA19B9C-93A3-2D48-8794-B3A253E2EA91}"/>
              </a:ext>
            </a:extLst>
          </p:cNvPr>
          <p:cNvSpPr/>
          <p:nvPr/>
        </p:nvSpPr>
        <p:spPr>
          <a:xfrm>
            <a:off x="2924525" y="5773571"/>
            <a:ext cx="3763617" cy="26897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Real Resource Load</a:t>
            </a:r>
            <a:endParaRPr kumimoji="1" lang="zh-CN" altLang="en-US" sz="3000" dirty="0"/>
          </a:p>
        </p:txBody>
      </p:sp>
      <p:sp>
        <p:nvSpPr>
          <p:cNvPr id="18" name="剪去单角的矩形 17">
            <a:extLst>
              <a:ext uri="{FF2B5EF4-FFF2-40B4-BE49-F238E27FC236}">
                <a16:creationId xmlns:a16="http://schemas.microsoft.com/office/drawing/2014/main" id="{9B70A86F-89B5-F848-89FB-06CFC7E4DF5F}"/>
              </a:ext>
            </a:extLst>
          </p:cNvPr>
          <p:cNvSpPr/>
          <p:nvPr/>
        </p:nvSpPr>
        <p:spPr>
          <a:xfrm>
            <a:off x="10571419" y="3732440"/>
            <a:ext cx="3763617" cy="4730843"/>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a:t>
            </a:r>
            <a:endParaRPr kumimoji="1" lang="zh-CN" altLang="en-US" dirty="0"/>
          </a:p>
        </p:txBody>
      </p:sp>
      <p:sp>
        <p:nvSpPr>
          <p:cNvPr id="19" name="矩形 18">
            <a:extLst>
              <a:ext uri="{FF2B5EF4-FFF2-40B4-BE49-F238E27FC236}">
                <a16:creationId xmlns:a16="http://schemas.microsoft.com/office/drawing/2014/main" id="{08577E87-5EBF-1B46-8A58-FCFE64114A8A}"/>
              </a:ext>
            </a:extLst>
          </p:cNvPr>
          <p:cNvSpPr/>
          <p:nvPr/>
        </p:nvSpPr>
        <p:spPr>
          <a:xfrm>
            <a:off x="10571418" y="4688843"/>
            <a:ext cx="3763617" cy="377443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err="1"/>
              <a:t>Allocatable</a:t>
            </a:r>
            <a:r>
              <a:rPr kumimoji="1" lang="en-US" altLang="zh-CN" sz="3000" dirty="0"/>
              <a:t> Resource</a:t>
            </a:r>
            <a:endParaRPr kumimoji="1" lang="zh-CN" altLang="en-US" sz="3000" dirty="0"/>
          </a:p>
        </p:txBody>
      </p:sp>
      <p:sp>
        <p:nvSpPr>
          <p:cNvPr id="20" name="矩形 19">
            <a:extLst>
              <a:ext uri="{FF2B5EF4-FFF2-40B4-BE49-F238E27FC236}">
                <a16:creationId xmlns:a16="http://schemas.microsoft.com/office/drawing/2014/main" id="{E7BFA573-DC16-3E4E-A7C7-1789F1712C24}"/>
              </a:ext>
            </a:extLst>
          </p:cNvPr>
          <p:cNvSpPr/>
          <p:nvPr/>
        </p:nvSpPr>
        <p:spPr>
          <a:xfrm>
            <a:off x="10571419" y="5307106"/>
            <a:ext cx="3763617" cy="31561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Allocated Resource</a:t>
            </a:r>
            <a:endParaRPr kumimoji="1" lang="zh-CN" altLang="en-US" sz="3000" dirty="0"/>
          </a:p>
        </p:txBody>
      </p:sp>
      <p:sp>
        <p:nvSpPr>
          <p:cNvPr id="21" name="矩形 20">
            <a:extLst>
              <a:ext uri="{FF2B5EF4-FFF2-40B4-BE49-F238E27FC236}">
                <a16:creationId xmlns:a16="http://schemas.microsoft.com/office/drawing/2014/main" id="{BEDC7943-CA06-BF4E-BBD2-AE8CD2E4F508}"/>
              </a:ext>
            </a:extLst>
          </p:cNvPr>
          <p:cNvSpPr/>
          <p:nvPr/>
        </p:nvSpPr>
        <p:spPr>
          <a:xfrm>
            <a:off x="10571419" y="5773571"/>
            <a:ext cx="3763617" cy="268971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Real Resource Load</a:t>
            </a:r>
            <a:endParaRPr kumimoji="1" lang="zh-CN" altLang="en-US" sz="3000" dirty="0"/>
          </a:p>
        </p:txBody>
      </p:sp>
      <p:sp>
        <p:nvSpPr>
          <p:cNvPr id="9" name="爆炸形 1 8">
            <a:extLst>
              <a:ext uri="{FF2B5EF4-FFF2-40B4-BE49-F238E27FC236}">
                <a16:creationId xmlns:a16="http://schemas.microsoft.com/office/drawing/2014/main" id="{8AD72980-8F14-EC48-9970-AD7AC9D7C02E}"/>
              </a:ext>
            </a:extLst>
          </p:cNvPr>
          <p:cNvSpPr/>
          <p:nvPr/>
        </p:nvSpPr>
        <p:spPr>
          <a:xfrm>
            <a:off x="7039323" y="5020235"/>
            <a:ext cx="3532094" cy="231364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Not Oversold</a:t>
            </a:r>
            <a:endParaRPr kumimoji="1" lang="zh-CN" altLang="en-US" sz="3000" dirty="0"/>
          </a:p>
          <a:p>
            <a:pPr algn="ctr"/>
            <a:endParaRPr kumimoji="1" lang="zh-CN" altLang="en-US" dirty="0"/>
          </a:p>
        </p:txBody>
      </p:sp>
    </p:spTree>
    <p:extLst>
      <p:ext uri="{BB962C8B-B14F-4D97-AF65-F5344CB8AC3E}">
        <p14:creationId xmlns:p14="http://schemas.microsoft.com/office/powerpoint/2010/main" val="26434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1447577" y="4224932"/>
            <a:ext cx="16589412" cy="1754326"/>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How to solve the multi-tenant resource preemption problem</a:t>
            </a:r>
          </a:p>
        </p:txBody>
      </p:sp>
      <p:sp>
        <p:nvSpPr>
          <p:cNvPr id="18" name="借助人工智能与大数据  更安全的互联网营销">
            <a:extLst>
              <a:ext uri="{FF2B5EF4-FFF2-40B4-BE49-F238E27FC236}">
                <a16:creationId xmlns:a16="http://schemas.microsoft.com/office/drawing/2014/main" id="{DCDE41CA-2069-5448-B143-4C7F1A94A16C}"/>
              </a:ext>
            </a:extLst>
          </p:cNvPr>
          <p:cNvSpPr txBox="1"/>
          <p:nvPr/>
        </p:nvSpPr>
        <p:spPr>
          <a:xfrm>
            <a:off x="2264023" y="7318226"/>
            <a:ext cx="9398588" cy="662600"/>
          </a:xfrm>
          <a:prstGeom prst="rect">
            <a:avLst/>
          </a:prstGeom>
          <a:ln w="12700">
            <a:miter lim="400000"/>
          </a:ln>
        </p:spPr>
        <p:txBody>
          <a:bodyPr wrap="square" lIns="25581" tIns="25582" rIns="25581" bIns="25582">
            <a:spAutoFit/>
          </a:bodyPr>
          <a:lstStyle>
            <a:lvl1pPr>
              <a:defRPr sz="2000">
                <a:solidFill>
                  <a:srgbClr val="00C8DC"/>
                </a:solidFill>
                <a:latin typeface="PingFang SC Regular"/>
                <a:ea typeface="PingFang SC Regular"/>
                <a:cs typeface="PingFang SC Regular"/>
                <a:sym typeface="PingFang SC Regular"/>
              </a:defRPr>
            </a:lvl1pPr>
          </a:lstStyle>
          <a:p>
            <a:pPr>
              <a:lnSpc>
                <a:spcPct val="150000"/>
              </a:lnSpc>
            </a:pPr>
            <a:endParaRPr lang="zh-CN" altLang="en-US" sz="30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69413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D74930C-E3C5-874E-960B-A0EEA6324650}"/>
              </a:ext>
            </a:extLst>
          </p:cNvPr>
          <p:cNvSpPr/>
          <p:nvPr/>
        </p:nvSpPr>
        <p:spPr>
          <a:xfrm>
            <a:off x="534161" y="4803273"/>
            <a:ext cx="1160228" cy="1133556"/>
          </a:xfrm>
          <a:prstGeom prst="ellipse">
            <a:avLst/>
          </a:prstGeom>
          <a:solidFill>
            <a:srgbClr val="9842D9"/>
          </a:solidFill>
        </p:spPr>
        <p:txBody>
          <a:bodyPr wrap="none" lIns="137197" tIns="68598" rIns="137197" bIns="68598" rtlCol="0" anchor="ctr">
            <a:noAutofit/>
          </a:bodyPr>
          <a:lstStyle/>
          <a:p>
            <a:pPr algn="ctr" defTabSz="1371966"/>
            <a:endParaRPr lang="zh-CN" altLang="en-US" sz="4200">
              <a:solidFill>
                <a:prstClr val="white"/>
              </a:solidFill>
              <a:latin typeface="思源黑体 CN ExtraLight"/>
              <a:ea typeface="思源黑体 CN ExtraLight"/>
              <a:cs typeface="思源黑体 CN ExtraLight"/>
              <a:sym typeface="+mn-lt"/>
            </a:endParaRPr>
          </a:p>
        </p:txBody>
      </p:sp>
      <p:sp>
        <p:nvSpPr>
          <p:cNvPr id="70660" name="TextBox 3"/>
          <p:cNvSpPr txBox="1">
            <a:spLocks noChangeArrowheads="1"/>
          </p:cNvSpPr>
          <p:nvPr/>
        </p:nvSpPr>
        <p:spPr bwMode="auto">
          <a:xfrm flipH="1">
            <a:off x="1593054" y="2139351"/>
            <a:ext cx="15102364" cy="83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endParaRPr lang="en-US" altLang="zh-CN" sz="4800" dirty="0">
              <a:latin typeface="TTTGB Medium" charset="-122"/>
              <a:ea typeface="TTTGB Medium" charset="-122"/>
              <a:cs typeface="TTTGB Medium" charset="-122"/>
            </a:endParaRPr>
          </a:p>
        </p:txBody>
      </p:sp>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Background</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a:extLst>
              <a:ext uri="{FF2B5EF4-FFF2-40B4-BE49-F238E27FC236}">
                <a16:creationId xmlns:a16="http://schemas.microsoft.com/office/drawing/2014/main" id="{1AD0EFA7-3895-9643-B238-985AB11E7C77}"/>
              </a:ext>
            </a:extLst>
          </p:cNvPr>
          <p:cNvSpPr/>
          <p:nvPr/>
        </p:nvSpPr>
        <p:spPr>
          <a:xfrm>
            <a:off x="537468" y="3187006"/>
            <a:ext cx="1160227" cy="1140777"/>
          </a:xfrm>
          <a:prstGeom prst="ellipse">
            <a:avLst/>
          </a:prstGeom>
          <a:solidFill>
            <a:srgbClr val="0280FC"/>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29">
            <a:extLst>
              <a:ext uri="{FF2B5EF4-FFF2-40B4-BE49-F238E27FC236}">
                <a16:creationId xmlns:a16="http://schemas.microsoft.com/office/drawing/2014/main" id="{2ACA8824-6B76-4E47-A79B-2C56034ACF0D}"/>
              </a:ext>
            </a:extLst>
          </p:cNvPr>
          <p:cNvSpPr txBox="1"/>
          <p:nvPr/>
        </p:nvSpPr>
        <p:spPr>
          <a:xfrm>
            <a:off x="1416062" y="1657709"/>
            <a:ext cx="16871938" cy="1879440"/>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r>
              <a:rPr lang="en-US" altLang="zh-CN" sz="3000" b="1" dirty="0">
                <a:solidFill>
                  <a:schemeClr val="tx1"/>
                </a:solidFill>
                <a:latin typeface="微软雅黑" panose="020B0503020204020204" charset="-122"/>
                <a:ea typeface="微软雅黑" panose="020B0503020204020204" charset="-122"/>
              </a:rPr>
              <a:t>Cloud has been the general trend. </a:t>
            </a:r>
            <a:r>
              <a:rPr lang="en-US" altLang="zh-CN" sz="3200" dirty="0">
                <a:latin typeface="TTTGB Medium" charset="-122"/>
                <a:ea typeface="TTTGB Medium" charset="-122"/>
                <a:cs typeface="TTTGB Medium" charset="-122"/>
              </a:rPr>
              <a:t>How to manage so many clusters ,resources and businesses</a:t>
            </a:r>
            <a:endParaRPr lang="en-US" altLang="zh-CN" sz="3200" b="1" dirty="0">
              <a:latin typeface="Microsoft YaHei Light" charset="-122"/>
              <a:ea typeface="Microsoft YaHei Light" charset="-122"/>
              <a:cs typeface="Microsoft YaHei Light" charset="-122"/>
              <a:sym typeface="+mn-lt"/>
            </a:endParaRPr>
          </a:p>
          <a:p>
            <a:endParaRPr lang="zh-CN" altLang="en-US" sz="3000" b="1" dirty="0">
              <a:solidFill>
                <a:schemeClr val="tx1"/>
              </a:solidFill>
              <a:latin typeface="微软雅黑" panose="020B0503020204020204" charset="-122"/>
              <a:ea typeface="微软雅黑" panose="020B0503020204020204" charset="-122"/>
            </a:endParaRPr>
          </a:p>
        </p:txBody>
      </p:sp>
      <p:sp>
        <p:nvSpPr>
          <p:cNvPr id="7" name="借助人工智能与大数据  更安全的互联网营销">
            <a:extLst>
              <a:ext uri="{FF2B5EF4-FFF2-40B4-BE49-F238E27FC236}">
                <a16:creationId xmlns:a16="http://schemas.microsoft.com/office/drawing/2014/main" id="{128E76E4-D1C9-7046-918D-7A74042EFD84}"/>
              </a:ext>
            </a:extLst>
          </p:cNvPr>
          <p:cNvSpPr txBox="1"/>
          <p:nvPr/>
        </p:nvSpPr>
        <p:spPr>
          <a:xfrm>
            <a:off x="2264022" y="3425930"/>
            <a:ext cx="11936985" cy="605661"/>
          </a:xfrm>
          <a:prstGeom prst="rect">
            <a:avLst/>
          </a:prstGeom>
          <a:ln w="12700">
            <a:miter lim="400000"/>
          </a:ln>
        </p:spPr>
        <p:txBody>
          <a:bodyPr wrap="square" lIns="25581" tIns="25582" rIns="25581" bIns="25582">
            <a:spAutoFit/>
          </a:bodyPr>
          <a:lstStyle>
            <a:lvl1pPr>
              <a:defRPr sz="2000">
                <a:solidFill>
                  <a:srgbClr val="00C8DC"/>
                </a:solidFill>
                <a:latin typeface="PingFang SC Regular"/>
                <a:ea typeface="PingFang SC Regular"/>
                <a:cs typeface="PingFang SC Regular"/>
                <a:sym typeface="PingFang SC Regular"/>
              </a:defRPr>
            </a:lvl1pPr>
          </a:lstStyle>
          <a:p>
            <a:pPr defTabSz="1371966"/>
            <a:r>
              <a:rPr lang="en-US" altLang="zh-CN" sz="3600" dirty="0">
                <a:solidFill>
                  <a:schemeClr val="tx1"/>
                </a:solidFill>
                <a:ea typeface="TTTGB Medium" charset="-122"/>
              </a:rPr>
              <a:t>How to ensure load balancing of cluster nodes</a:t>
            </a:r>
            <a:endParaRPr lang="en-US" altLang="zh-CN" sz="3200" b="1" dirty="0">
              <a:latin typeface="Microsoft YaHei Light" charset="-122"/>
              <a:ea typeface="Microsoft YaHei Light" charset="-122"/>
              <a:cs typeface="Microsoft YaHei Light" charset="-122"/>
              <a:sym typeface="+mn-lt"/>
            </a:endParaRPr>
          </a:p>
        </p:txBody>
      </p:sp>
      <p:sp>
        <p:nvSpPr>
          <p:cNvPr id="8" name="矩形 29">
            <a:extLst>
              <a:ext uri="{FF2B5EF4-FFF2-40B4-BE49-F238E27FC236}">
                <a16:creationId xmlns:a16="http://schemas.microsoft.com/office/drawing/2014/main" id="{13BFECB0-519D-0042-B3F7-76D393FC88BB}"/>
              </a:ext>
            </a:extLst>
          </p:cNvPr>
          <p:cNvSpPr txBox="1"/>
          <p:nvPr/>
        </p:nvSpPr>
        <p:spPr>
          <a:xfrm>
            <a:off x="537468" y="3335820"/>
            <a:ext cx="1160227" cy="779652"/>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pPr algn="ctr"/>
            <a:r>
              <a:rPr lang="en-US" altLang="zh-CN" sz="4000" b="1" dirty="0">
                <a:solidFill>
                  <a:schemeClr val="tx1"/>
                </a:solidFill>
                <a:latin typeface="微软雅黑" panose="020B0503020204020204" charset="-122"/>
                <a:ea typeface="微软雅黑" panose="020B0503020204020204" charset="-122"/>
              </a:rPr>
              <a:t>1</a:t>
            </a:r>
            <a:endParaRPr lang="zh-CN" altLang="en-US" sz="4000" b="1" dirty="0">
              <a:solidFill>
                <a:schemeClr val="tx1"/>
              </a:solidFill>
              <a:latin typeface="微软雅黑" panose="020B0503020204020204" charset="-122"/>
              <a:ea typeface="微软雅黑" panose="020B0503020204020204" charset="-122"/>
            </a:endParaRPr>
          </a:p>
        </p:txBody>
      </p:sp>
      <p:sp>
        <p:nvSpPr>
          <p:cNvPr id="10" name="矩形 29">
            <a:extLst>
              <a:ext uri="{FF2B5EF4-FFF2-40B4-BE49-F238E27FC236}">
                <a16:creationId xmlns:a16="http://schemas.microsoft.com/office/drawing/2014/main" id="{AD463826-5624-414F-BE59-01866ABC6C92}"/>
              </a:ext>
            </a:extLst>
          </p:cNvPr>
          <p:cNvSpPr txBox="1"/>
          <p:nvPr/>
        </p:nvSpPr>
        <p:spPr>
          <a:xfrm>
            <a:off x="534161" y="4980225"/>
            <a:ext cx="1160227" cy="779652"/>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pPr algn="ctr"/>
            <a:r>
              <a:rPr lang="en-US" altLang="zh-CN" sz="4000" b="1" dirty="0">
                <a:solidFill>
                  <a:schemeClr val="tx1"/>
                </a:solidFill>
                <a:latin typeface="微软雅黑" panose="020B0503020204020204" charset="-122"/>
                <a:ea typeface="微软雅黑" panose="020B0503020204020204" charset="-122"/>
              </a:rPr>
              <a:t>2</a:t>
            </a:r>
            <a:endParaRPr lang="zh-CN" altLang="en-US" sz="4000" b="1" dirty="0">
              <a:solidFill>
                <a:schemeClr val="tx1"/>
              </a:solidFill>
              <a:latin typeface="微软雅黑" panose="020B0503020204020204" charset="-122"/>
              <a:ea typeface="微软雅黑" panose="020B0503020204020204" charset="-122"/>
            </a:endParaRPr>
          </a:p>
        </p:txBody>
      </p:sp>
      <p:sp>
        <p:nvSpPr>
          <p:cNvPr id="14" name="借助人工智能与大数据  更安全的互联网营销">
            <a:extLst>
              <a:ext uri="{FF2B5EF4-FFF2-40B4-BE49-F238E27FC236}">
                <a16:creationId xmlns:a16="http://schemas.microsoft.com/office/drawing/2014/main" id="{3CA57259-8170-2B4F-A2A4-2C30719C38F3}"/>
              </a:ext>
            </a:extLst>
          </p:cNvPr>
          <p:cNvSpPr txBox="1"/>
          <p:nvPr/>
        </p:nvSpPr>
        <p:spPr>
          <a:xfrm>
            <a:off x="2264023" y="4833393"/>
            <a:ext cx="9398588" cy="809435"/>
          </a:xfrm>
          <a:prstGeom prst="rect">
            <a:avLst/>
          </a:prstGeom>
          <a:ln w="12700">
            <a:miter lim="400000"/>
          </a:ln>
        </p:spPr>
        <p:txBody>
          <a:bodyPr wrap="square" lIns="25581" tIns="25582" rIns="25581" bIns="25582">
            <a:spAutoFit/>
          </a:bodyPr>
          <a:lstStyle>
            <a:lvl1pPr>
              <a:defRPr sz="2000">
                <a:solidFill>
                  <a:srgbClr val="00C8DC"/>
                </a:solidFill>
                <a:latin typeface="PingFang SC Regular"/>
                <a:ea typeface="PingFang SC Regular"/>
                <a:cs typeface="PingFang SC Regular"/>
                <a:sym typeface="PingFang SC Regular"/>
              </a:defRPr>
            </a:lvl1pPr>
          </a:lstStyle>
          <a:p>
            <a:pPr>
              <a:lnSpc>
                <a:spcPct val="150000"/>
              </a:lnSpc>
            </a:pPr>
            <a:r>
              <a:rPr lang="en-US" altLang="zh-CN" sz="3600" dirty="0">
                <a:solidFill>
                  <a:schemeClr val="tx1"/>
                </a:solidFill>
                <a:ea typeface="TTTGB Medium" charset="-122"/>
              </a:rPr>
              <a:t>Improper resource requests</a:t>
            </a:r>
            <a:endParaRPr lang="zh-CN" altLang="en-US" sz="3600" dirty="0">
              <a:solidFill>
                <a:schemeClr val="tx1"/>
              </a:solidFill>
              <a:ea typeface="TTTGB Medium" charset="-122"/>
            </a:endParaRPr>
          </a:p>
        </p:txBody>
      </p:sp>
      <p:sp>
        <p:nvSpPr>
          <p:cNvPr id="15" name="椭圆 14"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605A2740-CB16-474A-965F-715473C4C5A1}"/>
              </a:ext>
            </a:extLst>
          </p:cNvPr>
          <p:cNvSpPr/>
          <p:nvPr/>
        </p:nvSpPr>
        <p:spPr>
          <a:xfrm>
            <a:off x="497190" y="6278813"/>
            <a:ext cx="1197198" cy="1140778"/>
          </a:xfrm>
          <a:prstGeom prst="ellipse">
            <a:avLst/>
          </a:prstGeom>
          <a:solidFill>
            <a:srgbClr val="FFC933"/>
          </a:solidFill>
        </p:spPr>
        <p:txBody>
          <a:bodyPr wrap="none" lIns="137197" tIns="68598" rIns="137197" bIns="68598" rtlCol="0" anchor="ctr">
            <a:noAutofit/>
          </a:bodyPr>
          <a:lstStyle/>
          <a:p>
            <a:pPr algn="ctr" defTabSz="1371966"/>
            <a:endParaRPr lang="zh-CN" altLang="en-US" sz="4200">
              <a:solidFill>
                <a:prstClr val="white"/>
              </a:solidFill>
              <a:latin typeface="思源黑体 CN ExtraLight"/>
              <a:ea typeface="思源黑体 CN ExtraLight"/>
              <a:cs typeface="思源黑体 CN ExtraLight"/>
              <a:sym typeface="+mn-lt"/>
            </a:endParaRPr>
          </a:p>
        </p:txBody>
      </p:sp>
      <p:sp>
        <p:nvSpPr>
          <p:cNvPr id="16" name="矩形 29">
            <a:extLst>
              <a:ext uri="{FF2B5EF4-FFF2-40B4-BE49-F238E27FC236}">
                <a16:creationId xmlns:a16="http://schemas.microsoft.com/office/drawing/2014/main" id="{CD9ED25A-89C7-5E46-B610-DFF76A80B648}"/>
              </a:ext>
            </a:extLst>
          </p:cNvPr>
          <p:cNvSpPr txBox="1"/>
          <p:nvPr/>
        </p:nvSpPr>
        <p:spPr>
          <a:xfrm>
            <a:off x="534161" y="6412319"/>
            <a:ext cx="1160227" cy="779652"/>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pPr algn="ctr"/>
            <a:r>
              <a:rPr lang="en-US" altLang="zh-CN" sz="4000" b="1" dirty="0">
                <a:solidFill>
                  <a:schemeClr val="tx1"/>
                </a:solidFill>
                <a:latin typeface="微软雅黑" panose="020B0503020204020204" charset="-122"/>
                <a:ea typeface="微软雅黑" panose="020B0503020204020204" charset="-122"/>
              </a:rPr>
              <a:t>3</a:t>
            </a:r>
            <a:endParaRPr lang="zh-CN" altLang="en-US" sz="4000" b="1" dirty="0">
              <a:solidFill>
                <a:schemeClr val="tx1"/>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E394EE0D-DAA0-874D-8A4A-DD836FF97340}"/>
              </a:ext>
            </a:extLst>
          </p:cNvPr>
          <p:cNvSpPr txBox="1"/>
          <p:nvPr/>
        </p:nvSpPr>
        <p:spPr>
          <a:xfrm>
            <a:off x="2157192" y="8157174"/>
            <a:ext cx="7685694" cy="646331"/>
          </a:xfrm>
          <a:prstGeom prst="rect">
            <a:avLst/>
          </a:prstGeom>
          <a:noFill/>
        </p:spPr>
        <p:txBody>
          <a:bodyPr wrap="none" rtlCol="0">
            <a:spAutoFit/>
          </a:bodyPr>
          <a:lstStyle/>
          <a:p>
            <a:r>
              <a:rPr lang="en-US" altLang="zh-CN" dirty="0">
                <a:latin typeface="TTTGB Medium" charset="-122"/>
                <a:ea typeface="TTTGB Medium" charset="-122"/>
                <a:cs typeface="TTTGB Medium" charset="-122"/>
              </a:rPr>
              <a:t>Multi-tenant resource preemption</a:t>
            </a:r>
            <a:endParaRPr kumimoji="1" lang="zh-CN" altLang="en-US" dirty="0"/>
          </a:p>
        </p:txBody>
      </p:sp>
      <p:sp>
        <p:nvSpPr>
          <p:cNvPr id="17" name="文本框 16">
            <a:extLst>
              <a:ext uri="{FF2B5EF4-FFF2-40B4-BE49-F238E27FC236}">
                <a16:creationId xmlns:a16="http://schemas.microsoft.com/office/drawing/2014/main" id="{521F7263-B441-C343-8968-1230C0C2A3FD}"/>
              </a:ext>
            </a:extLst>
          </p:cNvPr>
          <p:cNvSpPr txBox="1"/>
          <p:nvPr/>
        </p:nvSpPr>
        <p:spPr>
          <a:xfrm>
            <a:off x="2114948" y="6471329"/>
            <a:ext cx="11936986" cy="646331"/>
          </a:xfrm>
          <a:prstGeom prst="rect">
            <a:avLst/>
          </a:prstGeom>
          <a:noFill/>
        </p:spPr>
        <p:txBody>
          <a:bodyPr wrap="none" rtlCol="0">
            <a:spAutoFit/>
          </a:bodyPr>
          <a:lstStyle/>
          <a:p>
            <a:pPr defTabSz="1371966"/>
            <a:r>
              <a:rPr lang="en-US" altLang="zh-CN" dirty="0">
                <a:latin typeface="TTTGB Medium" charset="-122"/>
                <a:ea typeface="TTTGB Medium" charset="-122"/>
                <a:cs typeface="TTTGB Medium" charset="-122"/>
              </a:rPr>
              <a:t>How to expand horizontally more quickly and flexibly</a:t>
            </a:r>
            <a:endParaRPr lang="en-US" altLang="zh-CN" b="1" dirty="0">
              <a:latin typeface="Microsoft YaHei Light" charset="-122"/>
              <a:ea typeface="Microsoft YaHei Light" charset="-122"/>
              <a:cs typeface="Microsoft YaHei Light" charset="-122"/>
              <a:sym typeface="+mn-lt"/>
            </a:endParaRPr>
          </a:p>
        </p:txBody>
      </p:sp>
      <p:sp>
        <p:nvSpPr>
          <p:cNvPr id="19" name="椭圆 18"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9DAC45BC-AA7F-0640-911B-507C1CE86F84}"/>
              </a:ext>
            </a:extLst>
          </p:cNvPr>
          <p:cNvSpPr/>
          <p:nvPr/>
        </p:nvSpPr>
        <p:spPr>
          <a:xfrm>
            <a:off x="497190" y="7914560"/>
            <a:ext cx="1197198" cy="1140778"/>
          </a:xfrm>
          <a:prstGeom prst="ellipse">
            <a:avLst/>
          </a:prstGeom>
          <a:solidFill>
            <a:srgbClr val="29CC85"/>
          </a:solidFill>
        </p:spPr>
        <p:txBody>
          <a:bodyPr wrap="none" lIns="137197" tIns="68598" rIns="137197" bIns="68598" rtlCol="0" anchor="ctr">
            <a:noAutofit/>
          </a:bodyPr>
          <a:lstStyle/>
          <a:p>
            <a:pPr algn="ctr" defTabSz="1371966"/>
            <a:endParaRPr lang="zh-CN" altLang="en-US" sz="4200">
              <a:solidFill>
                <a:prstClr val="white"/>
              </a:solidFill>
              <a:latin typeface="思源黑体 CN ExtraLight"/>
              <a:ea typeface="思源黑体 CN ExtraLight"/>
              <a:cs typeface="思源黑体 CN ExtraLight"/>
              <a:sym typeface="+mn-lt"/>
            </a:endParaRPr>
          </a:p>
        </p:txBody>
      </p:sp>
      <p:sp>
        <p:nvSpPr>
          <p:cNvPr id="20" name="矩形 29">
            <a:extLst>
              <a:ext uri="{FF2B5EF4-FFF2-40B4-BE49-F238E27FC236}">
                <a16:creationId xmlns:a16="http://schemas.microsoft.com/office/drawing/2014/main" id="{01526D9F-4972-D04E-BCE5-D94F760B9237}"/>
              </a:ext>
            </a:extLst>
          </p:cNvPr>
          <p:cNvSpPr txBox="1"/>
          <p:nvPr/>
        </p:nvSpPr>
        <p:spPr>
          <a:xfrm>
            <a:off x="534160" y="8095123"/>
            <a:ext cx="1160227" cy="779652"/>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pPr algn="ctr"/>
            <a:r>
              <a:rPr lang="en-US" altLang="zh-CN" sz="4000" b="1" dirty="0">
                <a:solidFill>
                  <a:schemeClr val="tx1"/>
                </a:solidFill>
                <a:latin typeface="微软雅黑" panose="020B0503020204020204" charset="-122"/>
                <a:ea typeface="微软雅黑" panose="020B0503020204020204" charset="-122"/>
              </a:rPr>
              <a:t>4</a:t>
            </a:r>
            <a:endParaRPr lang="zh-CN" altLang="en-US" sz="4000" b="1"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7625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err="1">
                <a:latin typeface="TTTGB Medium" charset="-122"/>
                <a:ea typeface="TTTGB Medium" charset="-122"/>
                <a:cs typeface="TTTGB Medium" charset="-122"/>
              </a:rPr>
              <a:t>DynamicQuota</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3">
            <a:extLst>
              <a:ext uri="{FF2B5EF4-FFF2-40B4-BE49-F238E27FC236}">
                <a16:creationId xmlns:a16="http://schemas.microsoft.com/office/drawing/2014/main" id="{87542E7C-E5AB-8C44-AF40-D4249302470F}"/>
              </a:ext>
            </a:extLst>
          </p:cNvPr>
          <p:cNvSpPr txBox="1">
            <a:spLocks noChangeArrowheads="1"/>
          </p:cNvSpPr>
          <p:nvPr/>
        </p:nvSpPr>
        <p:spPr bwMode="auto">
          <a:xfrm flipH="1">
            <a:off x="1196002" y="1703831"/>
            <a:ext cx="15102364" cy="118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 altLang="zh-CN" sz="3000" dirty="0">
                <a:latin typeface="TTTGB Medium" charset="-122"/>
                <a:ea typeface="TTTGB Medium" charset="-122"/>
                <a:cs typeface="TTTGB Medium" charset="-122"/>
              </a:rPr>
              <a:t>How to prevent resource preemption between different businesses </a:t>
            </a:r>
            <a:r>
              <a:rPr lang="zh-CN" altLang="en-US" sz="3000" dirty="0">
                <a:latin typeface="TTTGB Medium" charset="-122"/>
                <a:ea typeface="TTTGB Medium" charset="-122"/>
                <a:cs typeface="TTTGB Medium" charset="-122"/>
              </a:rPr>
              <a:t> </a:t>
            </a:r>
            <a:r>
              <a:rPr lang="en-US" altLang="zh-CN" sz="3000" dirty="0">
                <a:latin typeface="TTTGB Medium" charset="-122"/>
                <a:ea typeface="TTTGB Medium" charset="-122"/>
                <a:cs typeface="TTTGB Medium" charset="-122"/>
              </a:rPr>
              <a:t>and </a:t>
            </a:r>
            <a:r>
              <a:rPr lang="en" altLang="zh-CN" sz="3200" dirty="0"/>
              <a:t>provide resource guarantee for important activities.</a:t>
            </a:r>
            <a:endParaRPr lang="en-US" altLang="zh-CN" sz="3000" dirty="0">
              <a:latin typeface="TTTGB Medium" charset="-122"/>
              <a:ea typeface="TTTGB Medium" charset="-122"/>
              <a:cs typeface="TTTGB Medium" charset="-122"/>
            </a:endParaRPr>
          </a:p>
        </p:txBody>
      </p:sp>
      <p:sp>
        <p:nvSpPr>
          <p:cNvPr id="5" name="剪去单角的矩形 4">
            <a:extLst>
              <a:ext uri="{FF2B5EF4-FFF2-40B4-BE49-F238E27FC236}">
                <a16:creationId xmlns:a16="http://schemas.microsoft.com/office/drawing/2014/main" id="{21284798-770B-9846-8FEE-D33892B94B8F}"/>
              </a:ext>
            </a:extLst>
          </p:cNvPr>
          <p:cNvSpPr/>
          <p:nvPr/>
        </p:nvSpPr>
        <p:spPr>
          <a:xfrm>
            <a:off x="11835443" y="5148262"/>
            <a:ext cx="3763617" cy="4730843"/>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a:t>
            </a:r>
            <a:endParaRPr kumimoji="1" lang="zh-CN" altLang="en-US" dirty="0"/>
          </a:p>
        </p:txBody>
      </p:sp>
      <p:sp>
        <p:nvSpPr>
          <p:cNvPr id="2" name="矩形 1">
            <a:extLst>
              <a:ext uri="{FF2B5EF4-FFF2-40B4-BE49-F238E27FC236}">
                <a16:creationId xmlns:a16="http://schemas.microsoft.com/office/drawing/2014/main" id="{F932F62C-EF8C-7948-B8D0-FD332FF6AED6}"/>
              </a:ext>
            </a:extLst>
          </p:cNvPr>
          <p:cNvSpPr/>
          <p:nvPr/>
        </p:nvSpPr>
        <p:spPr>
          <a:xfrm>
            <a:off x="11835443" y="8391565"/>
            <a:ext cx="3763617" cy="1487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Product1 Used Resource</a:t>
            </a:r>
            <a:endParaRPr kumimoji="1" lang="zh-CN" altLang="en-US" sz="3000" dirty="0"/>
          </a:p>
        </p:txBody>
      </p:sp>
      <p:sp>
        <p:nvSpPr>
          <p:cNvPr id="9" name="矩形 8">
            <a:extLst>
              <a:ext uri="{FF2B5EF4-FFF2-40B4-BE49-F238E27FC236}">
                <a16:creationId xmlns:a16="http://schemas.microsoft.com/office/drawing/2014/main" id="{F01B4252-2F9A-DC44-8AB9-1299A6740547}"/>
              </a:ext>
            </a:extLst>
          </p:cNvPr>
          <p:cNvSpPr/>
          <p:nvPr/>
        </p:nvSpPr>
        <p:spPr>
          <a:xfrm>
            <a:off x="11835442" y="6991169"/>
            <a:ext cx="3763617" cy="14024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Product3 Used Resource</a:t>
            </a:r>
            <a:endParaRPr kumimoji="1" lang="zh-CN" altLang="en-US" sz="3000" dirty="0"/>
          </a:p>
        </p:txBody>
      </p:sp>
      <p:sp>
        <p:nvSpPr>
          <p:cNvPr id="10" name="矩形 9">
            <a:extLst>
              <a:ext uri="{FF2B5EF4-FFF2-40B4-BE49-F238E27FC236}">
                <a16:creationId xmlns:a16="http://schemas.microsoft.com/office/drawing/2014/main" id="{D8306AA8-5251-274B-BAAC-05F1EE89C26B}"/>
              </a:ext>
            </a:extLst>
          </p:cNvPr>
          <p:cNvSpPr/>
          <p:nvPr/>
        </p:nvSpPr>
        <p:spPr>
          <a:xfrm>
            <a:off x="11835441" y="5871785"/>
            <a:ext cx="3763617" cy="110145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Product4 Used Resource</a:t>
            </a:r>
            <a:endParaRPr kumimoji="1" lang="zh-CN" altLang="en-US" sz="3000" dirty="0"/>
          </a:p>
        </p:txBody>
      </p:sp>
      <p:sp>
        <p:nvSpPr>
          <p:cNvPr id="13" name="矩形 12">
            <a:extLst>
              <a:ext uri="{FF2B5EF4-FFF2-40B4-BE49-F238E27FC236}">
                <a16:creationId xmlns:a16="http://schemas.microsoft.com/office/drawing/2014/main" id="{8F7BBC8D-AE8A-AD46-AF97-E39D215AA857}"/>
              </a:ext>
            </a:extLst>
          </p:cNvPr>
          <p:cNvSpPr/>
          <p:nvPr/>
        </p:nvSpPr>
        <p:spPr>
          <a:xfrm>
            <a:off x="1359222" y="7207444"/>
            <a:ext cx="3763617" cy="11344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Product2 Pod</a:t>
            </a:r>
            <a:endParaRPr kumimoji="1" lang="zh-CN" altLang="en-US" dirty="0"/>
          </a:p>
        </p:txBody>
      </p:sp>
      <p:sp>
        <p:nvSpPr>
          <p:cNvPr id="8" name="圆角矩形 7">
            <a:extLst>
              <a:ext uri="{FF2B5EF4-FFF2-40B4-BE49-F238E27FC236}">
                <a16:creationId xmlns:a16="http://schemas.microsoft.com/office/drawing/2014/main" id="{01278D7C-F36F-9E4C-8A64-4D0727C43B9C}"/>
              </a:ext>
            </a:extLst>
          </p:cNvPr>
          <p:cNvSpPr/>
          <p:nvPr/>
        </p:nvSpPr>
        <p:spPr>
          <a:xfrm>
            <a:off x="6211641" y="3207412"/>
            <a:ext cx="4278701" cy="97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Kube</a:t>
            </a:r>
            <a:r>
              <a:rPr kumimoji="1" lang="en-US" altLang="zh-CN" dirty="0"/>
              <a:t>-scheduler</a:t>
            </a:r>
            <a:endParaRPr kumimoji="1" lang="zh-CN" altLang="en-US" dirty="0"/>
          </a:p>
        </p:txBody>
      </p:sp>
      <p:cxnSp>
        <p:nvCxnSpPr>
          <p:cNvPr id="15" name="直线箭头连接符 14">
            <a:extLst>
              <a:ext uri="{FF2B5EF4-FFF2-40B4-BE49-F238E27FC236}">
                <a16:creationId xmlns:a16="http://schemas.microsoft.com/office/drawing/2014/main" id="{D9AC22FF-3A01-174D-A130-A7E565C3E884}"/>
              </a:ext>
            </a:extLst>
          </p:cNvPr>
          <p:cNvCxnSpPr>
            <a:stCxn id="13" idx="0"/>
            <a:endCxn id="8" idx="2"/>
          </p:cNvCxnSpPr>
          <p:nvPr/>
        </p:nvCxnSpPr>
        <p:spPr>
          <a:xfrm flipV="1">
            <a:off x="3241031" y="4178938"/>
            <a:ext cx="5109961" cy="3028506"/>
          </a:xfrm>
          <a:prstGeom prst="straightConnector1">
            <a:avLst/>
          </a:prstGeom>
          <a:ln w="508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爆炸形 1 2">
            <a:extLst>
              <a:ext uri="{FF2B5EF4-FFF2-40B4-BE49-F238E27FC236}">
                <a16:creationId xmlns:a16="http://schemas.microsoft.com/office/drawing/2014/main" id="{E02BF7FF-5947-9945-BAF7-3CE96D7C1050}"/>
              </a:ext>
            </a:extLst>
          </p:cNvPr>
          <p:cNvSpPr/>
          <p:nvPr/>
        </p:nvSpPr>
        <p:spPr>
          <a:xfrm>
            <a:off x="2972109" y="4644093"/>
            <a:ext cx="6479063" cy="2312992"/>
          </a:xfrm>
          <a:prstGeom prst="irregularSeal1">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dirty="0"/>
              <a:t>No resources</a:t>
            </a:r>
            <a:r>
              <a:rPr kumimoji="1" lang="zh-CN" altLang="en-US" dirty="0"/>
              <a:t> </a:t>
            </a:r>
            <a:r>
              <a:rPr kumimoji="1" lang="en-US" altLang="zh-CN" dirty="0"/>
              <a:t>Pending</a:t>
            </a:r>
            <a:endParaRPr kumimoji="1" lang="zh-CN" altLang="en-US" dirty="0"/>
          </a:p>
        </p:txBody>
      </p:sp>
      <p:cxnSp>
        <p:nvCxnSpPr>
          <p:cNvPr id="19" name="直线箭头连接符 18">
            <a:extLst>
              <a:ext uri="{FF2B5EF4-FFF2-40B4-BE49-F238E27FC236}">
                <a16:creationId xmlns:a16="http://schemas.microsoft.com/office/drawing/2014/main" id="{DD6192F6-F6AA-A946-A150-8EAE192E7AD0}"/>
              </a:ext>
            </a:extLst>
          </p:cNvPr>
          <p:cNvCxnSpPr>
            <a:cxnSpLocks/>
            <a:stCxn id="5" idx="3"/>
            <a:endCxn id="8" idx="2"/>
          </p:cNvCxnSpPr>
          <p:nvPr/>
        </p:nvCxnSpPr>
        <p:spPr>
          <a:xfrm flipH="1" flipV="1">
            <a:off x="8350992" y="4178938"/>
            <a:ext cx="5366260" cy="969324"/>
          </a:xfrm>
          <a:prstGeom prst="straightConnector1">
            <a:avLst/>
          </a:prstGeom>
          <a:ln w="50800">
            <a:solidFill>
              <a:schemeClr val="accent2">
                <a:lumMod val="40000"/>
                <a:lumOff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183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err="1">
                <a:latin typeface="TTTGB Medium" charset="-122"/>
                <a:ea typeface="TTTGB Medium" charset="-122"/>
                <a:cs typeface="TTTGB Medium" charset="-122"/>
              </a:rPr>
              <a:t>DynamicQuota</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剪去单角的矩形 4">
            <a:extLst>
              <a:ext uri="{FF2B5EF4-FFF2-40B4-BE49-F238E27FC236}">
                <a16:creationId xmlns:a16="http://schemas.microsoft.com/office/drawing/2014/main" id="{21284798-770B-9846-8FEE-D33892B94B8F}"/>
              </a:ext>
            </a:extLst>
          </p:cNvPr>
          <p:cNvSpPr/>
          <p:nvPr/>
        </p:nvSpPr>
        <p:spPr>
          <a:xfrm>
            <a:off x="1777043" y="4573056"/>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Cluster1</a:t>
            </a:r>
            <a:endParaRPr kumimoji="1" lang="zh-CN" altLang="en-US" dirty="0"/>
          </a:p>
        </p:txBody>
      </p:sp>
      <p:sp>
        <p:nvSpPr>
          <p:cNvPr id="14" name="剪去单角的矩形 13">
            <a:extLst>
              <a:ext uri="{FF2B5EF4-FFF2-40B4-BE49-F238E27FC236}">
                <a16:creationId xmlns:a16="http://schemas.microsoft.com/office/drawing/2014/main" id="{35DC1595-B086-2641-A8D4-1814DB464C6F}"/>
              </a:ext>
            </a:extLst>
          </p:cNvPr>
          <p:cNvSpPr/>
          <p:nvPr/>
        </p:nvSpPr>
        <p:spPr>
          <a:xfrm>
            <a:off x="7502108" y="4573057"/>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Cluster2</a:t>
            </a:r>
            <a:endParaRPr kumimoji="1" lang="zh-CN" altLang="en-US" dirty="0"/>
          </a:p>
        </p:txBody>
      </p:sp>
      <p:sp>
        <p:nvSpPr>
          <p:cNvPr id="17" name="剪去单角的矩形 16">
            <a:extLst>
              <a:ext uri="{FF2B5EF4-FFF2-40B4-BE49-F238E27FC236}">
                <a16:creationId xmlns:a16="http://schemas.microsoft.com/office/drawing/2014/main" id="{13D0897C-6299-774B-B104-709EC3397F41}"/>
              </a:ext>
            </a:extLst>
          </p:cNvPr>
          <p:cNvSpPr/>
          <p:nvPr/>
        </p:nvSpPr>
        <p:spPr>
          <a:xfrm>
            <a:off x="13227173" y="4573057"/>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Cluster3</a:t>
            </a:r>
            <a:endParaRPr kumimoji="1" lang="zh-CN" altLang="en-US" dirty="0"/>
          </a:p>
        </p:txBody>
      </p:sp>
      <p:sp>
        <p:nvSpPr>
          <p:cNvPr id="21" name="矩形 20">
            <a:extLst>
              <a:ext uri="{FF2B5EF4-FFF2-40B4-BE49-F238E27FC236}">
                <a16:creationId xmlns:a16="http://schemas.microsoft.com/office/drawing/2014/main" id="{9A2771C7-6FF4-4546-A54A-AB4A660E32B9}"/>
              </a:ext>
            </a:extLst>
          </p:cNvPr>
          <p:cNvSpPr/>
          <p:nvPr/>
        </p:nvSpPr>
        <p:spPr>
          <a:xfrm>
            <a:off x="1777043" y="7884543"/>
            <a:ext cx="3763617" cy="185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Product1 Quota</a:t>
            </a:r>
            <a:endParaRPr kumimoji="1" lang="zh-CN" altLang="en-US" sz="3000" dirty="0"/>
          </a:p>
        </p:txBody>
      </p:sp>
      <p:sp>
        <p:nvSpPr>
          <p:cNvPr id="22" name="矩形 21">
            <a:extLst>
              <a:ext uri="{FF2B5EF4-FFF2-40B4-BE49-F238E27FC236}">
                <a16:creationId xmlns:a16="http://schemas.microsoft.com/office/drawing/2014/main" id="{51069D1E-9BC7-3643-91CC-401A0C582CA7}"/>
              </a:ext>
            </a:extLst>
          </p:cNvPr>
          <p:cNvSpPr/>
          <p:nvPr/>
        </p:nvSpPr>
        <p:spPr>
          <a:xfrm>
            <a:off x="7502107" y="8212347"/>
            <a:ext cx="3763617" cy="1529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Product1 Quota</a:t>
            </a:r>
            <a:endParaRPr kumimoji="1" lang="zh-CN" altLang="en-US" sz="3000" dirty="0"/>
          </a:p>
        </p:txBody>
      </p:sp>
      <p:sp>
        <p:nvSpPr>
          <p:cNvPr id="23" name="矩形 22">
            <a:extLst>
              <a:ext uri="{FF2B5EF4-FFF2-40B4-BE49-F238E27FC236}">
                <a16:creationId xmlns:a16="http://schemas.microsoft.com/office/drawing/2014/main" id="{979EBD6D-9063-FF48-9B2F-1309130FD8AE}"/>
              </a:ext>
            </a:extLst>
          </p:cNvPr>
          <p:cNvSpPr/>
          <p:nvPr/>
        </p:nvSpPr>
        <p:spPr>
          <a:xfrm>
            <a:off x="13227172" y="7487728"/>
            <a:ext cx="3763617" cy="2253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Product1 Quota</a:t>
            </a:r>
            <a:endParaRPr kumimoji="1" lang="zh-CN" altLang="en-US" sz="3000" dirty="0"/>
          </a:p>
        </p:txBody>
      </p:sp>
      <p:sp>
        <p:nvSpPr>
          <p:cNvPr id="24" name="矩形 23">
            <a:extLst>
              <a:ext uri="{FF2B5EF4-FFF2-40B4-BE49-F238E27FC236}">
                <a16:creationId xmlns:a16="http://schemas.microsoft.com/office/drawing/2014/main" id="{0B607133-8975-D841-9411-9B3376E7A953}"/>
              </a:ext>
            </a:extLst>
          </p:cNvPr>
          <p:cNvSpPr/>
          <p:nvPr/>
        </p:nvSpPr>
        <p:spPr>
          <a:xfrm>
            <a:off x="1777043" y="5624424"/>
            <a:ext cx="3763617" cy="225489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25" name="矩形 24">
            <a:extLst>
              <a:ext uri="{FF2B5EF4-FFF2-40B4-BE49-F238E27FC236}">
                <a16:creationId xmlns:a16="http://schemas.microsoft.com/office/drawing/2014/main" id="{250D9636-5A83-9341-907F-DF092B6EB242}"/>
              </a:ext>
            </a:extLst>
          </p:cNvPr>
          <p:cNvSpPr/>
          <p:nvPr/>
        </p:nvSpPr>
        <p:spPr>
          <a:xfrm>
            <a:off x="7502106" y="6639455"/>
            <a:ext cx="3763617" cy="157289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26" name="矩形 25">
            <a:extLst>
              <a:ext uri="{FF2B5EF4-FFF2-40B4-BE49-F238E27FC236}">
                <a16:creationId xmlns:a16="http://schemas.microsoft.com/office/drawing/2014/main" id="{A5227823-2B35-AB4D-9CA8-490834DEB207}"/>
              </a:ext>
            </a:extLst>
          </p:cNvPr>
          <p:cNvSpPr/>
          <p:nvPr/>
        </p:nvSpPr>
        <p:spPr>
          <a:xfrm>
            <a:off x="13227169" y="5624423"/>
            <a:ext cx="3763617" cy="18524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27" name="圆角矩形 26">
            <a:extLst>
              <a:ext uri="{FF2B5EF4-FFF2-40B4-BE49-F238E27FC236}">
                <a16:creationId xmlns:a16="http://schemas.microsoft.com/office/drawing/2014/main" id="{75B3EB2D-4588-D54F-9D98-DF1A572CC89F}"/>
              </a:ext>
            </a:extLst>
          </p:cNvPr>
          <p:cNvSpPr/>
          <p:nvPr/>
        </p:nvSpPr>
        <p:spPr>
          <a:xfrm>
            <a:off x="2260152" y="7157287"/>
            <a:ext cx="2797395" cy="603849"/>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Product2 Pod</a:t>
            </a:r>
            <a:endParaRPr kumimoji="1" lang="zh-CN" altLang="en-US" dirty="0"/>
          </a:p>
        </p:txBody>
      </p:sp>
      <p:sp>
        <p:nvSpPr>
          <p:cNvPr id="29" name="圆角矩形 28">
            <a:extLst>
              <a:ext uri="{FF2B5EF4-FFF2-40B4-BE49-F238E27FC236}">
                <a16:creationId xmlns:a16="http://schemas.microsoft.com/office/drawing/2014/main" id="{BEDFFC87-DE53-2F4B-9962-536249825200}"/>
              </a:ext>
            </a:extLst>
          </p:cNvPr>
          <p:cNvSpPr/>
          <p:nvPr/>
        </p:nvSpPr>
        <p:spPr>
          <a:xfrm>
            <a:off x="13523777" y="6751870"/>
            <a:ext cx="3187647" cy="603849"/>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Product2 Pod</a:t>
            </a:r>
            <a:endParaRPr kumimoji="1" lang="zh-CN" altLang="en-US" dirty="0"/>
          </a:p>
        </p:txBody>
      </p:sp>
      <p:sp>
        <p:nvSpPr>
          <p:cNvPr id="30" name="圆角矩形 29">
            <a:extLst>
              <a:ext uri="{FF2B5EF4-FFF2-40B4-BE49-F238E27FC236}">
                <a16:creationId xmlns:a16="http://schemas.microsoft.com/office/drawing/2014/main" id="{42E587F5-A1C3-054F-9F50-58EBD09CBF75}"/>
              </a:ext>
            </a:extLst>
          </p:cNvPr>
          <p:cNvSpPr/>
          <p:nvPr/>
        </p:nvSpPr>
        <p:spPr>
          <a:xfrm>
            <a:off x="2260152" y="6346978"/>
            <a:ext cx="2797395" cy="60384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Product2 Pod</a:t>
            </a:r>
            <a:endParaRPr kumimoji="1" lang="zh-CN" altLang="en-US" dirty="0"/>
          </a:p>
        </p:txBody>
      </p:sp>
      <p:sp>
        <p:nvSpPr>
          <p:cNvPr id="31" name="圆角矩形 30">
            <a:extLst>
              <a:ext uri="{FF2B5EF4-FFF2-40B4-BE49-F238E27FC236}">
                <a16:creationId xmlns:a16="http://schemas.microsoft.com/office/drawing/2014/main" id="{94BBA13D-A424-784A-AC17-EA7AB5E1CB79}"/>
              </a:ext>
            </a:extLst>
          </p:cNvPr>
          <p:cNvSpPr/>
          <p:nvPr/>
        </p:nvSpPr>
        <p:spPr>
          <a:xfrm>
            <a:off x="13523777" y="8976932"/>
            <a:ext cx="3170399" cy="603849"/>
          </a:xfrm>
          <a:prstGeom prst="roundRect">
            <a:avLst/>
          </a:prstGeom>
          <a:solidFill>
            <a:schemeClr val="accent1">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Product1 Pod</a:t>
            </a:r>
            <a:endParaRPr kumimoji="1" lang="zh-CN" altLang="en-US" dirty="0"/>
          </a:p>
        </p:txBody>
      </p:sp>
      <p:sp>
        <p:nvSpPr>
          <p:cNvPr id="32" name="圆角矩形 31">
            <a:extLst>
              <a:ext uri="{FF2B5EF4-FFF2-40B4-BE49-F238E27FC236}">
                <a16:creationId xmlns:a16="http://schemas.microsoft.com/office/drawing/2014/main" id="{BC61CCC4-3385-D94C-BE2E-D9D1DA86CE11}"/>
              </a:ext>
            </a:extLst>
          </p:cNvPr>
          <p:cNvSpPr/>
          <p:nvPr/>
        </p:nvSpPr>
        <p:spPr>
          <a:xfrm>
            <a:off x="13523777" y="8186701"/>
            <a:ext cx="3170399" cy="603849"/>
          </a:xfrm>
          <a:prstGeom prst="roundRect">
            <a:avLst/>
          </a:prstGeom>
          <a:solidFill>
            <a:schemeClr val="accent1">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Product1 Pod</a:t>
            </a:r>
            <a:endParaRPr kumimoji="1" lang="zh-CN" altLang="en-US" dirty="0"/>
          </a:p>
        </p:txBody>
      </p:sp>
      <p:sp>
        <p:nvSpPr>
          <p:cNvPr id="33" name="圆角矩形 32">
            <a:extLst>
              <a:ext uri="{FF2B5EF4-FFF2-40B4-BE49-F238E27FC236}">
                <a16:creationId xmlns:a16="http://schemas.microsoft.com/office/drawing/2014/main" id="{B68A55DD-67BA-8646-8EE2-C8C5C1509BBF}"/>
              </a:ext>
            </a:extLst>
          </p:cNvPr>
          <p:cNvSpPr/>
          <p:nvPr/>
        </p:nvSpPr>
        <p:spPr>
          <a:xfrm>
            <a:off x="7960555" y="9077516"/>
            <a:ext cx="2846717" cy="603849"/>
          </a:xfrm>
          <a:prstGeom prst="roundRect">
            <a:avLst/>
          </a:prstGeom>
          <a:solidFill>
            <a:schemeClr val="accent1">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Product1 Pod</a:t>
            </a:r>
            <a:endParaRPr kumimoji="1" lang="zh-CN" altLang="en-US" dirty="0"/>
          </a:p>
        </p:txBody>
      </p:sp>
      <p:sp>
        <p:nvSpPr>
          <p:cNvPr id="34" name="TextBox 3">
            <a:extLst>
              <a:ext uri="{FF2B5EF4-FFF2-40B4-BE49-F238E27FC236}">
                <a16:creationId xmlns:a16="http://schemas.microsoft.com/office/drawing/2014/main" id="{5BEE509F-46B4-9849-BB74-0CB838C6F4F3}"/>
              </a:ext>
            </a:extLst>
          </p:cNvPr>
          <p:cNvSpPr txBox="1">
            <a:spLocks noChangeArrowheads="1"/>
          </p:cNvSpPr>
          <p:nvPr/>
        </p:nvSpPr>
        <p:spPr bwMode="auto">
          <a:xfrm flipH="1">
            <a:off x="6010050" y="3056348"/>
            <a:ext cx="10018843" cy="524311"/>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US" altLang="zh-CN" sz="3000" dirty="0">
                <a:latin typeface="TTTGB Medium" charset="-122"/>
                <a:ea typeface="TTTGB Medium" charset="-122"/>
                <a:cs typeface="TTTGB Medium" charset="-122"/>
              </a:rPr>
              <a:t> Other products cannot use the resources of product2</a:t>
            </a:r>
          </a:p>
        </p:txBody>
      </p:sp>
      <p:sp>
        <p:nvSpPr>
          <p:cNvPr id="35" name="右大括号 34">
            <a:extLst>
              <a:ext uri="{FF2B5EF4-FFF2-40B4-BE49-F238E27FC236}">
                <a16:creationId xmlns:a16="http://schemas.microsoft.com/office/drawing/2014/main" id="{2B70F15D-A9FA-C342-A389-D9E16A87818E}"/>
              </a:ext>
            </a:extLst>
          </p:cNvPr>
          <p:cNvSpPr/>
          <p:nvPr/>
        </p:nvSpPr>
        <p:spPr>
          <a:xfrm>
            <a:off x="11422886" y="6691717"/>
            <a:ext cx="518102" cy="1494984"/>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直线箭头连接符 36">
            <a:extLst>
              <a:ext uri="{FF2B5EF4-FFF2-40B4-BE49-F238E27FC236}">
                <a16:creationId xmlns:a16="http://schemas.microsoft.com/office/drawing/2014/main" id="{BE0D8C03-7681-704E-828E-4D7D191F852F}"/>
              </a:ext>
            </a:extLst>
          </p:cNvPr>
          <p:cNvCxnSpPr>
            <a:cxnSpLocks/>
          </p:cNvCxnSpPr>
          <p:nvPr/>
        </p:nvCxnSpPr>
        <p:spPr>
          <a:xfrm>
            <a:off x="11940988" y="3604807"/>
            <a:ext cx="0" cy="3872069"/>
          </a:xfrm>
          <a:prstGeom prst="straightConnector1">
            <a:avLst/>
          </a:prstGeom>
          <a:ln w="508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75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17381118" cy="1754326"/>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How to deal with some products occupying quota but not using it</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剪去单角的矩形 13">
            <a:extLst>
              <a:ext uri="{FF2B5EF4-FFF2-40B4-BE49-F238E27FC236}">
                <a16:creationId xmlns:a16="http://schemas.microsoft.com/office/drawing/2014/main" id="{35DC1595-B086-2641-A8D4-1814DB464C6F}"/>
              </a:ext>
            </a:extLst>
          </p:cNvPr>
          <p:cNvSpPr/>
          <p:nvPr/>
        </p:nvSpPr>
        <p:spPr>
          <a:xfrm>
            <a:off x="3101498" y="4327674"/>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a:t>
            </a:r>
            <a:endParaRPr kumimoji="1" lang="zh-CN" altLang="en-US" dirty="0"/>
          </a:p>
        </p:txBody>
      </p:sp>
      <p:sp>
        <p:nvSpPr>
          <p:cNvPr id="22" name="矩形 21">
            <a:extLst>
              <a:ext uri="{FF2B5EF4-FFF2-40B4-BE49-F238E27FC236}">
                <a16:creationId xmlns:a16="http://schemas.microsoft.com/office/drawing/2014/main" id="{51069D1E-9BC7-3643-91CC-401A0C582CA7}"/>
              </a:ext>
            </a:extLst>
          </p:cNvPr>
          <p:cNvSpPr/>
          <p:nvPr/>
        </p:nvSpPr>
        <p:spPr>
          <a:xfrm>
            <a:off x="3101497" y="7219950"/>
            <a:ext cx="3763617" cy="2276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Product1 Quota</a:t>
            </a:r>
            <a:endParaRPr kumimoji="1" lang="zh-CN" altLang="en-US" sz="3000" dirty="0"/>
          </a:p>
        </p:txBody>
      </p:sp>
      <p:sp>
        <p:nvSpPr>
          <p:cNvPr id="25" name="矩形 24">
            <a:extLst>
              <a:ext uri="{FF2B5EF4-FFF2-40B4-BE49-F238E27FC236}">
                <a16:creationId xmlns:a16="http://schemas.microsoft.com/office/drawing/2014/main" id="{250D9636-5A83-9341-907F-DF092B6EB242}"/>
              </a:ext>
            </a:extLst>
          </p:cNvPr>
          <p:cNvSpPr/>
          <p:nvPr/>
        </p:nvSpPr>
        <p:spPr>
          <a:xfrm>
            <a:off x="3101496" y="5647057"/>
            <a:ext cx="3763617" cy="157289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2" name="矩形 1">
            <a:extLst>
              <a:ext uri="{FF2B5EF4-FFF2-40B4-BE49-F238E27FC236}">
                <a16:creationId xmlns:a16="http://schemas.microsoft.com/office/drawing/2014/main" id="{169653C3-B7EF-714E-BC46-B58AAD9CCCBE}"/>
              </a:ext>
            </a:extLst>
          </p:cNvPr>
          <p:cNvSpPr/>
          <p:nvPr/>
        </p:nvSpPr>
        <p:spPr>
          <a:xfrm>
            <a:off x="3299005" y="6083559"/>
            <a:ext cx="3264979" cy="11363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Product2 Used Quota</a:t>
            </a:r>
            <a:endParaRPr kumimoji="1" lang="zh-CN" altLang="en-US" sz="3000" dirty="0"/>
          </a:p>
        </p:txBody>
      </p:sp>
      <p:sp>
        <p:nvSpPr>
          <p:cNvPr id="28" name="矩形 27">
            <a:extLst>
              <a:ext uri="{FF2B5EF4-FFF2-40B4-BE49-F238E27FC236}">
                <a16:creationId xmlns:a16="http://schemas.microsoft.com/office/drawing/2014/main" id="{0D03017E-287B-CA4C-8786-AF2DCC7894C0}"/>
              </a:ext>
            </a:extLst>
          </p:cNvPr>
          <p:cNvSpPr/>
          <p:nvPr/>
        </p:nvSpPr>
        <p:spPr>
          <a:xfrm>
            <a:off x="3299005" y="8976049"/>
            <a:ext cx="3264979" cy="5183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500" dirty="0"/>
              <a:t>Product1 Used Quota</a:t>
            </a:r>
            <a:endParaRPr kumimoji="1" lang="zh-CN" altLang="en-US" sz="2500" dirty="0"/>
          </a:p>
        </p:txBody>
      </p:sp>
      <p:sp>
        <p:nvSpPr>
          <p:cNvPr id="3" name="右大括号 2">
            <a:extLst>
              <a:ext uri="{FF2B5EF4-FFF2-40B4-BE49-F238E27FC236}">
                <a16:creationId xmlns:a16="http://schemas.microsoft.com/office/drawing/2014/main" id="{BC6B4747-EC07-644A-9977-4FE3B700EC0A}"/>
              </a:ext>
            </a:extLst>
          </p:cNvPr>
          <p:cNvSpPr/>
          <p:nvPr/>
        </p:nvSpPr>
        <p:spPr>
          <a:xfrm>
            <a:off x="6865112" y="5645354"/>
            <a:ext cx="615821" cy="451502"/>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 name="左大括号 3">
            <a:extLst>
              <a:ext uri="{FF2B5EF4-FFF2-40B4-BE49-F238E27FC236}">
                <a16:creationId xmlns:a16="http://schemas.microsoft.com/office/drawing/2014/main" id="{B21814C8-105E-E245-82A6-C64A864D1E77}"/>
              </a:ext>
            </a:extLst>
          </p:cNvPr>
          <p:cNvSpPr/>
          <p:nvPr/>
        </p:nvSpPr>
        <p:spPr>
          <a:xfrm>
            <a:off x="2578982" y="7219949"/>
            <a:ext cx="406813" cy="1756100"/>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C5715783-FE5F-8644-8976-14EE01992BBD}"/>
              </a:ext>
            </a:extLst>
          </p:cNvPr>
          <p:cNvSpPr txBox="1"/>
          <p:nvPr/>
        </p:nvSpPr>
        <p:spPr>
          <a:xfrm>
            <a:off x="934" y="7605094"/>
            <a:ext cx="3058576" cy="861774"/>
          </a:xfrm>
          <a:prstGeom prst="rect">
            <a:avLst/>
          </a:prstGeom>
          <a:noFill/>
        </p:spPr>
        <p:txBody>
          <a:bodyPr wrap="square" rtlCol="0">
            <a:spAutoFit/>
          </a:bodyPr>
          <a:lstStyle/>
          <a:p>
            <a:r>
              <a:rPr kumimoji="1" lang="en-US" altLang="zh-CN" sz="2500" dirty="0"/>
              <a:t>Product1</a:t>
            </a:r>
            <a:r>
              <a:rPr kumimoji="1" lang="zh-CN" altLang="en-US" sz="2500" dirty="0"/>
              <a:t> </a:t>
            </a:r>
            <a:r>
              <a:rPr kumimoji="1" lang="en-US" altLang="zh-CN" sz="2500" dirty="0"/>
              <a:t>has many unused quota</a:t>
            </a:r>
            <a:endParaRPr kumimoji="1" lang="zh-CN" altLang="en-US" sz="2500" dirty="0"/>
          </a:p>
        </p:txBody>
      </p:sp>
      <p:sp>
        <p:nvSpPr>
          <p:cNvPr id="36" name="文本框 35">
            <a:extLst>
              <a:ext uri="{FF2B5EF4-FFF2-40B4-BE49-F238E27FC236}">
                <a16:creationId xmlns:a16="http://schemas.microsoft.com/office/drawing/2014/main" id="{FDB05619-B835-EA48-AFD7-AF7F39FAAF92}"/>
              </a:ext>
            </a:extLst>
          </p:cNvPr>
          <p:cNvSpPr txBox="1"/>
          <p:nvPr/>
        </p:nvSpPr>
        <p:spPr>
          <a:xfrm>
            <a:off x="7565852" y="5440218"/>
            <a:ext cx="3058576" cy="861774"/>
          </a:xfrm>
          <a:prstGeom prst="rect">
            <a:avLst/>
          </a:prstGeom>
          <a:noFill/>
        </p:spPr>
        <p:txBody>
          <a:bodyPr wrap="square" rtlCol="0">
            <a:spAutoFit/>
          </a:bodyPr>
          <a:lstStyle/>
          <a:p>
            <a:r>
              <a:rPr kumimoji="1" lang="en-US" altLang="zh-CN" sz="2500" dirty="0"/>
              <a:t>Product2’s</a:t>
            </a:r>
            <a:r>
              <a:rPr kumimoji="1" lang="zh-CN" altLang="en-US" sz="2500" dirty="0"/>
              <a:t> </a:t>
            </a:r>
            <a:r>
              <a:rPr kumimoji="1" lang="en-US" altLang="zh-CN" sz="2500" dirty="0"/>
              <a:t>quota has been used up</a:t>
            </a:r>
            <a:endParaRPr kumimoji="1" lang="zh-CN" altLang="en-US" sz="2500" dirty="0"/>
          </a:p>
        </p:txBody>
      </p:sp>
      <p:sp>
        <p:nvSpPr>
          <p:cNvPr id="38" name="剪去单角的矩形 37">
            <a:extLst>
              <a:ext uri="{FF2B5EF4-FFF2-40B4-BE49-F238E27FC236}">
                <a16:creationId xmlns:a16="http://schemas.microsoft.com/office/drawing/2014/main" id="{D4E49F9E-9A81-5445-9CAE-2E6E23E32A61}"/>
              </a:ext>
            </a:extLst>
          </p:cNvPr>
          <p:cNvSpPr/>
          <p:nvPr/>
        </p:nvSpPr>
        <p:spPr>
          <a:xfrm>
            <a:off x="11847681" y="4327674"/>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a:t>
            </a:r>
            <a:endParaRPr kumimoji="1" lang="zh-CN" altLang="en-US" dirty="0"/>
          </a:p>
        </p:txBody>
      </p:sp>
      <p:sp>
        <p:nvSpPr>
          <p:cNvPr id="39" name="矩形 38">
            <a:extLst>
              <a:ext uri="{FF2B5EF4-FFF2-40B4-BE49-F238E27FC236}">
                <a16:creationId xmlns:a16="http://schemas.microsoft.com/office/drawing/2014/main" id="{2B5206A1-82D4-8943-AAD6-9454B105ECEE}"/>
              </a:ext>
            </a:extLst>
          </p:cNvPr>
          <p:cNvSpPr/>
          <p:nvPr/>
        </p:nvSpPr>
        <p:spPr>
          <a:xfrm>
            <a:off x="11847680" y="7656450"/>
            <a:ext cx="3763617" cy="1839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Product1 Quota</a:t>
            </a:r>
            <a:endParaRPr kumimoji="1" lang="zh-CN" altLang="en-US" sz="3000" dirty="0"/>
          </a:p>
        </p:txBody>
      </p:sp>
      <p:sp>
        <p:nvSpPr>
          <p:cNvPr id="40" name="矩形 39">
            <a:extLst>
              <a:ext uri="{FF2B5EF4-FFF2-40B4-BE49-F238E27FC236}">
                <a16:creationId xmlns:a16="http://schemas.microsoft.com/office/drawing/2014/main" id="{B2A821D0-FD6A-4D43-B924-7ED3C654495F}"/>
              </a:ext>
            </a:extLst>
          </p:cNvPr>
          <p:cNvSpPr/>
          <p:nvPr/>
        </p:nvSpPr>
        <p:spPr>
          <a:xfrm>
            <a:off x="11843375" y="5638109"/>
            <a:ext cx="3763617" cy="201663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41" name="矩形 40">
            <a:extLst>
              <a:ext uri="{FF2B5EF4-FFF2-40B4-BE49-F238E27FC236}">
                <a16:creationId xmlns:a16="http://schemas.microsoft.com/office/drawing/2014/main" id="{71B990DC-8313-2E46-9042-D6A184C9FDCD}"/>
              </a:ext>
            </a:extLst>
          </p:cNvPr>
          <p:cNvSpPr/>
          <p:nvPr/>
        </p:nvSpPr>
        <p:spPr>
          <a:xfrm>
            <a:off x="12017828" y="6513884"/>
            <a:ext cx="3452327" cy="11363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Product2 Used Quota</a:t>
            </a:r>
            <a:endParaRPr kumimoji="1" lang="zh-CN" altLang="en-US" sz="3000" dirty="0"/>
          </a:p>
        </p:txBody>
      </p:sp>
      <p:sp>
        <p:nvSpPr>
          <p:cNvPr id="42" name="矩形 41">
            <a:extLst>
              <a:ext uri="{FF2B5EF4-FFF2-40B4-BE49-F238E27FC236}">
                <a16:creationId xmlns:a16="http://schemas.microsoft.com/office/drawing/2014/main" id="{56BED1D1-7026-D24B-B7F1-3BB9830802C6}"/>
              </a:ext>
            </a:extLst>
          </p:cNvPr>
          <p:cNvSpPr/>
          <p:nvPr/>
        </p:nvSpPr>
        <p:spPr>
          <a:xfrm>
            <a:off x="12017829" y="8976049"/>
            <a:ext cx="3452326" cy="5183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500" dirty="0"/>
              <a:t>Product1 Used Quota</a:t>
            </a:r>
            <a:endParaRPr kumimoji="1" lang="zh-CN" altLang="en-US" sz="2500" dirty="0"/>
          </a:p>
        </p:txBody>
      </p:sp>
      <p:sp>
        <p:nvSpPr>
          <p:cNvPr id="45" name="右大括号 44">
            <a:extLst>
              <a:ext uri="{FF2B5EF4-FFF2-40B4-BE49-F238E27FC236}">
                <a16:creationId xmlns:a16="http://schemas.microsoft.com/office/drawing/2014/main" id="{F8449D05-DDDE-EB41-B25C-D2FD5323C8E4}"/>
              </a:ext>
            </a:extLst>
          </p:cNvPr>
          <p:cNvSpPr/>
          <p:nvPr/>
        </p:nvSpPr>
        <p:spPr>
          <a:xfrm>
            <a:off x="6865112" y="7215610"/>
            <a:ext cx="615821" cy="451502"/>
          </a:xfrm>
          <a:prstGeom prst="rightBrace">
            <a:avLst/>
          </a:pr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6" name="左大括号 45">
            <a:extLst>
              <a:ext uri="{FF2B5EF4-FFF2-40B4-BE49-F238E27FC236}">
                <a16:creationId xmlns:a16="http://schemas.microsoft.com/office/drawing/2014/main" id="{38FAB608-0CBF-1142-A6B2-6A61AB8973F8}"/>
              </a:ext>
            </a:extLst>
          </p:cNvPr>
          <p:cNvSpPr/>
          <p:nvPr/>
        </p:nvSpPr>
        <p:spPr>
          <a:xfrm>
            <a:off x="11525858" y="5692566"/>
            <a:ext cx="301128" cy="461022"/>
          </a:xfrm>
          <a:prstGeom prst="leftBrace">
            <a:avLst/>
          </a:pr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8" name="直线箭头连接符 7">
            <a:extLst>
              <a:ext uri="{FF2B5EF4-FFF2-40B4-BE49-F238E27FC236}">
                <a16:creationId xmlns:a16="http://schemas.microsoft.com/office/drawing/2014/main" id="{D251A916-574C-154C-9B90-312298150F8B}"/>
              </a:ext>
            </a:extLst>
          </p:cNvPr>
          <p:cNvCxnSpPr>
            <a:cxnSpLocks/>
          </p:cNvCxnSpPr>
          <p:nvPr/>
        </p:nvCxnSpPr>
        <p:spPr>
          <a:xfrm flipV="1">
            <a:off x="7480933" y="5934269"/>
            <a:ext cx="4044925" cy="1507093"/>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5E345AE4-F80E-584C-A5DA-727421FB6F4A}"/>
              </a:ext>
            </a:extLst>
          </p:cNvPr>
          <p:cNvSpPr txBox="1"/>
          <p:nvPr/>
        </p:nvSpPr>
        <p:spPr>
          <a:xfrm>
            <a:off x="7748493" y="7135865"/>
            <a:ext cx="3674394" cy="861774"/>
          </a:xfrm>
          <a:prstGeom prst="rect">
            <a:avLst/>
          </a:prstGeom>
          <a:noFill/>
        </p:spPr>
        <p:txBody>
          <a:bodyPr wrap="square" rtlCol="0">
            <a:spAutoFit/>
          </a:bodyPr>
          <a:lstStyle/>
          <a:p>
            <a:r>
              <a:rPr kumimoji="1" lang="en-US" altLang="zh-CN" sz="2500" dirty="0">
                <a:solidFill>
                  <a:schemeClr val="accent4"/>
                </a:solidFill>
              </a:rPr>
              <a:t>Product1 lends its quota to Product2</a:t>
            </a:r>
            <a:endParaRPr kumimoji="1" lang="zh-CN" altLang="en-US" sz="2500" dirty="0">
              <a:solidFill>
                <a:schemeClr val="accent4"/>
              </a:solidFill>
            </a:endParaRPr>
          </a:p>
        </p:txBody>
      </p:sp>
    </p:spTree>
    <p:extLst>
      <p:ext uri="{BB962C8B-B14F-4D97-AF65-F5344CB8AC3E}">
        <p14:creationId xmlns:p14="http://schemas.microsoft.com/office/powerpoint/2010/main" val="3544118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682309"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Product Quota Allocation</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剪去单角的矩形 4">
            <a:extLst>
              <a:ext uri="{FF2B5EF4-FFF2-40B4-BE49-F238E27FC236}">
                <a16:creationId xmlns:a16="http://schemas.microsoft.com/office/drawing/2014/main" id="{21284798-770B-9846-8FEE-D33892B94B8F}"/>
              </a:ext>
            </a:extLst>
          </p:cNvPr>
          <p:cNvSpPr/>
          <p:nvPr/>
        </p:nvSpPr>
        <p:spPr>
          <a:xfrm>
            <a:off x="1777043" y="4573056"/>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Cluster1</a:t>
            </a:r>
            <a:endParaRPr kumimoji="1" lang="zh-CN" altLang="en-US" dirty="0"/>
          </a:p>
        </p:txBody>
      </p:sp>
      <p:sp>
        <p:nvSpPr>
          <p:cNvPr id="14" name="剪去单角的矩形 13">
            <a:extLst>
              <a:ext uri="{FF2B5EF4-FFF2-40B4-BE49-F238E27FC236}">
                <a16:creationId xmlns:a16="http://schemas.microsoft.com/office/drawing/2014/main" id="{35DC1595-B086-2641-A8D4-1814DB464C6F}"/>
              </a:ext>
            </a:extLst>
          </p:cNvPr>
          <p:cNvSpPr/>
          <p:nvPr/>
        </p:nvSpPr>
        <p:spPr>
          <a:xfrm>
            <a:off x="7502108" y="4573057"/>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Cluster2</a:t>
            </a:r>
            <a:endParaRPr kumimoji="1" lang="zh-CN" altLang="en-US" dirty="0"/>
          </a:p>
        </p:txBody>
      </p:sp>
      <p:sp>
        <p:nvSpPr>
          <p:cNvPr id="17" name="剪去单角的矩形 16">
            <a:extLst>
              <a:ext uri="{FF2B5EF4-FFF2-40B4-BE49-F238E27FC236}">
                <a16:creationId xmlns:a16="http://schemas.microsoft.com/office/drawing/2014/main" id="{13D0897C-6299-774B-B104-709EC3397F41}"/>
              </a:ext>
            </a:extLst>
          </p:cNvPr>
          <p:cNvSpPr/>
          <p:nvPr/>
        </p:nvSpPr>
        <p:spPr>
          <a:xfrm>
            <a:off x="13227173" y="4573057"/>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Cluster3</a:t>
            </a:r>
            <a:endParaRPr kumimoji="1" lang="zh-CN" altLang="en-US" dirty="0"/>
          </a:p>
        </p:txBody>
      </p:sp>
      <p:sp>
        <p:nvSpPr>
          <p:cNvPr id="21" name="矩形 20">
            <a:extLst>
              <a:ext uri="{FF2B5EF4-FFF2-40B4-BE49-F238E27FC236}">
                <a16:creationId xmlns:a16="http://schemas.microsoft.com/office/drawing/2014/main" id="{9A2771C7-6FF4-4546-A54A-AB4A660E32B9}"/>
              </a:ext>
            </a:extLst>
          </p:cNvPr>
          <p:cNvSpPr/>
          <p:nvPr/>
        </p:nvSpPr>
        <p:spPr>
          <a:xfrm>
            <a:off x="1777043" y="7884543"/>
            <a:ext cx="3763617" cy="185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Other Product Quota</a:t>
            </a:r>
            <a:endParaRPr kumimoji="1" lang="zh-CN" altLang="en-US" sz="3000" dirty="0"/>
          </a:p>
        </p:txBody>
      </p:sp>
      <p:sp>
        <p:nvSpPr>
          <p:cNvPr id="22" name="矩形 21">
            <a:extLst>
              <a:ext uri="{FF2B5EF4-FFF2-40B4-BE49-F238E27FC236}">
                <a16:creationId xmlns:a16="http://schemas.microsoft.com/office/drawing/2014/main" id="{51069D1E-9BC7-3643-91CC-401A0C582CA7}"/>
              </a:ext>
            </a:extLst>
          </p:cNvPr>
          <p:cNvSpPr/>
          <p:nvPr/>
        </p:nvSpPr>
        <p:spPr>
          <a:xfrm>
            <a:off x="7502107" y="8212347"/>
            <a:ext cx="3763617" cy="1529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Other Product Quota</a:t>
            </a:r>
            <a:endParaRPr kumimoji="1" lang="zh-CN" altLang="en-US" sz="3000" dirty="0"/>
          </a:p>
        </p:txBody>
      </p:sp>
      <p:sp>
        <p:nvSpPr>
          <p:cNvPr id="23" name="矩形 22">
            <a:extLst>
              <a:ext uri="{FF2B5EF4-FFF2-40B4-BE49-F238E27FC236}">
                <a16:creationId xmlns:a16="http://schemas.microsoft.com/office/drawing/2014/main" id="{979EBD6D-9063-FF48-9B2F-1309130FD8AE}"/>
              </a:ext>
            </a:extLst>
          </p:cNvPr>
          <p:cNvSpPr/>
          <p:nvPr/>
        </p:nvSpPr>
        <p:spPr>
          <a:xfrm>
            <a:off x="13227172" y="7487728"/>
            <a:ext cx="3763617" cy="2253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Other Product Quota</a:t>
            </a:r>
            <a:endParaRPr kumimoji="1" lang="zh-CN" altLang="en-US" sz="3000" dirty="0"/>
          </a:p>
        </p:txBody>
      </p:sp>
      <p:sp>
        <p:nvSpPr>
          <p:cNvPr id="24" name="矩形 23">
            <a:extLst>
              <a:ext uri="{FF2B5EF4-FFF2-40B4-BE49-F238E27FC236}">
                <a16:creationId xmlns:a16="http://schemas.microsoft.com/office/drawing/2014/main" id="{0B607133-8975-D841-9411-9B3376E7A953}"/>
              </a:ext>
            </a:extLst>
          </p:cNvPr>
          <p:cNvSpPr/>
          <p:nvPr/>
        </p:nvSpPr>
        <p:spPr>
          <a:xfrm>
            <a:off x="1777043" y="5624424"/>
            <a:ext cx="3763617" cy="225489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Used Quota 25</a:t>
            </a:r>
            <a:endParaRPr kumimoji="1" lang="zh-CN" altLang="en-US" sz="3000" dirty="0"/>
          </a:p>
        </p:txBody>
      </p:sp>
      <p:sp>
        <p:nvSpPr>
          <p:cNvPr id="25" name="矩形 24">
            <a:extLst>
              <a:ext uri="{FF2B5EF4-FFF2-40B4-BE49-F238E27FC236}">
                <a16:creationId xmlns:a16="http://schemas.microsoft.com/office/drawing/2014/main" id="{250D9636-5A83-9341-907F-DF092B6EB242}"/>
              </a:ext>
            </a:extLst>
          </p:cNvPr>
          <p:cNvSpPr/>
          <p:nvPr/>
        </p:nvSpPr>
        <p:spPr>
          <a:xfrm>
            <a:off x="7502106" y="6831105"/>
            <a:ext cx="3763617" cy="138124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Used Quota 10</a:t>
            </a:r>
            <a:endParaRPr kumimoji="1" lang="zh-CN" altLang="en-US" sz="3000" dirty="0"/>
          </a:p>
        </p:txBody>
      </p:sp>
      <p:sp>
        <p:nvSpPr>
          <p:cNvPr id="26" name="矩形 25">
            <a:extLst>
              <a:ext uri="{FF2B5EF4-FFF2-40B4-BE49-F238E27FC236}">
                <a16:creationId xmlns:a16="http://schemas.microsoft.com/office/drawing/2014/main" id="{A5227823-2B35-AB4D-9CA8-490834DEB207}"/>
              </a:ext>
            </a:extLst>
          </p:cNvPr>
          <p:cNvSpPr/>
          <p:nvPr/>
        </p:nvSpPr>
        <p:spPr>
          <a:xfrm>
            <a:off x="13227169" y="5624423"/>
            <a:ext cx="3763617" cy="18524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Used Quota 15</a:t>
            </a:r>
            <a:endParaRPr kumimoji="1" lang="zh-CN" altLang="en-US" sz="3000" dirty="0"/>
          </a:p>
        </p:txBody>
      </p:sp>
      <p:sp>
        <p:nvSpPr>
          <p:cNvPr id="2" name="圆角矩形 1">
            <a:extLst>
              <a:ext uri="{FF2B5EF4-FFF2-40B4-BE49-F238E27FC236}">
                <a16:creationId xmlns:a16="http://schemas.microsoft.com/office/drawing/2014/main" id="{EA09872F-A0AA-F140-AC5E-16FD846732FD}"/>
              </a:ext>
            </a:extLst>
          </p:cNvPr>
          <p:cNvSpPr/>
          <p:nvPr/>
        </p:nvSpPr>
        <p:spPr>
          <a:xfrm>
            <a:off x="12592912" y="2050766"/>
            <a:ext cx="3763617" cy="118104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Quota allocation module</a:t>
            </a:r>
            <a:endParaRPr kumimoji="1" lang="zh-CN" altLang="en-US" dirty="0"/>
          </a:p>
        </p:txBody>
      </p:sp>
      <p:cxnSp>
        <p:nvCxnSpPr>
          <p:cNvPr id="6" name="直线箭头连接符 5">
            <a:extLst>
              <a:ext uri="{FF2B5EF4-FFF2-40B4-BE49-F238E27FC236}">
                <a16:creationId xmlns:a16="http://schemas.microsoft.com/office/drawing/2014/main" id="{91AC02E5-C83B-DF4C-B2B2-0601A69B6285}"/>
              </a:ext>
            </a:extLst>
          </p:cNvPr>
          <p:cNvCxnSpPr>
            <a:cxnSpLocks/>
            <a:endCxn id="17" idx="3"/>
          </p:cNvCxnSpPr>
          <p:nvPr/>
        </p:nvCxnSpPr>
        <p:spPr>
          <a:xfrm>
            <a:off x="15108982" y="3231814"/>
            <a:ext cx="0" cy="134124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0471A21-43C7-2A4B-81AC-7FC87A3B2700}"/>
              </a:ext>
            </a:extLst>
          </p:cNvPr>
          <p:cNvSpPr txBox="1"/>
          <p:nvPr/>
        </p:nvSpPr>
        <p:spPr>
          <a:xfrm>
            <a:off x="3179016" y="2631650"/>
            <a:ext cx="3468689" cy="1200329"/>
          </a:xfrm>
          <a:prstGeom prst="rect">
            <a:avLst/>
          </a:prstGeom>
          <a:noFill/>
        </p:spPr>
        <p:txBody>
          <a:bodyPr wrap="square" rtlCol="0">
            <a:spAutoFit/>
          </a:bodyPr>
          <a:lstStyle/>
          <a:p>
            <a:r>
              <a:rPr kumimoji="1" lang="en-US" altLang="zh-CN" sz="3000" dirty="0"/>
              <a:t>Cluster</a:t>
            </a:r>
            <a:r>
              <a:rPr kumimoji="1" lang="en-US" altLang="zh-CN" dirty="0"/>
              <a:t> 1 allocates 50 quota</a:t>
            </a:r>
            <a:endParaRPr kumimoji="1" lang="zh-CN" altLang="en-US" dirty="0"/>
          </a:p>
        </p:txBody>
      </p:sp>
      <p:cxnSp>
        <p:nvCxnSpPr>
          <p:cNvPr id="45" name="肘形连接符 44">
            <a:extLst>
              <a:ext uri="{FF2B5EF4-FFF2-40B4-BE49-F238E27FC236}">
                <a16:creationId xmlns:a16="http://schemas.microsoft.com/office/drawing/2014/main" id="{35B6C840-EBC0-1E4C-93BB-E034274B26CF}"/>
              </a:ext>
            </a:extLst>
          </p:cNvPr>
          <p:cNvCxnSpPr>
            <a:cxnSpLocks/>
          </p:cNvCxnSpPr>
          <p:nvPr/>
        </p:nvCxnSpPr>
        <p:spPr>
          <a:xfrm rot="10800000" flipV="1">
            <a:off x="3179018" y="2656895"/>
            <a:ext cx="9413892" cy="1916159"/>
          </a:xfrm>
          <a:prstGeom prst="bentConnector3">
            <a:avLst>
              <a:gd name="adj1" fmla="val 10009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a:extLst>
              <a:ext uri="{FF2B5EF4-FFF2-40B4-BE49-F238E27FC236}">
                <a16:creationId xmlns:a16="http://schemas.microsoft.com/office/drawing/2014/main" id="{1972F561-F744-6C43-A939-571F1ED6DA51}"/>
              </a:ext>
            </a:extLst>
          </p:cNvPr>
          <p:cNvCxnSpPr>
            <a:cxnSpLocks/>
            <a:endCxn id="14" idx="3"/>
          </p:cNvCxnSpPr>
          <p:nvPr/>
        </p:nvCxnSpPr>
        <p:spPr>
          <a:xfrm rot="10800000" flipV="1">
            <a:off x="9383918" y="2875619"/>
            <a:ext cx="3208993" cy="1697438"/>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034AE6D-9A65-0C42-9D76-5A1FD8F8D11D}"/>
              </a:ext>
            </a:extLst>
          </p:cNvPr>
          <p:cNvSpPr txBox="1"/>
          <p:nvPr/>
        </p:nvSpPr>
        <p:spPr>
          <a:xfrm>
            <a:off x="7502106" y="2963546"/>
            <a:ext cx="3468689" cy="1200329"/>
          </a:xfrm>
          <a:prstGeom prst="rect">
            <a:avLst/>
          </a:prstGeom>
          <a:noFill/>
        </p:spPr>
        <p:txBody>
          <a:bodyPr wrap="square" rtlCol="0">
            <a:spAutoFit/>
          </a:bodyPr>
          <a:lstStyle/>
          <a:p>
            <a:r>
              <a:rPr kumimoji="1" lang="en-US" altLang="zh-CN" sz="3000" dirty="0"/>
              <a:t>Cluster</a:t>
            </a:r>
            <a:r>
              <a:rPr kumimoji="1" lang="en-US" altLang="zh-CN" dirty="0"/>
              <a:t> 2 allocates 20 quota</a:t>
            </a:r>
            <a:endParaRPr kumimoji="1" lang="zh-CN" altLang="en-US" dirty="0"/>
          </a:p>
        </p:txBody>
      </p:sp>
      <p:sp>
        <p:nvSpPr>
          <p:cNvPr id="62" name="文本框 61">
            <a:extLst>
              <a:ext uri="{FF2B5EF4-FFF2-40B4-BE49-F238E27FC236}">
                <a16:creationId xmlns:a16="http://schemas.microsoft.com/office/drawing/2014/main" id="{EB63428E-51E1-1B41-B345-C53BFF92C89A}"/>
              </a:ext>
            </a:extLst>
          </p:cNvPr>
          <p:cNvSpPr txBox="1"/>
          <p:nvPr/>
        </p:nvSpPr>
        <p:spPr>
          <a:xfrm>
            <a:off x="12329918" y="3494199"/>
            <a:ext cx="5558118" cy="646331"/>
          </a:xfrm>
          <a:prstGeom prst="rect">
            <a:avLst/>
          </a:prstGeom>
          <a:noFill/>
        </p:spPr>
        <p:txBody>
          <a:bodyPr wrap="square" rtlCol="0">
            <a:spAutoFit/>
          </a:bodyPr>
          <a:lstStyle/>
          <a:p>
            <a:r>
              <a:rPr kumimoji="1" lang="en-US" altLang="zh-CN" sz="3000" dirty="0"/>
              <a:t>Cluster</a:t>
            </a:r>
            <a:r>
              <a:rPr kumimoji="1" lang="en-US" altLang="zh-CN" dirty="0"/>
              <a:t> 3 allocates 30 quota</a:t>
            </a:r>
            <a:endParaRPr kumimoji="1" lang="zh-CN" altLang="en-US" dirty="0"/>
          </a:p>
        </p:txBody>
      </p:sp>
      <p:cxnSp>
        <p:nvCxnSpPr>
          <p:cNvPr id="64" name="直线箭头连接符 63">
            <a:extLst>
              <a:ext uri="{FF2B5EF4-FFF2-40B4-BE49-F238E27FC236}">
                <a16:creationId xmlns:a16="http://schemas.microsoft.com/office/drawing/2014/main" id="{61047BE3-280A-F94F-9FFA-E08F0F7CF7BE}"/>
              </a:ext>
            </a:extLst>
          </p:cNvPr>
          <p:cNvCxnSpPr>
            <a:cxnSpLocks/>
          </p:cNvCxnSpPr>
          <p:nvPr/>
        </p:nvCxnSpPr>
        <p:spPr>
          <a:xfrm>
            <a:off x="14544205" y="847394"/>
            <a:ext cx="0" cy="120337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3BFA9114-C9F8-EE44-8950-1DE47D549722}"/>
              </a:ext>
            </a:extLst>
          </p:cNvPr>
          <p:cNvSpPr txBox="1"/>
          <p:nvPr/>
        </p:nvSpPr>
        <p:spPr>
          <a:xfrm>
            <a:off x="10231571" y="1229557"/>
            <a:ext cx="5558118" cy="646331"/>
          </a:xfrm>
          <a:prstGeom prst="rect">
            <a:avLst/>
          </a:prstGeom>
          <a:noFill/>
        </p:spPr>
        <p:txBody>
          <a:bodyPr wrap="square" rtlCol="0">
            <a:spAutoFit/>
          </a:bodyPr>
          <a:lstStyle/>
          <a:p>
            <a:r>
              <a:rPr kumimoji="1" lang="en-US" altLang="zh-CN" dirty="0"/>
              <a:t>Allocate Product2 100 quota</a:t>
            </a:r>
            <a:endParaRPr kumimoji="1" lang="zh-CN" altLang="en-US" dirty="0"/>
          </a:p>
        </p:txBody>
      </p:sp>
    </p:spTree>
    <p:extLst>
      <p:ext uri="{BB962C8B-B14F-4D97-AF65-F5344CB8AC3E}">
        <p14:creationId xmlns:p14="http://schemas.microsoft.com/office/powerpoint/2010/main" val="42305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6452226"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Quota Adjustment</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剪去单角的矩形 4">
            <a:extLst>
              <a:ext uri="{FF2B5EF4-FFF2-40B4-BE49-F238E27FC236}">
                <a16:creationId xmlns:a16="http://schemas.microsoft.com/office/drawing/2014/main" id="{21284798-770B-9846-8FEE-D33892B94B8F}"/>
              </a:ext>
            </a:extLst>
          </p:cNvPr>
          <p:cNvSpPr/>
          <p:nvPr/>
        </p:nvSpPr>
        <p:spPr>
          <a:xfrm>
            <a:off x="1777043" y="4573056"/>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Cluster1</a:t>
            </a:r>
            <a:endParaRPr kumimoji="1" lang="zh-CN" altLang="en-US" dirty="0"/>
          </a:p>
        </p:txBody>
      </p:sp>
      <p:sp>
        <p:nvSpPr>
          <p:cNvPr id="14" name="剪去单角的矩形 13">
            <a:extLst>
              <a:ext uri="{FF2B5EF4-FFF2-40B4-BE49-F238E27FC236}">
                <a16:creationId xmlns:a16="http://schemas.microsoft.com/office/drawing/2014/main" id="{35DC1595-B086-2641-A8D4-1814DB464C6F}"/>
              </a:ext>
            </a:extLst>
          </p:cNvPr>
          <p:cNvSpPr/>
          <p:nvPr/>
        </p:nvSpPr>
        <p:spPr>
          <a:xfrm>
            <a:off x="7502108" y="4573057"/>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Cluster2</a:t>
            </a:r>
            <a:endParaRPr kumimoji="1" lang="zh-CN" altLang="en-US" dirty="0"/>
          </a:p>
        </p:txBody>
      </p:sp>
      <p:sp>
        <p:nvSpPr>
          <p:cNvPr id="17" name="剪去单角的矩形 16">
            <a:extLst>
              <a:ext uri="{FF2B5EF4-FFF2-40B4-BE49-F238E27FC236}">
                <a16:creationId xmlns:a16="http://schemas.microsoft.com/office/drawing/2014/main" id="{13D0897C-6299-774B-B104-709EC3397F41}"/>
              </a:ext>
            </a:extLst>
          </p:cNvPr>
          <p:cNvSpPr/>
          <p:nvPr/>
        </p:nvSpPr>
        <p:spPr>
          <a:xfrm>
            <a:off x="13227173" y="4573057"/>
            <a:ext cx="3763617" cy="5168461"/>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Cluster3</a:t>
            </a:r>
            <a:endParaRPr kumimoji="1" lang="zh-CN" altLang="en-US" dirty="0"/>
          </a:p>
        </p:txBody>
      </p:sp>
      <p:sp>
        <p:nvSpPr>
          <p:cNvPr id="24" name="矩形 23">
            <a:extLst>
              <a:ext uri="{FF2B5EF4-FFF2-40B4-BE49-F238E27FC236}">
                <a16:creationId xmlns:a16="http://schemas.microsoft.com/office/drawing/2014/main" id="{0B607133-8975-D841-9411-9B3376E7A953}"/>
              </a:ext>
            </a:extLst>
          </p:cNvPr>
          <p:cNvSpPr/>
          <p:nvPr/>
        </p:nvSpPr>
        <p:spPr>
          <a:xfrm>
            <a:off x="1777039" y="7476876"/>
            <a:ext cx="3763617" cy="22548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25" name="矩形 24">
            <a:extLst>
              <a:ext uri="{FF2B5EF4-FFF2-40B4-BE49-F238E27FC236}">
                <a16:creationId xmlns:a16="http://schemas.microsoft.com/office/drawing/2014/main" id="{250D9636-5A83-9341-907F-DF092B6EB242}"/>
              </a:ext>
            </a:extLst>
          </p:cNvPr>
          <p:cNvSpPr/>
          <p:nvPr/>
        </p:nvSpPr>
        <p:spPr>
          <a:xfrm>
            <a:off x="7502107" y="7476877"/>
            <a:ext cx="3763617" cy="22548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26" name="矩形 25">
            <a:extLst>
              <a:ext uri="{FF2B5EF4-FFF2-40B4-BE49-F238E27FC236}">
                <a16:creationId xmlns:a16="http://schemas.microsoft.com/office/drawing/2014/main" id="{A5227823-2B35-AB4D-9CA8-490834DEB207}"/>
              </a:ext>
            </a:extLst>
          </p:cNvPr>
          <p:cNvSpPr/>
          <p:nvPr/>
        </p:nvSpPr>
        <p:spPr>
          <a:xfrm>
            <a:off x="13227173" y="7709647"/>
            <a:ext cx="3763617" cy="20221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sp>
        <p:nvSpPr>
          <p:cNvPr id="2" name="圆角矩形 1">
            <a:extLst>
              <a:ext uri="{FF2B5EF4-FFF2-40B4-BE49-F238E27FC236}">
                <a16:creationId xmlns:a16="http://schemas.microsoft.com/office/drawing/2014/main" id="{EA09872F-A0AA-F140-AC5E-16FD846732FD}"/>
              </a:ext>
            </a:extLst>
          </p:cNvPr>
          <p:cNvSpPr/>
          <p:nvPr/>
        </p:nvSpPr>
        <p:spPr>
          <a:xfrm>
            <a:off x="12592912" y="2050766"/>
            <a:ext cx="3763617" cy="118104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Quota adjustment cronjob</a:t>
            </a:r>
            <a:endParaRPr kumimoji="1" lang="zh-CN" altLang="en-US" dirty="0"/>
          </a:p>
        </p:txBody>
      </p:sp>
      <p:cxnSp>
        <p:nvCxnSpPr>
          <p:cNvPr id="6" name="直线箭头连接符 5">
            <a:extLst>
              <a:ext uri="{FF2B5EF4-FFF2-40B4-BE49-F238E27FC236}">
                <a16:creationId xmlns:a16="http://schemas.microsoft.com/office/drawing/2014/main" id="{91AC02E5-C83B-DF4C-B2B2-0601A69B6285}"/>
              </a:ext>
            </a:extLst>
          </p:cNvPr>
          <p:cNvCxnSpPr>
            <a:cxnSpLocks/>
            <a:endCxn id="17" idx="3"/>
          </p:cNvCxnSpPr>
          <p:nvPr/>
        </p:nvCxnSpPr>
        <p:spPr>
          <a:xfrm>
            <a:off x="15108982" y="3231814"/>
            <a:ext cx="0" cy="134124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a:extLst>
              <a:ext uri="{FF2B5EF4-FFF2-40B4-BE49-F238E27FC236}">
                <a16:creationId xmlns:a16="http://schemas.microsoft.com/office/drawing/2014/main" id="{35B6C840-EBC0-1E4C-93BB-E034274B26CF}"/>
              </a:ext>
            </a:extLst>
          </p:cNvPr>
          <p:cNvCxnSpPr>
            <a:cxnSpLocks/>
          </p:cNvCxnSpPr>
          <p:nvPr/>
        </p:nvCxnSpPr>
        <p:spPr>
          <a:xfrm rot="10800000" flipV="1">
            <a:off x="3179018" y="2656895"/>
            <a:ext cx="9413892" cy="1916159"/>
          </a:xfrm>
          <a:prstGeom prst="bentConnector3">
            <a:avLst>
              <a:gd name="adj1" fmla="val 10009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a:extLst>
              <a:ext uri="{FF2B5EF4-FFF2-40B4-BE49-F238E27FC236}">
                <a16:creationId xmlns:a16="http://schemas.microsoft.com/office/drawing/2014/main" id="{1972F561-F744-6C43-A939-571F1ED6DA51}"/>
              </a:ext>
            </a:extLst>
          </p:cNvPr>
          <p:cNvCxnSpPr>
            <a:cxnSpLocks/>
            <a:endCxn id="14" idx="3"/>
          </p:cNvCxnSpPr>
          <p:nvPr/>
        </p:nvCxnSpPr>
        <p:spPr>
          <a:xfrm rot="10800000" flipV="1">
            <a:off x="9383918" y="2875619"/>
            <a:ext cx="3208993" cy="1697438"/>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1EAB8DC4-C36F-E049-86F5-FBE6A7AC38ED}"/>
              </a:ext>
            </a:extLst>
          </p:cNvPr>
          <p:cNvSpPr/>
          <p:nvPr/>
        </p:nvSpPr>
        <p:spPr>
          <a:xfrm>
            <a:off x="7502105" y="7879315"/>
            <a:ext cx="3763620" cy="18524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Used Quota</a:t>
            </a:r>
            <a:endParaRPr kumimoji="1" lang="zh-CN" altLang="en-US" sz="3000" dirty="0"/>
          </a:p>
        </p:txBody>
      </p:sp>
      <p:sp>
        <p:nvSpPr>
          <p:cNvPr id="30" name="矩形 29">
            <a:extLst>
              <a:ext uri="{FF2B5EF4-FFF2-40B4-BE49-F238E27FC236}">
                <a16:creationId xmlns:a16="http://schemas.microsoft.com/office/drawing/2014/main" id="{4AE175BE-EBF3-5E42-9BB6-687D5FDF0212}"/>
              </a:ext>
            </a:extLst>
          </p:cNvPr>
          <p:cNvSpPr/>
          <p:nvPr/>
        </p:nvSpPr>
        <p:spPr>
          <a:xfrm>
            <a:off x="1777039" y="9269506"/>
            <a:ext cx="3763620" cy="47688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Used Quota</a:t>
            </a:r>
            <a:endParaRPr kumimoji="1" lang="zh-CN" altLang="en-US" sz="3000" dirty="0"/>
          </a:p>
        </p:txBody>
      </p:sp>
      <p:sp>
        <p:nvSpPr>
          <p:cNvPr id="31" name="矩形 30">
            <a:extLst>
              <a:ext uri="{FF2B5EF4-FFF2-40B4-BE49-F238E27FC236}">
                <a16:creationId xmlns:a16="http://schemas.microsoft.com/office/drawing/2014/main" id="{8F3B3EA2-5E8A-9F4D-A9C7-427641F4BCCC}"/>
              </a:ext>
            </a:extLst>
          </p:cNvPr>
          <p:cNvSpPr/>
          <p:nvPr/>
        </p:nvSpPr>
        <p:spPr>
          <a:xfrm>
            <a:off x="13227169" y="9085437"/>
            <a:ext cx="3763620" cy="6463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Used Quota</a:t>
            </a:r>
            <a:endParaRPr kumimoji="1" lang="zh-CN" altLang="en-US" sz="3000" dirty="0"/>
          </a:p>
        </p:txBody>
      </p:sp>
      <p:sp>
        <p:nvSpPr>
          <p:cNvPr id="32" name="矩形 31">
            <a:extLst>
              <a:ext uri="{FF2B5EF4-FFF2-40B4-BE49-F238E27FC236}">
                <a16:creationId xmlns:a16="http://schemas.microsoft.com/office/drawing/2014/main" id="{4F9DD613-5FA3-CB49-B33A-0481E97D6EF4}"/>
              </a:ext>
            </a:extLst>
          </p:cNvPr>
          <p:cNvSpPr/>
          <p:nvPr/>
        </p:nvSpPr>
        <p:spPr>
          <a:xfrm>
            <a:off x="7502107" y="6668396"/>
            <a:ext cx="3763617" cy="79873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3000" dirty="0"/>
              <a:t>Product2 Quota</a:t>
            </a:r>
            <a:endParaRPr kumimoji="1" lang="zh-CN" altLang="en-US" sz="3000" dirty="0"/>
          </a:p>
        </p:txBody>
      </p:sp>
      <p:cxnSp>
        <p:nvCxnSpPr>
          <p:cNvPr id="15" name="直线箭头连接符 14">
            <a:extLst>
              <a:ext uri="{FF2B5EF4-FFF2-40B4-BE49-F238E27FC236}">
                <a16:creationId xmlns:a16="http://schemas.microsoft.com/office/drawing/2014/main" id="{33A5BF41-78FB-5843-A3AD-9F1739E918DC}"/>
              </a:ext>
            </a:extLst>
          </p:cNvPr>
          <p:cNvCxnSpPr>
            <a:stCxn id="24" idx="3"/>
            <a:endCxn id="32" idx="1"/>
          </p:cNvCxnSpPr>
          <p:nvPr/>
        </p:nvCxnSpPr>
        <p:spPr>
          <a:xfrm flipV="1">
            <a:off x="5540656" y="7067762"/>
            <a:ext cx="1961451" cy="153656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AD9C245-B85E-1C41-9381-4F69F027990D}"/>
              </a:ext>
            </a:extLst>
          </p:cNvPr>
          <p:cNvSpPr txBox="1"/>
          <p:nvPr/>
        </p:nvSpPr>
        <p:spPr>
          <a:xfrm>
            <a:off x="5540655" y="7581400"/>
            <a:ext cx="2119311" cy="477054"/>
          </a:xfrm>
          <a:prstGeom prst="rect">
            <a:avLst/>
          </a:prstGeom>
          <a:noFill/>
        </p:spPr>
        <p:txBody>
          <a:bodyPr wrap="square" rtlCol="0">
            <a:spAutoFit/>
          </a:bodyPr>
          <a:lstStyle/>
          <a:p>
            <a:r>
              <a:rPr kumimoji="1" lang="en-US" altLang="zh-CN" sz="2500" b="1" dirty="0">
                <a:solidFill>
                  <a:srgbClr val="FF0000"/>
                </a:solidFill>
              </a:rPr>
              <a:t>Quota</a:t>
            </a:r>
            <a:r>
              <a:rPr kumimoji="1" lang="zh-CN" altLang="en-US" sz="2500" b="1" dirty="0">
                <a:solidFill>
                  <a:srgbClr val="FF0000"/>
                </a:solidFill>
              </a:rPr>
              <a:t> </a:t>
            </a:r>
            <a:r>
              <a:rPr kumimoji="1" lang="en-US" altLang="zh-CN" sz="2500" b="1" dirty="0">
                <a:solidFill>
                  <a:srgbClr val="FF0000"/>
                </a:solidFill>
              </a:rPr>
              <a:t>transfer</a:t>
            </a:r>
            <a:endParaRPr kumimoji="1" lang="zh-CN" altLang="en-US" sz="2500" b="1" dirty="0">
              <a:solidFill>
                <a:srgbClr val="FF0000"/>
              </a:solidFill>
            </a:endParaRPr>
          </a:p>
        </p:txBody>
      </p:sp>
      <p:cxnSp>
        <p:nvCxnSpPr>
          <p:cNvPr id="35" name="直线箭头连接符 34">
            <a:extLst>
              <a:ext uri="{FF2B5EF4-FFF2-40B4-BE49-F238E27FC236}">
                <a16:creationId xmlns:a16="http://schemas.microsoft.com/office/drawing/2014/main" id="{4507646C-AE29-C94C-832C-5ADB36BB46AA}"/>
              </a:ext>
            </a:extLst>
          </p:cNvPr>
          <p:cNvCxnSpPr>
            <a:cxnSpLocks/>
            <a:endCxn id="32" idx="3"/>
          </p:cNvCxnSpPr>
          <p:nvPr/>
        </p:nvCxnSpPr>
        <p:spPr>
          <a:xfrm flipH="1" flipV="1">
            <a:off x="11265724" y="7067762"/>
            <a:ext cx="1961446" cy="14447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7B1C181-D329-0F4B-A4F7-E48AE23E0F8C}"/>
              </a:ext>
            </a:extLst>
          </p:cNvPr>
          <p:cNvSpPr txBox="1"/>
          <p:nvPr/>
        </p:nvSpPr>
        <p:spPr>
          <a:xfrm>
            <a:off x="11265720" y="7402261"/>
            <a:ext cx="2119311" cy="477054"/>
          </a:xfrm>
          <a:prstGeom prst="rect">
            <a:avLst/>
          </a:prstGeom>
          <a:noFill/>
        </p:spPr>
        <p:txBody>
          <a:bodyPr wrap="square" rtlCol="0">
            <a:spAutoFit/>
          </a:bodyPr>
          <a:lstStyle/>
          <a:p>
            <a:r>
              <a:rPr kumimoji="1" lang="en-US" altLang="zh-CN" sz="2500" b="1" dirty="0">
                <a:solidFill>
                  <a:srgbClr val="FF0000"/>
                </a:solidFill>
              </a:rPr>
              <a:t>Quota</a:t>
            </a:r>
            <a:r>
              <a:rPr kumimoji="1" lang="zh-CN" altLang="en-US" sz="2500" b="1" dirty="0">
                <a:solidFill>
                  <a:srgbClr val="FF0000"/>
                </a:solidFill>
              </a:rPr>
              <a:t> </a:t>
            </a:r>
            <a:r>
              <a:rPr kumimoji="1" lang="en-US" altLang="zh-CN" sz="2500" b="1" dirty="0">
                <a:solidFill>
                  <a:srgbClr val="FF0000"/>
                </a:solidFill>
              </a:rPr>
              <a:t>transfer</a:t>
            </a:r>
            <a:endParaRPr kumimoji="1" lang="zh-CN" altLang="en-US" sz="2500" b="1" dirty="0">
              <a:solidFill>
                <a:srgbClr val="FF0000"/>
              </a:solidFill>
            </a:endParaRPr>
          </a:p>
        </p:txBody>
      </p:sp>
    </p:spTree>
    <p:extLst>
      <p:ext uri="{BB962C8B-B14F-4D97-AF65-F5344CB8AC3E}">
        <p14:creationId xmlns:p14="http://schemas.microsoft.com/office/powerpoint/2010/main" val="370870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8" y="555007"/>
            <a:ext cx="9966391"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Offline Quota Control</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剪去单角的矩形 22">
            <a:extLst>
              <a:ext uri="{FF2B5EF4-FFF2-40B4-BE49-F238E27FC236}">
                <a16:creationId xmlns:a16="http://schemas.microsoft.com/office/drawing/2014/main" id="{6E68E286-93C3-9843-A3D9-A29F20D52B36}"/>
              </a:ext>
            </a:extLst>
          </p:cNvPr>
          <p:cNvSpPr/>
          <p:nvPr/>
        </p:nvSpPr>
        <p:spPr>
          <a:xfrm>
            <a:off x="1502229" y="2547257"/>
            <a:ext cx="10972797" cy="6618514"/>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Cluster1</a:t>
            </a:r>
            <a:endParaRPr kumimoji="1" lang="zh-CN" altLang="en-US" dirty="0"/>
          </a:p>
        </p:txBody>
      </p:sp>
      <p:sp>
        <p:nvSpPr>
          <p:cNvPr id="3" name="矩形 2">
            <a:extLst>
              <a:ext uri="{FF2B5EF4-FFF2-40B4-BE49-F238E27FC236}">
                <a16:creationId xmlns:a16="http://schemas.microsoft.com/office/drawing/2014/main" id="{DC3D903D-59D3-F34E-A4B2-524622E6047F}"/>
              </a:ext>
            </a:extLst>
          </p:cNvPr>
          <p:cNvSpPr/>
          <p:nvPr/>
        </p:nvSpPr>
        <p:spPr>
          <a:xfrm>
            <a:off x="1473077" y="7184571"/>
            <a:ext cx="1100195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Offline pool(30%)</a:t>
            </a:r>
            <a:endParaRPr kumimoji="1" lang="zh-CN" altLang="en-US" dirty="0"/>
          </a:p>
        </p:txBody>
      </p:sp>
      <p:sp>
        <p:nvSpPr>
          <p:cNvPr id="27" name="矩形 26">
            <a:extLst>
              <a:ext uri="{FF2B5EF4-FFF2-40B4-BE49-F238E27FC236}">
                <a16:creationId xmlns:a16="http://schemas.microsoft.com/office/drawing/2014/main" id="{B279C4B1-3821-0B47-9C96-6048514B728C}"/>
              </a:ext>
            </a:extLst>
          </p:cNvPr>
          <p:cNvSpPr/>
          <p:nvPr/>
        </p:nvSpPr>
        <p:spPr>
          <a:xfrm>
            <a:off x="1502230" y="4365850"/>
            <a:ext cx="10943642" cy="2830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Online pool(70%)</a:t>
            </a:r>
            <a:endParaRPr kumimoji="1" lang="zh-CN" altLang="en-US" dirty="0"/>
          </a:p>
        </p:txBody>
      </p:sp>
      <p:sp>
        <p:nvSpPr>
          <p:cNvPr id="4" name="矩形 3">
            <a:extLst>
              <a:ext uri="{FF2B5EF4-FFF2-40B4-BE49-F238E27FC236}">
                <a16:creationId xmlns:a16="http://schemas.microsoft.com/office/drawing/2014/main" id="{4EF26B88-4858-2345-A463-6298A9A5CFBB}"/>
              </a:ext>
            </a:extLst>
          </p:cNvPr>
          <p:cNvSpPr/>
          <p:nvPr/>
        </p:nvSpPr>
        <p:spPr>
          <a:xfrm>
            <a:off x="8890122" y="5102587"/>
            <a:ext cx="3421620" cy="3582081"/>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Product1 Quota</a:t>
            </a:r>
            <a:endParaRPr kumimoji="1" lang="zh-CN" altLang="en-US" dirty="0"/>
          </a:p>
        </p:txBody>
      </p:sp>
      <p:sp>
        <p:nvSpPr>
          <p:cNvPr id="7" name="圆角矩形 6">
            <a:extLst>
              <a:ext uri="{FF2B5EF4-FFF2-40B4-BE49-F238E27FC236}">
                <a16:creationId xmlns:a16="http://schemas.microsoft.com/office/drawing/2014/main" id="{3B2AD84D-73A4-FE4B-ADF1-D75A64468ECD}"/>
              </a:ext>
            </a:extLst>
          </p:cNvPr>
          <p:cNvSpPr/>
          <p:nvPr/>
        </p:nvSpPr>
        <p:spPr>
          <a:xfrm>
            <a:off x="9441603" y="5894958"/>
            <a:ext cx="2452791" cy="9546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Online Pod</a:t>
            </a:r>
            <a:endParaRPr kumimoji="1" lang="zh-CN" altLang="en-US" dirty="0"/>
          </a:p>
        </p:txBody>
      </p:sp>
      <p:sp>
        <p:nvSpPr>
          <p:cNvPr id="28" name="圆角矩形 27">
            <a:extLst>
              <a:ext uri="{FF2B5EF4-FFF2-40B4-BE49-F238E27FC236}">
                <a16:creationId xmlns:a16="http://schemas.microsoft.com/office/drawing/2014/main" id="{DF6F953B-E19B-F64D-8A9F-E118FBD83345}"/>
              </a:ext>
            </a:extLst>
          </p:cNvPr>
          <p:cNvSpPr/>
          <p:nvPr/>
        </p:nvSpPr>
        <p:spPr>
          <a:xfrm>
            <a:off x="9454427" y="7499608"/>
            <a:ext cx="2452791" cy="84908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Offline Pod</a:t>
            </a:r>
            <a:endParaRPr kumimoji="1" lang="zh-CN" altLang="en-US" dirty="0"/>
          </a:p>
        </p:txBody>
      </p:sp>
      <p:cxnSp>
        <p:nvCxnSpPr>
          <p:cNvPr id="16" name="直线箭头连接符 15">
            <a:extLst>
              <a:ext uri="{FF2B5EF4-FFF2-40B4-BE49-F238E27FC236}">
                <a16:creationId xmlns:a16="http://schemas.microsoft.com/office/drawing/2014/main" id="{8D608250-A152-A340-AAB2-A7FAE928B187}"/>
              </a:ext>
            </a:extLst>
          </p:cNvPr>
          <p:cNvCxnSpPr>
            <a:cxnSpLocks/>
            <a:stCxn id="7" idx="3"/>
          </p:cNvCxnSpPr>
          <p:nvPr/>
        </p:nvCxnSpPr>
        <p:spPr>
          <a:xfrm flipV="1">
            <a:off x="11894394" y="5470945"/>
            <a:ext cx="2024931" cy="901329"/>
          </a:xfrm>
          <a:prstGeom prst="straightConnector1">
            <a:avLst/>
          </a:prstGeom>
          <a:ln w="508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6C7C481B-B0F2-2A40-AB63-6F5C503A065C}"/>
              </a:ext>
            </a:extLst>
          </p:cNvPr>
          <p:cNvCxnSpPr>
            <a:cxnSpLocks/>
          </p:cNvCxnSpPr>
          <p:nvPr/>
        </p:nvCxnSpPr>
        <p:spPr>
          <a:xfrm flipV="1">
            <a:off x="11970780" y="5789716"/>
            <a:ext cx="2389229" cy="2144904"/>
          </a:xfrm>
          <a:prstGeom prst="straightConnector1">
            <a:avLst/>
          </a:prstGeom>
          <a:ln w="50800">
            <a:solidFill>
              <a:schemeClr val="tx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C806D67-57BC-EF44-9CD8-B4988C40227D}"/>
              </a:ext>
            </a:extLst>
          </p:cNvPr>
          <p:cNvSpPr txBox="1"/>
          <p:nvPr/>
        </p:nvSpPr>
        <p:spPr>
          <a:xfrm>
            <a:off x="13919325" y="4644618"/>
            <a:ext cx="3831772" cy="1200329"/>
          </a:xfrm>
          <a:prstGeom prst="rect">
            <a:avLst/>
          </a:prstGeom>
          <a:noFill/>
          <a:ln w="12700">
            <a:solidFill>
              <a:schemeClr val="tx2">
                <a:lumMod val="90000"/>
              </a:schemeClr>
            </a:solidFill>
          </a:ln>
        </p:spPr>
        <p:txBody>
          <a:bodyPr wrap="square" rtlCol="0">
            <a:spAutoFit/>
          </a:bodyPr>
          <a:lstStyle/>
          <a:p>
            <a:r>
              <a:rPr kumimoji="1" lang="en-US" altLang="zh-CN" dirty="0"/>
              <a:t>Cannot exceed quota of Product1</a:t>
            </a:r>
            <a:endParaRPr kumimoji="1" lang="zh-CN" altLang="en-US" dirty="0"/>
          </a:p>
        </p:txBody>
      </p:sp>
      <p:sp>
        <p:nvSpPr>
          <p:cNvPr id="40" name="矩形 39">
            <a:extLst>
              <a:ext uri="{FF2B5EF4-FFF2-40B4-BE49-F238E27FC236}">
                <a16:creationId xmlns:a16="http://schemas.microsoft.com/office/drawing/2014/main" id="{5A3FB69D-0651-7D4E-A514-1315730EE07F}"/>
              </a:ext>
            </a:extLst>
          </p:cNvPr>
          <p:cNvSpPr/>
          <p:nvPr/>
        </p:nvSpPr>
        <p:spPr>
          <a:xfrm>
            <a:off x="4985332" y="5100971"/>
            <a:ext cx="3622637" cy="3582081"/>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Product2 Quota</a:t>
            </a:r>
            <a:endParaRPr kumimoji="1" lang="zh-CN" altLang="en-US" dirty="0"/>
          </a:p>
        </p:txBody>
      </p:sp>
      <p:sp>
        <p:nvSpPr>
          <p:cNvPr id="46" name="圆角矩形 45">
            <a:extLst>
              <a:ext uri="{FF2B5EF4-FFF2-40B4-BE49-F238E27FC236}">
                <a16:creationId xmlns:a16="http://schemas.microsoft.com/office/drawing/2014/main" id="{E5C8308B-8929-2A44-BA00-363C92619EDB}"/>
              </a:ext>
            </a:extLst>
          </p:cNvPr>
          <p:cNvSpPr/>
          <p:nvPr/>
        </p:nvSpPr>
        <p:spPr>
          <a:xfrm>
            <a:off x="5570254" y="5916178"/>
            <a:ext cx="2452791" cy="9546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Online Pod</a:t>
            </a:r>
            <a:endParaRPr kumimoji="1" lang="zh-CN" altLang="en-US" dirty="0"/>
          </a:p>
        </p:txBody>
      </p:sp>
      <p:sp>
        <p:nvSpPr>
          <p:cNvPr id="47" name="圆角矩形 46">
            <a:extLst>
              <a:ext uri="{FF2B5EF4-FFF2-40B4-BE49-F238E27FC236}">
                <a16:creationId xmlns:a16="http://schemas.microsoft.com/office/drawing/2014/main" id="{C5F717AC-215F-794A-AE3C-4111E79A2190}"/>
              </a:ext>
            </a:extLst>
          </p:cNvPr>
          <p:cNvSpPr/>
          <p:nvPr/>
        </p:nvSpPr>
        <p:spPr>
          <a:xfrm>
            <a:off x="5557337" y="7498247"/>
            <a:ext cx="2452791" cy="84908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Offline Pod</a:t>
            </a:r>
            <a:endParaRPr kumimoji="1" lang="zh-CN" altLang="en-US" dirty="0"/>
          </a:p>
        </p:txBody>
      </p:sp>
      <p:cxnSp>
        <p:nvCxnSpPr>
          <p:cNvPr id="48" name="直线箭头连接符 47">
            <a:extLst>
              <a:ext uri="{FF2B5EF4-FFF2-40B4-BE49-F238E27FC236}">
                <a16:creationId xmlns:a16="http://schemas.microsoft.com/office/drawing/2014/main" id="{A50488A1-3647-4A48-AAE4-53C32F3D4BC3}"/>
              </a:ext>
            </a:extLst>
          </p:cNvPr>
          <p:cNvCxnSpPr>
            <a:cxnSpLocks/>
          </p:cNvCxnSpPr>
          <p:nvPr/>
        </p:nvCxnSpPr>
        <p:spPr>
          <a:xfrm>
            <a:off x="11957956" y="8089532"/>
            <a:ext cx="1961369" cy="628825"/>
          </a:xfrm>
          <a:prstGeom prst="straightConnector1">
            <a:avLst/>
          </a:prstGeom>
          <a:ln w="50800">
            <a:solidFill>
              <a:schemeClr val="tx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7B9AADE4-4DE9-FD4A-B497-DACE13F2201F}"/>
              </a:ext>
            </a:extLst>
          </p:cNvPr>
          <p:cNvCxnSpPr>
            <a:cxnSpLocks/>
          </p:cNvCxnSpPr>
          <p:nvPr/>
        </p:nvCxnSpPr>
        <p:spPr>
          <a:xfrm>
            <a:off x="8023045" y="8348043"/>
            <a:ext cx="5858087" cy="666686"/>
          </a:xfrm>
          <a:prstGeom prst="straightConnector1">
            <a:avLst/>
          </a:prstGeom>
          <a:ln w="50800">
            <a:solidFill>
              <a:schemeClr val="tx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D39AD363-A787-A541-8DA6-F835D946CBB1}"/>
              </a:ext>
            </a:extLst>
          </p:cNvPr>
          <p:cNvSpPr txBox="1"/>
          <p:nvPr/>
        </p:nvSpPr>
        <p:spPr>
          <a:xfrm>
            <a:off x="13931870" y="8347333"/>
            <a:ext cx="3831772" cy="1200329"/>
          </a:xfrm>
          <a:prstGeom prst="rect">
            <a:avLst/>
          </a:prstGeom>
          <a:noFill/>
          <a:ln w="12700">
            <a:solidFill>
              <a:schemeClr val="tx2">
                <a:lumMod val="90000"/>
              </a:schemeClr>
            </a:solidFill>
          </a:ln>
        </p:spPr>
        <p:txBody>
          <a:bodyPr wrap="square" rtlCol="0">
            <a:spAutoFit/>
          </a:bodyPr>
          <a:lstStyle/>
          <a:p>
            <a:r>
              <a:rPr kumimoji="1" lang="en-US" altLang="zh-CN" dirty="0"/>
              <a:t>Cannot exceed Offline Quota</a:t>
            </a:r>
            <a:endParaRPr kumimoji="1" lang="zh-CN" altLang="en-US" dirty="0"/>
          </a:p>
        </p:txBody>
      </p:sp>
    </p:spTree>
    <p:extLst>
      <p:ext uri="{BB962C8B-B14F-4D97-AF65-F5344CB8AC3E}">
        <p14:creationId xmlns:p14="http://schemas.microsoft.com/office/powerpoint/2010/main" val="1574509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F1623"/>
        </a:solidFill>
        <a:effectLst/>
      </p:bgPr>
    </p:bg>
    <p:spTree>
      <p:nvGrpSpPr>
        <p:cNvPr id="1" name=""/>
        <p:cNvGrpSpPr/>
        <p:nvPr/>
      </p:nvGrpSpPr>
      <p:grpSpPr>
        <a:xfrm>
          <a:off x="0" y="0"/>
          <a:ext cx="0" cy="0"/>
          <a:chOff x="0" y="0"/>
          <a:chExt cx="0" cy="0"/>
        </a:xfrm>
      </p:grpSpPr>
      <p:sp>
        <p:nvSpPr>
          <p:cNvPr id="17" name="文本框 16"/>
          <p:cNvSpPr txBox="1"/>
          <p:nvPr/>
        </p:nvSpPr>
        <p:spPr>
          <a:xfrm>
            <a:off x="701610" y="712239"/>
            <a:ext cx="13928790" cy="646331"/>
          </a:xfrm>
          <a:prstGeom prst="rect">
            <a:avLst/>
          </a:prstGeom>
          <a:noFill/>
        </p:spPr>
        <p:txBody>
          <a:bodyPr wrap="square" rtlCol="0">
            <a:spAutoFit/>
          </a:bodyPr>
          <a:lstStyle/>
          <a:p>
            <a:pPr defTabSz="1371966"/>
            <a:r>
              <a:rPr lang="en-US" altLang="zh-CN" dirty="0" err="1">
                <a:latin typeface="TTTGB Medium" charset="-122"/>
                <a:ea typeface="TTTGB Medium" charset="-122"/>
                <a:cs typeface="TTTGB Medium" charset="-122"/>
              </a:rPr>
              <a:t>DynamicQuota</a:t>
            </a:r>
            <a:r>
              <a:rPr lang="zh-CN" altLang="en-US" dirty="0">
                <a:latin typeface="TTTGB Medium" charset="-122"/>
                <a:ea typeface="TTTGB Medium" charset="-122"/>
                <a:cs typeface="TTTGB Medium" charset="-122"/>
              </a:rPr>
              <a:t> </a:t>
            </a:r>
            <a:r>
              <a:rPr lang="en-US" altLang="zh-CN" dirty="0">
                <a:latin typeface="TTTGB Medium" charset="-122"/>
                <a:ea typeface="TTTGB Medium" charset="-122"/>
                <a:cs typeface="TTTGB Medium" charset="-122"/>
              </a:rPr>
              <a:t>System </a:t>
            </a:r>
            <a:r>
              <a:rPr lang="en-US" altLang="zh-CN" dirty="0" err="1">
                <a:latin typeface="TTTGB Medium" charset="-122"/>
                <a:ea typeface="TTTGB Medium" charset="-122"/>
                <a:cs typeface="TTTGB Medium" charset="-122"/>
              </a:rPr>
              <a:t>Architechture</a:t>
            </a:r>
            <a:r>
              <a:rPr lang="en-US" altLang="zh-CN" dirty="0">
                <a:latin typeface="TTTGB Medium" charset="-122"/>
                <a:ea typeface="TTTGB Medium" charset="-122"/>
                <a:cs typeface="TTTGB Medium" charset="-122"/>
              </a:rPr>
              <a:t> Diagram</a:t>
            </a:r>
            <a:endParaRPr lang="zh-CN" altLang="en-US" dirty="0">
              <a:latin typeface="Microsoft YaHei Light" charset="-122"/>
              <a:ea typeface="Microsoft YaHei Light" charset="-122"/>
              <a:cs typeface="Microsoft YaHei Light" charset="-122"/>
              <a:sym typeface="+mn-lt"/>
            </a:endParaRPr>
          </a:p>
        </p:txBody>
      </p:sp>
      <p:pic>
        <p:nvPicPr>
          <p:cNvPr id="5" name="图片 4">
            <a:extLst>
              <a:ext uri="{FF2B5EF4-FFF2-40B4-BE49-F238E27FC236}">
                <a16:creationId xmlns:a16="http://schemas.microsoft.com/office/drawing/2014/main" id="{8EA96A70-6BF5-5645-91AB-6882B24CD7A7}"/>
              </a:ext>
            </a:extLst>
          </p:cNvPr>
          <p:cNvPicPr>
            <a:picLocks noChangeAspect="1"/>
          </p:cNvPicPr>
          <p:nvPr/>
        </p:nvPicPr>
        <p:blipFill>
          <a:blip r:embed="rId3"/>
          <a:stretch>
            <a:fillRect/>
          </a:stretch>
        </p:blipFill>
        <p:spPr>
          <a:xfrm>
            <a:off x="276226" y="1724864"/>
            <a:ext cx="17735548" cy="7859422"/>
          </a:xfrm>
          <a:prstGeom prst="rect">
            <a:avLst/>
          </a:prstGeom>
        </p:spPr>
      </p:pic>
    </p:spTree>
    <p:extLst>
      <p:ext uri="{BB962C8B-B14F-4D97-AF65-F5344CB8AC3E}">
        <p14:creationId xmlns:p14="http://schemas.microsoft.com/office/powerpoint/2010/main" val="729528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F35AA967-B3C5-3F46-807E-E08CAEB8431B}"/>
              </a:ext>
            </a:extLst>
          </p:cNvPr>
          <p:cNvSpPr txBox="1">
            <a:spLocks noChangeArrowheads="1"/>
          </p:cNvSpPr>
          <p:nvPr/>
        </p:nvSpPr>
        <p:spPr bwMode="auto">
          <a:xfrm>
            <a:off x="1728074" y="2850127"/>
            <a:ext cx="9001658" cy="1846659"/>
          </a:xfrm>
          <a:prstGeom prst="rect">
            <a:avLst/>
          </a:prstGeom>
          <a:noFill/>
          <a:ln>
            <a:noFill/>
          </a:ln>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r>
              <a:rPr lang="en-US" altLang="zh-CN" sz="12000" dirty="0">
                <a:latin typeface="TTTGB Medium" charset="-122"/>
                <a:ea typeface="TTTGB Medium" charset="-122"/>
                <a:cs typeface="TTTGB Medium" charset="-122"/>
              </a:rPr>
              <a:t>QA</a:t>
            </a:r>
          </a:p>
        </p:txBody>
      </p:sp>
    </p:spTree>
    <p:extLst>
      <p:ext uri="{BB962C8B-B14F-4D97-AF65-F5344CB8AC3E}">
        <p14:creationId xmlns:p14="http://schemas.microsoft.com/office/powerpoint/2010/main" val="240237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6651169-C90A-004F-AA72-8511997082F0}"/>
              </a:ext>
            </a:extLst>
          </p:cNvPr>
          <p:cNvSpPr/>
          <p:nvPr/>
        </p:nvSpPr>
        <p:spPr>
          <a:xfrm>
            <a:off x="542567" y="6293224"/>
            <a:ext cx="8063551" cy="3517777"/>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a:t>Region1</a:t>
            </a:r>
            <a:endParaRPr kumimoji="1" lang="zh-CN" altLang="en-US" dirty="0"/>
          </a:p>
        </p:txBody>
      </p:sp>
      <p:sp>
        <p:nvSpPr>
          <p:cNvPr id="11" name="文本框 10">
            <a:extLst>
              <a:ext uri="{FF2B5EF4-FFF2-40B4-BE49-F238E27FC236}">
                <a16:creationId xmlns:a16="http://schemas.microsoft.com/office/drawing/2014/main" id="{7F212A02-EE3B-E849-B617-19CBB45F4A99}"/>
              </a:ext>
            </a:extLst>
          </p:cNvPr>
          <p:cNvSpPr txBox="1"/>
          <p:nvPr/>
        </p:nvSpPr>
        <p:spPr>
          <a:xfrm>
            <a:off x="411562" y="460809"/>
            <a:ext cx="17586391" cy="1754326"/>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How do you manage so many clusters ,resources and businesses</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剪去单角的矩形 2">
            <a:extLst>
              <a:ext uri="{FF2B5EF4-FFF2-40B4-BE49-F238E27FC236}">
                <a16:creationId xmlns:a16="http://schemas.microsoft.com/office/drawing/2014/main" id="{45C11103-6E7A-5D40-BCA1-81302D31BC3B}"/>
              </a:ext>
            </a:extLst>
          </p:cNvPr>
          <p:cNvSpPr/>
          <p:nvPr/>
        </p:nvSpPr>
        <p:spPr>
          <a:xfrm>
            <a:off x="678599" y="7181179"/>
            <a:ext cx="2118390" cy="2217363"/>
          </a:xfrm>
          <a:prstGeom prst="snip1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Cluster1</a:t>
            </a:r>
            <a:endParaRPr kumimoji="1" lang="zh-CN" altLang="en-US" dirty="0"/>
          </a:p>
        </p:txBody>
      </p:sp>
      <p:sp>
        <p:nvSpPr>
          <p:cNvPr id="20" name="剪去单角的矩形 19">
            <a:extLst>
              <a:ext uri="{FF2B5EF4-FFF2-40B4-BE49-F238E27FC236}">
                <a16:creationId xmlns:a16="http://schemas.microsoft.com/office/drawing/2014/main" id="{9EFF783E-28F9-A943-A7BB-9D0AF6C356A6}"/>
              </a:ext>
            </a:extLst>
          </p:cNvPr>
          <p:cNvSpPr/>
          <p:nvPr/>
        </p:nvSpPr>
        <p:spPr>
          <a:xfrm>
            <a:off x="3010988" y="7181179"/>
            <a:ext cx="2118390" cy="2217364"/>
          </a:xfrm>
          <a:prstGeom prst="snip1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Cluster2</a:t>
            </a:r>
            <a:endParaRPr kumimoji="1" lang="zh-CN" altLang="en-US" dirty="0"/>
          </a:p>
        </p:txBody>
      </p:sp>
      <p:sp>
        <p:nvSpPr>
          <p:cNvPr id="21" name="剪去单角的矩形 20">
            <a:extLst>
              <a:ext uri="{FF2B5EF4-FFF2-40B4-BE49-F238E27FC236}">
                <a16:creationId xmlns:a16="http://schemas.microsoft.com/office/drawing/2014/main" id="{1B62C9A0-C69D-9640-BDF4-C3A9948A29F7}"/>
              </a:ext>
            </a:extLst>
          </p:cNvPr>
          <p:cNvSpPr/>
          <p:nvPr/>
        </p:nvSpPr>
        <p:spPr>
          <a:xfrm>
            <a:off x="5999154" y="7181179"/>
            <a:ext cx="2118390" cy="2217364"/>
          </a:xfrm>
          <a:prstGeom prst="snip1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Cluster2</a:t>
            </a:r>
            <a:endParaRPr kumimoji="1" lang="zh-CN" altLang="en-US" dirty="0"/>
          </a:p>
        </p:txBody>
      </p:sp>
      <p:sp>
        <p:nvSpPr>
          <p:cNvPr id="6" name="文本框 5">
            <a:extLst>
              <a:ext uri="{FF2B5EF4-FFF2-40B4-BE49-F238E27FC236}">
                <a16:creationId xmlns:a16="http://schemas.microsoft.com/office/drawing/2014/main" id="{D66D6898-A220-A34C-8A91-CE3DC170DBA7}"/>
              </a:ext>
            </a:extLst>
          </p:cNvPr>
          <p:cNvSpPr txBox="1"/>
          <p:nvPr/>
        </p:nvSpPr>
        <p:spPr>
          <a:xfrm>
            <a:off x="5396753" y="7351059"/>
            <a:ext cx="896471" cy="646331"/>
          </a:xfrm>
          <a:prstGeom prst="rect">
            <a:avLst/>
          </a:prstGeom>
          <a:noFill/>
        </p:spPr>
        <p:txBody>
          <a:bodyPr wrap="square" rtlCol="0">
            <a:spAutoFit/>
          </a:bodyPr>
          <a:lstStyle/>
          <a:p>
            <a:r>
              <a:rPr kumimoji="1" lang="en-US" altLang="zh-CN" dirty="0"/>
              <a:t>…</a:t>
            </a:r>
            <a:endParaRPr kumimoji="1" lang="zh-CN" altLang="en-US" dirty="0"/>
          </a:p>
        </p:txBody>
      </p:sp>
      <p:sp>
        <p:nvSpPr>
          <p:cNvPr id="22" name="矩形 21">
            <a:extLst>
              <a:ext uri="{FF2B5EF4-FFF2-40B4-BE49-F238E27FC236}">
                <a16:creationId xmlns:a16="http://schemas.microsoft.com/office/drawing/2014/main" id="{E0CD84CF-C828-7149-9901-87FDB6E0D3F6}"/>
              </a:ext>
            </a:extLst>
          </p:cNvPr>
          <p:cNvSpPr/>
          <p:nvPr/>
        </p:nvSpPr>
        <p:spPr>
          <a:xfrm>
            <a:off x="9934402" y="6293224"/>
            <a:ext cx="8063551" cy="3542492"/>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a:t>Region N</a:t>
            </a:r>
            <a:endParaRPr kumimoji="1" lang="zh-CN" altLang="en-US" dirty="0"/>
          </a:p>
        </p:txBody>
      </p:sp>
      <p:sp>
        <p:nvSpPr>
          <p:cNvPr id="24" name="文本框 23">
            <a:extLst>
              <a:ext uri="{FF2B5EF4-FFF2-40B4-BE49-F238E27FC236}">
                <a16:creationId xmlns:a16="http://schemas.microsoft.com/office/drawing/2014/main" id="{3A5D34BC-90D5-E746-A9E3-3065AEFEF37C}"/>
              </a:ext>
            </a:extLst>
          </p:cNvPr>
          <p:cNvSpPr txBox="1"/>
          <p:nvPr/>
        </p:nvSpPr>
        <p:spPr>
          <a:xfrm>
            <a:off x="8987320" y="7181180"/>
            <a:ext cx="896471" cy="861774"/>
          </a:xfrm>
          <a:prstGeom prst="rect">
            <a:avLst/>
          </a:prstGeom>
          <a:noFill/>
        </p:spPr>
        <p:txBody>
          <a:bodyPr wrap="square" rtlCol="0">
            <a:spAutoFit/>
          </a:bodyPr>
          <a:lstStyle/>
          <a:p>
            <a:r>
              <a:rPr kumimoji="1" lang="en-US" altLang="zh-CN" sz="5000" dirty="0"/>
              <a:t>…</a:t>
            </a:r>
            <a:endParaRPr kumimoji="1" lang="zh-CN" altLang="en-US" sz="5000" dirty="0"/>
          </a:p>
        </p:txBody>
      </p:sp>
      <p:sp>
        <p:nvSpPr>
          <p:cNvPr id="25" name="剪去单角的矩形 24">
            <a:extLst>
              <a:ext uri="{FF2B5EF4-FFF2-40B4-BE49-F238E27FC236}">
                <a16:creationId xmlns:a16="http://schemas.microsoft.com/office/drawing/2014/main" id="{79D8CFF8-CC74-A149-9857-09671B822B0E}"/>
              </a:ext>
            </a:extLst>
          </p:cNvPr>
          <p:cNvSpPr/>
          <p:nvPr/>
        </p:nvSpPr>
        <p:spPr>
          <a:xfrm>
            <a:off x="10254299" y="7181179"/>
            <a:ext cx="2118390" cy="2207506"/>
          </a:xfrm>
          <a:prstGeom prst="snip1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Cluster1</a:t>
            </a:r>
            <a:endParaRPr kumimoji="1" lang="zh-CN" altLang="en-US" dirty="0"/>
          </a:p>
        </p:txBody>
      </p:sp>
      <p:sp>
        <p:nvSpPr>
          <p:cNvPr id="26" name="剪去单角的矩形 25">
            <a:extLst>
              <a:ext uri="{FF2B5EF4-FFF2-40B4-BE49-F238E27FC236}">
                <a16:creationId xmlns:a16="http://schemas.microsoft.com/office/drawing/2014/main" id="{356947BB-9397-644B-BC44-6C5D21695928}"/>
              </a:ext>
            </a:extLst>
          </p:cNvPr>
          <p:cNvSpPr/>
          <p:nvPr/>
        </p:nvSpPr>
        <p:spPr>
          <a:xfrm>
            <a:off x="12906982" y="7181179"/>
            <a:ext cx="2118390" cy="2207506"/>
          </a:xfrm>
          <a:prstGeom prst="snip1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Cluster2</a:t>
            </a:r>
            <a:endParaRPr kumimoji="1" lang="zh-CN" altLang="en-US" dirty="0"/>
          </a:p>
        </p:txBody>
      </p:sp>
      <p:sp>
        <p:nvSpPr>
          <p:cNvPr id="27" name="文本框 26">
            <a:extLst>
              <a:ext uri="{FF2B5EF4-FFF2-40B4-BE49-F238E27FC236}">
                <a16:creationId xmlns:a16="http://schemas.microsoft.com/office/drawing/2014/main" id="{991AFBA2-9999-C448-8ED4-90D467E17F60}"/>
              </a:ext>
            </a:extLst>
          </p:cNvPr>
          <p:cNvSpPr txBox="1"/>
          <p:nvPr/>
        </p:nvSpPr>
        <p:spPr>
          <a:xfrm>
            <a:off x="15137693" y="7479631"/>
            <a:ext cx="896471" cy="646331"/>
          </a:xfrm>
          <a:prstGeom prst="rect">
            <a:avLst/>
          </a:prstGeom>
          <a:noFill/>
        </p:spPr>
        <p:txBody>
          <a:bodyPr wrap="square" rtlCol="0">
            <a:spAutoFit/>
          </a:bodyPr>
          <a:lstStyle/>
          <a:p>
            <a:r>
              <a:rPr kumimoji="1" lang="en-US" altLang="zh-CN" dirty="0"/>
              <a:t>…</a:t>
            </a:r>
            <a:endParaRPr kumimoji="1" lang="zh-CN" altLang="en-US" dirty="0"/>
          </a:p>
        </p:txBody>
      </p:sp>
      <p:sp>
        <p:nvSpPr>
          <p:cNvPr id="28" name="剪去单角的矩形 27">
            <a:extLst>
              <a:ext uri="{FF2B5EF4-FFF2-40B4-BE49-F238E27FC236}">
                <a16:creationId xmlns:a16="http://schemas.microsoft.com/office/drawing/2014/main" id="{450C202F-5889-8F44-8D86-EC6E01192F72}"/>
              </a:ext>
            </a:extLst>
          </p:cNvPr>
          <p:cNvSpPr/>
          <p:nvPr/>
        </p:nvSpPr>
        <p:spPr>
          <a:xfrm>
            <a:off x="15732746" y="7181178"/>
            <a:ext cx="2118390" cy="2119665"/>
          </a:xfrm>
          <a:prstGeom prst="snip1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Cluster2</a:t>
            </a:r>
            <a:endParaRPr kumimoji="1" lang="zh-CN" altLang="en-US" dirty="0"/>
          </a:p>
        </p:txBody>
      </p:sp>
      <p:sp>
        <p:nvSpPr>
          <p:cNvPr id="13" name="矩形 12">
            <a:extLst>
              <a:ext uri="{FF2B5EF4-FFF2-40B4-BE49-F238E27FC236}">
                <a16:creationId xmlns:a16="http://schemas.microsoft.com/office/drawing/2014/main" id="{071F45F2-9C18-D245-881A-8C46C86D3916}"/>
              </a:ext>
            </a:extLst>
          </p:cNvPr>
          <p:cNvSpPr/>
          <p:nvPr/>
        </p:nvSpPr>
        <p:spPr>
          <a:xfrm>
            <a:off x="538087" y="4424839"/>
            <a:ext cx="17455386" cy="155985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圆角矩形 15">
            <a:extLst>
              <a:ext uri="{FF2B5EF4-FFF2-40B4-BE49-F238E27FC236}">
                <a16:creationId xmlns:a16="http://schemas.microsoft.com/office/drawing/2014/main" id="{19A1E45C-9BEB-4448-AA8D-53AD14B8FC9A}"/>
              </a:ext>
            </a:extLst>
          </p:cNvPr>
          <p:cNvSpPr/>
          <p:nvPr/>
        </p:nvSpPr>
        <p:spPr>
          <a:xfrm>
            <a:off x="932328" y="4810321"/>
            <a:ext cx="3359794" cy="788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Business 1</a:t>
            </a:r>
            <a:endParaRPr kumimoji="1" lang="zh-CN" altLang="en-US" dirty="0"/>
          </a:p>
        </p:txBody>
      </p:sp>
      <p:sp>
        <p:nvSpPr>
          <p:cNvPr id="29" name="圆角矩形 28">
            <a:extLst>
              <a:ext uri="{FF2B5EF4-FFF2-40B4-BE49-F238E27FC236}">
                <a16:creationId xmlns:a16="http://schemas.microsoft.com/office/drawing/2014/main" id="{317A99E3-0A3A-1040-B023-C3D38F2D5B7F}"/>
              </a:ext>
            </a:extLst>
          </p:cNvPr>
          <p:cNvSpPr/>
          <p:nvPr/>
        </p:nvSpPr>
        <p:spPr>
          <a:xfrm>
            <a:off x="4923281" y="4810321"/>
            <a:ext cx="3359794" cy="788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Business 2</a:t>
            </a:r>
            <a:endParaRPr kumimoji="1" lang="zh-CN" altLang="en-US" dirty="0"/>
          </a:p>
        </p:txBody>
      </p:sp>
      <p:sp>
        <p:nvSpPr>
          <p:cNvPr id="30" name="圆角矩形 29">
            <a:extLst>
              <a:ext uri="{FF2B5EF4-FFF2-40B4-BE49-F238E27FC236}">
                <a16:creationId xmlns:a16="http://schemas.microsoft.com/office/drawing/2014/main" id="{40A7C092-B15F-C643-839C-F85344E47590}"/>
              </a:ext>
            </a:extLst>
          </p:cNvPr>
          <p:cNvSpPr/>
          <p:nvPr/>
        </p:nvSpPr>
        <p:spPr>
          <a:xfrm>
            <a:off x="9012895" y="4810321"/>
            <a:ext cx="3359794" cy="788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Business 3</a:t>
            </a:r>
            <a:endParaRPr kumimoji="1" lang="zh-CN" altLang="en-US" dirty="0"/>
          </a:p>
        </p:txBody>
      </p:sp>
      <p:sp>
        <p:nvSpPr>
          <p:cNvPr id="31" name="圆角矩形 30">
            <a:extLst>
              <a:ext uri="{FF2B5EF4-FFF2-40B4-BE49-F238E27FC236}">
                <a16:creationId xmlns:a16="http://schemas.microsoft.com/office/drawing/2014/main" id="{A4D95983-8D71-144E-86C4-7BCC2BCF4CC9}"/>
              </a:ext>
            </a:extLst>
          </p:cNvPr>
          <p:cNvSpPr/>
          <p:nvPr/>
        </p:nvSpPr>
        <p:spPr>
          <a:xfrm>
            <a:off x="14198536" y="4753815"/>
            <a:ext cx="3350427" cy="788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Business N</a:t>
            </a:r>
            <a:endParaRPr kumimoji="1" lang="zh-CN" altLang="en-US" dirty="0"/>
          </a:p>
        </p:txBody>
      </p:sp>
      <p:sp>
        <p:nvSpPr>
          <p:cNvPr id="32" name="文本框 31">
            <a:extLst>
              <a:ext uri="{FF2B5EF4-FFF2-40B4-BE49-F238E27FC236}">
                <a16:creationId xmlns:a16="http://schemas.microsoft.com/office/drawing/2014/main" id="{AA135B15-45E3-EC47-84CD-B188D1AF6FEC}"/>
              </a:ext>
            </a:extLst>
          </p:cNvPr>
          <p:cNvSpPr txBox="1"/>
          <p:nvPr/>
        </p:nvSpPr>
        <p:spPr>
          <a:xfrm>
            <a:off x="12837377" y="4601612"/>
            <a:ext cx="896471" cy="861774"/>
          </a:xfrm>
          <a:prstGeom prst="rect">
            <a:avLst/>
          </a:prstGeom>
          <a:noFill/>
        </p:spPr>
        <p:txBody>
          <a:bodyPr wrap="square" rtlCol="0">
            <a:spAutoFit/>
          </a:bodyPr>
          <a:lstStyle/>
          <a:p>
            <a:r>
              <a:rPr kumimoji="1" lang="en-US" altLang="zh-CN" sz="5000" dirty="0"/>
              <a:t>…</a:t>
            </a:r>
            <a:endParaRPr kumimoji="1" lang="zh-CN" altLang="en-US" sz="5000" dirty="0"/>
          </a:p>
        </p:txBody>
      </p:sp>
    </p:spTree>
    <p:extLst>
      <p:ext uri="{BB962C8B-B14F-4D97-AF65-F5344CB8AC3E}">
        <p14:creationId xmlns:p14="http://schemas.microsoft.com/office/powerpoint/2010/main" val="58513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1447577" y="4224932"/>
            <a:ext cx="16589412"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How to ensure load balancing of cluster nodes</a:t>
            </a:r>
            <a:r>
              <a:rPr lang="zh-CN" altLang="en-US" sz="5400" dirty="0">
                <a:latin typeface="TTTGB Medium" charset="-122"/>
                <a:ea typeface="TTTGB Medium" charset="-122"/>
                <a:cs typeface="TTTGB Medium" charset="-122"/>
              </a:rPr>
              <a:t>？</a:t>
            </a:r>
            <a:endParaRPr lang="en-US" altLang="zh-CN" sz="5000" b="1" dirty="0">
              <a:latin typeface="Microsoft YaHei Light" charset="-122"/>
              <a:ea typeface="Microsoft YaHei Light" charset="-122"/>
              <a:cs typeface="Microsoft YaHei Light" charset="-122"/>
              <a:sym typeface="+mn-lt"/>
            </a:endParaRPr>
          </a:p>
        </p:txBody>
      </p:sp>
      <p:sp>
        <p:nvSpPr>
          <p:cNvPr id="18" name="借助人工智能与大数据  更安全的互联网营销">
            <a:extLst>
              <a:ext uri="{FF2B5EF4-FFF2-40B4-BE49-F238E27FC236}">
                <a16:creationId xmlns:a16="http://schemas.microsoft.com/office/drawing/2014/main" id="{DCDE41CA-2069-5448-B143-4C7F1A94A16C}"/>
              </a:ext>
            </a:extLst>
          </p:cNvPr>
          <p:cNvSpPr txBox="1"/>
          <p:nvPr/>
        </p:nvSpPr>
        <p:spPr>
          <a:xfrm>
            <a:off x="2264023" y="7318226"/>
            <a:ext cx="9398588" cy="662600"/>
          </a:xfrm>
          <a:prstGeom prst="rect">
            <a:avLst/>
          </a:prstGeom>
          <a:ln w="12700">
            <a:miter lim="400000"/>
          </a:ln>
        </p:spPr>
        <p:txBody>
          <a:bodyPr wrap="square" lIns="25581" tIns="25582" rIns="25581" bIns="25582">
            <a:spAutoFit/>
          </a:bodyPr>
          <a:lstStyle>
            <a:lvl1pPr>
              <a:defRPr sz="2000">
                <a:solidFill>
                  <a:srgbClr val="00C8DC"/>
                </a:solidFill>
                <a:latin typeface="PingFang SC Regular"/>
                <a:ea typeface="PingFang SC Regular"/>
                <a:cs typeface="PingFang SC Regular"/>
                <a:sym typeface="PingFang SC Regular"/>
              </a:defRPr>
            </a:lvl1pPr>
          </a:lstStyle>
          <a:p>
            <a:pPr>
              <a:lnSpc>
                <a:spcPct val="150000"/>
              </a:lnSpc>
            </a:pPr>
            <a:endParaRPr lang="zh-CN" altLang="en-US" sz="30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9737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Dynamic-Scheduler</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剪去单角的矩形 2">
            <a:extLst>
              <a:ext uri="{FF2B5EF4-FFF2-40B4-BE49-F238E27FC236}">
                <a16:creationId xmlns:a16="http://schemas.microsoft.com/office/drawing/2014/main" id="{45C11103-6E7A-5D40-BCA1-81302D31BC3B}"/>
              </a:ext>
            </a:extLst>
          </p:cNvPr>
          <p:cNvSpPr/>
          <p:nvPr/>
        </p:nvSpPr>
        <p:spPr>
          <a:xfrm>
            <a:off x="4084782" y="5878282"/>
            <a:ext cx="3763617" cy="3863236"/>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Node1</a:t>
            </a:r>
            <a:endParaRPr kumimoji="1" lang="zh-CN" altLang="en-US" dirty="0"/>
          </a:p>
        </p:txBody>
      </p:sp>
      <p:sp>
        <p:nvSpPr>
          <p:cNvPr id="7" name="剪去单角的矩形 6">
            <a:extLst>
              <a:ext uri="{FF2B5EF4-FFF2-40B4-BE49-F238E27FC236}">
                <a16:creationId xmlns:a16="http://schemas.microsoft.com/office/drawing/2014/main" id="{C87F5C4F-BDAC-9344-B12E-F8EEB88E7C49}"/>
              </a:ext>
            </a:extLst>
          </p:cNvPr>
          <p:cNvSpPr/>
          <p:nvPr/>
        </p:nvSpPr>
        <p:spPr>
          <a:xfrm>
            <a:off x="11533709" y="5954165"/>
            <a:ext cx="3763617" cy="3856836"/>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Node2</a:t>
            </a:r>
            <a:endParaRPr kumimoji="1" lang="zh-CN" altLang="en-US" dirty="0"/>
          </a:p>
        </p:txBody>
      </p:sp>
      <p:sp>
        <p:nvSpPr>
          <p:cNvPr id="5" name="圆角矩形 4">
            <a:extLst>
              <a:ext uri="{FF2B5EF4-FFF2-40B4-BE49-F238E27FC236}">
                <a16:creationId xmlns:a16="http://schemas.microsoft.com/office/drawing/2014/main" id="{50EDF761-72D5-BE44-9F0B-102C8A383EEB}"/>
              </a:ext>
            </a:extLst>
          </p:cNvPr>
          <p:cNvSpPr/>
          <p:nvPr/>
        </p:nvSpPr>
        <p:spPr>
          <a:xfrm>
            <a:off x="11840815" y="3722512"/>
            <a:ext cx="3538331" cy="96740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Kube</a:t>
            </a:r>
            <a:r>
              <a:rPr kumimoji="1" lang="en-US" altLang="zh-CN" dirty="0"/>
              <a:t>-scheduler</a:t>
            </a:r>
            <a:endParaRPr kumimoji="1" lang="zh-CN" altLang="en-US" dirty="0"/>
          </a:p>
        </p:txBody>
      </p:sp>
      <p:sp>
        <p:nvSpPr>
          <p:cNvPr id="8" name="圆角矩形 7">
            <a:extLst>
              <a:ext uri="{FF2B5EF4-FFF2-40B4-BE49-F238E27FC236}">
                <a16:creationId xmlns:a16="http://schemas.microsoft.com/office/drawing/2014/main" id="{1C69A852-3EDC-904F-9913-2DDD588B028A}"/>
              </a:ext>
            </a:extLst>
          </p:cNvPr>
          <p:cNvSpPr/>
          <p:nvPr/>
        </p:nvSpPr>
        <p:spPr>
          <a:xfrm>
            <a:off x="4238626" y="3735169"/>
            <a:ext cx="2637183" cy="940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a:t>
            </a:r>
            <a:endParaRPr kumimoji="1" lang="zh-CN" altLang="en-US" dirty="0"/>
          </a:p>
        </p:txBody>
      </p:sp>
      <p:sp>
        <p:nvSpPr>
          <p:cNvPr id="9" name="矩形 8">
            <a:extLst>
              <a:ext uri="{FF2B5EF4-FFF2-40B4-BE49-F238E27FC236}">
                <a16:creationId xmlns:a16="http://schemas.microsoft.com/office/drawing/2014/main" id="{2D7BB26E-E300-EA41-9127-850648C0DE49}"/>
              </a:ext>
            </a:extLst>
          </p:cNvPr>
          <p:cNvSpPr/>
          <p:nvPr/>
        </p:nvSpPr>
        <p:spPr>
          <a:xfrm>
            <a:off x="4084782" y="7195930"/>
            <a:ext cx="3763617" cy="25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Request Load Level</a:t>
            </a:r>
            <a:endParaRPr kumimoji="1" lang="zh-CN" altLang="en-US" dirty="0"/>
          </a:p>
        </p:txBody>
      </p:sp>
      <p:sp>
        <p:nvSpPr>
          <p:cNvPr id="14" name="矩形 13">
            <a:extLst>
              <a:ext uri="{FF2B5EF4-FFF2-40B4-BE49-F238E27FC236}">
                <a16:creationId xmlns:a16="http://schemas.microsoft.com/office/drawing/2014/main" id="{1421D4AE-0D06-8347-BB67-D9DCBF50ADAE}"/>
              </a:ext>
            </a:extLst>
          </p:cNvPr>
          <p:cNvSpPr/>
          <p:nvPr/>
        </p:nvSpPr>
        <p:spPr>
          <a:xfrm>
            <a:off x="11533709" y="7742492"/>
            <a:ext cx="3763617" cy="206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a:t>Request Load Level</a:t>
            </a:r>
            <a:endParaRPr kumimoji="1" lang="zh-CN" altLang="en-US" dirty="0"/>
          </a:p>
        </p:txBody>
      </p:sp>
      <p:sp>
        <p:nvSpPr>
          <p:cNvPr id="10" name="矩形 9">
            <a:extLst>
              <a:ext uri="{FF2B5EF4-FFF2-40B4-BE49-F238E27FC236}">
                <a16:creationId xmlns:a16="http://schemas.microsoft.com/office/drawing/2014/main" id="{3A0D2BB3-6FD1-8944-82A8-7197E99283CC}"/>
              </a:ext>
            </a:extLst>
          </p:cNvPr>
          <p:cNvSpPr/>
          <p:nvPr/>
        </p:nvSpPr>
        <p:spPr>
          <a:xfrm>
            <a:off x="4084782" y="9090991"/>
            <a:ext cx="3763617" cy="6505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Real Load</a:t>
            </a:r>
            <a:r>
              <a:rPr kumimoji="1" lang="zh-CN" altLang="en-US" dirty="0"/>
              <a:t> </a:t>
            </a:r>
            <a:r>
              <a:rPr kumimoji="1" lang="en-US" altLang="zh-CN" dirty="0"/>
              <a:t>Level</a:t>
            </a:r>
            <a:endParaRPr kumimoji="1" lang="zh-CN" altLang="en-US" dirty="0"/>
          </a:p>
        </p:txBody>
      </p:sp>
      <p:sp>
        <p:nvSpPr>
          <p:cNvPr id="15" name="矩形 14">
            <a:extLst>
              <a:ext uri="{FF2B5EF4-FFF2-40B4-BE49-F238E27FC236}">
                <a16:creationId xmlns:a16="http://schemas.microsoft.com/office/drawing/2014/main" id="{AD3D1E3E-9017-F341-95E8-A2A9EDCCD8C6}"/>
              </a:ext>
            </a:extLst>
          </p:cNvPr>
          <p:cNvSpPr/>
          <p:nvPr/>
        </p:nvSpPr>
        <p:spPr>
          <a:xfrm>
            <a:off x="11533708" y="8312806"/>
            <a:ext cx="3763617" cy="14981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Real Load Level</a:t>
            </a:r>
            <a:endParaRPr kumimoji="1" lang="zh-CN" altLang="en-US" dirty="0"/>
          </a:p>
        </p:txBody>
      </p:sp>
      <p:cxnSp>
        <p:nvCxnSpPr>
          <p:cNvPr id="17" name="直线箭头连接符 16">
            <a:extLst>
              <a:ext uri="{FF2B5EF4-FFF2-40B4-BE49-F238E27FC236}">
                <a16:creationId xmlns:a16="http://schemas.microsoft.com/office/drawing/2014/main" id="{BCEFFD8E-8CC5-5949-8B43-285596A33082}"/>
              </a:ext>
            </a:extLst>
          </p:cNvPr>
          <p:cNvCxnSpPr>
            <a:stCxn id="8" idx="3"/>
            <a:endCxn id="5" idx="1"/>
          </p:cNvCxnSpPr>
          <p:nvPr/>
        </p:nvCxnSpPr>
        <p:spPr>
          <a:xfrm>
            <a:off x="6875809" y="4205622"/>
            <a:ext cx="4965006" cy="59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E98515D5-1D00-3641-96A8-CD2E1B1BFFBC}"/>
              </a:ext>
            </a:extLst>
          </p:cNvPr>
          <p:cNvCxnSpPr>
            <a:cxnSpLocks/>
          </p:cNvCxnSpPr>
          <p:nvPr/>
        </p:nvCxnSpPr>
        <p:spPr>
          <a:xfrm>
            <a:off x="6875809" y="4270998"/>
            <a:ext cx="4657900" cy="1671509"/>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爆炸形 2 22">
            <a:extLst>
              <a:ext uri="{FF2B5EF4-FFF2-40B4-BE49-F238E27FC236}">
                <a16:creationId xmlns:a16="http://schemas.microsoft.com/office/drawing/2014/main" id="{E38382EC-1822-2F43-BF1C-EAE819D34F9A}"/>
              </a:ext>
            </a:extLst>
          </p:cNvPr>
          <p:cNvSpPr/>
          <p:nvPr/>
        </p:nvSpPr>
        <p:spPr>
          <a:xfrm>
            <a:off x="6528614" y="4513030"/>
            <a:ext cx="5230772" cy="1192491"/>
          </a:xfrm>
          <a:prstGeom prst="irregularSeal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Assigned to Node2</a:t>
            </a:r>
            <a:endParaRPr kumimoji="1" lang="zh-CN" altLang="en-US" sz="3000" dirty="0"/>
          </a:p>
        </p:txBody>
      </p:sp>
      <p:sp>
        <p:nvSpPr>
          <p:cNvPr id="16" name="TextBox 3">
            <a:extLst>
              <a:ext uri="{FF2B5EF4-FFF2-40B4-BE49-F238E27FC236}">
                <a16:creationId xmlns:a16="http://schemas.microsoft.com/office/drawing/2014/main" id="{56402A32-A3A9-6840-8ACA-60423CA3BB97}"/>
              </a:ext>
            </a:extLst>
          </p:cNvPr>
          <p:cNvSpPr txBox="1">
            <a:spLocks noChangeArrowheads="1"/>
          </p:cNvSpPr>
          <p:nvPr/>
        </p:nvSpPr>
        <p:spPr bwMode="auto">
          <a:xfrm flipH="1">
            <a:off x="944990" y="1675106"/>
            <a:ext cx="17091998" cy="1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nSpc>
                <a:spcPct val="125000"/>
              </a:lnSpc>
            </a:pPr>
            <a:r>
              <a:rPr lang="en" altLang="zh-CN" sz="3200" dirty="0"/>
              <a:t>The native K8S scheduling is based on the resource request</a:t>
            </a:r>
            <a:r>
              <a:rPr lang="zh-CN" altLang="en-US" sz="3200" dirty="0"/>
              <a:t> </a:t>
            </a:r>
            <a:r>
              <a:rPr lang="en-US" altLang="zh-CN" sz="3200" dirty="0"/>
              <a:t>of Pod. However, in many cases, some nodes have low resource requests but high load, while some nodes have high resource requests but low load.</a:t>
            </a:r>
            <a:endParaRPr lang="en-US" altLang="zh-CN" sz="3000" dirty="0">
              <a:latin typeface="TTTGB Medium" charset="-122"/>
              <a:ea typeface="TTTGB Medium" charset="-122"/>
              <a:cs typeface="TTTGB Medium" charset="-122"/>
            </a:endParaRPr>
          </a:p>
        </p:txBody>
      </p:sp>
    </p:spTree>
    <p:extLst>
      <p:ext uri="{BB962C8B-B14F-4D97-AF65-F5344CB8AC3E}">
        <p14:creationId xmlns:p14="http://schemas.microsoft.com/office/powerpoint/2010/main" val="191477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Dynamic-Scheduler</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剪去单角的矩形 2">
            <a:extLst>
              <a:ext uri="{FF2B5EF4-FFF2-40B4-BE49-F238E27FC236}">
                <a16:creationId xmlns:a16="http://schemas.microsoft.com/office/drawing/2014/main" id="{45C11103-6E7A-5D40-BCA1-81302D31BC3B}"/>
              </a:ext>
            </a:extLst>
          </p:cNvPr>
          <p:cNvSpPr/>
          <p:nvPr/>
        </p:nvSpPr>
        <p:spPr>
          <a:xfrm>
            <a:off x="7350771" y="5506773"/>
            <a:ext cx="3763617" cy="4234745"/>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Node1</a:t>
            </a:r>
            <a:endParaRPr kumimoji="1" lang="zh-CN" altLang="en-US" dirty="0"/>
          </a:p>
        </p:txBody>
      </p:sp>
      <p:sp>
        <p:nvSpPr>
          <p:cNvPr id="7" name="剪去单角的矩形 6">
            <a:extLst>
              <a:ext uri="{FF2B5EF4-FFF2-40B4-BE49-F238E27FC236}">
                <a16:creationId xmlns:a16="http://schemas.microsoft.com/office/drawing/2014/main" id="{C87F5C4F-BDAC-9344-B12E-F8EEB88E7C49}"/>
              </a:ext>
            </a:extLst>
          </p:cNvPr>
          <p:cNvSpPr/>
          <p:nvPr/>
        </p:nvSpPr>
        <p:spPr>
          <a:xfrm>
            <a:off x="13744944" y="5506773"/>
            <a:ext cx="3763617" cy="4234745"/>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Node2</a:t>
            </a:r>
            <a:endParaRPr kumimoji="1" lang="zh-CN" altLang="en-US" dirty="0"/>
          </a:p>
        </p:txBody>
      </p:sp>
      <p:sp>
        <p:nvSpPr>
          <p:cNvPr id="5" name="圆角矩形 4">
            <a:extLst>
              <a:ext uri="{FF2B5EF4-FFF2-40B4-BE49-F238E27FC236}">
                <a16:creationId xmlns:a16="http://schemas.microsoft.com/office/drawing/2014/main" id="{50EDF761-72D5-BE44-9F0B-102C8A383EEB}"/>
              </a:ext>
            </a:extLst>
          </p:cNvPr>
          <p:cNvSpPr/>
          <p:nvPr/>
        </p:nvSpPr>
        <p:spPr>
          <a:xfrm>
            <a:off x="13249035" y="1868032"/>
            <a:ext cx="4259525"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Kube</a:t>
            </a:r>
            <a:r>
              <a:rPr kumimoji="1" lang="en-US" altLang="zh-CN" dirty="0"/>
              <a:t>-scheduler</a:t>
            </a:r>
            <a:endParaRPr kumimoji="1" lang="zh-CN" altLang="en-US" dirty="0"/>
          </a:p>
        </p:txBody>
      </p:sp>
      <p:sp>
        <p:nvSpPr>
          <p:cNvPr id="8" name="圆角矩形 7">
            <a:extLst>
              <a:ext uri="{FF2B5EF4-FFF2-40B4-BE49-F238E27FC236}">
                <a16:creationId xmlns:a16="http://schemas.microsoft.com/office/drawing/2014/main" id="{1C69A852-3EDC-904F-9913-2DDD588B028A}"/>
              </a:ext>
            </a:extLst>
          </p:cNvPr>
          <p:cNvSpPr/>
          <p:nvPr/>
        </p:nvSpPr>
        <p:spPr>
          <a:xfrm>
            <a:off x="8066389" y="3447209"/>
            <a:ext cx="2637183" cy="940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a:t>
            </a:r>
            <a:endParaRPr kumimoji="1" lang="zh-CN" altLang="en-US" dirty="0"/>
          </a:p>
        </p:txBody>
      </p:sp>
      <p:sp>
        <p:nvSpPr>
          <p:cNvPr id="9" name="矩形 8">
            <a:extLst>
              <a:ext uri="{FF2B5EF4-FFF2-40B4-BE49-F238E27FC236}">
                <a16:creationId xmlns:a16="http://schemas.microsoft.com/office/drawing/2014/main" id="{2D7BB26E-E300-EA41-9127-850648C0DE49}"/>
              </a:ext>
            </a:extLst>
          </p:cNvPr>
          <p:cNvSpPr/>
          <p:nvPr/>
        </p:nvSpPr>
        <p:spPr>
          <a:xfrm>
            <a:off x="7350771" y="7195930"/>
            <a:ext cx="3763617" cy="25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Request Load Level</a:t>
            </a:r>
            <a:endParaRPr kumimoji="1" lang="zh-CN" altLang="en-US" dirty="0"/>
          </a:p>
        </p:txBody>
      </p:sp>
      <p:sp>
        <p:nvSpPr>
          <p:cNvPr id="14" name="矩形 13">
            <a:extLst>
              <a:ext uri="{FF2B5EF4-FFF2-40B4-BE49-F238E27FC236}">
                <a16:creationId xmlns:a16="http://schemas.microsoft.com/office/drawing/2014/main" id="{1421D4AE-0D06-8347-BB67-D9DCBF50ADAE}"/>
              </a:ext>
            </a:extLst>
          </p:cNvPr>
          <p:cNvSpPr/>
          <p:nvPr/>
        </p:nvSpPr>
        <p:spPr>
          <a:xfrm>
            <a:off x="13744944" y="7673009"/>
            <a:ext cx="3763617" cy="206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dirty="0"/>
              <a:t>Request Load Level</a:t>
            </a:r>
            <a:endParaRPr kumimoji="1" lang="zh-CN" altLang="en-US" dirty="0"/>
          </a:p>
        </p:txBody>
      </p:sp>
      <p:sp>
        <p:nvSpPr>
          <p:cNvPr id="10" name="矩形 9">
            <a:extLst>
              <a:ext uri="{FF2B5EF4-FFF2-40B4-BE49-F238E27FC236}">
                <a16:creationId xmlns:a16="http://schemas.microsoft.com/office/drawing/2014/main" id="{3A0D2BB3-6FD1-8944-82A8-7197E99283CC}"/>
              </a:ext>
            </a:extLst>
          </p:cNvPr>
          <p:cNvSpPr/>
          <p:nvPr/>
        </p:nvSpPr>
        <p:spPr>
          <a:xfrm>
            <a:off x="7350771" y="9090991"/>
            <a:ext cx="3763617" cy="6505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Real Load</a:t>
            </a:r>
            <a:r>
              <a:rPr kumimoji="1" lang="zh-CN" altLang="en-US" dirty="0"/>
              <a:t> </a:t>
            </a:r>
            <a:r>
              <a:rPr kumimoji="1" lang="en-US" altLang="zh-CN" dirty="0"/>
              <a:t>Level</a:t>
            </a:r>
            <a:endParaRPr kumimoji="1" lang="zh-CN" altLang="en-US" dirty="0"/>
          </a:p>
        </p:txBody>
      </p:sp>
      <p:sp>
        <p:nvSpPr>
          <p:cNvPr id="15" name="矩形 14">
            <a:extLst>
              <a:ext uri="{FF2B5EF4-FFF2-40B4-BE49-F238E27FC236}">
                <a16:creationId xmlns:a16="http://schemas.microsoft.com/office/drawing/2014/main" id="{AD3D1E3E-9017-F341-95E8-A2A9EDCCD8C6}"/>
              </a:ext>
            </a:extLst>
          </p:cNvPr>
          <p:cNvSpPr/>
          <p:nvPr/>
        </p:nvSpPr>
        <p:spPr>
          <a:xfrm>
            <a:off x="13744943" y="8295861"/>
            <a:ext cx="3763617" cy="14456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Real Load Level</a:t>
            </a:r>
            <a:endParaRPr kumimoji="1" lang="zh-CN" altLang="en-US" dirty="0"/>
          </a:p>
        </p:txBody>
      </p:sp>
      <p:cxnSp>
        <p:nvCxnSpPr>
          <p:cNvPr id="17" name="直线箭头连接符 16">
            <a:extLst>
              <a:ext uri="{FF2B5EF4-FFF2-40B4-BE49-F238E27FC236}">
                <a16:creationId xmlns:a16="http://schemas.microsoft.com/office/drawing/2014/main" id="{BCEFFD8E-8CC5-5949-8B43-285596A33082}"/>
              </a:ext>
            </a:extLst>
          </p:cNvPr>
          <p:cNvCxnSpPr>
            <a:cxnSpLocks/>
            <a:stCxn id="8" idx="3"/>
            <a:endCxn id="5" idx="1"/>
          </p:cNvCxnSpPr>
          <p:nvPr/>
        </p:nvCxnSpPr>
        <p:spPr>
          <a:xfrm flipV="1">
            <a:off x="10703572" y="2479812"/>
            <a:ext cx="2545463" cy="143785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E98515D5-1D00-3641-96A8-CD2E1B1BFFBC}"/>
              </a:ext>
            </a:extLst>
          </p:cNvPr>
          <p:cNvCxnSpPr>
            <a:cxnSpLocks/>
            <a:stCxn id="8" idx="2"/>
            <a:endCxn id="3" idx="3"/>
          </p:cNvCxnSpPr>
          <p:nvPr/>
        </p:nvCxnSpPr>
        <p:spPr>
          <a:xfrm flipH="1">
            <a:off x="9232580" y="4388114"/>
            <a:ext cx="152401" cy="111865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08BC0AD-1BA1-C846-88E8-17515C92F53E}"/>
              </a:ext>
            </a:extLst>
          </p:cNvPr>
          <p:cNvSpPr txBox="1"/>
          <p:nvPr/>
        </p:nvSpPr>
        <p:spPr>
          <a:xfrm>
            <a:off x="7488702" y="4602411"/>
            <a:ext cx="4051503" cy="646331"/>
          </a:xfrm>
          <a:prstGeom prst="rect">
            <a:avLst/>
          </a:prstGeom>
          <a:noFill/>
        </p:spPr>
        <p:txBody>
          <a:bodyPr wrap="square" rtlCol="0">
            <a:spAutoFit/>
          </a:bodyPr>
          <a:lstStyle/>
          <a:p>
            <a:r>
              <a:rPr kumimoji="1" lang="en-US" altLang="zh-CN" dirty="0"/>
              <a:t>Assigned  to Node1</a:t>
            </a:r>
            <a:endParaRPr kumimoji="1" lang="zh-CN" altLang="en-US" dirty="0"/>
          </a:p>
        </p:txBody>
      </p:sp>
      <p:sp>
        <p:nvSpPr>
          <p:cNvPr id="18" name="圆角矩形 17">
            <a:extLst>
              <a:ext uri="{FF2B5EF4-FFF2-40B4-BE49-F238E27FC236}">
                <a16:creationId xmlns:a16="http://schemas.microsoft.com/office/drawing/2014/main" id="{3BB9D87A-D44C-CB48-B3BD-16CF9B2043E6}"/>
              </a:ext>
            </a:extLst>
          </p:cNvPr>
          <p:cNvSpPr/>
          <p:nvPr/>
        </p:nvSpPr>
        <p:spPr>
          <a:xfrm>
            <a:off x="13249035" y="3668672"/>
            <a:ext cx="4259525"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Dynamic-scheduler</a:t>
            </a:r>
            <a:endParaRPr kumimoji="1" lang="zh-CN" altLang="en-US" dirty="0"/>
          </a:p>
        </p:txBody>
      </p:sp>
      <p:cxnSp>
        <p:nvCxnSpPr>
          <p:cNvPr id="21" name="直线箭头连接符 20">
            <a:extLst>
              <a:ext uri="{FF2B5EF4-FFF2-40B4-BE49-F238E27FC236}">
                <a16:creationId xmlns:a16="http://schemas.microsoft.com/office/drawing/2014/main" id="{74FCFCDC-34CF-0E4A-981A-1C10CE06D55D}"/>
              </a:ext>
            </a:extLst>
          </p:cNvPr>
          <p:cNvCxnSpPr>
            <a:cxnSpLocks/>
            <a:stCxn id="5" idx="2"/>
          </p:cNvCxnSpPr>
          <p:nvPr/>
        </p:nvCxnSpPr>
        <p:spPr>
          <a:xfrm flipH="1">
            <a:off x="15378797" y="3091592"/>
            <a:ext cx="1" cy="56600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1" name="TextBox 3">
            <a:extLst>
              <a:ext uri="{FF2B5EF4-FFF2-40B4-BE49-F238E27FC236}">
                <a16:creationId xmlns:a16="http://schemas.microsoft.com/office/drawing/2014/main" id="{147D2330-D845-B54B-B26A-8510D69159EB}"/>
              </a:ext>
            </a:extLst>
          </p:cNvPr>
          <p:cNvSpPr txBox="1">
            <a:spLocks noChangeArrowheads="1"/>
          </p:cNvSpPr>
          <p:nvPr/>
        </p:nvSpPr>
        <p:spPr bwMode="auto">
          <a:xfrm flipH="1">
            <a:off x="779440" y="4003585"/>
            <a:ext cx="6150329" cy="5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just">
              <a:lnSpc>
                <a:spcPct val="125000"/>
              </a:lnSpc>
            </a:pPr>
            <a:r>
              <a:rPr lang="en" altLang="zh-CN" sz="3000" b="1" dirty="0">
                <a:latin typeface="Microsoft YaHei" charset="-122"/>
                <a:ea typeface="Microsoft YaHei" charset="-122"/>
                <a:cs typeface="Microsoft YaHei" charset="-122"/>
              </a:rPr>
              <a:t>Node1 has a lower load</a:t>
            </a:r>
            <a:endParaRPr lang="en-US" altLang="zh-CN" sz="30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94088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8045575"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Dynamic-Scheduler</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剪去单角的矩形 2">
            <a:extLst>
              <a:ext uri="{FF2B5EF4-FFF2-40B4-BE49-F238E27FC236}">
                <a16:creationId xmlns:a16="http://schemas.microsoft.com/office/drawing/2014/main" id="{45C11103-6E7A-5D40-BCA1-81302D31BC3B}"/>
              </a:ext>
            </a:extLst>
          </p:cNvPr>
          <p:cNvSpPr/>
          <p:nvPr/>
        </p:nvSpPr>
        <p:spPr>
          <a:xfrm>
            <a:off x="6703231" y="5472453"/>
            <a:ext cx="3763617" cy="4304019"/>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en-US" altLang="zh-CN" dirty="0"/>
              <a:t>Node1</a:t>
            </a:r>
            <a:endParaRPr kumimoji="1" lang="zh-CN" altLang="en-US" dirty="0"/>
          </a:p>
        </p:txBody>
      </p:sp>
      <p:sp>
        <p:nvSpPr>
          <p:cNvPr id="7" name="剪去单角的矩形 6">
            <a:extLst>
              <a:ext uri="{FF2B5EF4-FFF2-40B4-BE49-F238E27FC236}">
                <a16:creationId xmlns:a16="http://schemas.microsoft.com/office/drawing/2014/main" id="{C87F5C4F-BDAC-9344-B12E-F8EEB88E7C49}"/>
              </a:ext>
            </a:extLst>
          </p:cNvPr>
          <p:cNvSpPr/>
          <p:nvPr/>
        </p:nvSpPr>
        <p:spPr>
          <a:xfrm>
            <a:off x="12758754" y="5472453"/>
            <a:ext cx="3763617" cy="4234745"/>
          </a:xfrm>
          <a:prstGeom prst="snip1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en-US" altLang="zh-CN" dirty="0"/>
              <a:t>Node2</a:t>
            </a:r>
            <a:endParaRPr kumimoji="1" lang="zh-CN" altLang="en-US" dirty="0"/>
          </a:p>
        </p:txBody>
      </p:sp>
      <p:sp>
        <p:nvSpPr>
          <p:cNvPr id="5" name="圆角矩形 4">
            <a:extLst>
              <a:ext uri="{FF2B5EF4-FFF2-40B4-BE49-F238E27FC236}">
                <a16:creationId xmlns:a16="http://schemas.microsoft.com/office/drawing/2014/main" id="{50EDF761-72D5-BE44-9F0B-102C8A383EEB}"/>
              </a:ext>
            </a:extLst>
          </p:cNvPr>
          <p:cNvSpPr/>
          <p:nvPr/>
        </p:nvSpPr>
        <p:spPr>
          <a:xfrm>
            <a:off x="10628992" y="2504300"/>
            <a:ext cx="4259525"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Dynamic-scheduler-node-annotator</a:t>
            </a:r>
            <a:endParaRPr kumimoji="1" lang="zh-CN" altLang="en-US" dirty="0"/>
          </a:p>
        </p:txBody>
      </p:sp>
      <p:sp>
        <p:nvSpPr>
          <p:cNvPr id="10" name="矩形 9">
            <a:extLst>
              <a:ext uri="{FF2B5EF4-FFF2-40B4-BE49-F238E27FC236}">
                <a16:creationId xmlns:a16="http://schemas.microsoft.com/office/drawing/2014/main" id="{3A0D2BB3-6FD1-8944-82A8-7197E99283CC}"/>
              </a:ext>
            </a:extLst>
          </p:cNvPr>
          <p:cNvSpPr/>
          <p:nvPr/>
        </p:nvSpPr>
        <p:spPr>
          <a:xfrm>
            <a:off x="6703232" y="7802475"/>
            <a:ext cx="1083260" cy="197399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5m Load</a:t>
            </a:r>
            <a:endParaRPr kumimoji="1" lang="zh-CN" altLang="en-US" dirty="0"/>
          </a:p>
        </p:txBody>
      </p:sp>
      <p:sp>
        <p:nvSpPr>
          <p:cNvPr id="20" name="圆角矩形 19">
            <a:extLst>
              <a:ext uri="{FF2B5EF4-FFF2-40B4-BE49-F238E27FC236}">
                <a16:creationId xmlns:a16="http://schemas.microsoft.com/office/drawing/2014/main" id="{A8A7F49A-3121-3F4D-8BBA-F95C9897F92E}"/>
              </a:ext>
            </a:extLst>
          </p:cNvPr>
          <p:cNvSpPr/>
          <p:nvPr/>
        </p:nvSpPr>
        <p:spPr>
          <a:xfrm>
            <a:off x="3526966" y="2494050"/>
            <a:ext cx="4259525"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Prometheus</a:t>
            </a:r>
            <a:endParaRPr kumimoji="1" lang="zh-CN" altLang="en-US" dirty="0"/>
          </a:p>
        </p:txBody>
      </p:sp>
      <p:cxnSp>
        <p:nvCxnSpPr>
          <p:cNvPr id="6" name="直线箭头连接符 5">
            <a:extLst>
              <a:ext uri="{FF2B5EF4-FFF2-40B4-BE49-F238E27FC236}">
                <a16:creationId xmlns:a16="http://schemas.microsoft.com/office/drawing/2014/main" id="{F3F2A8AB-52B5-3F47-9B5C-3D23AB2C0B81}"/>
              </a:ext>
            </a:extLst>
          </p:cNvPr>
          <p:cNvCxnSpPr>
            <a:stCxn id="20" idx="3"/>
            <a:endCxn id="5" idx="1"/>
          </p:cNvCxnSpPr>
          <p:nvPr/>
        </p:nvCxnSpPr>
        <p:spPr>
          <a:xfrm>
            <a:off x="7786491" y="3105830"/>
            <a:ext cx="2842501" cy="1025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AAEA4627-B18E-824C-9304-23774FB295BA}"/>
              </a:ext>
            </a:extLst>
          </p:cNvPr>
          <p:cNvCxnSpPr>
            <a:cxnSpLocks/>
          </p:cNvCxnSpPr>
          <p:nvPr/>
        </p:nvCxnSpPr>
        <p:spPr>
          <a:xfrm flipH="1" flipV="1">
            <a:off x="5880848" y="3727861"/>
            <a:ext cx="822383" cy="18138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1DA7DB35-6AFD-6948-AAFF-F9176693CADF}"/>
              </a:ext>
            </a:extLst>
          </p:cNvPr>
          <p:cNvCxnSpPr>
            <a:cxnSpLocks/>
          </p:cNvCxnSpPr>
          <p:nvPr/>
        </p:nvCxnSpPr>
        <p:spPr>
          <a:xfrm flipH="1" flipV="1">
            <a:off x="6042212" y="3727861"/>
            <a:ext cx="6716542" cy="17343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AF3478F9-B706-AA4D-A518-1D63C8219A8F}"/>
              </a:ext>
            </a:extLst>
          </p:cNvPr>
          <p:cNvSpPr/>
          <p:nvPr/>
        </p:nvSpPr>
        <p:spPr>
          <a:xfrm>
            <a:off x="8043409" y="7225552"/>
            <a:ext cx="1083260" cy="25509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1h Load</a:t>
            </a:r>
            <a:endParaRPr kumimoji="1" lang="zh-CN" altLang="en-US" dirty="0"/>
          </a:p>
        </p:txBody>
      </p:sp>
      <p:sp>
        <p:nvSpPr>
          <p:cNvPr id="32" name="矩形 31">
            <a:extLst>
              <a:ext uri="{FF2B5EF4-FFF2-40B4-BE49-F238E27FC236}">
                <a16:creationId xmlns:a16="http://schemas.microsoft.com/office/drawing/2014/main" id="{C4F043EB-BA10-4845-B89A-34F119CCE49A}"/>
              </a:ext>
            </a:extLst>
          </p:cNvPr>
          <p:cNvSpPr/>
          <p:nvPr/>
        </p:nvSpPr>
        <p:spPr>
          <a:xfrm>
            <a:off x="9400483" y="8247529"/>
            <a:ext cx="1083260" cy="15289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1d Load</a:t>
            </a:r>
            <a:endParaRPr kumimoji="1" lang="zh-CN" altLang="en-US" dirty="0"/>
          </a:p>
        </p:txBody>
      </p:sp>
      <p:sp>
        <p:nvSpPr>
          <p:cNvPr id="33" name="矩形 32">
            <a:extLst>
              <a:ext uri="{FF2B5EF4-FFF2-40B4-BE49-F238E27FC236}">
                <a16:creationId xmlns:a16="http://schemas.microsoft.com/office/drawing/2014/main" id="{5012E2EA-CB37-1948-B102-CC85F79C149E}"/>
              </a:ext>
            </a:extLst>
          </p:cNvPr>
          <p:cNvSpPr/>
          <p:nvPr/>
        </p:nvSpPr>
        <p:spPr>
          <a:xfrm>
            <a:off x="12775649" y="8480612"/>
            <a:ext cx="1083260" cy="12368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5m Load</a:t>
            </a:r>
            <a:endParaRPr kumimoji="1" lang="zh-CN" altLang="en-US" dirty="0"/>
          </a:p>
        </p:txBody>
      </p:sp>
      <p:sp>
        <p:nvSpPr>
          <p:cNvPr id="34" name="矩形 33">
            <a:extLst>
              <a:ext uri="{FF2B5EF4-FFF2-40B4-BE49-F238E27FC236}">
                <a16:creationId xmlns:a16="http://schemas.microsoft.com/office/drawing/2014/main" id="{1A23AC21-FD1B-EF4D-9F9A-F6D526B2D37A}"/>
              </a:ext>
            </a:extLst>
          </p:cNvPr>
          <p:cNvSpPr/>
          <p:nvPr/>
        </p:nvSpPr>
        <p:spPr>
          <a:xfrm>
            <a:off x="14098932" y="7802475"/>
            <a:ext cx="1083260" cy="191497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1h Load</a:t>
            </a:r>
            <a:endParaRPr kumimoji="1" lang="zh-CN" altLang="en-US" dirty="0"/>
          </a:p>
        </p:txBody>
      </p:sp>
      <p:sp>
        <p:nvSpPr>
          <p:cNvPr id="35" name="矩形 34">
            <a:extLst>
              <a:ext uri="{FF2B5EF4-FFF2-40B4-BE49-F238E27FC236}">
                <a16:creationId xmlns:a16="http://schemas.microsoft.com/office/drawing/2014/main" id="{79D24710-8B44-2E44-8083-9A1E91F0D92C}"/>
              </a:ext>
            </a:extLst>
          </p:cNvPr>
          <p:cNvSpPr/>
          <p:nvPr/>
        </p:nvSpPr>
        <p:spPr>
          <a:xfrm>
            <a:off x="15456006" y="8821270"/>
            <a:ext cx="1083260" cy="8859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1d Load</a:t>
            </a:r>
            <a:endParaRPr kumimoji="1" lang="zh-CN" altLang="en-US" dirty="0"/>
          </a:p>
        </p:txBody>
      </p:sp>
      <p:sp>
        <p:nvSpPr>
          <p:cNvPr id="29" name="矩形 28">
            <a:extLst>
              <a:ext uri="{FF2B5EF4-FFF2-40B4-BE49-F238E27FC236}">
                <a16:creationId xmlns:a16="http://schemas.microsoft.com/office/drawing/2014/main" id="{D62A25B5-0885-8A48-82DE-FEE7B491A036}"/>
              </a:ext>
            </a:extLst>
          </p:cNvPr>
          <p:cNvSpPr/>
          <p:nvPr/>
        </p:nvSpPr>
        <p:spPr>
          <a:xfrm>
            <a:off x="6686336" y="5482108"/>
            <a:ext cx="1986236"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telegraf</a:t>
            </a:r>
            <a:endParaRPr kumimoji="1" lang="zh-CN" altLang="en-US" dirty="0"/>
          </a:p>
        </p:txBody>
      </p:sp>
      <p:cxnSp>
        <p:nvCxnSpPr>
          <p:cNvPr id="38" name="直线箭头连接符 37">
            <a:extLst>
              <a:ext uri="{FF2B5EF4-FFF2-40B4-BE49-F238E27FC236}">
                <a16:creationId xmlns:a16="http://schemas.microsoft.com/office/drawing/2014/main" id="{382F2DE3-8451-0D4E-8BB0-2F4922C85E03}"/>
              </a:ext>
            </a:extLst>
          </p:cNvPr>
          <p:cNvCxnSpPr>
            <a:stCxn id="5" idx="2"/>
            <a:endCxn id="10" idx="0"/>
          </p:cNvCxnSpPr>
          <p:nvPr/>
        </p:nvCxnSpPr>
        <p:spPr>
          <a:xfrm flipH="1">
            <a:off x="7244862" y="3727860"/>
            <a:ext cx="5513893" cy="4074615"/>
          </a:xfrm>
          <a:prstGeom prst="straightConnector1">
            <a:avLst/>
          </a:prstGeom>
          <a:ln w="508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12A73EA9-9323-FD40-B7B5-8B11E227B130}"/>
              </a:ext>
            </a:extLst>
          </p:cNvPr>
          <p:cNvCxnSpPr>
            <a:cxnSpLocks/>
            <a:stCxn id="5" idx="2"/>
            <a:endCxn id="30" idx="0"/>
          </p:cNvCxnSpPr>
          <p:nvPr/>
        </p:nvCxnSpPr>
        <p:spPr>
          <a:xfrm flipH="1">
            <a:off x="8585039" y="3727860"/>
            <a:ext cx="4173716" cy="3497692"/>
          </a:xfrm>
          <a:prstGeom prst="straightConnector1">
            <a:avLst/>
          </a:prstGeom>
          <a:ln w="508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3603A823-B890-DD41-A4BF-8452AE5354BE}"/>
              </a:ext>
            </a:extLst>
          </p:cNvPr>
          <p:cNvCxnSpPr>
            <a:cxnSpLocks/>
            <a:stCxn id="5" idx="2"/>
            <a:endCxn id="32" idx="0"/>
          </p:cNvCxnSpPr>
          <p:nvPr/>
        </p:nvCxnSpPr>
        <p:spPr>
          <a:xfrm flipH="1">
            <a:off x="9942113" y="3727860"/>
            <a:ext cx="2816642" cy="4519669"/>
          </a:xfrm>
          <a:prstGeom prst="straightConnector1">
            <a:avLst/>
          </a:prstGeom>
          <a:ln w="508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E93BD80F-D93A-DF4E-ADD4-8A4A8E1CD32D}"/>
              </a:ext>
            </a:extLst>
          </p:cNvPr>
          <p:cNvCxnSpPr>
            <a:cxnSpLocks/>
            <a:stCxn id="5" idx="2"/>
            <a:endCxn id="33" idx="0"/>
          </p:cNvCxnSpPr>
          <p:nvPr/>
        </p:nvCxnSpPr>
        <p:spPr>
          <a:xfrm>
            <a:off x="12758755" y="3727860"/>
            <a:ext cx="558524" cy="4752752"/>
          </a:xfrm>
          <a:prstGeom prst="straightConnector1">
            <a:avLst/>
          </a:prstGeom>
          <a:ln w="508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8F19CA8D-BC3F-9C47-8582-93285A3944BF}"/>
              </a:ext>
            </a:extLst>
          </p:cNvPr>
          <p:cNvCxnSpPr>
            <a:cxnSpLocks/>
            <a:stCxn id="5" idx="2"/>
            <a:endCxn id="34" idx="0"/>
          </p:cNvCxnSpPr>
          <p:nvPr/>
        </p:nvCxnSpPr>
        <p:spPr>
          <a:xfrm>
            <a:off x="12758755" y="3727860"/>
            <a:ext cx="1881807" cy="4074615"/>
          </a:xfrm>
          <a:prstGeom prst="straightConnector1">
            <a:avLst/>
          </a:prstGeom>
          <a:ln w="508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0E30D944-D372-154B-8C52-6572D62B8A75}"/>
              </a:ext>
            </a:extLst>
          </p:cNvPr>
          <p:cNvCxnSpPr>
            <a:cxnSpLocks/>
            <a:stCxn id="5" idx="2"/>
            <a:endCxn id="35" idx="0"/>
          </p:cNvCxnSpPr>
          <p:nvPr/>
        </p:nvCxnSpPr>
        <p:spPr>
          <a:xfrm>
            <a:off x="12758755" y="3727860"/>
            <a:ext cx="3238881" cy="5093410"/>
          </a:xfrm>
          <a:prstGeom prst="straightConnector1">
            <a:avLst/>
          </a:prstGeom>
          <a:ln w="50800">
            <a:prstDash val="lgDash"/>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24675EAA-565F-214B-99A2-92845ED62937}"/>
              </a:ext>
            </a:extLst>
          </p:cNvPr>
          <p:cNvSpPr txBox="1"/>
          <p:nvPr/>
        </p:nvSpPr>
        <p:spPr>
          <a:xfrm>
            <a:off x="13379206" y="4080796"/>
            <a:ext cx="4427741" cy="553998"/>
          </a:xfrm>
          <a:prstGeom prst="rect">
            <a:avLst/>
          </a:prstGeom>
          <a:noFill/>
        </p:spPr>
        <p:txBody>
          <a:bodyPr wrap="square" rtlCol="0">
            <a:spAutoFit/>
          </a:bodyPr>
          <a:lstStyle/>
          <a:p>
            <a:r>
              <a:rPr kumimoji="1" lang="en-US" altLang="zh-CN" sz="3000" dirty="0"/>
              <a:t>Record to node annotation</a:t>
            </a:r>
            <a:endParaRPr kumimoji="1" lang="zh-CN" altLang="en-US" sz="3000" dirty="0"/>
          </a:p>
        </p:txBody>
      </p:sp>
      <p:sp>
        <p:nvSpPr>
          <p:cNvPr id="36" name="矩形 35">
            <a:extLst>
              <a:ext uri="{FF2B5EF4-FFF2-40B4-BE49-F238E27FC236}">
                <a16:creationId xmlns:a16="http://schemas.microsoft.com/office/drawing/2014/main" id="{C5D8FB7B-AA8D-C742-BB6F-4DAC22668E69}"/>
              </a:ext>
            </a:extLst>
          </p:cNvPr>
          <p:cNvSpPr/>
          <p:nvPr/>
        </p:nvSpPr>
        <p:spPr>
          <a:xfrm>
            <a:off x="12772500" y="5482108"/>
            <a:ext cx="1986236"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telegraf</a:t>
            </a:r>
            <a:endParaRPr kumimoji="1" lang="zh-CN" altLang="en-US" dirty="0"/>
          </a:p>
        </p:txBody>
      </p:sp>
    </p:spTree>
    <p:extLst>
      <p:ext uri="{BB962C8B-B14F-4D97-AF65-F5344CB8AC3E}">
        <p14:creationId xmlns:p14="http://schemas.microsoft.com/office/powerpoint/2010/main" val="303537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12512367"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Dynamic-Scheduler Predicate</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剪去单角的矩形 25">
            <a:extLst>
              <a:ext uri="{FF2B5EF4-FFF2-40B4-BE49-F238E27FC236}">
                <a16:creationId xmlns:a16="http://schemas.microsoft.com/office/drawing/2014/main" id="{2F3269F0-4CB1-3A47-A6DF-AC8F5ACCEED8}"/>
              </a:ext>
            </a:extLst>
          </p:cNvPr>
          <p:cNvSpPr/>
          <p:nvPr/>
        </p:nvSpPr>
        <p:spPr>
          <a:xfrm>
            <a:off x="8097234" y="5148260"/>
            <a:ext cx="3763617" cy="4304019"/>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Node2</a:t>
            </a:r>
            <a:endParaRPr kumimoji="1" lang="zh-CN" altLang="en-US" dirty="0"/>
          </a:p>
        </p:txBody>
      </p:sp>
      <p:sp>
        <p:nvSpPr>
          <p:cNvPr id="27" name="剪去单角的矩形 26">
            <a:extLst>
              <a:ext uri="{FF2B5EF4-FFF2-40B4-BE49-F238E27FC236}">
                <a16:creationId xmlns:a16="http://schemas.microsoft.com/office/drawing/2014/main" id="{381DB675-9B86-114F-ABFA-92B40CAA5673}"/>
              </a:ext>
            </a:extLst>
          </p:cNvPr>
          <p:cNvSpPr/>
          <p:nvPr/>
        </p:nvSpPr>
        <p:spPr>
          <a:xfrm>
            <a:off x="13630086" y="5148261"/>
            <a:ext cx="3763617" cy="4304019"/>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Node3</a:t>
            </a:r>
            <a:endParaRPr kumimoji="1" lang="zh-CN" altLang="en-US" dirty="0"/>
          </a:p>
        </p:txBody>
      </p:sp>
      <p:sp>
        <p:nvSpPr>
          <p:cNvPr id="28" name="剪去单角的矩形 27">
            <a:extLst>
              <a:ext uri="{FF2B5EF4-FFF2-40B4-BE49-F238E27FC236}">
                <a16:creationId xmlns:a16="http://schemas.microsoft.com/office/drawing/2014/main" id="{C77AF3D4-1E0F-544E-A69B-C0CC4492A68B}"/>
              </a:ext>
            </a:extLst>
          </p:cNvPr>
          <p:cNvSpPr/>
          <p:nvPr/>
        </p:nvSpPr>
        <p:spPr>
          <a:xfrm>
            <a:off x="1903312" y="5142440"/>
            <a:ext cx="3763617" cy="4304019"/>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Node1</a:t>
            </a:r>
            <a:endParaRPr kumimoji="1" lang="zh-CN" altLang="en-US" dirty="0"/>
          </a:p>
        </p:txBody>
      </p:sp>
      <p:sp>
        <p:nvSpPr>
          <p:cNvPr id="31" name="矩形 30">
            <a:extLst>
              <a:ext uri="{FF2B5EF4-FFF2-40B4-BE49-F238E27FC236}">
                <a16:creationId xmlns:a16="http://schemas.microsoft.com/office/drawing/2014/main" id="{5DBC696B-45B9-944E-AF5F-0C765B221DAD}"/>
              </a:ext>
            </a:extLst>
          </p:cNvPr>
          <p:cNvSpPr/>
          <p:nvPr/>
        </p:nvSpPr>
        <p:spPr>
          <a:xfrm>
            <a:off x="8538319" y="6257363"/>
            <a:ext cx="1083260" cy="31949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5m Load</a:t>
            </a:r>
          </a:p>
          <a:p>
            <a:pPr algn="ctr"/>
            <a:r>
              <a:rPr kumimoji="1" lang="en-US" altLang="zh-CN" sz="3000" dirty="0"/>
              <a:t>90%</a:t>
            </a:r>
            <a:endParaRPr kumimoji="1" lang="zh-CN" altLang="en-US" sz="3000" dirty="0"/>
          </a:p>
        </p:txBody>
      </p:sp>
      <p:sp>
        <p:nvSpPr>
          <p:cNvPr id="37" name="矩形 36">
            <a:extLst>
              <a:ext uri="{FF2B5EF4-FFF2-40B4-BE49-F238E27FC236}">
                <a16:creationId xmlns:a16="http://schemas.microsoft.com/office/drawing/2014/main" id="{8E358A29-4E0D-6A46-8C0E-5350EC2C9312}"/>
              </a:ext>
            </a:extLst>
          </p:cNvPr>
          <p:cNvSpPr/>
          <p:nvPr/>
        </p:nvSpPr>
        <p:spPr>
          <a:xfrm>
            <a:off x="10387617" y="7924797"/>
            <a:ext cx="1083260" cy="152748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1h Load</a:t>
            </a:r>
          </a:p>
          <a:p>
            <a:pPr algn="ctr"/>
            <a:r>
              <a:rPr kumimoji="1" lang="en-US" altLang="zh-CN" sz="3000" dirty="0"/>
              <a:t>40%</a:t>
            </a:r>
            <a:endParaRPr kumimoji="1" lang="zh-CN" altLang="en-US" sz="3000" dirty="0"/>
          </a:p>
        </p:txBody>
      </p:sp>
      <p:sp>
        <p:nvSpPr>
          <p:cNvPr id="40" name="矩形 39">
            <a:extLst>
              <a:ext uri="{FF2B5EF4-FFF2-40B4-BE49-F238E27FC236}">
                <a16:creationId xmlns:a16="http://schemas.microsoft.com/office/drawing/2014/main" id="{39A85B5D-2CA8-754D-BD1E-B92ED727C31F}"/>
              </a:ext>
            </a:extLst>
          </p:cNvPr>
          <p:cNvSpPr/>
          <p:nvPr/>
        </p:nvSpPr>
        <p:spPr>
          <a:xfrm>
            <a:off x="14180862" y="7315198"/>
            <a:ext cx="1083260" cy="213708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5m Load</a:t>
            </a:r>
          </a:p>
          <a:p>
            <a:pPr algn="ctr"/>
            <a:r>
              <a:rPr kumimoji="1" lang="en-US" altLang="zh-CN" sz="3000" dirty="0"/>
              <a:t>50%</a:t>
            </a:r>
            <a:endParaRPr kumimoji="1" lang="zh-CN" altLang="en-US" sz="3000" dirty="0"/>
          </a:p>
        </p:txBody>
      </p:sp>
      <p:sp>
        <p:nvSpPr>
          <p:cNvPr id="41" name="矩形 40">
            <a:extLst>
              <a:ext uri="{FF2B5EF4-FFF2-40B4-BE49-F238E27FC236}">
                <a16:creationId xmlns:a16="http://schemas.microsoft.com/office/drawing/2014/main" id="{C65156EB-1B5B-CC46-893E-1ACD8E0A653E}"/>
              </a:ext>
            </a:extLst>
          </p:cNvPr>
          <p:cNvSpPr/>
          <p:nvPr/>
        </p:nvSpPr>
        <p:spPr>
          <a:xfrm>
            <a:off x="15984327" y="6774574"/>
            <a:ext cx="1083260" cy="26866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1h Load</a:t>
            </a:r>
          </a:p>
          <a:p>
            <a:pPr algn="ctr"/>
            <a:r>
              <a:rPr kumimoji="1" lang="en-US" altLang="zh-CN" sz="3000" dirty="0"/>
              <a:t>75%</a:t>
            </a:r>
            <a:endParaRPr kumimoji="1" lang="zh-CN" altLang="en-US" sz="3000" dirty="0"/>
          </a:p>
        </p:txBody>
      </p:sp>
      <p:sp>
        <p:nvSpPr>
          <p:cNvPr id="43" name="矩形 42">
            <a:extLst>
              <a:ext uri="{FF2B5EF4-FFF2-40B4-BE49-F238E27FC236}">
                <a16:creationId xmlns:a16="http://schemas.microsoft.com/office/drawing/2014/main" id="{22076818-26BA-0E49-BBDD-11DBE0B8CBDA}"/>
              </a:ext>
            </a:extLst>
          </p:cNvPr>
          <p:cNvSpPr/>
          <p:nvPr/>
        </p:nvSpPr>
        <p:spPr>
          <a:xfrm>
            <a:off x="2389775" y="8006103"/>
            <a:ext cx="1083260" cy="14403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5m Load</a:t>
            </a:r>
          </a:p>
          <a:p>
            <a:pPr algn="ctr"/>
            <a:r>
              <a:rPr kumimoji="1" lang="en-US" altLang="zh-CN" sz="3000" dirty="0"/>
              <a:t>40%</a:t>
            </a:r>
            <a:endParaRPr kumimoji="1" lang="zh-CN" altLang="en-US" sz="3000" dirty="0"/>
          </a:p>
        </p:txBody>
      </p:sp>
      <p:sp>
        <p:nvSpPr>
          <p:cNvPr id="44" name="矩形 43">
            <a:extLst>
              <a:ext uri="{FF2B5EF4-FFF2-40B4-BE49-F238E27FC236}">
                <a16:creationId xmlns:a16="http://schemas.microsoft.com/office/drawing/2014/main" id="{77B772B9-D030-E546-84A8-384924D7B372}"/>
              </a:ext>
            </a:extLst>
          </p:cNvPr>
          <p:cNvSpPr/>
          <p:nvPr/>
        </p:nvSpPr>
        <p:spPr>
          <a:xfrm>
            <a:off x="4292871" y="8346763"/>
            <a:ext cx="1083260" cy="10996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1h Load</a:t>
            </a:r>
          </a:p>
          <a:p>
            <a:pPr algn="ctr"/>
            <a:r>
              <a:rPr kumimoji="1" lang="en-US" altLang="zh-CN" sz="3000" dirty="0"/>
              <a:t>30%</a:t>
            </a:r>
            <a:endParaRPr kumimoji="1" lang="zh-CN" altLang="en-US" sz="3000" dirty="0"/>
          </a:p>
        </p:txBody>
      </p:sp>
      <p:sp>
        <p:nvSpPr>
          <p:cNvPr id="46" name="圆角矩形 45">
            <a:extLst>
              <a:ext uri="{FF2B5EF4-FFF2-40B4-BE49-F238E27FC236}">
                <a16:creationId xmlns:a16="http://schemas.microsoft.com/office/drawing/2014/main" id="{37732D95-9661-E049-80FF-A20533409CCF}"/>
              </a:ext>
            </a:extLst>
          </p:cNvPr>
          <p:cNvSpPr/>
          <p:nvPr/>
        </p:nvSpPr>
        <p:spPr>
          <a:xfrm>
            <a:off x="10349796" y="1881091"/>
            <a:ext cx="4259525"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Dynamic-scheduler</a:t>
            </a:r>
            <a:endParaRPr kumimoji="1" lang="zh-CN" altLang="en-US" dirty="0"/>
          </a:p>
        </p:txBody>
      </p:sp>
      <p:cxnSp>
        <p:nvCxnSpPr>
          <p:cNvPr id="47" name="直线箭头连接符 46">
            <a:extLst>
              <a:ext uri="{FF2B5EF4-FFF2-40B4-BE49-F238E27FC236}">
                <a16:creationId xmlns:a16="http://schemas.microsoft.com/office/drawing/2014/main" id="{C25354AE-B257-6242-AAD4-D5633DAF0750}"/>
              </a:ext>
            </a:extLst>
          </p:cNvPr>
          <p:cNvCxnSpPr>
            <a:cxnSpLocks/>
            <a:endCxn id="46" idx="2"/>
          </p:cNvCxnSpPr>
          <p:nvPr/>
        </p:nvCxnSpPr>
        <p:spPr>
          <a:xfrm flipV="1">
            <a:off x="9144000" y="3104651"/>
            <a:ext cx="3335559" cy="315271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爆炸形 1 8">
            <a:extLst>
              <a:ext uri="{FF2B5EF4-FFF2-40B4-BE49-F238E27FC236}">
                <a16:creationId xmlns:a16="http://schemas.microsoft.com/office/drawing/2014/main" id="{FC8EFB21-3F8B-9C48-8DBC-72390FFDDF14}"/>
              </a:ext>
            </a:extLst>
          </p:cNvPr>
          <p:cNvSpPr/>
          <p:nvPr/>
        </p:nvSpPr>
        <p:spPr>
          <a:xfrm>
            <a:off x="8995925" y="3880328"/>
            <a:ext cx="3851765" cy="120127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500" dirty="0">
                <a:solidFill>
                  <a:srgbClr val="FF0000"/>
                </a:solidFill>
              </a:rPr>
              <a:t>5m Load &gt;65% </a:t>
            </a:r>
            <a:r>
              <a:rPr lang="en" altLang="zh-CN" sz="2500" dirty="0">
                <a:solidFill>
                  <a:srgbClr val="FF0000"/>
                </a:solidFill>
              </a:rPr>
              <a:t>filtered</a:t>
            </a:r>
            <a:endParaRPr kumimoji="1" lang="zh-CN" altLang="en-US" sz="2500" dirty="0">
              <a:solidFill>
                <a:srgbClr val="FF0000"/>
              </a:solidFill>
            </a:endParaRPr>
          </a:p>
        </p:txBody>
      </p:sp>
      <p:cxnSp>
        <p:nvCxnSpPr>
          <p:cNvPr id="49" name="直线箭头连接符 48">
            <a:extLst>
              <a:ext uri="{FF2B5EF4-FFF2-40B4-BE49-F238E27FC236}">
                <a16:creationId xmlns:a16="http://schemas.microsoft.com/office/drawing/2014/main" id="{2423F159-BE7B-9547-A9FD-ECFC9391249C}"/>
              </a:ext>
            </a:extLst>
          </p:cNvPr>
          <p:cNvCxnSpPr>
            <a:cxnSpLocks/>
            <a:stCxn id="41" idx="0"/>
            <a:endCxn id="46" idx="2"/>
          </p:cNvCxnSpPr>
          <p:nvPr/>
        </p:nvCxnSpPr>
        <p:spPr>
          <a:xfrm flipH="1" flipV="1">
            <a:off x="12479559" y="3104651"/>
            <a:ext cx="4046398" cy="366992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96AF6AE-77DA-6F43-9A47-0173FFEBBFEB}"/>
              </a:ext>
            </a:extLst>
          </p:cNvPr>
          <p:cNvSpPr/>
          <p:nvPr/>
        </p:nvSpPr>
        <p:spPr>
          <a:xfrm>
            <a:off x="2931405" y="2107702"/>
            <a:ext cx="1516864" cy="842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a:t>
            </a:r>
            <a:endParaRPr kumimoji="1" lang="zh-CN" altLang="en-US" dirty="0"/>
          </a:p>
        </p:txBody>
      </p:sp>
      <p:cxnSp>
        <p:nvCxnSpPr>
          <p:cNvPr id="50" name="直线箭头连接符 49">
            <a:extLst>
              <a:ext uri="{FF2B5EF4-FFF2-40B4-BE49-F238E27FC236}">
                <a16:creationId xmlns:a16="http://schemas.microsoft.com/office/drawing/2014/main" id="{C97FB5DB-10C2-4340-BDA3-C9C6B0722933}"/>
              </a:ext>
            </a:extLst>
          </p:cNvPr>
          <p:cNvCxnSpPr>
            <a:cxnSpLocks/>
            <a:endCxn id="46" idx="1"/>
          </p:cNvCxnSpPr>
          <p:nvPr/>
        </p:nvCxnSpPr>
        <p:spPr>
          <a:xfrm flipV="1">
            <a:off x="4417164" y="2492871"/>
            <a:ext cx="5932632" cy="3617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2" name="爆炸形 1 51">
            <a:extLst>
              <a:ext uri="{FF2B5EF4-FFF2-40B4-BE49-F238E27FC236}">
                <a16:creationId xmlns:a16="http://schemas.microsoft.com/office/drawing/2014/main" id="{2937AF22-4215-3444-9295-71EC56AB49CB}"/>
              </a:ext>
            </a:extLst>
          </p:cNvPr>
          <p:cNvSpPr/>
          <p:nvPr/>
        </p:nvSpPr>
        <p:spPr>
          <a:xfrm>
            <a:off x="13215822" y="3676678"/>
            <a:ext cx="3851765" cy="120127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500" dirty="0">
                <a:solidFill>
                  <a:srgbClr val="FF0000"/>
                </a:solidFill>
              </a:rPr>
              <a:t>1h Load &gt;70% </a:t>
            </a:r>
            <a:r>
              <a:rPr lang="en" altLang="zh-CN" sz="2500" dirty="0">
                <a:solidFill>
                  <a:srgbClr val="FF0000"/>
                </a:solidFill>
              </a:rPr>
              <a:t>filtered</a:t>
            </a:r>
            <a:endParaRPr kumimoji="1" lang="zh-CN" altLang="en-US" sz="2500" dirty="0">
              <a:solidFill>
                <a:srgbClr val="FF0000"/>
              </a:solidFill>
            </a:endParaRPr>
          </a:p>
        </p:txBody>
      </p:sp>
      <p:cxnSp>
        <p:nvCxnSpPr>
          <p:cNvPr id="53" name="直线箭头连接符 52">
            <a:extLst>
              <a:ext uri="{FF2B5EF4-FFF2-40B4-BE49-F238E27FC236}">
                <a16:creationId xmlns:a16="http://schemas.microsoft.com/office/drawing/2014/main" id="{B3322724-2C7A-B44E-88DF-C8B974E88D29}"/>
              </a:ext>
            </a:extLst>
          </p:cNvPr>
          <p:cNvCxnSpPr>
            <a:cxnSpLocks/>
          </p:cNvCxnSpPr>
          <p:nvPr/>
        </p:nvCxnSpPr>
        <p:spPr>
          <a:xfrm flipV="1">
            <a:off x="3584243" y="3140823"/>
            <a:ext cx="8709938" cy="197271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B9FFA6D1-E080-EA4A-9B91-BF22A24C75B6}"/>
              </a:ext>
            </a:extLst>
          </p:cNvPr>
          <p:cNvSpPr txBox="1"/>
          <p:nvPr/>
        </p:nvSpPr>
        <p:spPr>
          <a:xfrm>
            <a:off x="1903312" y="4203964"/>
            <a:ext cx="6395060" cy="553998"/>
          </a:xfrm>
          <a:prstGeom prst="rect">
            <a:avLst/>
          </a:prstGeom>
          <a:noFill/>
        </p:spPr>
        <p:txBody>
          <a:bodyPr wrap="square" rtlCol="0">
            <a:spAutoFit/>
          </a:bodyPr>
          <a:lstStyle/>
          <a:p>
            <a:r>
              <a:rPr kumimoji="1" lang="en-US" altLang="zh-CN" sz="3000" dirty="0"/>
              <a:t>Add node1 to priority</a:t>
            </a:r>
            <a:r>
              <a:rPr kumimoji="1" lang="zh-CN" altLang="en-US" sz="3000" dirty="0"/>
              <a:t> </a:t>
            </a:r>
            <a:r>
              <a:rPr kumimoji="1" lang="en-US" altLang="zh-CN" sz="3000" dirty="0"/>
              <a:t>candidate list</a:t>
            </a:r>
            <a:endParaRPr kumimoji="1" lang="zh-CN" altLang="en-US" sz="3000" dirty="0"/>
          </a:p>
        </p:txBody>
      </p:sp>
    </p:spTree>
    <p:extLst>
      <p:ext uri="{BB962C8B-B14F-4D97-AF65-F5344CB8AC3E}">
        <p14:creationId xmlns:p14="http://schemas.microsoft.com/office/powerpoint/2010/main" val="421535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F212A02-EE3B-E849-B617-19CBB45F4A99}"/>
              </a:ext>
            </a:extLst>
          </p:cNvPr>
          <p:cNvSpPr txBox="1"/>
          <p:nvPr/>
        </p:nvSpPr>
        <p:spPr>
          <a:xfrm>
            <a:off x="701609" y="555007"/>
            <a:ext cx="12512367" cy="923330"/>
          </a:xfrm>
          <a:prstGeom prst="rect">
            <a:avLst/>
          </a:prstGeom>
          <a:noFill/>
        </p:spPr>
        <p:txBody>
          <a:bodyPr wrap="square" rtlCol="0">
            <a:spAutoFit/>
          </a:bodyPr>
          <a:lstStyle/>
          <a:p>
            <a:pPr defTabSz="1371966"/>
            <a:r>
              <a:rPr lang="en-US" altLang="zh-CN" sz="5400" dirty="0">
                <a:latin typeface="TTTGB Medium" charset="-122"/>
                <a:ea typeface="TTTGB Medium" charset="-122"/>
                <a:cs typeface="TTTGB Medium" charset="-122"/>
              </a:rPr>
              <a:t>Dynamic-Scheduler Priority</a:t>
            </a:r>
            <a:endParaRPr lang="en-US" altLang="zh-CN" sz="5000" b="1" dirty="0">
              <a:latin typeface="Microsoft YaHei Light" charset="-122"/>
              <a:ea typeface="Microsoft YaHei Light" charset="-122"/>
              <a:cs typeface="Microsoft YaHei Light" charset="-122"/>
              <a:sym typeface="+mn-lt"/>
            </a:endParaRPr>
          </a:p>
        </p:txBody>
      </p:sp>
      <p:sp>
        <p:nvSpPr>
          <p:cNvPr id="12" name="矩形 11">
            <a:extLst>
              <a:ext uri="{FF2B5EF4-FFF2-40B4-BE49-F238E27FC236}">
                <a16:creationId xmlns:a16="http://schemas.microsoft.com/office/drawing/2014/main" id="{2E969073-C45F-B640-8462-9100ED3AD2EB}"/>
              </a:ext>
            </a:extLst>
          </p:cNvPr>
          <p:cNvSpPr/>
          <p:nvPr/>
        </p:nvSpPr>
        <p:spPr>
          <a:xfrm>
            <a:off x="0" y="555007"/>
            <a:ext cx="218661" cy="584775"/>
          </a:xfrm>
          <a:prstGeom prst="rect">
            <a:avLst/>
          </a:prstGeom>
          <a:solidFill>
            <a:srgbClr val="006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剪去单角的矩形 25">
            <a:extLst>
              <a:ext uri="{FF2B5EF4-FFF2-40B4-BE49-F238E27FC236}">
                <a16:creationId xmlns:a16="http://schemas.microsoft.com/office/drawing/2014/main" id="{2F3269F0-4CB1-3A47-A6DF-AC8F5ACCEED8}"/>
              </a:ext>
            </a:extLst>
          </p:cNvPr>
          <p:cNvSpPr/>
          <p:nvPr/>
        </p:nvSpPr>
        <p:spPr>
          <a:xfrm>
            <a:off x="8097234" y="5148260"/>
            <a:ext cx="3763617" cy="4304019"/>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Node2</a:t>
            </a:r>
            <a:endParaRPr kumimoji="1" lang="zh-CN" altLang="en-US" dirty="0"/>
          </a:p>
        </p:txBody>
      </p:sp>
      <p:sp>
        <p:nvSpPr>
          <p:cNvPr id="27" name="剪去单角的矩形 26">
            <a:extLst>
              <a:ext uri="{FF2B5EF4-FFF2-40B4-BE49-F238E27FC236}">
                <a16:creationId xmlns:a16="http://schemas.microsoft.com/office/drawing/2014/main" id="{381DB675-9B86-114F-ABFA-92B40CAA5673}"/>
              </a:ext>
            </a:extLst>
          </p:cNvPr>
          <p:cNvSpPr/>
          <p:nvPr/>
        </p:nvSpPr>
        <p:spPr>
          <a:xfrm>
            <a:off x="13630086" y="5148261"/>
            <a:ext cx="3763617" cy="4304019"/>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Node3</a:t>
            </a:r>
            <a:endParaRPr kumimoji="1" lang="zh-CN" altLang="en-US" dirty="0"/>
          </a:p>
        </p:txBody>
      </p:sp>
      <p:sp>
        <p:nvSpPr>
          <p:cNvPr id="28" name="剪去单角的矩形 27">
            <a:extLst>
              <a:ext uri="{FF2B5EF4-FFF2-40B4-BE49-F238E27FC236}">
                <a16:creationId xmlns:a16="http://schemas.microsoft.com/office/drawing/2014/main" id="{C77AF3D4-1E0F-544E-A69B-C0CC4492A68B}"/>
              </a:ext>
            </a:extLst>
          </p:cNvPr>
          <p:cNvSpPr/>
          <p:nvPr/>
        </p:nvSpPr>
        <p:spPr>
          <a:xfrm>
            <a:off x="1903312" y="5142440"/>
            <a:ext cx="3763617" cy="4304019"/>
          </a:xfrm>
          <a:prstGeom prst="snip1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Node1</a:t>
            </a:r>
            <a:endParaRPr kumimoji="1" lang="zh-CN" altLang="en-US" dirty="0"/>
          </a:p>
        </p:txBody>
      </p:sp>
      <p:sp>
        <p:nvSpPr>
          <p:cNvPr id="31" name="矩形 30">
            <a:extLst>
              <a:ext uri="{FF2B5EF4-FFF2-40B4-BE49-F238E27FC236}">
                <a16:creationId xmlns:a16="http://schemas.microsoft.com/office/drawing/2014/main" id="{5DBC696B-45B9-944E-AF5F-0C765B221DAD}"/>
              </a:ext>
            </a:extLst>
          </p:cNvPr>
          <p:cNvSpPr/>
          <p:nvPr/>
        </p:nvSpPr>
        <p:spPr>
          <a:xfrm>
            <a:off x="8593220" y="7458635"/>
            <a:ext cx="1083260" cy="20026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5m Load</a:t>
            </a:r>
          </a:p>
          <a:p>
            <a:pPr algn="ctr"/>
            <a:r>
              <a:rPr kumimoji="1" lang="en-US" altLang="zh-CN" sz="3000" dirty="0"/>
              <a:t>50%</a:t>
            </a:r>
            <a:endParaRPr kumimoji="1" lang="zh-CN" altLang="en-US" sz="3000" dirty="0"/>
          </a:p>
        </p:txBody>
      </p:sp>
      <p:sp>
        <p:nvSpPr>
          <p:cNvPr id="37" name="矩形 36">
            <a:extLst>
              <a:ext uri="{FF2B5EF4-FFF2-40B4-BE49-F238E27FC236}">
                <a16:creationId xmlns:a16="http://schemas.microsoft.com/office/drawing/2014/main" id="{8E358A29-4E0D-6A46-8C0E-5350EC2C9312}"/>
              </a:ext>
            </a:extLst>
          </p:cNvPr>
          <p:cNvSpPr/>
          <p:nvPr/>
        </p:nvSpPr>
        <p:spPr>
          <a:xfrm>
            <a:off x="10387617" y="7924797"/>
            <a:ext cx="1083260" cy="152748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1h Load</a:t>
            </a:r>
          </a:p>
          <a:p>
            <a:pPr algn="ctr"/>
            <a:r>
              <a:rPr kumimoji="1" lang="en-US" altLang="zh-CN" sz="3000" dirty="0"/>
              <a:t>40%</a:t>
            </a:r>
            <a:endParaRPr kumimoji="1" lang="zh-CN" altLang="en-US" sz="3000" dirty="0"/>
          </a:p>
        </p:txBody>
      </p:sp>
      <p:sp>
        <p:nvSpPr>
          <p:cNvPr id="40" name="矩形 39">
            <a:extLst>
              <a:ext uri="{FF2B5EF4-FFF2-40B4-BE49-F238E27FC236}">
                <a16:creationId xmlns:a16="http://schemas.microsoft.com/office/drawing/2014/main" id="{39A85B5D-2CA8-754D-BD1E-B92ED727C31F}"/>
              </a:ext>
            </a:extLst>
          </p:cNvPr>
          <p:cNvSpPr/>
          <p:nvPr/>
        </p:nvSpPr>
        <p:spPr>
          <a:xfrm>
            <a:off x="14180862" y="7315198"/>
            <a:ext cx="1083260" cy="213708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5m Load</a:t>
            </a:r>
          </a:p>
          <a:p>
            <a:pPr algn="ctr"/>
            <a:r>
              <a:rPr kumimoji="1" lang="en-US" altLang="zh-CN" sz="3000" dirty="0"/>
              <a:t>50%</a:t>
            </a:r>
            <a:endParaRPr kumimoji="1" lang="zh-CN" altLang="en-US" sz="3000" dirty="0"/>
          </a:p>
        </p:txBody>
      </p:sp>
      <p:sp>
        <p:nvSpPr>
          <p:cNvPr id="41" name="矩形 40">
            <a:extLst>
              <a:ext uri="{FF2B5EF4-FFF2-40B4-BE49-F238E27FC236}">
                <a16:creationId xmlns:a16="http://schemas.microsoft.com/office/drawing/2014/main" id="{C65156EB-1B5B-CC46-893E-1ACD8E0A653E}"/>
              </a:ext>
            </a:extLst>
          </p:cNvPr>
          <p:cNvSpPr/>
          <p:nvPr/>
        </p:nvSpPr>
        <p:spPr>
          <a:xfrm>
            <a:off x="15984327" y="6974541"/>
            <a:ext cx="1083260" cy="2486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1h Load</a:t>
            </a:r>
          </a:p>
          <a:p>
            <a:pPr algn="ctr"/>
            <a:r>
              <a:rPr kumimoji="1" lang="en-US" altLang="zh-CN" sz="3000" dirty="0"/>
              <a:t>60%</a:t>
            </a:r>
            <a:endParaRPr kumimoji="1" lang="zh-CN" altLang="en-US" sz="3000" dirty="0"/>
          </a:p>
        </p:txBody>
      </p:sp>
      <p:sp>
        <p:nvSpPr>
          <p:cNvPr id="43" name="矩形 42">
            <a:extLst>
              <a:ext uri="{FF2B5EF4-FFF2-40B4-BE49-F238E27FC236}">
                <a16:creationId xmlns:a16="http://schemas.microsoft.com/office/drawing/2014/main" id="{22076818-26BA-0E49-BBDD-11DBE0B8CBDA}"/>
              </a:ext>
            </a:extLst>
          </p:cNvPr>
          <p:cNvSpPr/>
          <p:nvPr/>
        </p:nvSpPr>
        <p:spPr>
          <a:xfrm>
            <a:off x="2389775" y="8006103"/>
            <a:ext cx="1083260" cy="14403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5m Load</a:t>
            </a:r>
          </a:p>
          <a:p>
            <a:pPr algn="ctr"/>
            <a:r>
              <a:rPr kumimoji="1" lang="en-US" altLang="zh-CN" sz="3000" dirty="0"/>
              <a:t>40%</a:t>
            </a:r>
            <a:endParaRPr kumimoji="1" lang="zh-CN" altLang="en-US" sz="3000" dirty="0"/>
          </a:p>
        </p:txBody>
      </p:sp>
      <p:sp>
        <p:nvSpPr>
          <p:cNvPr id="44" name="矩形 43">
            <a:extLst>
              <a:ext uri="{FF2B5EF4-FFF2-40B4-BE49-F238E27FC236}">
                <a16:creationId xmlns:a16="http://schemas.microsoft.com/office/drawing/2014/main" id="{77B772B9-D030-E546-84A8-384924D7B372}"/>
              </a:ext>
            </a:extLst>
          </p:cNvPr>
          <p:cNvSpPr/>
          <p:nvPr/>
        </p:nvSpPr>
        <p:spPr>
          <a:xfrm>
            <a:off x="4292871" y="8346763"/>
            <a:ext cx="1083260" cy="10996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dirty="0"/>
              <a:t>1h Load</a:t>
            </a:r>
          </a:p>
          <a:p>
            <a:pPr algn="ctr"/>
            <a:r>
              <a:rPr kumimoji="1" lang="en-US" altLang="zh-CN" sz="3000" dirty="0"/>
              <a:t>30%</a:t>
            </a:r>
            <a:endParaRPr kumimoji="1" lang="zh-CN" altLang="en-US" sz="3000" dirty="0"/>
          </a:p>
        </p:txBody>
      </p:sp>
      <p:sp>
        <p:nvSpPr>
          <p:cNvPr id="46" name="圆角矩形 45">
            <a:extLst>
              <a:ext uri="{FF2B5EF4-FFF2-40B4-BE49-F238E27FC236}">
                <a16:creationId xmlns:a16="http://schemas.microsoft.com/office/drawing/2014/main" id="{37732D95-9661-E049-80FF-A20533409CCF}"/>
              </a:ext>
            </a:extLst>
          </p:cNvPr>
          <p:cNvSpPr/>
          <p:nvPr/>
        </p:nvSpPr>
        <p:spPr>
          <a:xfrm>
            <a:off x="10349796" y="1881091"/>
            <a:ext cx="4259525" cy="12235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Dynamic-scheduler</a:t>
            </a:r>
            <a:endParaRPr kumimoji="1" lang="zh-CN" altLang="en-US" dirty="0"/>
          </a:p>
        </p:txBody>
      </p:sp>
      <p:sp>
        <p:nvSpPr>
          <p:cNvPr id="14" name="圆角矩形 13">
            <a:extLst>
              <a:ext uri="{FF2B5EF4-FFF2-40B4-BE49-F238E27FC236}">
                <a16:creationId xmlns:a16="http://schemas.microsoft.com/office/drawing/2014/main" id="{996AF6AE-77DA-6F43-9A47-0173FFEBBFEB}"/>
              </a:ext>
            </a:extLst>
          </p:cNvPr>
          <p:cNvSpPr/>
          <p:nvPr/>
        </p:nvSpPr>
        <p:spPr>
          <a:xfrm>
            <a:off x="2931405" y="2107702"/>
            <a:ext cx="1516864" cy="842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Pod</a:t>
            </a:r>
            <a:endParaRPr kumimoji="1" lang="zh-CN" altLang="en-US" dirty="0"/>
          </a:p>
        </p:txBody>
      </p:sp>
      <p:cxnSp>
        <p:nvCxnSpPr>
          <p:cNvPr id="50" name="直线箭头连接符 49">
            <a:extLst>
              <a:ext uri="{FF2B5EF4-FFF2-40B4-BE49-F238E27FC236}">
                <a16:creationId xmlns:a16="http://schemas.microsoft.com/office/drawing/2014/main" id="{C97FB5DB-10C2-4340-BDA3-C9C6B0722933}"/>
              </a:ext>
            </a:extLst>
          </p:cNvPr>
          <p:cNvCxnSpPr>
            <a:cxnSpLocks/>
            <a:endCxn id="46" idx="1"/>
          </p:cNvCxnSpPr>
          <p:nvPr/>
        </p:nvCxnSpPr>
        <p:spPr>
          <a:xfrm flipV="1">
            <a:off x="4417164" y="2492871"/>
            <a:ext cx="5932632" cy="3617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 name="直线箭头连接符 2">
            <a:extLst>
              <a:ext uri="{FF2B5EF4-FFF2-40B4-BE49-F238E27FC236}">
                <a16:creationId xmlns:a16="http://schemas.microsoft.com/office/drawing/2014/main" id="{0DFE1473-AF67-C746-A75E-412688FF80D8}"/>
              </a:ext>
            </a:extLst>
          </p:cNvPr>
          <p:cNvCxnSpPr>
            <a:stCxn id="28" idx="3"/>
            <a:endCxn id="46" idx="2"/>
          </p:cNvCxnSpPr>
          <p:nvPr/>
        </p:nvCxnSpPr>
        <p:spPr>
          <a:xfrm flipV="1">
            <a:off x="3785121" y="3104651"/>
            <a:ext cx="8694438" cy="203778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01B82B44-082A-B343-BCCE-7F8A73978723}"/>
              </a:ext>
            </a:extLst>
          </p:cNvPr>
          <p:cNvCxnSpPr>
            <a:cxnSpLocks/>
            <a:stCxn id="26" idx="3"/>
          </p:cNvCxnSpPr>
          <p:nvPr/>
        </p:nvCxnSpPr>
        <p:spPr>
          <a:xfrm flipV="1">
            <a:off x="9979043" y="3140824"/>
            <a:ext cx="2642030" cy="200743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1C1F3439-E4DC-0E42-A253-4992F37BF86E}"/>
              </a:ext>
            </a:extLst>
          </p:cNvPr>
          <p:cNvCxnSpPr>
            <a:cxnSpLocks/>
            <a:stCxn id="27" idx="3"/>
          </p:cNvCxnSpPr>
          <p:nvPr/>
        </p:nvCxnSpPr>
        <p:spPr>
          <a:xfrm flipH="1" flipV="1">
            <a:off x="12869864" y="3181785"/>
            <a:ext cx="2642031" cy="196647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ED3D163-56E3-F548-BA56-A5D35866D82E}"/>
              </a:ext>
            </a:extLst>
          </p:cNvPr>
          <p:cNvSpPr txBox="1"/>
          <p:nvPr/>
        </p:nvSpPr>
        <p:spPr>
          <a:xfrm>
            <a:off x="3689837" y="4173944"/>
            <a:ext cx="4407397" cy="553998"/>
          </a:xfrm>
          <a:prstGeom prst="rect">
            <a:avLst/>
          </a:prstGeom>
          <a:noFill/>
        </p:spPr>
        <p:txBody>
          <a:bodyPr wrap="square" rtlCol="0">
            <a:spAutoFit/>
          </a:bodyPr>
          <a:lstStyle/>
          <a:p>
            <a:r>
              <a:rPr kumimoji="1" lang="en-US" altLang="zh-CN" sz="3000" dirty="0"/>
              <a:t>(1-0.4)*10+(1-0.3)*10=13</a:t>
            </a:r>
            <a:endParaRPr kumimoji="1" lang="zh-CN" altLang="en-US" sz="3000" dirty="0"/>
          </a:p>
        </p:txBody>
      </p:sp>
      <p:sp>
        <p:nvSpPr>
          <p:cNvPr id="32" name="文本框 31">
            <a:extLst>
              <a:ext uri="{FF2B5EF4-FFF2-40B4-BE49-F238E27FC236}">
                <a16:creationId xmlns:a16="http://schemas.microsoft.com/office/drawing/2014/main" id="{AA4CBA79-412A-8D49-A64F-0DCFDB976251}"/>
              </a:ext>
            </a:extLst>
          </p:cNvPr>
          <p:cNvSpPr txBox="1"/>
          <p:nvPr/>
        </p:nvSpPr>
        <p:spPr>
          <a:xfrm>
            <a:off x="8487539" y="4328211"/>
            <a:ext cx="4407397" cy="553998"/>
          </a:xfrm>
          <a:prstGeom prst="rect">
            <a:avLst/>
          </a:prstGeom>
          <a:noFill/>
        </p:spPr>
        <p:txBody>
          <a:bodyPr wrap="square" rtlCol="0">
            <a:spAutoFit/>
          </a:bodyPr>
          <a:lstStyle/>
          <a:p>
            <a:r>
              <a:rPr kumimoji="1" lang="en-US" altLang="zh-CN" sz="3000" dirty="0"/>
              <a:t>(1-0.5)*10+(1-0.4)*10=11</a:t>
            </a:r>
            <a:endParaRPr kumimoji="1" lang="zh-CN" altLang="en-US" sz="3000" dirty="0"/>
          </a:p>
        </p:txBody>
      </p:sp>
      <p:sp>
        <p:nvSpPr>
          <p:cNvPr id="33" name="文本框 32">
            <a:extLst>
              <a:ext uri="{FF2B5EF4-FFF2-40B4-BE49-F238E27FC236}">
                <a16:creationId xmlns:a16="http://schemas.microsoft.com/office/drawing/2014/main" id="{C8980754-D476-E849-9DF3-2422C9469FA9}"/>
              </a:ext>
            </a:extLst>
          </p:cNvPr>
          <p:cNvSpPr txBox="1"/>
          <p:nvPr/>
        </p:nvSpPr>
        <p:spPr>
          <a:xfrm>
            <a:off x="13556987" y="4225083"/>
            <a:ext cx="4407397" cy="553998"/>
          </a:xfrm>
          <a:prstGeom prst="rect">
            <a:avLst/>
          </a:prstGeom>
          <a:noFill/>
        </p:spPr>
        <p:txBody>
          <a:bodyPr wrap="square" rtlCol="0">
            <a:spAutoFit/>
          </a:bodyPr>
          <a:lstStyle/>
          <a:p>
            <a:r>
              <a:rPr kumimoji="1" lang="en-US" altLang="zh-CN" sz="3000" dirty="0"/>
              <a:t>(1-0.5)*10+(1-0.6)*10=9</a:t>
            </a:r>
            <a:endParaRPr kumimoji="1" lang="zh-CN" altLang="en-US" sz="3000" dirty="0"/>
          </a:p>
        </p:txBody>
      </p:sp>
      <p:cxnSp>
        <p:nvCxnSpPr>
          <p:cNvPr id="34" name="直线箭头连接符 33">
            <a:extLst>
              <a:ext uri="{FF2B5EF4-FFF2-40B4-BE49-F238E27FC236}">
                <a16:creationId xmlns:a16="http://schemas.microsoft.com/office/drawing/2014/main" id="{4B172906-A587-074C-87ED-3BB31F0D4D4E}"/>
              </a:ext>
            </a:extLst>
          </p:cNvPr>
          <p:cNvCxnSpPr>
            <a:cxnSpLocks/>
          </p:cNvCxnSpPr>
          <p:nvPr/>
        </p:nvCxnSpPr>
        <p:spPr>
          <a:xfrm flipH="1">
            <a:off x="2389775" y="2986556"/>
            <a:ext cx="1287387" cy="209775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92B0C60-7234-1C44-A766-99B9636290F7}"/>
              </a:ext>
            </a:extLst>
          </p:cNvPr>
          <p:cNvSpPr txBox="1"/>
          <p:nvPr/>
        </p:nvSpPr>
        <p:spPr>
          <a:xfrm>
            <a:off x="1799313" y="3148672"/>
            <a:ext cx="4051503" cy="646331"/>
          </a:xfrm>
          <a:prstGeom prst="rect">
            <a:avLst/>
          </a:prstGeom>
          <a:noFill/>
        </p:spPr>
        <p:txBody>
          <a:bodyPr wrap="square" rtlCol="0">
            <a:spAutoFit/>
          </a:bodyPr>
          <a:lstStyle/>
          <a:p>
            <a:r>
              <a:rPr kumimoji="1" lang="en-US" altLang="zh-CN" dirty="0"/>
              <a:t>Assigned  to Node1</a:t>
            </a:r>
            <a:endParaRPr kumimoji="1" lang="zh-CN" altLang="en-US" dirty="0"/>
          </a:p>
        </p:txBody>
      </p:sp>
    </p:spTree>
    <p:extLst>
      <p:ext uri="{BB962C8B-B14F-4D97-AF65-F5344CB8AC3E}">
        <p14:creationId xmlns:p14="http://schemas.microsoft.com/office/powerpoint/2010/main" val="2555582502"/>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18720</TotalTime>
  <Words>839</Words>
  <Application>Microsoft Macintosh PowerPoint</Application>
  <PresentationFormat>自定义</PresentationFormat>
  <Paragraphs>275</Paragraphs>
  <Slides>27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思源黑体 CN ExtraLight</vt:lpstr>
      <vt:lpstr>Microsoft YaHei</vt:lpstr>
      <vt:lpstr>Microsoft YaHei</vt:lpstr>
      <vt:lpstr>Microsoft YaHei Light</vt:lpstr>
      <vt:lpstr>PingFang SC Regular</vt:lpstr>
      <vt:lpstr>TTTGB Medium</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康</dc:creator>
  <cp:lastModifiedBy>T119830</cp:lastModifiedBy>
  <cp:revision>390</cp:revision>
  <cp:lastPrinted>2018-06-07T09:43:55Z</cp:lastPrinted>
  <dcterms:created xsi:type="dcterms:W3CDTF">2018-04-09T12:23:54Z</dcterms:created>
  <dcterms:modified xsi:type="dcterms:W3CDTF">2020-08-17T00:49:41Z</dcterms:modified>
</cp:coreProperties>
</file>