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300" r:id="rId3"/>
    <p:sldId id="301" r:id="rId4"/>
    <p:sldId id="302" r:id="rId5"/>
    <p:sldId id="303" r:id="rId6"/>
    <p:sldId id="306" r:id="rId7"/>
    <p:sldId id="307" r:id="rId8"/>
    <p:sldId id="308" r:id="rId9"/>
    <p:sldId id="309" r:id="rId10"/>
    <p:sldId id="311" r:id="rId11"/>
    <p:sldId id="310" r:id="rId12"/>
    <p:sldId id="312" r:id="rId13"/>
    <p:sldId id="313" r:id="rId14"/>
    <p:sldId id="314" r:id="rId15"/>
    <p:sldId id="315" r:id="rId16"/>
    <p:sldId id="316" r:id="rId17"/>
    <p:sldId id="317" r:id="rId18"/>
    <p:sldId id="323" r:id="rId19"/>
    <p:sldId id="324" r:id="rId20"/>
    <p:sldId id="320" r:id="rId21"/>
    <p:sldId id="298" r:id="rId22"/>
    <p:sldId id="256" r:id="rId23"/>
    <p:sldId id="321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79184"/>
  </p:normalViewPr>
  <p:slideViewPr>
    <p:cSldViewPr snapToGrid="0" snapToObjects="1">
      <p:cViewPr varScale="1">
        <p:scale>
          <a:sx n="119" d="100"/>
          <a:sy n="119" d="100"/>
        </p:scale>
        <p:origin x="2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n/Documents/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>
                <a:effectLst/>
              </a:rPr>
              <a:t>Nodeport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en-US" altLang="zh-CN" sz="1800" b="0" i="0" baseline="0">
                <a:effectLst/>
              </a:rPr>
              <a:t>short connection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en-US" altLang="zh-CN" sz="1800" b="0" i="0" baseline="0">
                <a:effectLst/>
              </a:rPr>
              <a:t>  Instructions/req</a:t>
            </a:r>
            <a:endParaRPr lang="zh-CN" altLang="zh-CN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96425109778781"/>
          <c:y val="0.28235376265478485"/>
          <c:w val="0.89503572714470825"/>
          <c:h val="0.656968356904989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05-1C45-993B-FAB0E2D8223B}"/>
              </c:ext>
            </c:extLst>
          </c:dPt>
          <c:cat>
            <c:strRef>
              <c:f>Sheet1!$A$27:$A$28</c:f>
              <c:strCache>
                <c:ptCount val="2"/>
                <c:pt idx="0">
                  <c:v>IPVS-BPF</c:v>
                </c:pt>
                <c:pt idx="1">
                  <c:v>IPVS</c:v>
                </c:pt>
              </c:strCache>
            </c:strRef>
          </c:cat>
          <c:val>
            <c:numRef>
              <c:f>Sheet1!$B$27:$B$28</c:f>
              <c:numCache>
                <c:formatCode>General</c:formatCode>
                <c:ptCount val="2"/>
                <c:pt idx="0">
                  <c:v>88103</c:v>
                </c:pt>
                <c:pt idx="1">
                  <c:v>155038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05-1C45-993B-FAB0E2D82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966384"/>
        <c:axId val="100108656"/>
      </c:barChart>
      <c:catAx>
        <c:axId val="1319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108656"/>
        <c:crosses val="autoZero"/>
        <c:auto val="1"/>
        <c:lblAlgn val="ctr"/>
        <c:lblOffset val="100"/>
        <c:noMultiLvlLbl val="0"/>
      </c:catAx>
      <c:valAx>
        <c:axId val="10010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1966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0BEC4-D95E-3640-A362-61011E146679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83543-A0E6-434C-BF43-F4D24D92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94934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794934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1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traffic control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上挂一段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代码，在网卡出报文之前做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SNAT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尽量将大部分代码放在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中，方便升级和维护。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loader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创建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传给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IPVS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内核模块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ip_vs_new_conn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时，插入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(protocol,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clientip:cport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-&gt;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targetip:dport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ip_vs_conn_unlink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时，删除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中没有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机制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6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配置一样的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，性能可能不同。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CVM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分布在同一台物理主机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同一个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，在不同的时间段，性能可能不同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超卖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使用同一个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cluster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，在相近的时间段，比较两种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mode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使得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成为瓶颈点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和网卡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的比例关系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 1/50w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pps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Target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pool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/client pool 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的配置要足够强大。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1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61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40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https://lwn.net/Articles/794934/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3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3"/>
              </a:rPr>
              <a:t>https://lwn.net/Articles/794934/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90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适配更多的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发行版本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Tencent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,  ubuntu, centos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独立开源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内核修改在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github.com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/Tencent/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TencentOS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-kernel/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13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7D84A-E57F-DC4D-AFD1-132B537C2012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0696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IPVS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conn_reuse_mode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=1 low cps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Reason</a:t>
            </a: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When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cport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reuse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ocurrs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ipvs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will reschedule and create a new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ip_vs_conn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The old/new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ip_vs_conn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share conntrack entry, but with no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refcount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When old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ip_vs_conn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frees, the conntrack is freed. </a:t>
            </a: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The new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ip_vs_conn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loses  conntrack. Packet drops.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Solution</a:t>
            </a: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Add ref count to fix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3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26924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DNS</a:t>
            </a: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解析偶尔</a:t>
            </a:r>
            <a:r>
              <a:rPr kumimoji="1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5s</a:t>
            </a: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延迟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原因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DNS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同时发了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UDP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请求，分别请求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AAAA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。源端口是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cport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Iptables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为请求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分配了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cport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很快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Iptables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为请求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分配了同样的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routing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函数中，将请求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，成功！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routing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函数中，将请求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conntrack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，失败，丢包，导致延迟。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解决方法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代码在分配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和插入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的外围，加了一个大循环，插入失败会重新分配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lport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用尽量少的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指令处理每一个报文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不能独占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兼顾产品的稳定性，功能足够丰富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1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DPDK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不行？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独占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，不适合分布式的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lb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为什么纯粹的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方法不行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不够成熟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72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</a:t>
            </a:r>
            <a:r>
              <a:rPr lang="en-US" altLang="zh-CN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en-US" altLang="zh-CN" sz="1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编译成</a:t>
            </a:r>
            <a:r>
              <a:rPr lang="en-US" altLang="zh-CN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中间代码</a:t>
            </a:r>
            <a:endParaRPr lang="en-US" altLang="zh-CN" sz="1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注入内核</a:t>
            </a:r>
            <a:endParaRPr lang="en-US" altLang="zh-CN" sz="1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挂载到</a:t>
            </a:r>
            <a:r>
              <a:rPr lang="en-US" altLang="zh-CN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network traffic control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报文激发</a:t>
            </a:r>
            <a:r>
              <a:rPr lang="en-US" altLang="zh-CN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endParaRPr lang="en-US" altLang="zh-CN" sz="1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93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</a:t>
            </a:r>
            <a:r>
              <a:rPr lang="en-US" altLang="zh-CN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en-US" altLang="zh-CN" sz="1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编译成</a:t>
            </a:r>
            <a:r>
              <a:rPr lang="en-US" altLang="zh-CN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中间代码</a:t>
            </a:r>
            <a:endParaRPr lang="en-US" altLang="zh-CN" sz="1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注入内核</a:t>
            </a:r>
            <a:endParaRPr lang="en-US" altLang="zh-CN" sz="1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挂载到</a:t>
            </a:r>
            <a:r>
              <a:rPr lang="en-US" altLang="zh-CN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network traffic control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报文激发</a:t>
            </a:r>
            <a:r>
              <a:rPr lang="en-US" altLang="zh-CN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2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</a:t>
            </a:r>
            <a:endParaRPr lang="en-US" altLang="zh-CN" sz="12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6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本来的逻辑：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Nf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local out -&gt;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ip_output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-&gt; NF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postrouting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-&gt;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ip_finish_output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修改成：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kenel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做了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hack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，直接访问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ip_finish_output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traffic control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上挂一段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代码，在网卡出报文之前做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SNAT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尽量将大部分代码放在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中，方便升级和维护。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loader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创建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时，将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传给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IPVS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内核模块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ip_vs_new_conn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时，插入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(protocol,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clientip:cport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-&gt; 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targetip:dport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1600" dirty="0" err="1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ip_vs_conn_unlink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时，删除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eBPF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中没有</a:t>
            </a:r>
            <a:r>
              <a:rPr lang="en-US" altLang="zh-CN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timer</a:t>
            </a:r>
            <a:r>
              <a:rPr lang="zh-CN" altLang="en-US" sz="1600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机制</a:t>
            </a: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83543-A0E6-434C-BF43-F4D24D928E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2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5E75BE9-EB9C-4A41-A4EC-4BC807EC4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13E8B-D8C4-3D42-B883-BFD9749AE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3183" y="1093693"/>
            <a:ext cx="9886122" cy="39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D54-FF23-DC43-BDC1-7C9CB291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1C84B-EB95-504C-BA13-9C91D5B9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407B5-E07B-A34C-BE41-BDB7E9CCE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D598-F34F-974C-9BED-70D728FE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315E-7554-6248-82BB-A1F3479A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2A2A-9484-704F-8448-BEC2E54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8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25D-D4D9-9B49-BCF4-BED67C0B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1B320-757B-9E4C-80EE-50CA31A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3A0-C47D-CF4A-9BFD-CE852F5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9C6B-09CC-5140-8A0D-050AFDB7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9FE6-C499-6545-97CB-807D22E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8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6150A-49A0-A94E-8261-45284D2C2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B609-CF01-9E40-8034-0330CF362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B4FA-5A83-C04F-9F30-EC585173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588A-3217-6446-8535-3F1E4CC7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3105A-F15E-1E49-9383-E6E4AE21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5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74A7CE2-8897-A045-AFD2-BCC6899D2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EE4D8-E0C7-4443-955C-37B5C1F748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0697" y="102508"/>
            <a:ext cx="3917358" cy="15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7677F5B-459E-6B4D-8EAB-094BBF738E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05C4A-9997-7344-90DE-D9F76C7284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429" y="35169"/>
            <a:ext cx="2554806" cy="103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EC30-1EC6-0B45-886D-C54A2892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5AA9-E6D5-EB42-856D-D7F76E3D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C696-DB20-FE4E-BCA3-1E6D04DD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BA9E8-6E9D-2643-BAC0-4C3A0DBB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B959-CE0A-9349-967C-65E9C9F1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ABB8-9D88-6C41-80C4-559374A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BA06-00D4-984C-9728-9FBA0B5C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69E2-743F-AE40-A501-4B413DA7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7D002-7625-6C4D-A611-B3EF8178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28119-6209-3A42-9367-80745DEF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14B60-64E5-D846-B4FA-C59A5F5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6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89B-CAA8-184C-9E27-A0BB1C7A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CDBD-425F-7A41-AD72-962CF273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23AAB-EA6F-564F-8EE2-D4C84F834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8FEF2-00C2-4144-B776-C071AD79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557D1-2C72-E841-BF8D-F83754B4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9C822-3D0C-0041-8C68-A647AAA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8/1/20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17E9E-998E-C548-B640-68001DB4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30649-9254-4D43-A6A1-96BF9561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057D-5C2F-7F42-AE47-35F4172F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26243-985E-4A42-A8E6-775F0BC5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F59E0-176C-0645-BBB0-A001D77A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BB6A-917E-7C4C-BF10-8C88D5FE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D1EE-4C18-D64D-AF72-D384686F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8/1/20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4635D-A243-9C46-A344-A23C5578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CF0D-459F-C340-99B0-DA3FEF8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7A66-C88D-BC41-AF2A-C7EF18311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AF67-140E-4F4B-9967-B2ABE55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7706-4CDE-2F47-B3B6-32941E4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F8F-5A8E-1842-BFDB-7266F8F6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F604-BC3A-7249-8689-657AF7B88D6C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7D77D-113D-E543-B73A-6171923F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C94A-858C-D545-9D1B-DBB397BF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80CF-C0EE-5943-BFB9-C1638E1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343D-9B93-C141-A537-E7FE8084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46F0-409C-3E4E-BF8B-968079EE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04-BC3A-7249-8689-657AF7B88D6C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61B1-7C55-0C45-8BAC-6372BEDF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76A-E708-6147-A1E3-375C693E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cent/TencentOS-kernel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tencent.com/product/tk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4.png"/><Relationship Id="rId4" Type="http://schemas.openxmlformats.org/officeDocument/2006/relationships/hyperlink" Target="https://careers.tencent.com/hom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42D4B4-BF92-D14A-BF1C-9878B92A2A3D}"/>
              </a:ext>
            </a:extLst>
          </p:cNvPr>
          <p:cNvSpPr txBox="1">
            <a:spLocks/>
          </p:cNvSpPr>
          <p:nvPr/>
        </p:nvSpPr>
        <p:spPr>
          <a:xfrm>
            <a:off x="559903" y="3599361"/>
            <a:ext cx="10615197" cy="149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Jianmingfan</a:t>
            </a:r>
            <a:r>
              <a:rPr lang="zh-CN" alt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3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kenieevan@github</a:t>
            </a:r>
            <a:r>
              <a:rPr lang="en-US" altLang="zh-CN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Zhiguohong</a:t>
            </a: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honkiko@github</a:t>
            </a: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E3EC15-5521-4C4D-8C50-80159D61BEC0}"/>
              </a:ext>
            </a:extLst>
          </p:cNvPr>
          <p:cNvSpPr txBox="1">
            <a:spLocks/>
          </p:cNvSpPr>
          <p:nvPr/>
        </p:nvSpPr>
        <p:spPr>
          <a:xfrm>
            <a:off x="559904" y="2139876"/>
            <a:ext cx="11262560" cy="149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Bypassing conntrack: Optimizing K8s Service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Enhancing IPVS with eBPF</a:t>
            </a:r>
          </a:p>
        </p:txBody>
      </p:sp>
      <p:pic>
        <p:nvPicPr>
          <p:cNvPr id="6" name="Picture 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E11823E-FE82-944F-9130-3B88E2DF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806490"/>
            <a:ext cx="5880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7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IPVS bypass conntrack (con.)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20668" y="1375644"/>
            <a:ext cx="4906466" cy="487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2C121B-A3ED-2849-BB7E-34E0B2C2613E}"/>
              </a:ext>
            </a:extLst>
          </p:cNvPr>
          <p:cNvSpPr txBox="1"/>
          <p:nvPr/>
        </p:nvSpPr>
        <p:spPr>
          <a:xfrm>
            <a:off x="117753" y="1345272"/>
            <a:ext cx="10678066" cy="230832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rtlCol="0" anchor="t" anchorCtr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Egress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way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local-out -&gt;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ip_output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nf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post-route -&gt;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ip_finish_output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way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ip_finish_output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78144C-C7B2-1F4E-9E35-CF4509B8B36B}"/>
              </a:ext>
            </a:extLst>
          </p:cNvPr>
          <p:cNvSpPr/>
          <p:nvPr/>
        </p:nvSpPr>
        <p:spPr>
          <a:xfrm>
            <a:off x="225687" y="4051454"/>
            <a:ext cx="1146086" cy="622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Pre-route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B1DC37-B4AE-4547-B650-4DF8155662C7}"/>
              </a:ext>
            </a:extLst>
          </p:cNvPr>
          <p:cNvSpPr/>
          <p:nvPr/>
        </p:nvSpPr>
        <p:spPr>
          <a:xfrm>
            <a:off x="1773264" y="4051453"/>
            <a:ext cx="1146086" cy="6229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Conntrack</a:t>
            </a:r>
          </a:p>
          <a:p>
            <a:pPr algn="ctr"/>
            <a:r>
              <a:rPr kumimoji="1" lang="en-US" altLang="zh-CN" dirty="0"/>
              <a:t>Pre-route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94D942-957A-0344-B101-1C2FDFA87822}"/>
              </a:ext>
            </a:extLst>
          </p:cNvPr>
          <p:cNvSpPr/>
          <p:nvPr/>
        </p:nvSpPr>
        <p:spPr>
          <a:xfrm>
            <a:off x="3578840" y="4045453"/>
            <a:ext cx="1146086" cy="6229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route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6A0619-B0A3-8C47-8FB2-81319B1A51CF}"/>
              </a:ext>
            </a:extLst>
          </p:cNvPr>
          <p:cNvSpPr/>
          <p:nvPr/>
        </p:nvSpPr>
        <p:spPr>
          <a:xfrm>
            <a:off x="5395650" y="4039766"/>
            <a:ext cx="1146086" cy="622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IPVS entry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FF4DBB-BAB2-954A-8821-B647FAEF17A8}"/>
              </a:ext>
            </a:extLst>
          </p:cNvPr>
          <p:cNvSpPr/>
          <p:nvPr/>
        </p:nvSpPr>
        <p:spPr>
          <a:xfrm>
            <a:off x="7233809" y="4033878"/>
            <a:ext cx="1146086" cy="6229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Post-route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EC33259-933D-444C-A19D-6C705E25F903}"/>
              </a:ext>
            </a:extLst>
          </p:cNvPr>
          <p:cNvSpPr/>
          <p:nvPr/>
        </p:nvSpPr>
        <p:spPr>
          <a:xfrm>
            <a:off x="8929788" y="4033877"/>
            <a:ext cx="1146086" cy="6229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Iptables</a:t>
            </a:r>
          </a:p>
          <a:p>
            <a:pPr algn="ctr"/>
            <a:r>
              <a:rPr kumimoji="1" lang="en-US" altLang="zh-CN" dirty="0" err="1"/>
              <a:t>snat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2FC871A-9D93-5346-B184-E97234BE81EB}"/>
              </a:ext>
            </a:extLst>
          </p:cNvPr>
          <p:cNvSpPr/>
          <p:nvPr/>
        </p:nvSpPr>
        <p:spPr>
          <a:xfrm>
            <a:off x="10558233" y="3999151"/>
            <a:ext cx="1324315" cy="6692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Conntrack</a:t>
            </a:r>
          </a:p>
          <a:p>
            <a:pPr algn="ctr"/>
            <a:r>
              <a:rPr kumimoji="1" lang="en-US" altLang="zh-CN" dirty="0"/>
              <a:t>Post-route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3D3CE2C-1CE4-FA4F-95E1-ADFA307C01B2}"/>
              </a:ext>
            </a:extLst>
          </p:cNvPr>
          <p:cNvSpPr/>
          <p:nvPr/>
        </p:nvSpPr>
        <p:spPr>
          <a:xfrm>
            <a:off x="170893" y="5581992"/>
            <a:ext cx="1146086" cy="622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Pre-route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785A145-6D56-8A4E-AC13-8298C562CF37}"/>
              </a:ext>
            </a:extLst>
          </p:cNvPr>
          <p:cNvSpPr/>
          <p:nvPr/>
        </p:nvSpPr>
        <p:spPr>
          <a:xfrm>
            <a:off x="5427134" y="5543882"/>
            <a:ext cx="1146086" cy="6422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IPVS entry</a:t>
            </a:r>
            <a:endParaRPr kumimoji="1"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3000853-BAE6-4C49-902F-7E845EE9D039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1371773" y="4362907"/>
            <a:ext cx="401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3C659BA-2077-934B-91BF-CE9F8ABA818C}"/>
              </a:ext>
            </a:extLst>
          </p:cNvPr>
          <p:cNvSpPr/>
          <p:nvPr/>
        </p:nvSpPr>
        <p:spPr>
          <a:xfrm>
            <a:off x="7233809" y="5539646"/>
            <a:ext cx="1146086" cy="6229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BPF SNAT</a:t>
            </a:r>
            <a:endParaRPr kumimoji="1" lang="zh-CN" altLang="en-US" dirty="0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6467683-CA83-7043-A2D3-A8EE2133085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919350" y="4356907"/>
            <a:ext cx="659490" cy="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32D8304-F124-3547-9064-7FA79CDC5ED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4724926" y="4351220"/>
            <a:ext cx="670724" cy="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5201334-C3D3-174A-BBA0-2FDC72D13746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6541736" y="4345332"/>
            <a:ext cx="692073" cy="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9C745B3D-08B9-6E4A-9F25-DDBB6E5FAB67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8379895" y="4345331"/>
            <a:ext cx="549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98F4E719-C1E2-7849-8242-2E5DD110C99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075874" y="4333756"/>
            <a:ext cx="482359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5AC26BDD-4F49-1341-842B-15621E2D106B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1316979" y="5864989"/>
            <a:ext cx="4110155" cy="2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7E47F4F-C6D2-3A4A-8B86-11E3612E6702}"/>
              </a:ext>
            </a:extLst>
          </p:cNvPr>
          <p:cNvCxnSpPr>
            <a:cxnSpLocks/>
            <a:stCxn id="23" idx="3"/>
            <a:endCxn id="52" idx="1"/>
          </p:cNvCxnSpPr>
          <p:nvPr/>
        </p:nvCxnSpPr>
        <p:spPr>
          <a:xfrm flipV="1">
            <a:off x="6573220" y="5851100"/>
            <a:ext cx="660589" cy="1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7BB364F-6434-194A-A9C9-DF27E13C9E2F}"/>
              </a:ext>
            </a:extLst>
          </p:cNvPr>
          <p:cNvSpPr txBox="1"/>
          <p:nvPr/>
        </p:nvSpPr>
        <p:spPr>
          <a:xfrm>
            <a:off x="4126892" y="4836603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IPVS mode data path</a:t>
            </a:r>
            <a:endParaRPr kumimoji="1"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5C07901-35E1-554C-9605-FABB93C2CF43}"/>
              </a:ext>
            </a:extLst>
          </p:cNvPr>
          <p:cNvSpPr txBox="1"/>
          <p:nvPr/>
        </p:nvSpPr>
        <p:spPr>
          <a:xfrm>
            <a:off x="3975790" y="6241506"/>
            <a:ext cx="26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IPVS-eBPF mode data path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27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eBPF does SNAT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20668" y="1375644"/>
            <a:ext cx="6472104" cy="487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2C121B-A3ED-2849-BB7E-34E0B2C2613E}"/>
              </a:ext>
            </a:extLst>
          </p:cNvPr>
          <p:cNvSpPr txBox="1"/>
          <p:nvPr/>
        </p:nvSpPr>
        <p:spPr>
          <a:xfrm>
            <a:off x="117754" y="1345274"/>
            <a:ext cx="7311746" cy="193899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does SNAT with eBPF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eBPF program is easy to deploy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do SNAT in eBPF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SNAT in TC egress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reverse SNAT in TC ingress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FA5F26-44FF-4046-8379-DF038FD72AA7}"/>
              </a:ext>
            </a:extLst>
          </p:cNvPr>
          <p:cNvSpPr txBox="1">
            <a:spLocks/>
          </p:cNvSpPr>
          <p:nvPr/>
        </p:nvSpPr>
        <p:spPr>
          <a:xfrm>
            <a:off x="7285534" y="1558524"/>
            <a:ext cx="4906466" cy="487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0592EB-54AE-4A49-B1B7-E088F814E062}"/>
              </a:ext>
            </a:extLst>
          </p:cNvPr>
          <p:cNvSpPr/>
          <p:nvPr/>
        </p:nvSpPr>
        <p:spPr>
          <a:xfrm>
            <a:off x="7437217" y="1535374"/>
            <a:ext cx="1538413" cy="7986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Tc egress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1EE6D315-60BD-2C4D-B38D-E352F5F09760}"/>
              </a:ext>
            </a:extLst>
          </p:cNvPr>
          <p:cNvSpPr/>
          <p:nvPr/>
        </p:nvSpPr>
        <p:spPr>
          <a:xfrm>
            <a:off x="7437216" y="2754630"/>
            <a:ext cx="1538413" cy="100584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Hit eBPF map?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534F55-685A-2642-9F6D-90050A69DCE8}"/>
              </a:ext>
            </a:extLst>
          </p:cNvPr>
          <p:cNvSpPr/>
          <p:nvPr/>
        </p:nvSpPr>
        <p:spPr>
          <a:xfrm>
            <a:off x="7437217" y="4100580"/>
            <a:ext cx="1538413" cy="7986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Does SNAT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566139-32F6-4144-8467-8C355C089B28}"/>
              </a:ext>
            </a:extLst>
          </p:cNvPr>
          <p:cNvSpPr/>
          <p:nvPr/>
        </p:nvSpPr>
        <p:spPr>
          <a:xfrm>
            <a:off x="7437216" y="5403355"/>
            <a:ext cx="1538413" cy="7986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nic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D0BF00-E948-524D-B36A-D086E6822D6D}"/>
              </a:ext>
            </a:extLst>
          </p:cNvPr>
          <p:cNvSpPr/>
          <p:nvPr/>
        </p:nvSpPr>
        <p:spPr>
          <a:xfrm>
            <a:off x="9384125" y="2858223"/>
            <a:ext cx="1538413" cy="7986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nic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CF8F10F-976C-514A-ADCB-069F3FD1B6C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206423" y="2334027"/>
            <a:ext cx="1" cy="4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365A4DB-430D-A34D-8DF1-007C2FE4FC4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206423" y="376047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A5A5B0D-D091-6846-8EAF-E3C9D1FD0F4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8206423" y="4899233"/>
            <a:ext cx="1" cy="50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5AFC65B-502C-414A-8AC5-29D34EDCBEB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975629" y="3257550"/>
            <a:ext cx="40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EBAA74D-0AA0-C644-8AC0-21021684DCE7}"/>
              </a:ext>
            </a:extLst>
          </p:cNvPr>
          <p:cNvSpPr txBox="1"/>
          <p:nvPr/>
        </p:nvSpPr>
        <p:spPr>
          <a:xfrm>
            <a:off x="8262234" y="3692361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AF16DC-CB44-5540-9420-A07AAF399555}"/>
              </a:ext>
            </a:extLst>
          </p:cNvPr>
          <p:cNvSpPr txBox="1"/>
          <p:nvPr/>
        </p:nvSpPr>
        <p:spPr>
          <a:xfrm>
            <a:off x="8975629" y="3272547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41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2D3C1A44-5AF9-FE46-B660-1C3E2C82E415}"/>
              </a:ext>
            </a:extLst>
          </p:cNvPr>
          <p:cNvSpPr/>
          <p:nvPr/>
        </p:nvSpPr>
        <p:spPr>
          <a:xfrm>
            <a:off x="501702" y="1339775"/>
            <a:ext cx="7740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IPVS talks with eBPF program?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eBPF map id is passed to IPVS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Ip_vs_new_conn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inserts eBPF map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Key:   (protocol, 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cip:cport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rsip:rsport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Value: (protocol,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lip:lport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rsip:rsport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Ip_vs_conn_unlink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deletes entries in eBPF map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05A3C34-D630-E04D-8652-131D9ABC77EE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eBPF does SNAT</a:t>
            </a:r>
          </a:p>
        </p:txBody>
      </p:sp>
      <p:sp>
        <p:nvSpPr>
          <p:cNvPr id="3" name="磁盘 2">
            <a:extLst>
              <a:ext uri="{FF2B5EF4-FFF2-40B4-BE49-F238E27FC236}">
                <a16:creationId xmlns:a16="http://schemas.microsoft.com/office/drawing/2014/main" id="{6AA2F751-B9E8-FD4F-885E-5FAC2FC003A1}"/>
              </a:ext>
            </a:extLst>
          </p:cNvPr>
          <p:cNvSpPr/>
          <p:nvPr/>
        </p:nvSpPr>
        <p:spPr>
          <a:xfrm>
            <a:off x="9049700" y="1849581"/>
            <a:ext cx="914400" cy="612648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eBPF map</a:t>
            </a:r>
            <a:endParaRPr kumimoji="1" lang="zh-CN" altLang="en-US" dirty="0"/>
          </a:p>
        </p:txBody>
      </p:sp>
      <p:sp>
        <p:nvSpPr>
          <p:cNvPr id="4" name="可选流程 3">
            <a:extLst>
              <a:ext uri="{FF2B5EF4-FFF2-40B4-BE49-F238E27FC236}">
                <a16:creationId xmlns:a16="http://schemas.microsoft.com/office/drawing/2014/main" id="{BB42CC74-7EB9-4A4B-A7B2-CBBE18973A47}"/>
              </a:ext>
            </a:extLst>
          </p:cNvPr>
          <p:cNvSpPr/>
          <p:nvPr/>
        </p:nvSpPr>
        <p:spPr>
          <a:xfrm>
            <a:off x="7379880" y="185955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IPVS</a:t>
            </a:r>
            <a:endParaRPr kumimoji="1" lang="zh-CN" altLang="en-US" dirty="0"/>
          </a:p>
        </p:txBody>
      </p:sp>
      <p:sp>
        <p:nvSpPr>
          <p:cNvPr id="7" name="可选流程 6">
            <a:extLst>
              <a:ext uri="{FF2B5EF4-FFF2-40B4-BE49-F238E27FC236}">
                <a16:creationId xmlns:a16="http://schemas.microsoft.com/office/drawing/2014/main" id="{13361ED8-D337-D741-8F80-445DBFB7371D}"/>
              </a:ext>
            </a:extLst>
          </p:cNvPr>
          <p:cNvSpPr/>
          <p:nvPr/>
        </p:nvSpPr>
        <p:spPr>
          <a:xfrm>
            <a:off x="10576816" y="1839190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eBPF SNAT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58C2EF9-719F-6643-861E-9926D88C9D6D}"/>
              </a:ext>
            </a:extLst>
          </p:cNvPr>
          <p:cNvCxnSpPr>
            <a:cxnSpLocks/>
          </p:cNvCxnSpPr>
          <p:nvPr/>
        </p:nvCxnSpPr>
        <p:spPr>
          <a:xfrm flipV="1">
            <a:off x="8294280" y="2037034"/>
            <a:ext cx="755420" cy="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068124E-C435-464B-81FE-E1D54C4BAD58}"/>
              </a:ext>
            </a:extLst>
          </p:cNvPr>
          <p:cNvSpPr txBox="1"/>
          <p:nvPr/>
        </p:nvSpPr>
        <p:spPr>
          <a:xfrm>
            <a:off x="8463487" y="158873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add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67DD0A2-D644-5A48-A74A-FC99B029CE7C}"/>
              </a:ext>
            </a:extLst>
          </p:cNvPr>
          <p:cNvCxnSpPr/>
          <p:nvPr/>
        </p:nvCxnSpPr>
        <p:spPr>
          <a:xfrm>
            <a:off x="8294280" y="2451838"/>
            <a:ext cx="755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7E802DE-BD48-534A-AB1F-643FC99F5B86}"/>
              </a:ext>
            </a:extLst>
          </p:cNvPr>
          <p:cNvSpPr txBox="1"/>
          <p:nvPr/>
        </p:nvSpPr>
        <p:spPr>
          <a:xfrm>
            <a:off x="8434585" y="248733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del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9904C99-977C-7645-A51D-5ED8D22CC51A}"/>
              </a:ext>
            </a:extLst>
          </p:cNvPr>
          <p:cNvCxnSpPr>
            <a:endCxn id="7" idx="1"/>
          </p:cNvCxnSpPr>
          <p:nvPr/>
        </p:nvCxnSpPr>
        <p:spPr>
          <a:xfrm>
            <a:off x="9964100" y="2145514"/>
            <a:ext cx="612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A80624-A42B-F141-915F-8045A5E2D85C}"/>
              </a:ext>
            </a:extLst>
          </p:cNvPr>
          <p:cNvSpPr txBox="1"/>
          <p:nvPr/>
        </p:nvSpPr>
        <p:spPr>
          <a:xfrm>
            <a:off x="9988604" y="1797380"/>
            <a:ext cx="63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refer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52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2D3C1A44-5AF9-FE46-B660-1C3E2C82E415}"/>
              </a:ext>
            </a:extLst>
          </p:cNvPr>
          <p:cNvSpPr/>
          <p:nvPr/>
        </p:nvSpPr>
        <p:spPr>
          <a:xfrm>
            <a:off x="441960" y="1490007"/>
            <a:ext cx="85052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V.S service in pure eBPF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Reuse the IPVS’s functionality and maturity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scheduling algorithms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Reuse IPVS timer to reclaim eBPF map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efficient and secure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V.S Taobao IPVS SNAT patch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Bypass conntrack/iptables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modification to kernel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05A3C34-D630-E04D-8652-131D9ABC77EE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industry</a:t>
            </a:r>
          </a:p>
        </p:txBody>
      </p:sp>
    </p:spTree>
    <p:extLst>
      <p:ext uri="{BB962C8B-B14F-4D97-AF65-F5344CB8AC3E}">
        <p14:creationId xmlns:p14="http://schemas.microsoft.com/office/powerpoint/2010/main" val="37841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2D3C1A44-5AF9-FE46-B660-1C3E2C82E415}"/>
              </a:ext>
            </a:extLst>
          </p:cNvPr>
          <p:cNvSpPr/>
          <p:nvPr/>
        </p:nvSpPr>
        <p:spPr>
          <a:xfrm>
            <a:off x="441959" y="1490007"/>
            <a:ext cx="106139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Pitfalls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of clusters of the same configure may differ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of a cluster in different time slot may differ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CPU oversold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the test against the same cluster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near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CPU the bottleneck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CPU handles 500,000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LB the bottleneck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target server and client server shall be powerful enough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C05A3C34-D630-E04D-8652-131D9ABC77EE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109013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C05A3C34-D630-E04D-8652-131D9ABC77EE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topology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EE59B-0C02-EB49-800C-F095FD26C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5" y="2101724"/>
            <a:ext cx="5561810" cy="3455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7EA620-3E2A-1143-B492-2854C6800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88" y="2011943"/>
            <a:ext cx="5447658" cy="354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0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C05A3C34-D630-E04D-8652-131D9ABC77EE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result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314E1ED-7789-C244-B368-66B7595CF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57855"/>
              </p:ext>
            </p:extLst>
          </p:nvPr>
        </p:nvGraphicFramePr>
        <p:xfrm>
          <a:off x="577722" y="2158448"/>
          <a:ext cx="10266020" cy="309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505">
                  <a:extLst>
                    <a:ext uri="{9D8B030D-6E8A-4147-A177-3AD203B41FA5}">
                      <a16:colId xmlns:a16="http://schemas.microsoft.com/office/drawing/2014/main" val="1446686001"/>
                    </a:ext>
                  </a:extLst>
                </a:gridCol>
                <a:gridCol w="2566505">
                  <a:extLst>
                    <a:ext uri="{9D8B030D-6E8A-4147-A177-3AD203B41FA5}">
                      <a16:colId xmlns:a16="http://schemas.microsoft.com/office/drawing/2014/main" val="2143140197"/>
                    </a:ext>
                  </a:extLst>
                </a:gridCol>
                <a:gridCol w="2566505">
                  <a:extLst>
                    <a:ext uri="{9D8B030D-6E8A-4147-A177-3AD203B41FA5}">
                      <a16:colId xmlns:a16="http://schemas.microsoft.com/office/drawing/2014/main" val="3243832328"/>
                    </a:ext>
                  </a:extLst>
                </a:gridCol>
                <a:gridCol w="2566505">
                  <a:extLst>
                    <a:ext uri="{9D8B030D-6E8A-4147-A177-3AD203B41FA5}">
                      <a16:colId xmlns:a16="http://schemas.microsoft.com/office/drawing/2014/main" val="3216917591"/>
                    </a:ext>
                  </a:extLst>
                </a:gridCol>
              </a:tblGrid>
              <a:tr h="1446926">
                <a:tc>
                  <a:txBody>
                    <a:bodyPr/>
                    <a:lstStyle/>
                    <a:p>
                      <a:r>
                        <a:rPr lang="en-US" altLang="zh-CN" dirty="0"/>
                        <a:t>Service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 connection</a:t>
                      </a:r>
                    </a:p>
                    <a:p>
                      <a:r>
                        <a:rPr lang="en-US" altLang="zh-CN" dirty="0"/>
                        <a:t>cps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Short connection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P99 latency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Long connection</a:t>
                      </a:r>
                    </a:p>
                    <a:p>
                      <a:r>
                        <a:rPr lang="en-US" altLang="zh-CN" dirty="0" err="1"/>
                        <a:t>pps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139450"/>
                  </a:ext>
                </a:extLst>
              </a:tr>
              <a:tr h="8219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ClusterIP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+40%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 available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911626"/>
                  </a:ext>
                </a:extLst>
              </a:tr>
              <a:tr h="821927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NodePort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+64%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-47%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+22%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20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01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C05A3C34-D630-E04D-8652-131D9ABC77EE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result</a:t>
            </a:r>
          </a:p>
        </p:txBody>
      </p:sp>
      <p:sp>
        <p:nvSpPr>
          <p:cNvPr id="5" name="借助人工智能与大数据  更安全的互联网营销">
            <a:extLst>
              <a:ext uri="{FF2B5EF4-FFF2-40B4-BE49-F238E27FC236}">
                <a16:creationId xmlns:a16="http://schemas.microsoft.com/office/drawing/2014/main" id="{114FFCB4-1F0A-954F-949D-C032E7EF9985}"/>
              </a:ext>
            </a:extLst>
          </p:cNvPr>
          <p:cNvSpPr txBox="1"/>
          <p:nvPr/>
        </p:nvSpPr>
        <p:spPr>
          <a:xfrm>
            <a:off x="128988" y="1422988"/>
            <a:ext cx="9721594" cy="501730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Perf shows  number of instructions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per request drops by 38%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9BE01E24-763E-E94B-ACA2-25D99A5E74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53115"/>
              </p:ext>
            </p:extLst>
          </p:nvPr>
        </p:nvGraphicFramePr>
        <p:xfrm>
          <a:off x="568036" y="2514600"/>
          <a:ext cx="5843155" cy="405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2929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C05A3C34-D630-E04D-8652-131D9ABC77EE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from eBPF</a:t>
            </a:r>
          </a:p>
        </p:txBody>
      </p:sp>
      <p:sp>
        <p:nvSpPr>
          <p:cNvPr id="5" name="借助人工智能与大数据  更安全的互联网营销">
            <a:extLst>
              <a:ext uri="{FF2B5EF4-FFF2-40B4-BE49-F238E27FC236}">
                <a16:creationId xmlns:a16="http://schemas.microsoft.com/office/drawing/2014/main" id="{114FFCB4-1F0A-954F-949D-C032E7EF9985}"/>
              </a:ext>
            </a:extLst>
          </p:cNvPr>
          <p:cNvSpPr txBox="1"/>
          <p:nvPr/>
        </p:nvSpPr>
        <p:spPr>
          <a:xfrm>
            <a:off x="128987" y="1422988"/>
            <a:ext cx="10926939" cy="3271719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No loop support in eBPF verifier (Linux 4.14)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#param  unroll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Size limitation of BPF program &lt;= 4096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Move SNAT allocate port loop into IPVS kernel module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Bounded loop support in Linux 5.3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Size limitation of BPF program is one million after Linux 5.2 </a:t>
            </a:r>
          </a:p>
        </p:txBody>
      </p:sp>
    </p:spTree>
    <p:extLst>
      <p:ext uri="{BB962C8B-B14F-4D97-AF65-F5344CB8AC3E}">
        <p14:creationId xmlns:p14="http://schemas.microsoft.com/office/powerpoint/2010/main" val="31685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C05A3C34-D630-E04D-8652-131D9ABC77EE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from eBPF</a:t>
            </a:r>
          </a:p>
        </p:txBody>
      </p:sp>
      <p:sp>
        <p:nvSpPr>
          <p:cNvPr id="5" name="借助人工智能与大数据  更安全的互联网营销">
            <a:extLst>
              <a:ext uri="{FF2B5EF4-FFF2-40B4-BE49-F238E27FC236}">
                <a16:creationId xmlns:a16="http://schemas.microsoft.com/office/drawing/2014/main" id="{114FFCB4-1F0A-954F-949D-C032E7EF9985}"/>
              </a:ext>
            </a:extLst>
          </p:cNvPr>
          <p:cNvSpPr txBox="1"/>
          <p:nvPr/>
        </p:nvSpPr>
        <p:spPr>
          <a:xfrm>
            <a:off x="128987" y="1209037"/>
            <a:ext cx="12063013" cy="2452136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Too strict check in eBPF verifier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Example:</a:t>
            </a:r>
          </a:p>
          <a:p>
            <a:pPr lvl="1" defTabSz="269240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s64 </a:t>
            </a:r>
            <a:r>
              <a:rPr lang="en-US" altLang="zh-CN" sz="20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bpf_csum_diff</a:t>
            </a:r>
            <a:r>
              <a:rPr lang="en-US" altLang="zh-CN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(__be32 * from, u32 </a:t>
            </a:r>
            <a:r>
              <a:rPr lang="en-US" altLang="zh-CN" sz="20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from_size</a:t>
            </a:r>
            <a:r>
              <a:rPr lang="en-US" altLang="zh-CN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, __be32 * to,  u32 </a:t>
            </a:r>
            <a:r>
              <a:rPr lang="en-US" altLang="zh-CN" sz="20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to_size</a:t>
            </a:r>
            <a:r>
              <a:rPr lang="en-US" altLang="zh-CN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);</a:t>
            </a:r>
          </a:p>
          <a:p>
            <a:pPr lvl="1" defTabSz="269240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pass </a:t>
            </a:r>
            <a:r>
              <a:rPr lang="en-US" altLang="zh-CN" sz="20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skb</a:t>
            </a:r>
            <a:r>
              <a:rPr lang="en-US" altLang="zh-CN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-&gt;</a:t>
            </a:r>
            <a:r>
              <a:rPr lang="en-US" altLang="zh-CN" sz="20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len</a:t>
            </a:r>
            <a:r>
              <a:rPr lang="en-US" altLang="zh-CN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to </a:t>
            </a:r>
            <a:r>
              <a:rPr lang="en-US" altLang="zh-CN" sz="20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bpf_csum_diff</a:t>
            </a:r>
            <a:r>
              <a:rPr lang="en-US" altLang="zh-CN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()</a:t>
            </a:r>
          </a:p>
          <a:p>
            <a:pPr lvl="1" defTabSz="269240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	the verifier reports error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B63265-A7B6-4E41-8D0A-6627DFED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71" y="3761499"/>
            <a:ext cx="8648700" cy="281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E756F3-3BB0-D14C-ABB8-7500A315BF33}"/>
              </a:ext>
            </a:extLst>
          </p:cNvPr>
          <p:cNvSpPr txBox="1"/>
          <p:nvPr/>
        </p:nvSpPr>
        <p:spPr>
          <a:xfrm>
            <a:off x="1815465" y="930910"/>
            <a:ext cx="1325880" cy="73723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kumimoji="1" lang="en-US" altLang="en-US" sz="4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51EE88-1828-4C45-AD7F-D78C52F841F4}"/>
              </a:ext>
            </a:extLst>
          </p:cNvPr>
          <p:cNvSpPr/>
          <p:nvPr/>
        </p:nvSpPr>
        <p:spPr>
          <a:xfrm>
            <a:off x="1533962" y="3005412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9E3B92-49D7-A34F-A9C2-FAB16CF62399}"/>
              </a:ext>
            </a:extLst>
          </p:cNvPr>
          <p:cNvSpPr/>
          <p:nvPr/>
        </p:nvSpPr>
        <p:spPr>
          <a:xfrm>
            <a:off x="1533962" y="2136064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D5E3DD-0386-CD4C-A6A7-C5ED089D5662}"/>
              </a:ext>
            </a:extLst>
          </p:cNvPr>
          <p:cNvSpPr txBox="1"/>
          <p:nvPr/>
        </p:nvSpPr>
        <p:spPr>
          <a:xfrm>
            <a:off x="2140742" y="2090916"/>
            <a:ext cx="3042230" cy="830997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with K8s Service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BAE4BF-2D02-8A4E-BAC1-AD3E708DC3C8}"/>
              </a:ext>
            </a:extLst>
          </p:cNvPr>
          <p:cNvSpPr txBox="1"/>
          <p:nvPr/>
        </p:nvSpPr>
        <p:spPr>
          <a:xfrm>
            <a:off x="7050207" y="2179019"/>
            <a:ext cx="2375971" cy="46166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optimize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8A92C0-CAA6-364C-9380-76D0314646FB}"/>
              </a:ext>
            </a:extLst>
          </p:cNvPr>
          <p:cNvSpPr>
            <a:spLocks noChangeAspect="1"/>
          </p:cNvSpPr>
          <p:nvPr/>
        </p:nvSpPr>
        <p:spPr>
          <a:xfrm>
            <a:off x="6366312" y="2132664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4186FA-A183-9944-AB1C-5F6D4D392369}"/>
              </a:ext>
            </a:extLst>
          </p:cNvPr>
          <p:cNvSpPr/>
          <p:nvPr/>
        </p:nvSpPr>
        <p:spPr>
          <a:xfrm>
            <a:off x="6366312" y="2784174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201AD7-BBA0-E94D-BA43-D406D5C91069}"/>
              </a:ext>
            </a:extLst>
          </p:cNvPr>
          <p:cNvSpPr txBox="1"/>
          <p:nvPr/>
        </p:nvSpPr>
        <p:spPr>
          <a:xfrm>
            <a:off x="2154698" y="3780752"/>
            <a:ext cx="3643946" cy="46166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industry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2D940E7-E510-8147-8A6F-68C30EC16D8E}"/>
              </a:ext>
            </a:extLst>
          </p:cNvPr>
          <p:cNvSpPr/>
          <p:nvPr/>
        </p:nvSpPr>
        <p:spPr>
          <a:xfrm>
            <a:off x="1533962" y="4409414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78B430-8DCD-814F-BF71-BCD516DAEB07}"/>
              </a:ext>
            </a:extLst>
          </p:cNvPr>
          <p:cNvSpPr txBox="1"/>
          <p:nvPr/>
        </p:nvSpPr>
        <p:spPr>
          <a:xfrm>
            <a:off x="7045762" y="3780764"/>
            <a:ext cx="3916457" cy="46166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measurement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F1A634-4CEC-1148-B994-EB62151FBF13}"/>
              </a:ext>
            </a:extLst>
          </p:cNvPr>
          <p:cNvSpPr/>
          <p:nvPr/>
        </p:nvSpPr>
        <p:spPr>
          <a:xfrm>
            <a:off x="6361867" y="4385919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F14574B-1BB0-6647-83F1-9759C41FA458}"/>
              </a:ext>
            </a:extLst>
          </p:cNvPr>
          <p:cNvSpPr>
            <a:spLocks noChangeAspect="1"/>
          </p:cNvSpPr>
          <p:nvPr/>
        </p:nvSpPr>
        <p:spPr>
          <a:xfrm>
            <a:off x="1533962" y="3753141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2E43D51-00AD-B149-B806-F7EA21FFA672}"/>
              </a:ext>
            </a:extLst>
          </p:cNvPr>
          <p:cNvSpPr>
            <a:spLocks noChangeAspect="1"/>
          </p:cNvSpPr>
          <p:nvPr/>
        </p:nvSpPr>
        <p:spPr>
          <a:xfrm>
            <a:off x="6366312" y="3734408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C862BA9-67DA-5F45-993D-28B78E811484}"/>
              </a:ext>
            </a:extLst>
          </p:cNvPr>
          <p:cNvSpPr/>
          <p:nvPr/>
        </p:nvSpPr>
        <p:spPr>
          <a:xfrm>
            <a:off x="1533962" y="5972129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2301E20-5155-5B4E-86B1-31FB82C06EBD}"/>
              </a:ext>
            </a:extLst>
          </p:cNvPr>
          <p:cNvSpPr txBox="1"/>
          <p:nvPr/>
        </p:nvSpPr>
        <p:spPr>
          <a:xfrm>
            <a:off x="7045762" y="5343479"/>
            <a:ext cx="1810111" cy="461665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kumimoji="1"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281877-90E7-3E42-B4AF-203E97E9BE25}"/>
              </a:ext>
            </a:extLst>
          </p:cNvPr>
          <p:cNvSpPr/>
          <p:nvPr/>
        </p:nvSpPr>
        <p:spPr>
          <a:xfrm>
            <a:off x="6361867" y="5948634"/>
            <a:ext cx="3599815" cy="3619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BB668C-379C-C84A-966A-D60AF49D7B08}"/>
              </a:ext>
            </a:extLst>
          </p:cNvPr>
          <p:cNvSpPr>
            <a:spLocks noChangeAspect="1"/>
          </p:cNvSpPr>
          <p:nvPr/>
        </p:nvSpPr>
        <p:spPr>
          <a:xfrm>
            <a:off x="1533962" y="5315856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FE644C-5EFA-BD4A-8A87-AA909197F9D2}"/>
              </a:ext>
            </a:extLst>
          </p:cNvPr>
          <p:cNvSpPr>
            <a:spLocks noChangeAspect="1"/>
          </p:cNvSpPr>
          <p:nvPr/>
        </p:nvSpPr>
        <p:spPr>
          <a:xfrm>
            <a:off x="6366312" y="5297123"/>
            <a:ext cx="554355" cy="554355"/>
          </a:xfrm>
          <a:prstGeom prst="rect">
            <a:avLst/>
          </a:prstGeom>
          <a:solidFill>
            <a:srgbClr val="07E7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3D2E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B0267D-F5B8-FA4B-8974-A5F157BFC06A}"/>
              </a:ext>
            </a:extLst>
          </p:cNvPr>
          <p:cNvSpPr txBox="1"/>
          <p:nvPr/>
        </p:nvSpPr>
        <p:spPr>
          <a:xfrm>
            <a:off x="2213412" y="5297123"/>
            <a:ext cx="3169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Lessons from eBPF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4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C05A3C34-D630-E04D-8652-131D9ABC77EE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借助人工智能与大数据  更安全的互联网营销">
            <a:extLst>
              <a:ext uri="{FF2B5EF4-FFF2-40B4-BE49-F238E27FC236}">
                <a16:creationId xmlns:a16="http://schemas.microsoft.com/office/drawing/2014/main" id="{114FFCB4-1F0A-954F-949D-C032E7EF9985}"/>
              </a:ext>
            </a:extLst>
          </p:cNvPr>
          <p:cNvSpPr txBox="1"/>
          <p:nvPr/>
        </p:nvSpPr>
        <p:spPr>
          <a:xfrm>
            <a:off x="243092" y="1108711"/>
            <a:ext cx="11461228" cy="4379715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Open source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The modification to IPVS is already open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source</a:t>
            </a: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hlinkClick r:id="rId3"/>
              </a:rPr>
              <a:t>https://github.com/Tencent/TencentOS-kernel/</a:t>
            </a:r>
            <a:endParaRPr lang="en-US" altLang="zh-CN" sz="2400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More components will be open</a:t>
            </a:r>
            <a:r>
              <a:rPr lang="zh-CN" altLang="en-US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source later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Support more Linux distributions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Build IPVS kernel modules in Ubuntu, Centos</a:t>
            </a:r>
          </a:p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IPVS-eBPF next generation on the way</a:t>
            </a:r>
          </a:p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Implement IPVS SNAT with eBPF without modification to kernel.</a:t>
            </a:r>
          </a:p>
        </p:txBody>
      </p:sp>
    </p:spTree>
    <p:extLst>
      <p:ext uri="{BB962C8B-B14F-4D97-AF65-F5344CB8AC3E}">
        <p14:creationId xmlns:p14="http://schemas.microsoft.com/office/powerpoint/2010/main" val="308852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7CB15FB-6256-E24A-ACD0-39A1E64ED1C8}"/>
              </a:ext>
            </a:extLst>
          </p:cNvPr>
          <p:cNvSpPr txBox="1">
            <a:spLocks/>
          </p:cNvSpPr>
          <p:nvPr/>
        </p:nvSpPr>
        <p:spPr>
          <a:xfrm>
            <a:off x="1676400" y="4870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5400" dirty="0">
                <a:solidFill>
                  <a:srgbClr val="436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4362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09D42C-EE08-A742-8BF2-95D8FA04E361}"/>
              </a:ext>
            </a:extLst>
          </p:cNvPr>
          <p:cNvSpPr txBox="1">
            <a:spLocks/>
          </p:cNvSpPr>
          <p:nvPr/>
        </p:nvSpPr>
        <p:spPr>
          <a:xfrm>
            <a:off x="543595" y="24026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Learn more about TKE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     </a:t>
            </a:r>
            <a:r>
              <a:rPr lang="en-CN" sz="2800">
                <a:latin typeface="Arial"/>
                <a:cs typeface="Arial"/>
                <a:hlinkClick r:id="rId3"/>
              </a:rPr>
              <a:t>https</a:t>
            </a:r>
            <a:r>
              <a:rPr lang="en-CN" sz="2800" dirty="0">
                <a:latin typeface="Arial"/>
                <a:cs typeface="Arial"/>
                <a:hlinkClick r:id="rId3"/>
              </a:rPr>
              <a:t>://cloud.tencent.com/product/tke</a:t>
            </a:r>
            <a:endParaRPr lang="en-US" sz="2800" dirty="0">
              <a:latin typeface="Arial"/>
              <a:cs typeface="Arial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800" dirty="0">
                <a:latin typeface="Arial"/>
                <a:cs typeface="Arial"/>
                <a:hlinkClick r:id="rId4"/>
              </a:rPr>
              <a:t>https://careers.tencent.com/home.html</a:t>
            </a:r>
            <a:endParaRPr lang="en-US" sz="2800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A90792B-323E-5847-8F1D-560254ABD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481" y="139336"/>
            <a:ext cx="5880100" cy="876300"/>
          </a:xfrm>
          <a:prstGeom prst="rect">
            <a:avLst/>
          </a:prstGeom>
        </p:spPr>
      </p:pic>
      <p:pic>
        <p:nvPicPr>
          <p:cNvPr id="11" name="Picture 10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A243B1C1-D0C9-0540-895D-555CDA518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6147" y="1848689"/>
            <a:ext cx="4518434" cy="45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69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72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C05A3C34-D630-E04D-8652-131D9ABC77EE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 solved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1/2</a:t>
            </a:r>
          </a:p>
        </p:txBody>
      </p:sp>
      <p:sp>
        <p:nvSpPr>
          <p:cNvPr id="5" name="借助人工智能与大数据  更安全的互联网营销">
            <a:extLst>
              <a:ext uri="{FF2B5EF4-FFF2-40B4-BE49-F238E27FC236}">
                <a16:creationId xmlns:a16="http://schemas.microsoft.com/office/drawing/2014/main" id="{114FFCB4-1F0A-954F-949D-C032E7EF9985}"/>
              </a:ext>
            </a:extLst>
          </p:cNvPr>
          <p:cNvSpPr txBox="1"/>
          <p:nvPr/>
        </p:nvSpPr>
        <p:spPr>
          <a:xfrm>
            <a:off x="273945" y="1379715"/>
            <a:ext cx="11833174" cy="501730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IPVS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conn_reuse_mode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=1 low cps</a:t>
            </a:r>
          </a:p>
        </p:txBody>
      </p:sp>
      <p:sp>
        <p:nvSpPr>
          <p:cNvPr id="2" name="可选流程 1">
            <a:extLst>
              <a:ext uri="{FF2B5EF4-FFF2-40B4-BE49-F238E27FC236}">
                <a16:creationId xmlns:a16="http://schemas.microsoft.com/office/drawing/2014/main" id="{2E124C42-3E53-1848-A86B-533D96FF77D5}"/>
              </a:ext>
            </a:extLst>
          </p:cNvPr>
          <p:cNvSpPr/>
          <p:nvPr/>
        </p:nvSpPr>
        <p:spPr>
          <a:xfrm>
            <a:off x="883742" y="2817466"/>
            <a:ext cx="2915867" cy="860915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Ip_vs_conn</a:t>
            </a:r>
            <a:endParaRPr kumimoji="1" lang="zh-CN" altLang="en-US" dirty="0"/>
          </a:p>
        </p:txBody>
      </p:sp>
      <p:sp>
        <p:nvSpPr>
          <p:cNvPr id="6" name="可选流程 5">
            <a:extLst>
              <a:ext uri="{FF2B5EF4-FFF2-40B4-BE49-F238E27FC236}">
                <a16:creationId xmlns:a16="http://schemas.microsoft.com/office/drawing/2014/main" id="{F8B4AA83-FF91-6946-8ACE-CC2A6055C1BA}"/>
              </a:ext>
            </a:extLst>
          </p:cNvPr>
          <p:cNvSpPr/>
          <p:nvPr/>
        </p:nvSpPr>
        <p:spPr>
          <a:xfrm>
            <a:off x="883742" y="4780659"/>
            <a:ext cx="2915867" cy="860915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nf_conn</a:t>
            </a:r>
            <a:endParaRPr kumimoji="1" lang="zh-CN" altLang="en-US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67304BF-3D63-8540-8F53-CB78DD8B52AD}"/>
              </a:ext>
            </a:extLst>
          </p:cNvPr>
          <p:cNvCxnSpPr>
            <a:stCxn id="2" idx="2"/>
          </p:cNvCxnSpPr>
          <p:nvPr/>
        </p:nvCxnSpPr>
        <p:spPr>
          <a:xfrm flipH="1">
            <a:off x="2341675" y="3678381"/>
            <a:ext cx="1" cy="109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可选流程 15">
            <a:extLst>
              <a:ext uri="{FF2B5EF4-FFF2-40B4-BE49-F238E27FC236}">
                <a16:creationId xmlns:a16="http://schemas.microsoft.com/office/drawing/2014/main" id="{8FF1C23B-C357-A445-AFFA-93F672B54046}"/>
              </a:ext>
            </a:extLst>
          </p:cNvPr>
          <p:cNvSpPr/>
          <p:nvPr/>
        </p:nvSpPr>
        <p:spPr>
          <a:xfrm>
            <a:off x="4122242" y="2817466"/>
            <a:ext cx="2915867" cy="86091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New </a:t>
            </a:r>
            <a:r>
              <a:rPr kumimoji="1" lang="en-US" altLang="zh-CN" dirty="0" err="1"/>
              <a:t>ip_vs_conn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7D5F653-29B8-414B-803D-7061E9929485}"/>
              </a:ext>
            </a:extLst>
          </p:cNvPr>
          <p:cNvCxnSpPr>
            <a:stCxn id="16" idx="2"/>
            <a:endCxn id="6" idx="0"/>
          </p:cNvCxnSpPr>
          <p:nvPr/>
        </p:nvCxnSpPr>
        <p:spPr>
          <a:xfrm flipH="1">
            <a:off x="2341676" y="3678381"/>
            <a:ext cx="3238500" cy="110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6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C05A3C34-D630-E04D-8652-131D9ABC77EE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 solved – 2/2</a:t>
            </a:r>
          </a:p>
        </p:txBody>
      </p:sp>
      <p:sp>
        <p:nvSpPr>
          <p:cNvPr id="5" name="借助人工智能与大数据  更安全的互联网营销">
            <a:extLst>
              <a:ext uri="{FF2B5EF4-FFF2-40B4-BE49-F238E27FC236}">
                <a16:creationId xmlns:a16="http://schemas.microsoft.com/office/drawing/2014/main" id="{114FFCB4-1F0A-954F-949D-C032E7EF9985}"/>
              </a:ext>
            </a:extLst>
          </p:cNvPr>
          <p:cNvSpPr txBox="1"/>
          <p:nvPr/>
        </p:nvSpPr>
        <p:spPr>
          <a:xfrm>
            <a:off x="243092" y="1108711"/>
            <a:ext cx="10833881" cy="501730"/>
          </a:xfrm>
          <a:prstGeom prst="rect">
            <a:avLst/>
          </a:prstGeom>
          <a:ln w="12700"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8028" tIns="8028" rIns="8028" bIns="8028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DNS resolution delays for 5s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66832278-D29A-8F44-ACF5-5E272DA62F00}"/>
              </a:ext>
            </a:extLst>
          </p:cNvPr>
          <p:cNvSpPr/>
          <p:nvPr/>
        </p:nvSpPr>
        <p:spPr>
          <a:xfrm>
            <a:off x="2736380" y="2745728"/>
            <a:ext cx="1814609" cy="813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Iptables SNAT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D7CE6C11-3488-0442-96B9-24A4C71E2A40}"/>
              </a:ext>
            </a:extLst>
          </p:cNvPr>
          <p:cNvSpPr/>
          <p:nvPr/>
        </p:nvSpPr>
        <p:spPr>
          <a:xfrm>
            <a:off x="7542713" y="2684176"/>
            <a:ext cx="1974273" cy="103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Conntrack insert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D4CA87-626B-734F-AF13-E53A75899B2E}"/>
              </a:ext>
            </a:extLst>
          </p:cNvPr>
          <p:cNvSpPr txBox="1"/>
          <p:nvPr/>
        </p:nvSpPr>
        <p:spPr>
          <a:xfrm>
            <a:off x="451436" y="2531230"/>
            <a:ext cx="1704108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Udp</a:t>
            </a:r>
            <a:r>
              <a:rPr kumimoji="1" lang="en-US" altLang="zh-CN" dirty="0"/>
              <a:t> for A </a:t>
            </a:r>
          </a:p>
          <a:p>
            <a:r>
              <a:rPr kumimoji="1" lang="en-US" altLang="zh-CN" dirty="0" err="1"/>
              <a:t>Srcport</a:t>
            </a:r>
            <a:r>
              <a:rPr kumimoji="1" lang="en-US" altLang="zh-CN" dirty="0"/>
              <a:t>=x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B245C7-6D31-2E41-AFF2-1B387898280B}"/>
              </a:ext>
            </a:extLst>
          </p:cNvPr>
          <p:cNvSpPr txBox="1"/>
          <p:nvPr/>
        </p:nvSpPr>
        <p:spPr>
          <a:xfrm>
            <a:off x="451436" y="3397207"/>
            <a:ext cx="170410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Udp</a:t>
            </a:r>
            <a:r>
              <a:rPr kumimoji="1" lang="en-US" altLang="zh-CN" dirty="0"/>
              <a:t> for AAAA </a:t>
            </a:r>
            <a:r>
              <a:rPr kumimoji="1" lang="en-US" altLang="zh-CN" dirty="0" err="1"/>
              <a:t>srcport</a:t>
            </a:r>
            <a:r>
              <a:rPr kumimoji="1" lang="en-US" altLang="zh-CN" dirty="0"/>
              <a:t> = x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B1A5BE0-ABA8-B347-8C0A-ACA1A3219DC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155544" y="2854396"/>
            <a:ext cx="580836" cy="29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5B0E427-2D06-A243-A06D-0519BEF125E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55544" y="3344293"/>
            <a:ext cx="622797" cy="376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7BA5754-84FB-D341-858B-A65B66480C24}"/>
              </a:ext>
            </a:extLst>
          </p:cNvPr>
          <p:cNvSpPr txBox="1"/>
          <p:nvPr/>
        </p:nvSpPr>
        <p:spPr>
          <a:xfrm>
            <a:off x="5243946" y="2549054"/>
            <a:ext cx="1704108" cy="64633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Udp</a:t>
            </a:r>
            <a:r>
              <a:rPr kumimoji="1" lang="en-US" altLang="zh-CN" dirty="0"/>
              <a:t> for A </a:t>
            </a:r>
          </a:p>
          <a:p>
            <a:r>
              <a:rPr kumimoji="1" lang="en-US" altLang="zh-CN" dirty="0" err="1"/>
              <a:t>Srcport</a:t>
            </a:r>
            <a:r>
              <a:rPr kumimoji="1" lang="en-US" altLang="zh-CN" dirty="0"/>
              <a:t>=x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2A7A67-F5B5-EA48-A1B8-E2F263AEDC18}"/>
              </a:ext>
            </a:extLst>
          </p:cNvPr>
          <p:cNvSpPr txBox="1"/>
          <p:nvPr/>
        </p:nvSpPr>
        <p:spPr>
          <a:xfrm>
            <a:off x="5194797" y="3494137"/>
            <a:ext cx="170410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Udp</a:t>
            </a:r>
            <a:r>
              <a:rPr kumimoji="1" lang="en-US" altLang="zh-CN" dirty="0"/>
              <a:t> for AAAA </a:t>
            </a:r>
          </a:p>
          <a:p>
            <a:r>
              <a:rPr kumimoji="1" lang="en-US" altLang="zh-CN" dirty="0" err="1"/>
              <a:t>Srcport</a:t>
            </a:r>
            <a:r>
              <a:rPr kumimoji="1" lang="en-US" altLang="zh-CN" dirty="0"/>
              <a:t>=x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BB435FD-1B1C-B544-A43A-865E8B3A8F00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4550989" y="2872220"/>
            <a:ext cx="692957" cy="28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3F10C3D-4BB6-EC4F-97B6-3B9EEB39419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503460" y="3494137"/>
            <a:ext cx="691337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129639E-7BDA-4945-A9A4-77FFF18EDA56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6948054" y="2872220"/>
            <a:ext cx="594659" cy="33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4AB9F98-1366-1248-88D3-D6C558224D4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898905" y="3408114"/>
            <a:ext cx="898859" cy="40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26736B2-0FF8-C34E-ABEC-3E0C88A3BA7C}"/>
              </a:ext>
            </a:extLst>
          </p:cNvPr>
          <p:cNvSpPr txBox="1"/>
          <p:nvPr/>
        </p:nvSpPr>
        <p:spPr>
          <a:xfrm>
            <a:off x="10036456" y="2494001"/>
            <a:ext cx="1704108" cy="64633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Udp</a:t>
            </a:r>
            <a:r>
              <a:rPr kumimoji="1" lang="en-US" altLang="zh-CN" dirty="0"/>
              <a:t> for A </a:t>
            </a:r>
          </a:p>
          <a:p>
            <a:r>
              <a:rPr kumimoji="1" lang="en-US" altLang="zh-CN" dirty="0" err="1"/>
              <a:t>Srcport</a:t>
            </a:r>
            <a:r>
              <a:rPr kumimoji="1" lang="en-US" altLang="zh-CN" dirty="0"/>
              <a:t>=x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8E4FAD1-6B35-0541-B558-34BAB38B45A1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9516986" y="2817167"/>
            <a:ext cx="519470" cy="38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爆炸形 1 34">
            <a:extLst>
              <a:ext uri="{FF2B5EF4-FFF2-40B4-BE49-F238E27FC236}">
                <a16:creationId xmlns:a16="http://schemas.microsoft.com/office/drawing/2014/main" id="{28050760-C318-B44E-AC48-858F0FC6894E}"/>
              </a:ext>
            </a:extLst>
          </p:cNvPr>
          <p:cNvSpPr/>
          <p:nvPr/>
        </p:nvSpPr>
        <p:spPr>
          <a:xfrm>
            <a:off x="10000212" y="3786127"/>
            <a:ext cx="1600200" cy="1015042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DROP</a:t>
            </a:r>
            <a:endParaRPr kumimoji="1" lang="zh-CN" altLang="en-US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2722E81-8078-1A48-BDBD-5B3A304C167B}"/>
              </a:ext>
            </a:extLst>
          </p:cNvPr>
          <p:cNvCxnSpPr>
            <a:endCxn id="35" idx="1"/>
          </p:cNvCxnSpPr>
          <p:nvPr/>
        </p:nvCxnSpPr>
        <p:spPr>
          <a:xfrm>
            <a:off x="9516986" y="3558790"/>
            <a:ext cx="483226" cy="63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0756E513-4E49-3A45-B596-00D0D2845C5C}"/>
              </a:ext>
            </a:extLst>
          </p:cNvPr>
          <p:cNvSpPr/>
          <p:nvPr/>
        </p:nvSpPr>
        <p:spPr>
          <a:xfrm>
            <a:off x="-201441" y="4774821"/>
            <a:ext cx="10282373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Solution</a:t>
            </a: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In eBPF code, add a loop to wrap port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alloc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and insert.</a:t>
            </a:r>
          </a:p>
          <a:p>
            <a:pPr marL="1200150" lvl="2" indent="-285750" defTabSz="26924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If insert fails, it will retry </a:t>
            </a:r>
            <a:r>
              <a:rPr lang="en-US" altLang="zh-CN" sz="2400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alloc</a:t>
            </a:r>
            <a:r>
              <a:rPr lang="en-US" altLang="zh-CN" sz="24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59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K8s Service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20668" y="1375644"/>
            <a:ext cx="4906466" cy="487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B0BCD6-3BD2-154D-8539-4B59CB7F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715" y="1501141"/>
            <a:ext cx="6578963" cy="474725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22C121B-A3ED-2849-BB7E-34E0B2C2613E}"/>
              </a:ext>
            </a:extLst>
          </p:cNvPr>
          <p:cNvSpPr txBox="1"/>
          <p:nvPr/>
        </p:nvSpPr>
        <p:spPr>
          <a:xfrm>
            <a:off x="134322" y="1687408"/>
            <a:ext cx="5385764" cy="489364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exposes a set of pods via VIP using a load balancer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ClusterIP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provides in-cluster access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NodePort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provides out-of-cluster access</a:t>
            </a:r>
          </a:p>
          <a:p>
            <a:pPr lvl="1"/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modes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Iptables mode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20668" y="1375644"/>
            <a:ext cx="4906466" cy="487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2C121B-A3ED-2849-BB7E-34E0B2C2613E}"/>
              </a:ext>
            </a:extLst>
          </p:cNvPr>
          <p:cNvSpPr txBox="1"/>
          <p:nvPr/>
        </p:nvSpPr>
        <p:spPr>
          <a:xfrm>
            <a:off x="235741" y="1455914"/>
            <a:ext cx="10943536" cy="341632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DNAT at PREROUTING chain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SNAT at POSTROUTING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Iptables is widely adopted in popular Linux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O(N^2) in control plane / O(N) in data plane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in scheduling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Iptables rules are difficult to debug</a:t>
            </a:r>
          </a:p>
        </p:txBody>
      </p:sp>
    </p:spTree>
    <p:extLst>
      <p:ext uri="{BB962C8B-B14F-4D97-AF65-F5344CB8AC3E}">
        <p14:creationId xmlns:p14="http://schemas.microsoft.com/office/powerpoint/2010/main" val="33620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IPVS mode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20668" y="1375644"/>
            <a:ext cx="4906466" cy="487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2C121B-A3ED-2849-BB7E-34E0B2C2613E}"/>
              </a:ext>
            </a:extLst>
          </p:cNvPr>
          <p:cNvSpPr txBox="1"/>
          <p:nvPr/>
        </p:nvSpPr>
        <p:spPr>
          <a:xfrm>
            <a:off x="235741" y="1455914"/>
            <a:ext cx="6248186" cy="489364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are organized in hash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IPVS DNAT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conntrack/iptables SNAT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 time complexity in control/data plane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Stably runs for two decades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rich scheduling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cost caused by conntrack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bugs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14A4A7-DA9E-A14D-9553-B4CC2D98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24299"/>
            <a:ext cx="5791200" cy="643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optimize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20668" y="1375644"/>
            <a:ext cx="4906466" cy="487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2C121B-A3ED-2849-BB7E-34E0B2C2613E}"/>
              </a:ext>
            </a:extLst>
          </p:cNvPr>
          <p:cNvSpPr txBox="1"/>
          <p:nvPr/>
        </p:nvSpPr>
        <p:spPr>
          <a:xfrm>
            <a:off x="225909" y="1455913"/>
            <a:ext cx="10373265" cy="15696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less CPU instructions to process each packet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monopolize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Stability and more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24834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solutions?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20668" y="1375644"/>
            <a:ext cx="4906466" cy="487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2C121B-A3ED-2849-BB7E-34E0B2C2613E}"/>
              </a:ext>
            </a:extLst>
          </p:cNvPr>
          <p:cNvSpPr txBox="1"/>
          <p:nvPr/>
        </p:nvSpPr>
        <p:spPr>
          <a:xfrm>
            <a:off x="225909" y="1455913"/>
            <a:ext cx="10373265" cy="15696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not use DPDK?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DPDK performs busy polling even when network is idle.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not use a pure eBPF service?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mature enough</a:t>
            </a:r>
          </a:p>
        </p:txBody>
      </p:sp>
    </p:spTree>
    <p:extLst>
      <p:ext uri="{BB962C8B-B14F-4D97-AF65-F5344CB8AC3E}">
        <p14:creationId xmlns:p14="http://schemas.microsoft.com/office/powerpoint/2010/main" val="119746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eBPF brief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20668" y="1375644"/>
            <a:ext cx="4906466" cy="487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2C121B-A3ED-2849-BB7E-34E0B2C2613E}"/>
              </a:ext>
            </a:extLst>
          </p:cNvPr>
          <p:cNvSpPr txBox="1"/>
          <p:nvPr/>
        </p:nvSpPr>
        <p:spPr>
          <a:xfrm>
            <a:off x="102934" y="1623238"/>
            <a:ext cx="4906465" cy="267765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 into eBPF assembly</a:t>
            </a:r>
            <a:b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Inject to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 to network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Triggered by ingress/egress packets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CD7703-5ED3-2B46-A2DF-9925F601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28" y="1612872"/>
            <a:ext cx="7907053" cy="439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59CCD5-6CC8-A349-8AAD-258B403F82C7}"/>
              </a:ext>
            </a:extLst>
          </p:cNvPr>
          <p:cNvSpPr txBox="1">
            <a:spLocks/>
          </p:cNvSpPr>
          <p:nvPr/>
        </p:nvSpPr>
        <p:spPr>
          <a:xfrm>
            <a:off x="3055442" y="1"/>
            <a:ext cx="8648878" cy="110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IPVS bypass conntrack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29058-5CA4-7444-84FB-19552628A5DC}"/>
              </a:ext>
            </a:extLst>
          </p:cNvPr>
          <p:cNvSpPr txBox="1">
            <a:spLocks/>
          </p:cNvSpPr>
          <p:nvPr/>
        </p:nvSpPr>
        <p:spPr>
          <a:xfrm>
            <a:off x="520668" y="1375644"/>
            <a:ext cx="4906466" cy="487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22C121B-A3ED-2849-BB7E-34E0B2C2613E}"/>
              </a:ext>
            </a:extLst>
          </p:cNvPr>
          <p:cNvSpPr txBox="1"/>
          <p:nvPr/>
        </p:nvSpPr>
        <p:spPr>
          <a:xfrm>
            <a:off x="117753" y="1345273"/>
            <a:ext cx="10520749" cy="304698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IPVS depends on conntrack?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Iptables/conntrack SNAT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IPVS bypasses conntrack?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IPVS Netfilter hook from local-in to PREROUTING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challenges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Skb’s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pointer to route is NULL during PREROUTING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de-fragment  is done during PREROUTING</a:t>
            </a:r>
          </a:p>
        </p:txBody>
      </p:sp>
    </p:spTree>
    <p:extLst>
      <p:ext uri="{BB962C8B-B14F-4D97-AF65-F5344CB8AC3E}">
        <p14:creationId xmlns:p14="http://schemas.microsoft.com/office/powerpoint/2010/main" val="205096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8671</TotalTime>
  <Words>1551</Words>
  <Application>Microsoft Macintosh PowerPoint</Application>
  <PresentationFormat>宽屏</PresentationFormat>
  <Paragraphs>302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微软雅黑</vt:lpstr>
      <vt:lpstr>微软雅黑 Light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Microsoft Office User</cp:lastModifiedBy>
  <cp:revision>295</cp:revision>
  <dcterms:created xsi:type="dcterms:W3CDTF">2019-07-29T21:37:05Z</dcterms:created>
  <dcterms:modified xsi:type="dcterms:W3CDTF">2020-08-01T09:27:10Z</dcterms:modified>
</cp:coreProperties>
</file>