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2" r:id="rId6"/>
    <p:sldId id="263" r:id="rId7"/>
    <p:sldId id="264" r:id="rId8"/>
    <p:sldId id="265" r:id="rId9"/>
    <p:sldId id="260" r:id="rId10"/>
    <p:sldId id="261"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6807" autoAdjust="0"/>
  </p:normalViewPr>
  <p:slideViewPr>
    <p:cSldViewPr snapToGrid="0">
      <p:cViewPr varScale="1">
        <p:scale>
          <a:sx n="66" d="100"/>
          <a:sy n="66" d="100"/>
        </p:scale>
        <p:origin x="102" y="11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zh-CN" altLang="en-US"/>
              <a:t>单击此处编辑母版标题样式</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502D0209-0E31-4664-84AA-869CE71C8475}" type="datetimeFigureOut">
              <a:rPr lang="zh-CN" altLang="en-US" smtClean="0"/>
              <a:t>2019/6/4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A961F65-7043-4BA8-9644-53A568FD1352}" type="slidenum">
              <a:rPr lang="zh-CN" altLang="en-US" smtClean="0"/>
              <a:t>‹#›</a:t>
            </a:fld>
            <a:endParaRPr lang="zh-CN" altLang="en-US"/>
          </a:p>
        </p:txBody>
      </p:sp>
    </p:spTree>
    <p:extLst>
      <p:ext uri="{BB962C8B-B14F-4D97-AF65-F5344CB8AC3E}">
        <p14:creationId xmlns:p14="http://schemas.microsoft.com/office/powerpoint/2010/main" val="31982088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502D0209-0E31-4664-84AA-869CE71C8475}" type="datetimeFigureOut">
              <a:rPr lang="zh-CN" altLang="en-US" smtClean="0"/>
              <a:t>2019/6/4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A961F65-7043-4BA8-9644-53A568FD1352}" type="slidenum">
              <a:rPr lang="zh-CN" altLang="en-US" smtClean="0"/>
              <a:t>‹#›</a:t>
            </a:fld>
            <a:endParaRPr lang="zh-CN" altLang="en-US"/>
          </a:p>
        </p:txBody>
      </p:sp>
    </p:spTree>
    <p:extLst>
      <p:ext uri="{BB962C8B-B14F-4D97-AF65-F5344CB8AC3E}">
        <p14:creationId xmlns:p14="http://schemas.microsoft.com/office/powerpoint/2010/main" val="13581654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502D0209-0E31-4664-84AA-869CE71C8475}" type="datetimeFigureOut">
              <a:rPr lang="zh-CN" altLang="en-US" smtClean="0"/>
              <a:t>2019/6/4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A961F65-7043-4BA8-9644-53A568FD1352}" type="slidenum">
              <a:rPr lang="zh-CN" altLang="en-US" smtClean="0"/>
              <a:t>‹#›</a:t>
            </a:fld>
            <a:endParaRPr lang="zh-CN" altLang="en-US"/>
          </a:p>
        </p:txBody>
      </p:sp>
    </p:spTree>
    <p:extLst>
      <p:ext uri="{BB962C8B-B14F-4D97-AF65-F5344CB8AC3E}">
        <p14:creationId xmlns:p14="http://schemas.microsoft.com/office/powerpoint/2010/main" val="21878864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zh-CN" altLang="en-US"/>
              <a:t>单击此处编辑母版标题样式</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502D0209-0E31-4664-84AA-869CE71C8475}" type="datetimeFigureOut">
              <a:rPr lang="zh-CN" altLang="en-US" smtClean="0"/>
              <a:t>2019/6/4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A961F65-7043-4BA8-9644-53A568FD1352}" type="slidenum">
              <a:rPr lang="zh-CN" altLang="en-US" smtClean="0"/>
              <a:t>‹#›</a:t>
            </a:fld>
            <a:endParaRPr lang="zh-CN" altLang="en-US"/>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6807000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502D0209-0E31-4664-84AA-869CE71C8475}" type="datetimeFigureOut">
              <a:rPr lang="zh-CN" altLang="en-US" smtClean="0"/>
              <a:t>2019/6/4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A961F65-7043-4BA8-9644-53A568FD1352}" type="slidenum">
              <a:rPr lang="zh-CN" altLang="en-US" smtClean="0"/>
              <a:t>‹#›</a:t>
            </a:fld>
            <a:endParaRPr lang="zh-CN" altLang="en-US"/>
          </a:p>
        </p:txBody>
      </p:sp>
    </p:spTree>
    <p:extLst>
      <p:ext uri="{BB962C8B-B14F-4D97-AF65-F5344CB8AC3E}">
        <p14:creationId xmlns:p14="http://schemas.microsoft.com/office/powerpoint/2010/main" val="1563830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栏">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zh-CN" altLang="en-US"/>
              <a:t>单击此处编辑母版标题样式</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3" name="Date Placeholder 2"/>
          <p:cNvSpPr>
            <a:spLocks noGrp="1"/>
          </p:cNvSpPr>
          <p:nvPr>
            <p:ph type="dt" sz="half" idx="10"/>
          </p:nvPr>
        </p:nvSpPr>
        <p:spPr/>
        <p:txBody>
          <a:bodyPr/>
          <a:lstStyle/>
          <a:p>
            <a:fld id="{502D0209-0E31-4664-84AA-869CE71C8475}" type="datetimeFigureOut">
              <a:rPr lang="zh-CN" altLang="en-US" smtClean="0"/>
              <a:t>2019/6/4</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EA961F65-7043-4BA8-9644-53A568FD1352}" type="slidenum">
              <a:rPr lang="zh-CN" altLang="en-US" smtClean="0"/>
              <a:t>‹#›</a:t>
            </a:fld>
            <a:endParaRPr lang="zh-CN" altLang="en-US"/>
          </a:p>
        </p:txBody>
      </p:sp>
    </p:spTree>
    <p:extLst>
      <p:ext uri="{BB962C8B-B14F-4D97-AF65-F5344CB8AC3E}">
        <p14:creationId xmlns:p14="http://schemas.microsoft.com/office/powerpoint/2010/main" val="14548245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图片栏">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zh-CN" altLang="en-US"/>
              <a:t>单击此处编辑母版标题样式</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3" name="Date Placeholder 2"/>
          <p:cNvSpPr>
            <a:spLocks noGrp="1"/>
          </p:cNvSpPr>
          <p:nvPr>
            <p:ph type="dt" sz="half" idx="10"/>
          </p:nvPr>
        </p:nvSpPr>
        <p:spPr/>
        <p:txBody>
          <a:bodyPr/>
          <a:lstStyle/>
          <a:p>
            <a:fld id="{502D0209-0E31-4664-84AA-869CE71C8475}" type="datetimeFigureOut">
              <a:rPr lang="zh-CN" altLang="en-US" smtClean="0"/>
              <a:t>2019/6/4</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EA961F65-7043-4BA8-9644-53A568FD1352}" type="slidenum">
              <a:rPr lang="zh-CN" altLang="en-US" smtClean="0"/>
              <a:t>‹#›</a:t>
            </a:fld>
            <a:endParaRPr lang="zh-CN" altLang="en-US"/>
          </a:p>
        </p:txBody>
      </p:sp>
    </p:spTree>
    <p:extLst>
      <p:ext uri="{BB962C8B-B14F-4D97-AF65-F5344CB8AC3E}">
        <p14:creationId xmlns:p14="http://schemas.microsoft.com/office/powerpoint/2010/main" val="10524400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502D0209-0E31-4664-84AA-869CE71C8475}" type="datetimeFigureOut">
              <a:rPr lang="zh-CN" altLang="en-US" smtClean="0"/>
              <a:t>2019/6/4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A961F65-7043-4BA8-9644-53A568FD1352}" type="slidenum">
              <a:rPr lang="zh-CN" altLang="en-US" smtClean="0"/>
              <a:t>‹#›</a:t>
            </a:fld>
            <a:endParaRPr lang="zh-CN" altLang="en-US"/>
          </a:p>
        </p:txBody>
      </p:sp>
    </p:spTree>
    <p:extLst>
      <p:ext uri="{BB962C8B-B14F-4D97-AF65-F5344CB8AC3E}">
        <p14:creationId xmlns:p14="http://schemas.microsoft.com/office/powerpoint/2010/main" val="374173546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502D0209-0E31-4664-84AA-869CE71C8475}" type="datetimeFigureOut">
              <a:rPr lang="zh-CN" altLang="en-US" smtClean="0"/>
              <a:t>2019/6/4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A961F65-7043-4BA8-9644-53A568FD1352}" type="slidenum">
              <a:rPr lang="zh-CN" altLang="en-US" smtClean="0"/>
              <a:t>‹#›</a:t>
            </a:fld>
            <a:endParaRPr lang="zh-CN" altLang="en-US"/>
          </a:p>
        </p:txBody>
      </p:sp>
    </p:spTree>
    <p:extLst>
      <p:ext uri="{BB962C8B-B14F-4D97-AF65-F5344CB8AC3E}">
        <p14:creationId xmlns:p14="http://schemas.microsoft.com/office/powerpoint/2010/main" val="6059309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502D0209-0E31-4664-84AA-869CE71C8475}" type="datetimeFigureOut">
              <a:rPr lang="zh-CN" altLang="en-US" smtClean="0"/>
              <a:t>2019/6/4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A961F65-7043-4BA8-9644-53A568FD1352}" type="slidenum">
              <a:rPr lang="zh-CN" altLang="en-US" smtClean="0"/>
              <a:t>‹#›</a:t>
            </a:fld>
            <a:endParaRPr lang="zh-CN" altLang="en-US"/>
          </a:p>
        </p:txBody>
      </p:sp>
    </p:spTree>
    <p:extLst>
      <p:ext uri="{BB962C8B-B14F-4D97-AF65-F5344CB8AC3E}">
        <p14:creationId xmlns:p14="http://schemas.microsoft.com/office/powerpoint/2010/main" val="14421430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502D0209-0E31-4664-84AA-869CE71C8475}" type="datetimeFigureOut">
              <a:rPr lang="zh-CN" altLang="en-US" smtClean="0"/>
              <a:t>2019/6/4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A961F65-7043-4BA8-9644-53A568FD1352}" type="slidenum">
              <a:rPr lang="zh-CN" altLang="en-US" smtClean="0"/>
              <a:t>‹#›</a:t>
            </a:fld>
            <a:endParaRPr lang="zh-CN" altLang="en-US"/>
          </a:p>
        </p:txBody>
      </p:sp>
    </p:spTree>
    <p:extLst>
      <p:ext uri="{BB962C8B-B14F-4D97-AF65-F5344CB8AC3E}">
        <p14:creationId xmlns:p14="http://schemas.microsoft.com/office/powerpoint/2010/main" val="11951226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502D0209-0E31-4664-84AA-869CE71C8475}" type="datetimeFigureOut">
              <a:rPr lang="zh-CN" altLang="en-US" smtClean="0"/>
              <a:t>2019/6/4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A961F65-7043-4BA8-9644-53A568FD1352}" type="slidenum">
              <a:rPr lang="zh-CN" altLang="en-US" smtClean="0"/>
              <a:t>‹#›</a:t>
            </a:fld>
            <a:endParaRPr lang="zh-CN" altLang="en-US"/>
          </a:p>
        </p:txBody>
      </p:sp>
    </p:spTree>
    <p:extLst>
      <p:ext uri="{BB962C8B-B14F-4D97-AF65-F5344CB8AC3E}">
        <p14:creationId xmlns:p14="http://schemas.microsoft.com/office/powerpoint/2010/main" val="13542656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502D0209-0E31-4664-84AA-869CE71C8475}" type="datetimeFigureOut">
              <a:rPr lang="zh-CN" altLang="en-US" smtClean="0"/>
              <a:t>2019/6/4</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EA961F65-7043-4BA8-9644-53A568FD1352}" type="slidenum">
              <a:rPr lang="zh-CN" altLang="en-US" smtClean="0"/>
              <a:t>‹#›</a:t>
            </a:fld>
            <a:endParaRPr lang="zh-CN" altLang="en-US"/>
          </a:p>
        </p:txBody>
      </p:sp>
    </p:spTree>
    <p:extLst>
      <p:ext uri="{BB962C8B-B14F-4D97-AF65-F5344CB8AC3E}">
        <p14:creationId xmlns:p14="http://schemas.microsoft.com/office/powerpoint/2010/main" val="36221018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502D0209-0E31-4664-84AA-869CE71C8475}" type="datetimeFigureOut">
              <a:rPr lang="zh-CN" altLang="en-US" smtClean="0"/>
              <a:t>2019/6/4</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EA961F65-7043-4BA8-9644-53A568FD1352}" type="slidenum">
              <a:rPr lang="zh-CN" altLang="en-US" smtClean="0"/>
              <a:t>‹#›</a:t>
            </a:fld>
            <a:endParaRPr lang="zh-CN" altLang="en-US"/>
          </a:p>
        </p:txBody>
      </p:sp>
    </p:spTree>
    <p:extLst>
      <p:ext uri="{BB962C8B-B14F-4D97-AF65-F5344CB8AC3E}">
        <p14:creationId xmlns:p14="http://schemas.microsoft.com/office/powerpoint/2010/main" val="40478365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02D0209-0E31-4664-84AA-869CE71C8475}" type="datetimeFigureOut">
              <a:rPr lang="zh-CN" altLang="en-US" smtClean="0"/>
              <a:t>2019/6/4</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EA961F65-7043-4BA8-9644-53A568FD1352}" type="slidenum">
              <a:rPr lang="zh-CN" altLang="en-US" smtClean="0"/>
              <a:t>‹#›</a:t>
            </a:fld>
            <a:endParaRPr lang="zh-CN" altLang="en-US"/>
          </a:p>
        </p:txBody>
      </p:sp>
    </p:spTree>
    <p:extLst>
      <p:ext uri="{BB962C8B-B14F-4D97-AF65-F5344CB8AC3E}">
        <p14:creationId xmlns:p14="http://schemas.microsoft.com/office/powerpoint/2010/main" val="17506266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zh-CN" altLang="en-US"/>
              <a:t>单击此处编辑母版标题样式</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502D0209-0E31-4664-84AA-869CE71C8475}" type="datetimeFigureOut">
              <a:rPr lang="zh-CN" altLang="en-US" smtClean="0"/>
              <a:t>2019/6/4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A961F65-7043-4BA8-9644-53A568FD1352}" type="slidenum">
              <a:rPr lang="zh-CN" altLang="en-US" smtClean="0"/>
              <a:t>‹#›</a:t>
            </a:fld>
            <a:endParaRPr lang="zh-CN" altLang="en-US"/>
          </a:p>
        </p:txBody>
      </p:sp>
    </p:spTree>
    <p:extLst>
      <p:ext uri="{BB962C8B-B14F-4D97-AF65-F5344CB8AC3E}">
        <p14:creationId xmlns:p14="http://schemas.microsoft.com/office/powerpoint/2010/main" val="10638319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502D0209-0E31-4664-84AA-869CE71C8475}" type="datetimeFigureOut">
              <a:rPr lang="zh-CN" altLang="en-US" smtClean="0"/>
              <a:t>2019/6/4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A961F65-7043-4BA8-9644-53A568FD1352}" type="slidenum">
              <a:rPr lang="zh-CN" altLang="en-US" smtClean="0"/>
              <a:t>‹#›</a:t>
            </a:fld>
            <a:endParaRPr lang="zh-CN" altLang="en-US"/>
          </a:p>
        </p:txBody>
      </p:sp>
    </p:spTree>
    <p:extLst>
      <p:ext uri="{BB962C8B-B14F-4D97-AF65-F5344CB8AC3E}">
        <p14:creationId xmlns:p14="http://schemas.microsoft.com/office/powerpoint/2010/main" val="11635212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502D0209-0E31-4664-84AA-869CE71C8475}" type="datetimeFigureOut">
              <a:rPr lang="zh-CN" altLang="en-US" smtClean="0"/>
              <a:t>2019/6/4</a:t>
            </a:fld>
            <a:endParaRPr lang="zh-CN" altLang="en-US"/>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zh-CN" alt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EA961F65-7043-4BA8-9644-53A568FD1352}" type="slidenum">
              <a:rPr lang="zh-CN" altLang="en-US" smtClean="0"/>
              <a:t>‹#›</a:t>
            </a:fld>
            <a:endParaRPr lang="zh-CN" altLang="en-US"/>
          </a:p>
        </p:txBody>
      </p:sp>
    </p:spTree>
    <p:extLst>
      <p:ext uri="{BB962C8B-B14F-4D97-AF65-F5344CB8AC3E}">
        <p14:creationId xmlns:p14="http://schemas.microsoft.com/office/powerpoint/2010/main" val="202892052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github.com/qinxinlei/global_illumination"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484EB97-7D63-47FA-9E13-5F88DE94FA1E}"/>
              </a:ext>
            </a:extLst>
          </p:cNvPr>
          <p:cNvSpPr>
            <a:spLocks noGrp="1"/>
          </p:cNvSpPr>
          <p:nvPr>
            <p:ph type="ctrTitle"/>
          </p:nvPr>
        </p:nvSpPr>
        <p:spPr/>
        <p:txBody>
          <a:bodyPr/>
          <a:lstStyle/>
          <a:p>
            <a:r>
              <a:rPr lang="en-US" altLang="zh-CN" dirty="0"/>
              <a:t>Global Illumination Models</a:t>
            </a:r>
            <a:endParaRPr lang="zh-CN" altLang="en-US" dirty="0"/>
          </a:p>
        </p:txBody>
      </p:sp>
      <p:sp>
        <p:nvSpPr>
          <p:cNvPr id="3" name="副标题 2">
            <a:extLst>
              <a:ext uri="{FF2B5EF4-FFF2-40B4-BE49-F238E27FC236}">
                <a16:creationId xmlns:a16="http://schemas.microsoft.com/office/drawing/2014/main" id="{44566DA7-AB28-45D2-BCC8-A33A961CD7D3}"/>
              </a:ext>
            </a:extLst>
          </p:cNvPr>
          <p:cNvSpPr>
            <a:spLocks noGrp="1"/>
          </p:cNvSpPr>
          <p:nvPr>
            <p:ph type="subTitle" idx="1"/>
          </p:nvPr>
        </p:nvSpPr>
        <p:spPr>
          <a:xfrm>
            <a:off x="1370693" y="4846567"/>
            <a:ext cx="9440034" cy="1049867"/>
          </a:xfrm>
        </p:spPr>
        <p:txBody>
          <a:bodyPr/>
          <a:lstStyle/>
          <a:p>
            <a:pPr algn="r"/>
            <a:r>
              <a:rPr lang="en-US" altLang="zh-CN"/>
              <a:t>June </a:t>
            </a:r>
            <a:r>
              <a:rPr lang="en-US" altLang="zh-CN" dirty="0"/>
              <a:t>2019 </a:t>
            </a:r>
            <a:endParaRPr lang="zh-CN" altLang="en-US" dirty="0"/>
          </a:p>
        </p:txBody>
      </p:sp>
    </p:spTree>
    <p:extLst>
      <p:ext uri="{BB962C8B-B14F-4D97-AF65-F5344CB8AC3E}">
        <p14:creationId xmlns:p14="http://schemas.microsoft.com/office/powerpoint/2010/main" val="8234204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2DE44748-CF77-45A7-A0DD-3885B0F7DBCB}"/>
              </a:ext>
            </a:extLst>
          </p:cNvPr>
          <p:cNvSpPr>
            <a:spLocks noGrp="1"/>
          </p:cNvSpPr>
          <p:nvPr>
            <p:ph type="title"/>
          </p:nvPr>
        </p:nvSpPr>
        <p:spPr>
          <a:xfrm>
            <a:off x="919119" y="2943775"/>
            <a:ext cx="10353762" cy="970450"/>
          </a:xfrm>
        </p:spPr>
        <p:txBody>
          <a:bodyPr/>
          <a:lstStyle/>
          <a:p>
            <a:r>
              <a:rPr lang="en-US" altLang="zh-CN" dirty="0"/>
              <a:t>Thanks!</a:t>
            </a:r>
            <a:endParaRPr lang="zh-CN" altLang="en-US" dirty="0"/>
          </a:p>
        </p:txBody>
      </p:sp>
    </p:spTree>
    <p:extLst>
      <p:ext uri="{BB962C8B-B14F-4D97-AF65-F5344CB8AC3E}">
        <p14:creationId xmlns:p14="http://schemas.microsoft.com/office/powerpoint/2010/main" val="26566283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233593B-45EB-4295-AC19-BD000FB32E6B}"/>
              </a:ext>
            </a:extLst>
          </p:cNvPr>
          <p:cNvSpPr>
            <a:spLocks noGrp="1"/>
          </p:cNvSpPr>
          <p:nvPr>
            <p:ph type="title"/>
          </p:nvPr>
        </p:nvSpPr>
        <p:spPr>
          <a:xfrm>
            <a:off x="817518" y="464343"/>
            <a:ext cx="10353762" cy="970450"/>
          </a:xfrm>
        </p:spPr>
        <p:txBody>
          <a:bodyPr/>
          <a:lstStyle/>
          <a:p>
            <a:pPr algn="l"/>
            <a:r>
              <a:rPr lang="en-US" altLang="zh-CN" dirty="0"/>
              <a:t>Global Illumination </a:t>
            </a:r>
            <a:endParaRPr lang="zh-CN" altLang="en-US" dirty="0"/>
          </a:p>
        </p:txBody>
      </p:sp>
      <p:sp>
        <p:nvSpPr>
          <p:cNvPr id="3" name="内容占位符 2">
            <a:extLst>
              <a:ext uri="{FF2B5EF4-FFF2-40B4-BE49-F238E27FC236}">
                <a16:creationId xmlns:a16="http://schemas.microsoft.com/office/drawing/2014/main" id="{6BFEB93A-2CD3-4859-917B-C046151297A1}"/>
              </a:ext>
            </a:extLst>
          </p:cNvPr>
          <p:cNvSpPr>
            <a:spLocks noGrp="1"/>
          </p:cNvSpPr>
          <p:nvPr>
            <p:ph idx="1"/>
          </p:nvPr>
        </p:nvSpPr>
        <p:spPr>
          <a:xfrm>
            <a:off x="493485" y="1770968"/>
            <a:ext cx="11205029" cy="4137464"/>
          </a:xfrm>
        </p:spPr>
        <p:txBody>
          <a:bodyPr>
            <a:noAutofit/>
          </a:bodyPr>
          <a:lstStyle/>
          <a:p>
            <a:r>
              <a:rPr lang="en-US" altLang="zh-CN" dirty="0">
                <a:effectLst/>
                <a:latin typeface="Consolas" panose="020B0609020204030204" pitchFamily="49" charset="0"/>
              </a:rPr>
              <a:t>Global Illumination (GI) is a system that models how light is bounced off of surfaces onto other surfaces (indirect light) rather than being limited to just the light that hits a surface directly from a light source (direct light). Modelling indirect lighting allows for effects that make the virtual world seem more realistic and connected, since objects affect each other’s appearance. </a:t>
            </a:r>
          </a:p>
          <a:p>
            <a:pPr marL="36900" indent="0">
              <a:buNone/>
            </a:pPr>
            <a:endParaRPr lang="en-US" altLang="zh-CN" dirty="0">
              <a:effectLst/>
              <a:latin typeface="Consolas" panose="020B0609020204030204" pitchFamily="49" charset="0"/>
            </a:endParaRPr>
          </a:p>
          <a:p>
            <a:r>
              <a:rPr lang="en-US" altLang="zh-CN" dirty="0">
                <a:effectLst/>
                <a:latin typeface="Consolas" panose="020B0609020204030204" pitchFamily="49" charset="0"/>
              </a:rPr>
              <a:t>One classic example is ‘color bleeding’ where, for example, sunlight hitting a red sofa will cause red light to be bounced onto the wall behind it. Another is when sunlight hits the floor at the opening of a cave and bounces around inside so the inner parts of the cave are illuminated too. </a:t>
            </a:r>
            <a:endParaRPr lang="zh-CN" altLang="en-US" dirty="0">
              <a:effectLst/>
              <a:latin typeface="Consolas" panose="020B0609020204030204" pitchFamily="49" charset="0"/>
            </a:endParaRPr>
          </a:p>
        </p:txBody>
      </p:sp>
    </p:spTree>
    <p:extLst>
      <p:ext uri="{BB962C8B-B14F-4D97-AF65-F5344CB8AC3E}">
        <p14:creationId xmlns:p14="http://schemas.microsoft.com/office/powerpoint/2010/main" val="24317260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114C934-F49F-4064-94AC-19176942B023}"/>
              </a:ext>
            </a:extLst>
          </p:cNvPr>
          <p:cNvSpPr>
            <a:spLocks noGrp="1"/>
          </p:cNvSpPr>
          <p:nvPr>
            <p:ph type="title"/>
          </p:nvPr>
        </p:nvSpPr>
        <p:spPr>
          <a:xfrm>
            <a:off x="476738" y="406399"/>
            <a:ext cx="10353762" cy="970450"/>
          </a:xfrm>
        </p:spPr>
        <p:txBody>
          <a:bodyPr/>
          <a:lstStyle/>
          <a:p>
            <a:pPr algn="l"/>
            <a:r>
              <a:rPr lang="en-US" altLang="zh-CN" dirty="0"/>
              <a:t>Summary of Illumination Models</a:t>
            </a:r>
            <a:endParaRPr lang="zh-CN" altLang="en-US" dirty="0"/>
          </a:p>
        </p:txBody>
      </p:sp>
      <p:sp>
        <p:nvSpPr>
          <p:cNvPr id="3" name="内容占位符 2">
            <a:extLst>
              <a:ext uri="{FF2B5EF4-FFF2-40B4-BE49-F238E27FC236}">
                <a16:creationId xmlns:a16="http://schemas.microsoft.com/office/drawing/2014/main" id="{E40CF37C-A69D-4AC4-A945-27EAC9B1D34E}"/>
              </a:ext>
            </a:extLst>
          </p:cNvPr>
          <p:cNvSpPr>
            <a:spLocks noGrp="1"/>
          </p:cNvSpPr>
          <p:nvPr>
            <p:ph idx="1"/>
          </p:nvPr>
        </p:nvSpPr>
        <p:spPr>
          <a:xfrm>
            <a:off x="476738" y="1580050"/>
            <a:ext cx="11191631" cy="5038464"/>
          </a:xfrm>
        </p:spPr>
        <p:txBody>
          <a:bodyPr>
            <a:normAutofit fontScale="25000" lnSpcReduction="20000"/>
          </a:bodyPr>
          <a:lstStyle/>
          <a:p>
            <a:pPr marL="36900" indent="0">
              <a:buNone/>
            </a:pPr>
            <a:r>
              <a:rPr lang="en-US" altLang="zh-CN" sz="8000" dirty="0">
                <a:latin typeface="Consolas" panose="020B0609020204030204" pitchFamily="49" charset="0"/>
              </a:rPr>
              <a:t>Local illumination model:  </a:t>
            </a:r>
            <a:r>
              <a:rPr lang="en-US" altLang="zh-CN" sz="8000" dirty="0" err="1">
                <a:latin typeface="Consolas" panose="020B0609020204030204" pitchFamily="49" charset="0"/>
              </a:rPr>
              <a:t>Phong</a:t>
            </a:r>
            <a:endParaRPr lang="en-US" altLang="zh-CN" sz="8000" dirty="0">
              <a:latin typeface="Consolas" panose="020B0609020204030204" pitchFamily="49" charset="0"/>
            </a:endParaRPr>
          </a:p>
          <a:p>
            <a:pPr lvl="1"/>
            <a:r>
              <a:rPr lang="en-US" altLang="zh-CN" sz="8000" dirty="0">
                <a:latin typeface="Consolas" panose="020B0609020204030204" pitchFamily="49" charset="0"/>
              </a:rPr>
              <a:t>Ambient</a:t>
            </a:r>
          </a:p>
          <a:p>
            <a:pPr lvl="1"/>
            <a:r>
              <a:rPr lang="en-US" altLang="zh-CN" sz="8000" dirty="0">
                <a:latin typeface="Consolas" panose="020B0609020204030204" pitchFamily="49" charset="0"/>
              </a:rPr>
              <a:t>Diffuse</a:t>
            </a:r>
          </a:p>
          <a:p>
            <a:pPr lvl="1"/>
            <a:r>
              <a:rPr lang="en-US" altLang="zh-CN" sz="8000" dirty="0">
                <a:latin typeface="Consolas" panose="020B0609020204030204" pitchFamily="49" charset="0"/>
              </a:rPr>
              <a:t>Specular</a:t>
            </a:r>
          </a:p>
          <a:p>
            <a:pPr lvl="1"/>
            <a:r>
              <a:rPr lang="en-US" altLang="zh-CN" sz="8000" dirty="0">
                <a:latin typeface="Consolas" panose="020B0609020204030204" pitchFamily="49" charset="0"/>
              </a:rPr>
              <a:t>Point light sources </a:t>
            </a:r>
          </a:p>
          <a:p>
            <a:pPr lvl="1"/>
            <a:r>
              <a:rPr lang="en-US" altLang="zh-CN" sz="8000" dirty="0">
                <a:latin typeface="Consolas" panose="020B0609020204030204" pitchFamily="49" charset="0"/>
              </a:rPr>
              <a:t>No: shadows, inter-object light reflection</a:t>
            </a:r>
          </a:p>
          <a:p>
            <a:pPr marL="450000" lvl="1" indent="0">
              <a:buNone/>
            </a:pPr>
            <a:endParaRPr lang="en-US" altLang="zh-CN" sz="8000" dirty="0">
              <a:latin typeface="Consolas" panose="020B0609020204030204" pitchFamily="49" charset="0"/>
            </a:endParaRPr>
          </a:p>
          <a:p>
            <a:pPr marL="36900" indent="0">
              <a:buNone/>
            </a:pPr>
            <a:r>
              <a:rPr lang="en-US" altLang="zh-CN" sz="8000" dirty="0">
                <a:latin typeface="Consolas" panose="020B0609020204030204" pitchFamily="49" charset="0"/>
              </a:rPr>
              <a:t>“More global” illumination model: Ray Tracing </a:t>
            </a:r>
          </a:p>
          <a:p>
            <a:pPr lvl="1"/>
            <a:r>
              <a:rPr lang="en-US" altLang="zh-CN" sz="8000" dirty="0">
                <a:latin typeface="Consolas" panose="020B0609020204030204" pitchFamily="49" charset="0"/>
              </a:rPr>
              <a:t>Shadows</a:t>
            </a:r>
          </a:p>
          <a:p>
            <a:pPr lvl="1"/>
            <a:r>
              <a:rPr lang="en-US" altLang="zh-CN" sz="8000" dirty="0">
                <a:latin typeface="Consolas" panose="020B0609020204030204" pitchFamily="49" charset="0"/>
              </a:rPr>
              <a:t>Area light sources (via distributed ray tracing) </a:t>
            </a:r>
          </a:p>
          <a:p>
            <a:pPr lvl="1"/>
            <a:r>
              <a:rPr lang="en-US" altLang="zh-CN" sz="8000" dirty="0">
                <a:latin typeface="Consolas" panose="020B0609020204030204" pitchFamily="49" charset="0"/>
              </a:rPr>
              <a:t>No: inter-object light reflection </a:t>
            </a:r>
          </a:p>
          <a:p>
            <a:pPr lvl="1"/>
            <a:endParaRPr lang="en-US" altLang="zh-CN" sz="8000" dirty="0">
              <a:latin typeface="Consolas" panose="020B0609020204030204" pitchFamily="49" charset="0"/>
            </a:endParaRPr>
          </a:p>
          <a:p>
            <a:pPr marL="450000" lvl="1" indent="0">
              <a:buNone/>
            </a:pPr>
            <a:r>
              <a:rPr lang="en-US" altLang="zh-CN" sz="8000" dirty="0">
                <a:latin typeface="Consolas" panose="020B0609020204030204" pitchFamily="49" charset="0"/>
              </a:rPr>
              <a:t> – Improvements in fidelity come at the expense of computational complexity</a:t>
            </a:r>
          </a:p>
          <a:p>
            <a:pPr lvl="1"/>
            <a:endParaRPr lang="en-US" altLang="zh-CN" dirty="0"/>
          </a:p>
          <a:p>
            <a:pPr marL="450000" lvl="1" indent="0">
              <a:buNone/>
            </a:pPr>
            <a:endParaRPr lang="en-US" altLang="zh-CN" dirty="0"/>
          </a:p>
        </p:txBody>
      </p:sp>
    </p:spTree>
    <p:extLst>
      <p:ext uri="{BB962C8B-B14F-4D97-AF65-F5344CB8AC3E}">
        <p14:creationId xmlns:p14="http://schemas.microsoft.com/office/powerpoint/2010/main" val="34505034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AFCA4E0-A6DE-4E82-BB6E-BC289231F8E3}"/>
              </a:ext>
            </a:extLst>
          </p:cNvPr>
          <p:cNvSpPr>
            <a:spLocks noGrp="1"/>
          </p:cNvSpPr>
          <p:nvPr>
            <p:ph type="title"/>
          </p:nvPr>
        </p:nvSpPr>
        <p:spPr>
          <a:xfrm>
            <a:off x="523631" y="362857"/>
            <a:ext cx="10353762" cy="970450"/>
          </a:xfrm>
        </p:spPr>
        <p:txBody>
          <a:bodyPr/>
          <a:lstStyle/>
          <a:p>
            <a:pPr algn="l"/>
            <a:r>
              <a:rPr lang="en-US" altLang="zh-CN" dirty="0"/>
              <a:t>Ray Tracing</a:t>
            </a:r>
            <a:endParaRPr lang="zh-CN" altLang="en-US" dirty="0"/>
          </a:p>
        </p:txBody>
      </p:sp>
      <p:sp>
        <p:nvSpPr>
          <p:cNvPr id="3" name="内容占位符 2">
            <a:extLst>
              <a:ext uri="{FF2B5EF4-FFF2-40B4-BE49-F238E27FC236}">
                <a16:creationId xmlns:a16="http://schemas.microsoft.com/office/drawing/2014/main" id="{0F661727-1250-4493-9457-E6607C38F12E}"/>
              </a:ext>
            </a:extLst>
          </p:cNvPr>
          <p:cNvSpPr>
            <a:spLocks noGrp="1"/>
          </p:cNvSpPr>
          <p:nvPr>
            <p:ph idx="1"/>
          </p:nvPr>
        </p:nvSpPr>
        <p:spPr>
          <a:xfrm>
            <a:off x="523631" y="1500220"/>
            <a:ext cx="11144737" cy="4994923"/>
          </a:xfrm>
        </p:spPr>
        <p:txBody>
          <a:bodyPr>
            <a:normAutofit fontScale="92500" lnSpcReduction="10000"/>
          </a:bodyPr>
          <a:lstStyle/>
          <a:p>
            <a:pPr marL="36900" indent="0">
              <a:buNone/>
            </a:pPr>
            <a:r>
              <a:rPr lang="en-US" altLang="zh-CN" sz="2200" dirty="0">
                <a:latin typeface="Consolas" panose="020B0609020204030204" pitchFamily="49" charset="0"/>
              </a:rPr>
              <a:t>Ray tracing: More accurate than </a:t>
            </a:r>
            <a:r>
              <a:rPr lang="en-US" altLang="zh-CN" sz="2200" dirty="0" err="1">
                <a:latin typeface="Consolas" panose="020B0609020204030204" pitchFamily="49" charset="0"/>
              </a:rPr>
              <a:t>Phong</a:t>
            </a:r>
            <a:r>
              <a:rPr lang="en-US" altLang="zh-CN" sz="2200" dirty="0">
                <a:latin typeface="Consolas" panose="020B0609020204030204" pitchFamily="49" charset="0"/>
              </a:rPr>
              <a:t>, but not without its own limitations. </a:t>
            </a:r>
          </a:p>
          <a:p>
            <a:pPr marL="36900" indent="0">
              <a:buNone/>
            </a:pPr>
            <a:endParaRPr lang="en-US" altLang="zh-CN" sz="2200" dirty="0">
              <a:latin typeface="Consolas" panose="020B0609020204030204" pitchFamily="49" charset="0"/>
            </a:endParaRPr>
          </a:p>
          <a:p>
            <a:pPr marL="36900" indent="0">
              <a:buNone/>
            </a:pPr>
            <a:r>
              <a:rPr lang="en-US" altLang="zh-CN" sz="2200" dirty="0">
                <a:latin typeface="Consolas" panose="020B0609020204030204" pitchFamily="49" charset="0"/>
              </a:rPr>
              <a:t>Strengths:</a:t>
            </a:r>
          </a:p>
          <a:p>
            <a:pPr lvl="1"/>
            <a:r>
              <a:rPr lang="en-US" altLang="zh-CN" sz="2200" dirty="0">
                <a:latin typeface="Consolas" panose="020B0609020204030204" pitchFamily="49" charset="0"/>
              </a:rPr>
              <a:t>Easy to implement</a:t>
            </a:r>
          </a:p>
          <a:p>
            <a:pPr lvl="1"/>
            <a:r>
              <a:rPr lang="en-US" altLang="zh-CN" sz="2200" dirty="0">
                <a:latin typeface="Consolas" panose="020B0609020204030204" pitchFamily="49" charset="0"/>
              </a:rPr>
              <a:t>General and extensible</a:t>
            </a:r>
          </a:p>
          <a:p>
            <a:pPr lvl="1"/>
            <a:r>
              <a:rPr lang="en-US" altLang="zh-CN" sz="2200" dirty="0">
                <a:latin typeface="Consolas" panose="020B0609020204030204" pitchFamily="49" charset="0"/>
              </a:rPr>
              <a:t>Better handling of global issues (shadows, reflection, etc.).</a:t>
            </a:r>
          </a:p>
          <a:p>
            <a:pPr marL="36900" indent="0">
              <a:buNone/>
            </a:pPr>
            <a:r>
              <a:rPr lang="en-US" altLang="zh-CN" sz="2200" dirty="0">
                <a:latin typeface="Consolas" panose="020B0609020204030204" pitchFamily="49" charset="0"/>
              </a:rPr>
              <a:t>Shortcomings:</a:t>
            </a:r>
          </a:p>
          <a:p>
            <a:pPr lvl="1"/>
            <a:r>
              <a:rPr lang="en-US" altLang="zh-CN" sz="2200" dirty="0">
                <a:latin typeface="Consolas" panose="020B0609020204030204" pitchFamily="49" charset="0"/>
              </a:rPr>
              <a:t>Optimizing not easy: Involves non-trivial data structures. </a:t>
            </a:r>
          </a:p>
          <a:p>
            <a:pPr lvl="1"/>
            <a:r>
              <a:rPr lang="en-US" altLang="zh-CN" sz="2200" dirty="0">
                <a:latin typeface="Consolas" panose="020B0609020204030204" pitchFamily="49" charset="0"/>
              </a:rPr>
              <a:t>Not truly global: Relies on the </a:t>
            </a:r>
            <a:r>
              <a:rPr lang="en-US" altLang="zh-CN" sz="2200" dirty="0" err="1">
                <a:latin typeface="Consolas" panose="020B0609020204030204" pitchFamily="49" charset="0"/>
              </a:rPr>
              <a:t>Phong</a:t>
            </a:r>
            <a:r>
              <a:rPr lang="en-US" altLang="zh-CN" sz="2200" dirty="0">
                <a:latin typeface="Consolas" panose="020B0609020204030204" pitchFamily="49" charset="0"/>
              </a:rPr>
              <a:t> illumination model to compute illumination at each point. Ignores inter-object light reflection.</a:t>
            </a:r>
          </a:p>
          <a:p>
            <a:pPr lvl="1"/>
            <a:r>
              <a:rPr lang="en-US" altLang="zh-CN" sz="2200" dirty="0">
                <a:latin typeface="Consolas" panose="020B0609020204030204" pitchFamily="49" charset="0"/>
              </a:rPr>
              <a:t>Too “Specular”: Ray-traced images are best for highly specular objects  (glass and metallic balls), but specular reflection is not common in typical real-world scenes.</a:t>
            </a:r>
          </a:p>
          <a:p>
            <a:pPr lvl="1"/>
            <a:endParaRPr lang="zh-CN" altLang="en-US" dirty="0"/>
          </a:p>
        </p:txBody>
      </p:sp>
    </p:spTree>
    <p:extLst>
      <p:ext uri="{BB962C8B-B14F-4D97-AF65-F5344CB8AC3E}">
        <p14:creationId xmlns:p14="http://schemas.microsoft.com/office/powerpoint/2010/main" val="10715421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a:extLst>
              <a:ext uri="{FF2B5EF4-FFF2-40B4-BE49-F238E27FC236}">
                <a16:creationId xmlns:a16="http://schemas.microsoft.com/office/drawing/2014/main" id="{639731A4-5FBB-4C7C-9357-3A70948575E4}"/>
              </a:ext>
            </a:extLst>
          </p:cNvPr>
          <p:cNvSpPr>
            <a:spLocks noGrp="1"/>
          </p:cNvSpPr>
          <p:nvPr>
            <p:ph type="title"/>
          </p:nvPr>
        </p:nvSpPr>
        <p:spPr>
          <a:xfrm>
            <a:off x="653143" y="705033"/>
            <a:ext cx="10353762" cy="970450"/>
          </a:xfrm>
        </p:spPr>
        <p:txBody>
          <a:bodyPr/>
          <a:lstStyle/>
          <a:p>
            <a:pPr algn="l"/>
            <a:r>
              <a:rPr lang="en-US" altLang="zh-CN" dirty="0"/>
              <a:t>Introduction of the model</a:t>
            </a:r>
            <a:endParaRPr lang="zh-CN" altLang="en-US" dirty="0"/>
          </a:p>
        </p:txBody>
      </p:sp>
      <p:sp>
        <p:nvSpPr>
          <p:cNvPr id="7" name="内容占位符 6">
            <a:extLst>
              <a:ext uri="{FF2B5EF4-FFF2-40B4-BE49-F238E27FC236}">
                <a16:creationId xmlns:a16="http://schemas.microsoft.com/office/drawing/2014/main" id="{8139DB79-6810-47CC-AD6F-B4B8442C6FE7}"/>
              </a:ext>
            </a:extLst>
          </p:cNvPr>
          <p:cNvSpPr>
            <a:spLocks noGrp="1"/>
          </p:cNvSpPr>
          <p:nvPr>
            <p:ph idx="1"/>
          </p:nvPr>
        </p:nvSpPr>
        <p:spPr>
          <a:xfrm>
            <a:off x="653143" y="2380516"/>
            <a:ext cx="10885714" cy="4058751"/>
          </a:xfrm>
        </p:spPr>
        <p:txBody>
          <a:bodyPr/>
          <a:lstStyle/>
          <a:p>
            <a:pPr marL="36900" indent="0">
              <a:buNone/>
            </a:pPr>
            <a:r>
              <a:rPr lang="en-US" altLang="zh-CN" dirty="0">
                <a:latin typeface="Consolas" panose="020B0609020204030204" pitchFamily="49" charset="0"/>
              </a:rPr>
              <a:t>Environment: Windows 10 </a:t>
            </a:r>
            <a:r>
              <a:rPr lang="zh-CN" altLang="en-US" dirty="0">
                <a:latin typeface="Consolas" panose="020B0609020204030204" pitchFamily="49" charset="0"/>
              </a:rPr>
              <a:t>、</a:t>
            </a:r>
            <a:r>
              <a:rPr lang="en-US" altLang="zh-CN" dirty="0">
                <a:latin typeface="Consolas" panose="020B0609020204030204" pitchFamily="49" charset="0"/>
              </a:rPr>
              <a:t>OpenGL </a:t>
            </a:r>
            <a:r>
              <a:rPr lang="zh-CN" altLang="en-US" dirty="0">
                <a:latin typeface="Consolas" panose="020B0609020204030204" pitchFamily="49" charset="0"/>
              </a:rPr>
              <a:t>、</a:t>
            </a:r>
            <a:r>
              <a:rPr lang="en-US" altLang="zh-CN" dirty="0">
                <a:latin typeface="Consolas" panose="020B0609020204030204" pitchFamily="49" charset="0"/>
              </a:rPr>
              <a:t>C++</a:t>
            </a:r>
          </a:p>
          <a:p>
            <a:pPr marL="36900" indent="0">
              <a:buNone/>
            </a:pPr>
            <a:endParaRPr lang="en-US" altLang="zh-CN" dirty="0">
              <a:latin typeface="Consolas" panose="020B0609020204030204" pitchFamily="49" charset="0"/>
            </a:endParaRPr>
          </a:p>
          <a:p>
            <a:pPr marL="36900" indent="0">
              <a:buNone/>
            </a:pPr>
            <a:r>
              <a:rPr lang="en-US" altLang="zh-CN" dirty="0">
                <a:latin typeface="Consolas" panose="020B0609020204030204" pitchFamily="49" charset="0"/>
              </a:rPr>
              <a:t>The project use</a:t>
            </a:r>
            <a:r>
              <a:rPr lang="zh-CN" altLang="en-US" dirty="0">
                <a:latin typeface="Consolas" panose="020B0609020204030204" pitchFamily="49" charset="0"/>
              </a:rPr>
              <a:t> </a:t>
            </a:r>
            <a:r>
              <a:rPr lang="en-US" altLang="zh-CN" dirty="0">
                <a:latin typeface="Consolas" panose="020B0609020204030204" pitchFamily="49" charset="0"/>
              </a:rPr>
              <a:t>the</a:t>
            </a:r>
            <a:r>
              <a:rPr lang="zh-CN" altLang="en-US" dirty="0">
                <a:latin typeface="Consolas" panose="020B0609020204030204" pitchFamily="49" charset="0"/>
              </a:rPr>
              <a:t> </a:t>
            </a:r>
            <a:r>
              <a:rPr lang="en-US" altLang="zh-CN" dirty="0">
                <a:latin typeface="Consolas" panose="020B0609020204030204" pitchFamily="49" charset="0"/>
              </a:rPr>
              <a:t>basic</a:t>
            </a:r>
            <a:r>
              <a:rPr lang="zh-CN" altLang="en-US" dirty="0">
                <a:latin typeface="Consolas" panose="020B0609020204030204" pitchFamily="49" charset="0"/>
              </a:rPr>
              <a:t> </a:t>
            </a:r>
            <a:r>
              <a:rPr lang="en-US" altLang="zh-CN" dirty="0">
                <a:latin typeface="Consolas" panose="020B0609020204030204" pitchFamily="49" charset="0"/>
              </a:rPr>
              <a:t>ray</a:t>
            </a:r>
            <a:r>
              <a:rPr lang="zh-CN" altLang="en-US" dirty="0">
                <a:latin typeface="Consolas" panose="020B0609020204030204" pitchFamily="49" charset="0"/>
              </a:rPr>
              <a:t> </a:t>
            </a:r>
            <a:r>
              <a:rPr lang="en-US" altLang="zh-CN" dirty="0">
                <a:latin typeface="Consolas" panose="020B0609020204030204" pitchFamily="49" charset="0"/>
              </a:rPr>
              <a:t>tracing algorithms to implement ambient, diffuse, specula high light and shadows. And there are simple implementations of transparency and refraction.</a:t>
            </a:r>
          </a:p>
          <a:p>
            <a:pPr marL="36900" indent="0">
              <a:buNone/>
            </a:pPr>
            <a:endParaRPr lang="en-US" altLang="zh-CN" dirty="0">
              <a:latin typeface="Consolas" panose="020B0609020204030204" pitchFamily="49" charset="0"/>
            </a:endParaRPr>
          </a:p>
          <a:p>
            <a:pPr marL="36900" indent="0">
              <a:buNone/>
            </a:pPr>
            <a:r>
              <a:rPr lang="en-US" altLang="zh-CN" dirty="0">
                <a:latin typeface="Consolas" panose="020B0609020204030204" pitchFamily="49" charset="0"/>
              </a:rPr>
              <a:t>Objects (one cylinder</a:t>
            </a:r>
            <a:r>
              <a:rPr lang="zh-CN" altLang="en-US" dirty="0">
                <a:latin typeface="Consolas" panose="020B0609020204030204" pitchFamily="49" charset="0"/>
              </a:rPr>
              <a:t>、</a:t>
            </a:r>
            <a:r>
              <a:rPr lang="en-US" altLang="zh-CN" dirty="0">
                <a:latin typeface="Consolas" panose="020B0609020204030204" pitchFamily="49" charset="0"/>
              </a:rPr>
              <a:t>three spheres </a:t>
            </a:r>
            <a:r>
              <a:rPr lang="zh-CN" altLang="en-US" dirty="0">
                <a:latin typeface="Consolas" panose="020B0609020204030204" pitchFamily="49" charset="0"/>
              </a:rPr>
              <a:t>、</a:t>
            </a:r>
            <a:r>
              <a:rPr lang="en-US" altLang="zh-CN" dirty="0">
                <a:latin typeface="Consolas" panose="020B0609020204030204" pitchFamily="49" charset="0"/>
              </a:rPr>
              <a:t>one cone</a:t>
            </a:r>
            <a:r>
              <a:rPr lang="zh-CN" altLang="en-US" dirty="0">
                <a:latin typeface="Consolas" panose="020B0609020204030204" pitchFamily="49" charset="0"/>
              </a:rPr>
              <a:t>、</a:t>
            </a:r>
            <a:r>
              <a:rPr lang="en-US" altLang="zh-CN" dirty="0">
                <a:latin typeface="Consolas" panose="020B0609020204030204" pitchFamily="49" charset="0"/>
              </a:rPr>
              <a:t>one tetrahedron</a:t>
            </a:r>
            <a:r>
              <a:rPr lang="zh-CN" altLang="en-US" dirty="0">
                <a:latin typeface="Consolas" panose="020B0609020204030204" pitchFamily="49" charset="0"/>
              </a:rPr>
              <a:t>、 </a:t>
            </a:r>
            <a:r>
              <a:rPr lang="en-US" altLang="zh-CN" dirty="0">
                <a:latin typeface="Consolas" panose="020B0609020204030204" pitchFamily="49" charset="0"/>
              </a:rPr>
              <a:t>one pentagonal pyramid</a:t>
            </a:r>
            <a:r>
              <a:rPr lang="zh-CN" altLang="en-US" dirty="0">
                <a:latin typeface="Consolas" panose="020B0609020204030204" pitchFamily="49" charset="0"/>
              </a:rPr>
              <a:t>、</a:t>
            </a:r>
            <a:r>
              <a:rPr lang="en-US" altLang="zh-CN" dirty="0">
                <a:latin typeface="Consolas" panose="020B0609020204030204" pitchFamily="49" charset="0"/>
              </a:rPr>
              <a:t>one cube</a:t>
            </a:r>
            <a:r>
              <a:rPr lang="zh-CN" altLang="en-US" dirty="0">
                <a:latin typeface="Consolas" panose="020B0609020204030204" pitchFamily="49" charset="0"/>
              </a:rPr>
              <a:t>、</a:t>
            </a:r>
            <a:r>
              <a:rPr lang="en-US" altLang="zh-CN" dirty="0">
                <a:latin typeface="Consolas" panose="020B0609020204030204" pitchFamily="49" charset="0"/>
              </a:rPr>
              <a:t>two light source) are included in the project.</a:t>
            </a:r>
          </a:p>
          <a:p>
            <a:pPr marL="36900" indent="0">
              <a:buNone/>
            </a:pPr>
            <a:endParaRPr lang="en-US" altLang="zh-CN" dirty="0">
              <a:latin typeface="Consolas" panose="020B0609020204030204" pitchFamily="49" charset="0"/>
            </a:endParaRPr>
          </a:p>
          <a:p>
            <a:pPr marL="36900" indent="0">
              <a:buNone/>
            </a:pPr>
            <a:r>
              <a:rPr lang="en-US" altLang="zh-CN" dirty="0">
                <a:latin typeface="Consolas" panose="020B0609020204030204" pitchFamily="49" charset="0"/>
                <a:hlinkClick r:id="rId2"/>
              </a:rPr>
              <a:t>https://github.com/qinxinlei/global_illumination</a:t>
            </a:r>
            <a:endParaRPr lang="en-US" altLang="zh-CN" dirty="0">
              <a:latin typeface="Consolas" panose="020B0609020204030204" pitchFamily="49" charset="0"/>
            </a:endParaRPr>
          </a:p>
          <a:p>
            <a:pPr marL="36900" indent="0">
              <a:buNone/>
            </a:pPr>
            <a:endParaRPr lang="en-US" altLang="zh-CN" dirty="0">
              <a:latin typeface="Consolas" panose="020B0609020204030204" pitchFamily="49" charset="0"/>
            </a:endParaRPr>
          </a:p>
        </p:txBody>
      </p:sp>
      <p:pic>
        <p:nvPicPr>
          <p:cNvPr id="8" name="图片 7">
            <a:extLst>
              <a:ext uri="{FF2B5EF4-FFF2-40B4-BE49-F238E27FC236}">
                <a16:creationId xmlns:a16="http://schemas.microsoft.com/office/drawing/2014/main" id="{7790DE3D-7DD4-4225-8B6D-82D8FB8BD4B8}"/>
              </a:ext>
            </a:extLst>
          </p:cNvPr>
          <p:cNvPicPr>
            <a:picLocks noChangeAspect="1"/>
          </p:cNvPicPr>
          <p:nvPr/>
        </p:nvPicPr>
        <p:blipFill>
          <a:blip r:embed="rId3"/>
          <a:stretch>
            <a:fillRect/>
          </a:stretch>
        </p:blipFill>
        <p:spPr>
          <a:xfrm>
            <a:off x="9300308" y="0"/>
            <a:ext cx="2891692" cy="3044708"/>
          </a:xfrm>
          <a:prstGeom prst="rect">
            <a:avLst/>
          </a:prstGeom>
        </p:spPr>
      </p:pic>
    </p:spTree>
    <p:extLst>
      <p:ext uri="{BB962C8B-B14F-4D97-AF65-F5344CB8AC3E}">
        <p14:creationId xmlns:p14="http://schemas.microsoft.com/office/powerpoint/2010/main" val="17843720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3F01408-0206-43DD-B3BE-F699B5D34AC9}"/>
              </a:ext>
            </a:extLst>
          </p:cNvPr>
          <p:cNvSpPr>
            <a:spLocks noGrp="1"/>
          </p:cNvSpPr>
          <p:nvPr>
            <p:ph type="title"/>
          </p:nvPr>
        </p:nvSpPr>
        <p:spPr>
          <a:xfrm>
            <a:off x="533098" y="609599"/>
            <a:ext cx="8596388" cy="970450"/>
          </a:xfrm>
        </p:spPr>
        <p:txBody>
          <a:bodyPr/>
          <a:lstStyle/>
          <a:p>
            <a:pPr algn="l"/>
            <a:r>
              <a:rPr lang="en-US" altLang="zh-CN" dirty="0"/>
              <a:t>The explanation of model——Color</a:t>
            </a:r>
            <a:endParaRPr lang="zh-CN" altLang="en-US" dirty="0"/>
          </a:p>
        </p:txBody>
      </p:sp>
      <p:sp>
        <p:nvSpPr>
          <p:cNvPr id="3" name="内容占位符 2">
            <a:extLst>
              <a:ext uri="{FF2B5EF4-FFF2-40B4-BE49-F238E27FC236}">
                <a16:creationId xmlns:a16="http://schemas.microsoft.com/office/drawing/2014/main" id="{551E3927-B962-4DD4-B335-749CF5CC02D6}"/>
              </a:ext>
            </a:extLst>
          </p:cNvPr>
          <p:cNvSpPr>
            <a:spLocks noGrp="1"/>
          </p:cNvSpPr>
          <p:nvPr>
            <p:ph idx="1"/>
          </p:nvPr>
        </p:nvSpPr>
        <p:spPr>
          <a:xfrm>
            <a:off x="533098" y="1884849"/>
            <a:ext cx="8596388" cy="4515951"/>
          </a:xfrm>
        </p:spPr>
        <p:txBody>
          <a:bodyPr>
            <a:noAutofit/>
          </a:bodyPr>
          <a:lstStyle/>
          <a:p>
            <a:pPr marL="36900" indent="0">
              <a:buNone/>
            </a:pPr>
            <a:r>
              <a:rPr lang="en-US" altLang="zh-CN" dirty="0" err="1">
                <a:effectLst/>
                <a:latin typeface="Consolas" panose="020B0609020204030204" pitchFamily="49" charset="0"/>
              </a:rPr>
              <a:t>color.h</a:t>
            </a:r>
            <a:r>
              <a:rPr lang="en-US" altLang="zh-CN" dirty="0">
                <a:effectLst/>
                <a:latin typeface="Consolas" panose="020B0609020204030204" pitchFamily="49" charset="0"/>
              </a:rPr>
              <a:t> and color.cpp define the color information used in the project. And</a:t>
            </a:r>
            <a:r>
              <a:rPr lang="en-US" altLang="zh-CN" dirty="0">
                <a:latin typeface="Consolas" panose="020B0609020204030204" pitchFamily="49" charset="0"/>
              </a:rPr>
              <a:t> the RGB color mode is used.</a:t>
            </a:r>
          </a:p>
          <a:p>
            <a:pPr marL="36900" indent="0">
              <a:buNone/>
            </a:pPr>
            <a:endParaRPr lang="en-US" altLang="zh-CN" dirty="0">
              <a:latin typeface="Consolas" panose="020B0609020204030204" pitchFamily="49" charset="0"/>
            </a:endParaRPr>
          </a:p>
          <a:p>
            <a:pPr marL="36900" indent="0">
              <a:buNone/>
            </a:pPr>
            <a:r>
              <a:rPr lang="en-US" altLang="zh-CN" sz="1600" dirty="0">
                <a:latin typeface="Consolas" panose="020B0609020204030204" pitchFamily="49" charset="0"/>
              </a:rPr>
              <a:t>const Color Color::WHITE = Color(1, 1, 1);</a:t>
            </a:r>
          </a:p>
          <a:p>
            <a:pPr marL="36900" indent="0">
              <a:buNone/>
            </a:pPr>
            <a:r>
              <a:rPr lang="en-US" altLang="zh-CN" sz="1600" dirty="0">
                <a:latin typeface="Consolas" panose="020B0609020204030204" pitchFamily="49" charset="0"/>
              </a:rPr>
              <a:t>const Color Color::BLACK = Color(0, 0, 0);</a:t>
            </a:r>
          </a:p>
          <a:p>
            <a:pPr marL="36900" indent="0">
              <a:buNone/>
            </a:pPr>
            <a:r>
              <a:rPr lang="en-US" altLang="zh-CN" sz="1600" dirty="0">
                <a:latin typeface="Consolas" panose="020B0609020204030204" pitchFamily="49" charset="0"/>
              </a:rPr>
              <a:t>const Color Color::RED = Color(1, 0, 0);</a:t>
            </a:r>
          </a:p>
          <a:p>
            <a:pPr marL="36900" indent="0">
              <a:buNone/>
            </a:pPr>
            <a:r>
              <a:rPr lang="en-US" altLang="zh-CN" sz="1600" dirty="0">
                <a:latin typeface="Consolas" panose="020B0609020204030204" pitchFamily="49" charset="0"/>
              </a:rPr>
              <a:t>const Color Color::GREEN = Color(0, 1, 0);</a:t>
            </a:r>
          </a:p>
          <a:p>
            <a:pPr marL="36900" indent="0">
              <a:buNone/>
            </a:pPr>
            <a:r>
              <a:rPr lang="en-US" altLang="zh-CN" sz="1600" dirty="0">
                <a:latin typeface="Consolas" panose="020B0609020204030204" pitchFamily="49" charset="0"/>
              </a:rPr>
              <a:t>const Color Color::BLUE = Color(0, 0, 1);</a:t>
            </a:r>
          </a:p>
          <a:p>
            <a:pPr marL="36900" indent="0">
              <a:buNone/>
            </a:pPr>
            <a:r>
              <a:rPr lang="en-US" altLang="zh-CN" sz="1600" dirty="0">
                <a:latin typeface="Consolas" panose="020B0609020204030204" pitchFamily="49" charset="0"/>
              </a:rPr>
              <a:t>const Color Color::GRAY = Color(0.2f, 0.2f, 0.2f);</a:t>
            </a:r>
          </a:p>
          <a:p>
            <a:pPr marL="36900" indent="0">
              <a:buNone/>
            </a:pPr>
            <a:r>
              <a:rPr lang="en-US" altLang="zh-CN" sz="1600" dirty="0">
                <a:latin typeface="Consolas" panose="020B0609020204030204" pitchFamily="49" charset="0"/>
              </a:rPr>
              <a:t>const Color Color::YELLOW = Color(1, 1, 0);</a:t>
            </a:r>
            <a:endParaRPr lang="zh-CN" altLang="en-US" sz="1600" dirty="0">
              <a:latin typeface="Consolas" panose="020B0609020204030204" pitchFamily="49" charset="0"/>
            </a:endParaRPr>
          </a:p>
        </p:txBody>
      </p:sp>
      <p:pic>
        <p:nvPicPr>
          <p:cNvPr id="4" name="图片 3">
            <a:extLst>
              <a:ext uri="{FF2B5EF4-FFF2-40B4-BE49-F238E27FC236}">
                <a16:creationId xmlns:a16="http://schemas.microsoft.com/office/drawing/2014/main" id="{633FDD3F-3798-4B30-A8DE-BE6952FA514F}"/>
              </a:ext>
            </a:extLst>
          </p:cNvPr>
          <p:cNvPicPr>
            <a:picLocks noChangeAspect="1"/>
          </p:cNvPicPr>
          <p:nvPr/>
        </p:nvPicPr>
        <p:blipFill>
          <a:blip r:embed="rId2"/>
          <a:stretch>
            <a:fillRect/>
          </a:stretch>
        </p:blipFill>
        <p:spPr>
          <a:xfrm>
            <a:off x="9129486" y="0"/>
            <a:ext cx="3062514" cy="4875252"/>
          </a:xfrm>
          <a:prstGeom prst="rect">
            <a:avLst/>
          </a:prstGeom>
        </p:spPr>
      </p:pic>
      <p:sp>
        <p:nvSpPr>
          <p:cNvPr id="5" name="Rectangle 1">
            <a:extLst>
              <a:ext uri="{FF2B5EF4-FFF2-40B4-BE49-F238E27FC236}">
                <a16:creationId xmlns:a16="http://schemas.microsoft.com/office/drawing/2014/main" id="{619485EA-18E2-44A8-A39A-AC14EE52D23F}"/>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anose="020B0604020202020204" pitchFamily="34" charset="0"/>
            </a:endParaRPr>
          </a:p>
          <a:p>
            <a:pPr marL="457200" marR="0" lvl="1" indent="-457200" algn="l"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a:ln>
                  <a:noFill/>
                </a:ln>
                <a:solidFill>
                  <a:srgbClr val="333333"/>
                </a:solidFill>
                <a:effectLst/>
                <a:latin typeface="Arial" panose="020B0604020202020204" pitchFamily="34" charset="0"/>
                <a:cs typeface="Arial" panose="020B0604020202020204" pitchFamily="34" charset="0"/>
              </a:rPr>
              <a:t>RGB color mode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6" name="Rectangle 2">
            <a:extLst>
              <a:ext uri="{FF2B5EF4-FFF2-40B4-BE49-F238E27FC236}">
                <a16:creationId xmlns:a16="http://schemas.microsoft.com/office/drawing/2014/main" id="{04699936-ECA2-47C6-9161-B4E5CAF4517C}"/>
              </a:ext>
            </a:extLst>
          </p:cNvPr>
          <p:cNvSpPr>
            <a:spLocks noChangeArrowheads="1"/>
          </p:cNvSpPr>
          <p:nvPr/>
        </p:nvSpPr>
        <p:spPr bwMode="auto">
          <a:xfrm>
            <a:off x="152400" y="1524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anose="020B0604020202020204" pitchFamily="34" charset="0"/>
            </a:endParaRPr>
          </a:p>
          <a:p>
            <a:pPr marL="457200" marR="0" lvl="1" indent="-457200" algn="l"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a:ln>
                  <a:noFill/>
                </a:ln>
                <a:solidFill>
                  <a:srgbClr val="333333"/>
                </a:solidFill>
                <a:effectLst/>
                <a:latin typeface="Arial" panose="020B0604020202020204" pitchFamily="34" charset="0"/>
                <a:cs typeface="Arial" panose="020B0604020202020204" pitchFamily="34" charset="0"/>
              </a:rPr>
              <a:t>RGB color mode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7" name="Rectangle 3">
            <a:extLst>
              <a:ext uri="{FF2B5EF4-FFF2-40B4-BE49-F238E27FC236}">
                <a16:creationId xmlns:a16="http://schemas.microsoft.com/office/drawing/2014/main" id="{F040EBA0-BEEA-4C52-8F30-20E63F37BC93}"/>
              </a:ext>
            </a:extLst>
          </p:cNvPr>
          <p:cNvSpPr>
            <a:spLocks noChangeArrowheads="1"/>
          </p:cNvSpPr>
          <p:nvPr/>
        </p:nvSpPr>
        <p:spPr bwMode="auto">
          <a:xfrm>
            <a:off x="304800" y="3048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anose="020B0604020202020204" pitchFamily="34" charset="0"/>
            </a:endParaRPr>
          </a:p>
          <a:p>
            <a:pPr marL="457200" marR="0" lvl="1" indent="-457200" algn="l"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a:ln>
                  <a:noFill/>
                </a:ln>
                <a:solidFill>
                  <a:srgbClr val="333333"/>
                </a:solidFill>
                <a:effectLst/>
                <a:latin typeface="Arial" panose="020B0604020202020204" pitchFamily="34" charset="0"/>
                <a:cs typeface="Arial" panose="020B0604020202020204" pitchFamily="34" charset="0"/>
              </a:rPr>
              <a:t>RGB color mode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280460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EFEDC14-905F-4A94-89CD-4A005A5A2C0D}"/>
              </a:ext>
            </a:extLst>
          </p:cNvPr>
          <p:cNvSpPr>
            <a:spLocks noGrp="1"/>
          </p:cNvSpPr>
          <p:nvPr>
            <p:ph type="title"/>
          </p:nvPr>
        </p:nvSpPr>
        <p:spPr>
          <a:xfrm>
            <a:off x="522514" y="573314"/>
            <a:ext cx="8609029" cy="970450"/>
          </a:xfrm>
        </p:spPr>
        <p:txBody>
          <a:bodyPr/>
          <a:lstStyle/>
          <a:p>
            <a:pPr algn="l"/>
            <a:r>
              <a:rPr lang="en-US" altLang="zh-CN" dirty="0"/>
              <a:t>The explanation of model——Object</a:t>
            </a:r>
            <a:endParaRPr lang="zh-CN" altLang="en-US" dirty="0"/>
          </a:p>
        </p:txBody>
      </p:sp>
      <p:sp>
        <p:nvSpPr>
          <p:cNvPr id="3" name="内容占位符 2">
            <a:extLst>
              <a:ext uri="{FF2B5EF4-FFF2-40B4-BE49-F238E27FC236}">
                <a16:creationId xmlns:a16="http://schemas.microsoft.com/office/drawing/2014/main" id="{51BA30C7-7131-4EB8-A503-74BA462C77AC}"/>
              </a:ext>
            </a:extLst>
          </p:cNvPr>
          <p:cNvSpPr>
            <a:spLocks noGrp="1"/>
          </p:cNvSpPr>
          <p:nvPr>
            <p:ph idx="1"/>
          </p:nvPr>
        </p:nvSpPr>
        <p:spPr>
          <a:xfrm>
            <a:off x="522514" y="1732449"/>
            <a:ext cx="8098971" cy="4877223"/>
          </a:xfrm>
        </p:spPr>
        <p:txBody>
          <a:bodyPr/>
          <a:lstStyle/>
          <a:p>
            <a:pPr marL="36900" indent="0">
              <a:buNone/>
            </a:pPr>
            <a:r>
              <a:rPr lang="en-US" altLang="zh-CN" dirty="0">
                <a:effectLst/>
                <a:latin typeface="Consolas" panose="020B0609020204030204" pitchFamily="49" charset="0"/>
              </a:rPr>
              <a:t>The cone, cylinder, plane figure, sphere, tetrahedron and pentagonal pyramid are defined and realized respectively through </a:t>
            </a:r>
            <a:r>
              <a:rPr lang="en-US" altLang="zh-CN" dirty="0" err="1">
                <a:latin typeface="Consolas" panose="020B0609020204030204" pitchFamily="49" charset="0"/>
              </a:rPr>
              <a:t>cone.h</a:t>
            </a:r>
            <a:r>
              <a:rPr lang="en-US" altLang="zh-CN" dirty="0">
                <a:latin typeface="Consolas" panose="020B0609020204030204" pitchFamily="49" charset="0"/>
              </a:rPr>
              <a:t>,</a:t>
            </a:r>
            <a:r>
              <a:rPr lang="zh-CN" altLang="en-US" dirty="0">
                <a:latin typeface="Consolas" panose="020B0609020204030204" pitchFamily="49" charset="0"/>
              </a:rPr>
              <a:t> </a:t>
            </a:r>
            <a:r>
              <a:rPr lang="en-US" altLang="zh-CN" dirty="0" err="1">
                <a:latin typeface="Consolas" panose="020B0609020204030204" pitchFamily="49" charset="0"/>
              </a:rPr>
              <a:t>cylinder.h</a:t>
            </a:r>
            <a:r>
              <a:rPr lang="en-US" altLang="zh-CN" dirty="0">
                <a:latin typeface="Consolas" panose="020B0609020204030204" pitchFamily="49" charset="0"/>
              </a:rPr>
              <a:t>, </a:t>
            </a:r>
            <a:r>
              <a:rPr lang="en-US" altLang="zh-CN" dirty="0" err="1">
                <a:latin typeface="Consolas" panose="020B0609020204030204" pitchFamily="49" charset="0"/>
              </a:rPr>
              <a:t>plane.h</a:t>
            </a:r>
            <a:r>
              <a:rPr lang="en-US" altLang="zh-CN" dirty="0">
                <a:latin typeface="Consolas" panose="020B0609020204030204" pitchFamily="49" charset="0"/>
              </a:rPr>
              <a:t>,</a:t>
            </a:r>
            <a:r>
              <a:rPr lang="zh-CN" altLang="en-US" dirty="0">
                <a:latin typeface="Consolas" panose="020B0609020204030204" pitchFamily="49" charset="0"/>
              </a:rPr>
              <a:t> </a:t>
            </a:r>
            <a:r>
              <a:rPr lang="en-US" altLang="zh-CN" dirty="0" err="1">
                <a:latin typeface="Consolas" panose="020B0609020204030204" pitchFamily="49" charset="0"/>
              </a:rPr>
              <a:t>sphere.h</a:t>
            </a:r>
            <a:r>
              <a:rPr lang="en-US" altLang="zh-CN" dirty="0">
                <a:latin typeface="Consolas" panose="020B0609020204030204" pitchFamily="49" charset="0"/>
              </a:rPr>
              <a:t>,</a:t>
            </a:r>
            <a:r>
              <a:rPr lang="zh-CN" altLang="en-US" dirty="0">
                <a:latin typeface="Consolas" panose="020B0609020204030204" pitchFamily="49" charset="0"/>
              </a:rPr>
              <a:t> </a:t>
            </a:r>
            <a:r>
              <a:rPr lang="en-US" altLang="zh-CN" dirty="0" err="1">
                <a:latin typeface="Consolas" panose="020B0609020204030204" pitchFamily="49" charset="0"/>
              </a:rPr>
              <a:t>tetrahedron.h</a:t>
            </a:r>
            <a:r>
              <a:rPr lang="en-US" altLang="zh-CN" dirty="0">
                <a:latin typeface="Consolas" panose="020B0609020204030204" pitchFamily="49" charset="0"/>
              </a:rPr>
              <a:t>,</a:t>
            </a:r>
            <a:r>
              <a:rPr lang="zh-CN" altLang="en-US" dirty="0">
                <a:latin typeface="Consolas" panose="020B0609020204030204" pitchFamily="49" charset="0"/>
              </a:rPr>
              <a:t> </a:t>
            </a:r>
            <a:r>
              <a:rPr lang="en-US" altLang="zh-CN" dirty="0" err="1">
                <a:latin typeface="Consolas" panose="020B0609020204030204" pitchFamily="49" charset="0"/>
              </a:rPr>
              <a:t>pentagonal_pyramid.h</a:t>
            </a:r>
            <a:r>
              <a:rPr lang="en-US" altLang="zh-CN" dirty="0">
                <a:latin typeface="Consolas" panose="020B0609020204030204" pitchFamily="49" charset="0"/>
              </a:rPr>
              <a:t>. In addition, a cube is implemented through the combination definition of planes.</a:t>
            </a:r>
          </a:p>
          <a:p>
            <a:pPr marL="36900" indent="0">
              <a:buNone/>
            </a:pPr>
            <a:endParaRPr lang="en-US" altLang="zh-CN" dirty="0">
              <a:latin typeface="Consolas" panose="020B0609020204030204" pitchFamily="49" charset="0"/>
            </a:endParaRPr>
          </a:p>
          <a:p>
            <a:pPr marL="36900" indent="0">
              <a:buNone/>
            </a:pPr>
            <a:r>
              <a:rPr lang="en-US" altLang="zh-CN" dirty="0">
                <a:latin typeface="Consolas" panose="020B0609020204030204" pitchFamily="49" charset="0"/>
              </a:rPr>
              <a:t>Each of these models inherits two important data definitions, </a:t>
            </a:r>
            <a:r>
              <a:rPr lang="en-US" altLang="zh-CN" dirty="0" err="1">
                <a:latin typeface="Consolas" panose="020B0609020204030204" pitchFamily="49" charset="0"/>
              </a:rPr>
              <a:t>object.h</a:t>
            </a:r>
            <a:r>
              <a:rPr lang="en-US" altLang="zh-CN" dirty="0">
                <a:latin typeface="Consolas" panose="020B0609020204030204" pitchFamily="49" charset="0"/>
              </a:rPr>
              <a:t> and object.cpp, the other is </a:t>
            </a:r>
            <a:r>
              <a:rPr lang="en-US" altLang="zh-CN" dirty="0" err="1">
                <a:latin typeface="Consolas" panose="020B0609020204030204" pitchFamily="49" charset="0"/>
              </a:rPr>
              <a:t>vector.h</a:t>
            </a:r>
            <a:r>
              <a:rPr lang="en-US" altLang="zh-CN" dirty="0">
                <a:latin typeface="Consolas" panose="020B0609020204030204" pitchFamily="49" charset="0"/>
              </a:rPr>
              <a:t> and vector.cpp. The Object class definition implements the most basic property setting and obtaining method of the model, while the Vector defines and implements the basic transformation operation of model coordinates in the scene.</a:t>
            </a:r>
            <a:endParaRPr lang="zh-CN" altLang="en-US" dirty="0">
              <a:latin typeface="Consolas" panose="020B0609020204030204" pitchFamily="49" charset="0"/>
            </a:endParaRPr>
          </a:p>
        </p:txBody>
      </p:sp>
      <p:pic>
        <p:nvPicPr>
          <p:cNvPr id="4" name="图片 3">
            <a:extLst>
              <a:ext uri="{FF2B5EF4-FFF2-40B4-BE49-F238E27FC236}">
                <a16:creationId xmlns:a16="http://schemas.microsoft.com/office/drawing/2014/main" id="{E080D7B1-613C-4B85-9099-D7937C7BDF32}"/>
              </a:ext>
            </a:extLst>
          </p:cNvPr>
          <p:cNvPicPr>
            <a:picLocks noChangeAspect="1"/>
          </p:cNvPicPr>
          <p:nvPr/>
        </p:nvPicPr>
        <p:blipFill>
          <a:blip r:embed="rId2"/>
          <a:stretch>
            <a:fillRect/>
          </a:stretch>
        </p:blipFill>
        <p:spPr>
          <a:xfrm>
            <a:off x="9131543" y="0"/>
            <a:ext cx="3060457" cy="4877223"/>
          </a:xfrm>
          <a:prstGeom prst="rect">
            <a:avLst/>
          </a:prstGeom>
        </p:spPr>
      </p:pic>
    </p:spTree>
    <p:extLst>
      <p:ext uri="{BB962C8B-B14F-4D97-AF65-F5344CB8AC3E}">
        <p14:creationId xmlns:p14="http://schemas.microsoft.com/office/powerpoint/2010/main" val="34289999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8B34FE2-898C-4392-B167-9520886F0258}"/>
              </a:ext>
            </a:extLst>
          </p:cNvPr>
          <p:cNvSpPr>
            <a:spLocks noGrp="1"/>
          </p:cNvSpPr>
          <p:nvPr>
            <p:ph type="title"/>
          </p:nvPr>
        </p:nvSpPr>
        <p:spPr/>
        <p:txBody>
          <a:bodyPr/>
          <a:lstStyle/>
          <a:p>
            <a:pPr algn="l"/>
            <a:r>
              <a:rPr lang="en-US" altLang="zh-CN" dirty="0"/>
              <a:t>light </a:t>
            </a:r>
            <a:r>
              <a:rPr lang="en-US" altLang="zh-CN" dirty="0" err="1"/>
              <a:t>souce</a:t>
            </a:r>
            <a:r>
              <a:rPr lang="en-US" altLang="zh-CN" dirty="0"/>
              <a:t> and shadows</a:t>
            </a:r>
            <a:endParaRPr lang="zh-CN" altLang="en-US" dirty="0"/>
          </a:p>
        </p:txBody>
      </p:sp>
      <p:pic>
        <p:nvPicPr>
          <p:cNvPr id="4" name="内容占位符 3">
            <a:extLst>
              <a:ext uri="{FF2B5EF4-FFF2-40B4-BE49-F238E27FC236}">
                <a16:creationId xmlns:a16="http://schemas.microsoft.com/office/drawing/2014/main" id="{A683DE05-680A-42CF-8336-57E9F4F9A09E}"/>
              </a:ext>
            </a:extLst>
          </p:cNvPr>
          <p:cNvPicPr>
            <a:picLocks noGrp="1" noChangeAspect="1"/>
          </p:cNvPicPr>
          <p:nvPr>
            <p:ph idx="1"/>
          </p:nvPr>
        </p:nvPicPr>
        <p:blipFill>
          <a:blip r:embed="rId2"/>
          <a:stretch>
            <a:fillRect/>
          </a:stretch>
        </p:blipFill>
        <p:spPr>
          <a:xfrm>
            <a:off x="913795" y="1813072"/>
            <a:ext cx="6558406" cy="5044928"/>
          </a:xfrm>
          <a:prstGeom prst="rect">
            <a:avLst/>
          </a:prstGeom>
        </p:spPr>
      </p:pic>
      <p:sp>
        <p:nvSpPr>
          <p:cNvPr id="5" name="文本框 4">
            <a:extLst>
              <a:ext uri="{FF2B5EF4-FFF2-40B4-BE49-F238E27FC236}">
                <a16:creationId xmlns:a16="http://schemas.microsoft.com/office/drawing/2014/main" id="{DEC9DF74-A082-41AF-B3AD-1B9110487D02}"/>
              </a:ext>
            </a:extLst>
          </p:cNvPr>
          <p:cNvSpPr txBox="1"/>
          <p:nvPr/>
        </p:nvSpPr>
        <p:spPr>
          <a:xfrm>
            <a:off x="8117352" y="1813072"/>
            <a:ext cx="3305391" cy="1938992"/>
          </a:xfrm>
          <a:prstGeom prst="rect">
            <a:avLst/>
          </a:prstGeom>
          <a:noFill/>
        </p:spPr>
        <p:txBody>
          <a:bodyPr wrap="square" rtlCol="0">
            <a:spAutoFit/>
          </a:bodyPr>
          <a:lstStyle/>
          <a:p>
            <a:r>
              <a:rPr lang="en-US" altLang="zh-CN" sz="2000" dirty="0">
                <a:latin typeface="Consolas" panose="020B0609020204030204" pitchFamily="49" charset="0"/>
              </a:rPr>
              <a:t>The code on the left defines the shadow information generated by the interaction between the two light sources and the object.</a:t>
            </a:r>
            <a:endParaRPr lang="zh-CN" altLang="en-US" sz="2000" dirty="0">
              <a:latin typeface="Consolas" panose="020B0609020204030204" pitchFamily="49" charset="0"/>
            </a:endParaRPr>
          </a:p>
        </p:txBody>
      </p:sp>
    </p:spTree>
    <p:extLst>
      <p:ext uri="{BB962C8B-B14F-4D97-AF65-F5344CB8AC3E}">
        <p14:creationId xmlns:p14="http://schemas.microsoft.com/office/powerpoint/2010/main" val="35794155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885E5415-050F-46F1-8C16-329D62609C83}"/>
              </a:ext>
            </a:extLst>
          </p:cNvPr>
          <p:cNvPicPr>
            <a:picLocks noChangeAspect="1"/>
          </p:cNvPicPr>
          <p:nvPr/>
        </p:nvPicPr>
        <p:blipFill>
          <a:blip r:embed="rId2"/>
          <a:stretch>
            <a:fillRect/>
          </a:stretch>
        </p:blipFill>
        <p:spPr>
          <a:xfrm>
            <a:off x="3274543" y="934622"/>
            <a:ext cx="5642913" cy="5941521"/>
          </a:xfrm>
          <a:prstGeom prst="rect">
            <a:avLst/>
          </a:prstGeom>
        </p:spPr>
      </p:pic>
      <p:sp>
        <p:nvSpPr>
          <p:cNvPr id="5" name="文本框 4">
            <a:extLst>
              <a:ext uri="{FF2B5EF4-FFF2-40B4-BE49-F238E27FC236}">
                <a16:creationId xmlns:a16="http://schemas.microsoft.com/office/drawing/2014/main" id="{7D31A032-9979-4D4C-B390-110DB3D0B0BB}"/>
              </a:ext>
            </a:extLst>
          </p:cNvPr>
          <p:cNvSpPr txBox="1"/>
          <p:nvPr/>
        </p:nvSpPr>
        <p:spPr>
          <a:xfrm>
            <a:off x="3274542" y="304800"/>
            <a:ext cx="5642913" cy="461665"/>
          </a:xfrm>
          <a:prstGeom prst="rect">
            <a:avLst/>
          </a:prstGeom>
          <a:noFill/>
        </p:spPr>
        <p:txBody>
          <a:bodyPr wrap="square" rtlCol="0">
            <a:spAutoFit/>
          </a:bodyPr>
          <a:lstStyle/>
          <a:p>
            <a:pPr algn="ctr"/>
            <a:r>
              <a:rPr lang="en-US" altLang="zh-CN" sz="2400" dirty="0"/>
              <a:t>the experimental result</a:t>
            </a:r>
            <a:endParaRPr lang="zh-CN" altLang="en-US" sz="2400" dirty="0"/>
          </a:p>
        </p:txBody>
      </p:sp>
    </p:spTree>
    <p:extLst>
      <p:ext uri="{BB962C8B-B14F-4D97-AF65-F5344CB8AC3E}">
        <p14:creationId xmlns:p14="http://schemas.microsoft.com/office/powerpoint/2010/main" val="256130844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石板">
  <a:themeElements>
    <a:clrScheme name="石板">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石板">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石板">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docProps/app.xml><?xml version="1.0" encoding="utf-8"?>
<Properties xmlns="http://schemas.openxmlformats.org/officeDocument/2006/extended-properties" xmlns:vt="http://schemas.openxmlformats.org/officeDocument/2006/docPropsVTypes">
  <Template>石板</Template>
  <TotalTime>117</TotalTime>
  <Words>674</Words>
  <Application>Microsoft Office PowerPoint</Application>
  <PresentationFormat>宽屏</PresentationFormat>
  <Paragraphs>63</Paragraphs>
  <Slides>10</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10</vt:i4>
      </vt:variant>
    </vt:vector>
  </HeadingPairs>
  <TitlesOfParts>
    <vt:vector size="15" baseType="lpstr">
      <vt:lpstr>Arial</vt:lpstr>
      <vt:lpstr>Calisto MT</vt:lpstr>
      <vt:lpstr>Consolas</vt:lpstr>
      <vt:lpstr>Wingdings 2</vt:lpstr>
      <vt:lpstr>石板</vt:lpstr>
      <vt:lpstr>Global Illumination Models</vt:lpstr>
      <vt:lpstr>Global Illumination </vt:lpstr>
      <vt:lpstr>Summary of Illumination Models</vt:lpstr>
      <vt:lpstr>Ray Tracing</vt:lpstr>
      <vt:lpstr>Introduction of the model</vt:lpstr>
      <vt:lpstr>The explanation of model——Color</vt:lpstr>
      <vt:lpstr>The explanation of model——Object</vt:lpstr>
      <vt:lpstr>light souce and shadows</vt:lpstr>
      <vt:lpstr>PowerPoint 演示文稿</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Global Illumination Models</dc:title>
  <dc:creator>雷 沁欣</dc:creator>
  <cp:lastModifiedBy>雷 沁欣</cp:lastModifiedBy>
  <cp:revision>42</cp:revision>
  <dcterms:created xsi:type="dcterms:W3CDTF">2019-06-04T06:19:44Z</dcterms:created>
  <dcterms:modified xsi:type="dcterms:W3CDTF">2019-06-04T08:31:10Z</dcterms:modified>
</cp:coreProperties>
</file>