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8" r:id="rId4"/>
    <p:sldId id="257" r:id="rId5"/>
    <p:sldId id="260" r:id="rId6"/>
    <p:sldId id="262" r:id="rId7"/>
    <p:sldId id="261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116F7-DD6D-DC48-8ACD-83D5303CD841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5CB0E-A1C3-4147-B2EF-C05EB7EFEF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3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5CB0E-A1C3-4147-B2EF-C05EB7EFEF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415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、内容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DB3C13-F353-0A42-9DFA-1E40CE5DD9FC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1DE93CB4-C2C9-4548-963C-CDB7FB1838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9742" y="4336284"/>
            <a:ext cx="6613023" cy="67191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+mn-lt"/>
                <a:ea typeface="黑体"/>
                <a:cs typeface="黑体"/>
              </a:rPr>
              <a:t>MOOCs</a:t>
            </a:r>
            <a:r>
              <a:rPr lang="zh-CN" altLang="zh-CN" sz="3600" dirty="0">
                <a:latin typeface="黑体"/>
                <a:ea typeface="黑体"/>
                <a:cs typeface="黑体"/>
              </a:rPr>
              <a:t>的游戏属性与反馈周期</a:t>
            </a:r>
            <a:r>
              <a:rPr lang="en-US" altLang="zh-CN" sz="3600" dirty="0" smtClean="0">
                <a:effectLst/>
                <a:latin typeface="黑体"/>
                <a:ea typeface="黑体"/>
                <a:cs typeface="黑体"/>
              </a:rPr>
              <a:t> 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69980" y="5650523"/>
            <a:ext cx="3532785" cy="78805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2400" dirty="0" smtClean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中国人民大学 卢山</a:t>
            </a:r>
            <a:endParaRPr kumimoji="1" lang="en-US" altLang="zh-CN" sz="2400" dirty="0" smtClean="0">
              <a:solidFill>
                <a:srgbClr val="990000"/>
              </a:solidFill>
              <a:latin typeface="楷体"/>
              <a:ea typeface="楷体"/>
              <a:cs typeface="楷体"/>
            </a:endParaRPr>
          </a:p>
          <a:p>
            <a:pPr algn="r"/>
            <a:endParaRPr kumimoji="1" lang="en-US" altLang="zh-CN" sz="2400" dirty="0" smtClean="0">
              <a:solidFill>
                <a:srgbClr val="990000"/>
              </a:solidFill>
              <a:latin typeface="楷体"/>
              <a:ea typeface="楷体"/>
              <a:cs typeface="楷体"/>
            </a:endParaRPr>
          </a:p>
          <a:p>
            <a:pPr algn="r"/>
            <a:r>
              <a:rPr kumimoji="1" lang="zh-CN" altLang="zh-CN" sz="2400" dirty="0" smtClean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2</a:t>
            </a:r>
            <a:r>
              <a:rPr kumimoji="1" lang="en-US" altLang="zh-CN" sz="2400" dirty="0" smtClean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013.10.24</a:t>
            </a:r>
          </a:p>
          <a:p>
            <a:pPr algn="r"/>
            <a:endParaRPr kumimoji="1" lang="zh-CN" altLang="en-US" sz="2400" dirty="0">
              <a:solidFill>
                <a:srgbClr val="990000"/>
              </a:solidFill>
              <a:latin typeface="楷体"/>
              <a:ea typeface="楷体"/>
              <a:cs typeface="楷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6" y="3163637"/>
            <a:ext cx="2647363" cy="9241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4310" r="7676"/>
          <a:stretch/>
        </p:blipFill>
        <p:spPr>
          <a:xfrm>
            <a:off x="491266" y="1503723"/>
            <a:ext cx="2671486" cy="14260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66" y="761294"/>
            <a:ext cx="2671486" cy="5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4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14" y="424473"/>
            <a:ext cx="2506253" cy="816463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主要内容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7805430" cy="2359767"/>
          </a:xfrm>
        </p:spPr>
        <p:txBody>
          <a:bodyPr>
            <a:normAutofit/>
          </a:bodyPr>
          <a:lstStyle/>
          <a:p>
            <a:r>
              <a:rPr lang="zh-CN" altLang="zh-CN" sz="2800" b="1" dirty="0">
                <a:solidFill>
                  <a:srgbClr val="990000"/>
                </a:solidFill>
              </a:rPr>
              <a:t>课程反馈周期短，拥有和游戏一样的迷人</a:t>
            </a:r>
            <a:r>
              <a:rPr lang="zh-CN" altLang="zh-CN" sz="2800" b="1" dirty="0" smtClean="0">
                <a:solidFill>
                  <a:srgbClr val="990000"/>
                </a:solidFill>
              </a:rPr>
              <a:t>属性</a:t>
            </a:r>
            <a:endParaRPr lang="en-US" altLang="zh-CN" sz="2800" b="1" dirty="0" smtClean="0">
              <a:solidFill>
                <a:srgbClr val="990000"/>
              </a:solidFill>
            </a:endParaRPr>
          </a:p>
          <a:p>
            <a:r>
              <a:rPr lang="en-US" altLang="zh-CN" sz="2800" b="1" dirty="0">
                <a:solidFill>
                  <a:srgbClr val="990000"/>
                </a:solidFill>
              </a:rPr>
              <a:t>MOOCs</a:t>
            </a:r>
            <a:r>
              <a:rPr lang="zh-CN" altLang="zh-CN" sz="2800" b="1" dirty="0">
                <a:solidFill>
                  <a:srgbClr val="990000"/>
                </a:solidFill>
              </a:rPr>
              <a:t>反馈系统</a:t>
            </a:r>
            <a:r>
              <a:rPr lang="zh-CN" altLang="zh-CN" sz="2800" b="1" dirty="0" smtClean="0">
                <a:solidFill>
                  <a:srgbClr val="990000"/>
                </a:solidFill>
              </a:rPr>
              <a:t>的选择</a:t>
            </a:r>
            <a:endParaRPr lang="en-US" altLang="zh-CN" sz="2800" b="1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zh-CN" sz="2800" b="1" dirty="0" err="1" smtClean="0">
                <a:solidFill>
                  <a:srgbClr val="990000"/>
                </a:solidFill>
              </a:rPr>
              <a:t>Autograder</a:t>
            </a:r>
            <a:r>
              <a:rPr lang="en-US" altLang="zh-CN" sz="2800" b="1" dirty="0" smtClean="0">
                <a:solidFill>
                  <a:srgbClr val="99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990000"/>
                </a:solidFill>
              </a:rPr>
              <a:t>or</a:t>
            </a:r>
            <a:r>
              <a:rPr lang="en-US" altLang="zh-CN" sz="2800" b="1" dirty="0" smtClean="0">
                <a:solidFill>
                  <a:srgbClr val="990000"/>
                </a:solidFill>
              </a:rPr>
              <a:t> </a:t>
            </a:r>
            <a:r>
              <a:rPr lang="en-US" altLang="zh-CN" sz="2800" b="1" dirty="0">
                <a:solidFill>
                  <a:srgbClr val="990000"/>
                </a:solidFill>
              </a:rPr>
              <a:t>Peer Assessment</a:t>
            </a:r>
            <a:r>
              <a:rPr lang="en-US" altLang="zh-CN" sz="2800" dirty="0">
                <a:solidFill>
                  <a:srgbClr val="990000"/>
                </a:solidFill>
              </a:rPr>
              <a:t> </a:t>
            </a:r>
            <a:r>
              <a:rPr lang="en-US" altLang="zh-CN" sz="2800" dirty="0" smtClean="0">
                <a:solidFill>
                  <a:srgbClr val="990000"/>
                </a:solidFill>
              </a:rPr>
              <a:t> </a:t>
            </a:r>
            <a:r>
              <a:rPr lang="zh-CN" altLang="zh-CN" sz="2800" b="1" dirty="0">
                <a:solidFill>
                  <a:srgbClr val="990000"/>
                </a:solidFill>
              </a:rPr>
              <a:t>?</a:t>
            </a:r>
            <a:endParaRPr kumimoji="1" lang="zh-CN" altLang="en-US" sz="2800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7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39" y="5347413"/>
            <a:ext cx="2469594" cy="710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639" y="2622957"/>
            <a:ext cx="2463800" cy="252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46" y="5259449"/>
            <a:ext cx="2829461" cy="7989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46" y="2622957"/>
            <a:ext cx="2698077" cy="2471282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2021" y="189789"/>
            <a:ext cx="2389466" cy="831063"/>
          </a:xfrm>
        </p:spPr>
        <p:txBody>
          <a:bodyPr/>
          <a:lstStyle/>
          <a:p>
            <a:pPr algn="l"/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个人背景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2021" y="1109545"/>
            <a:ext cx="4243447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accent1"/>
                </a:solidFill>
              </a:rPr>
              <a:t>Senior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undergraduate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accent1"/>
                </a:solidFill>
              </a:rPr>
              <a:t>Major: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en-US" dirty="0" smtClean="0">
                <a:solidFill>
                  <a:schemeClr val="accent1"/>
                </a:solidFill>
              </a:rPr>
              <a:t>Agricultural Economics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accent1"/>
                </a:solidFill>
              </a:rPr>
              <a:t>Double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Major: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Applied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en-US" dirty="0" smtClean="0">
                <a:solidFill>
                  <a:schemeClr val="accent1"/>
                </a:solidFill>
              </a:rPr>
              <a:t>Mathematics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021" y="744558"/>
            <a:ext cx="3761704" cy="831063"/>
          </a:xfrm>
        </p:spPr>
        <p:txBody>
          <a:bodyPr/>
          <a:lstStyle/>
          <a:p>
            <a:pPr algn="l"/>
            <a:r>
              <a:rPr kumimoji="1" lang="zh-CN" altLang="en-US" dirty="0" smtClean="0">
                <a:latin typeface="黑体"/>
                <a:ea typeface="黑体"/>
                <a:cs typeface="黑体"/>
              </a:rPr>
              <a:t>游戏的四大属性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22157" r="20909"/>
          <a:stretch/>
        </p:blipFill>
        <p:spPr>
          <a:xfrm>
            <a:off x="5569244" y="2029296"/>
            <a:ext cx="2921893" cy="3855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2209800"/>
            <a:ext cx="3827396" cy="3916363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目标</a:t>
            </a:r>
            <a:endParaRPr kumimoji="1" lang="en-US" altLang="zh-CN" sz="3600" dirty="0" smtClean="0">
              <a:solidFill>
                <a:schemeClr val="accent1"/>
              </a:solidFill>
              <a:latin typeface="楷体"/>
              <a:ea typeface="楷体"/>
              <a:cs typeface="楷体"/>
            </a:endParaRPr>
          </a:p>
          <a:p>
            <a:r>
              <a:rPr kumimoji="1" lang="zh-CN" altLang="en-US" sz="3600" dirty="0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规则</a:t>
            </a:r>
            <a:endParaRPr kumimoji="1" lang="en-US" altLang="zh-CN" sz="3600" dirty="0" smtClean="0">
              <a:solidFill>
                <a:schemeClr val="accent1"/>
              </a:solidFill>
              <a:latin typeface="楷体"/>
              <a:ea typeface="楷体"/>
              <a:cs typeface="楷体"/>
            </a:endParaRPr>
          </a:p>
          <a:p>
            <a:r>
              <a:rPr kumimoji="1" lang="zh-CN" altLang="en-US" sz="3600" b="1" dirty="0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反馈系统</a:t>
            </a:r>
            <a:endParaRPr kumimoji="1" lang="en-US" altLang="zh-CN" sz="3600" b="1" dirty="0" smtClean="0">
              <a:solidFill>
                <a:schemeClr val="accent1"/>
              </a:solidFill>
              <a:latin typeface="楷体"/>
              <a:ea typeface="楷体"/>
              <a:cs typeface="楷体"/>
            </a:endParaRPr>
          </a:p>
          <a:p>
            <a:r>
              <a:rPr kumimoji="1" lang="zh-CN" altLang="en-US" sz="3600" dirty="0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自愿参与</a:t>
            </a:r>
            <a:endParaRPr kumimoji="1" lang="zh-CN" altLang="en-US" sz="3600" dirty="0">
              <a:solidFill>
                <a:schemeClr val="accent1"/>
              </a:solidFill>
              <a:latin typeface="楷体"/>
              <a:ea typeface="楷体"/>
              <a:cs typeface="楷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15227" y="5929933"/>
            <a:ext cx="264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90000"/>
                </a:solidFill>
              </a:rPr>
              <a:t>Jane </a:t>
            </a:r>
            <a:r>
              <a:rPr lang="en-US" altLang="zh-CN" b="1" dirty="0" err="1" smtClean="0">
                <a:solidFill>
                  <a:srgbClr val="990000"/>
                </a:solidFill>
              </a:rPr>
              <a:t>McGonigal</a:t>
            </a:r>
            <a:endParaRPr lang="en-US" altLang="zh-CN" b="1" dirty="0" smtClean="0">
              <a:solidFill>
                <a:srgbClr val="990000"/>
              </a:solidFill>
            </a:endParaRPr>
          </a:p>
          <a:p>
            <a:pPr algn="ctr"/>
            <a:r>
              <a:rPr lang="zh-CN" altLang="zh-CN" b="1" dirty="0" smtClean="0">
                <a:solidFill>
                  <a:srgbClr val="990000"/>
                </a:solidFill>
              </a:rPr>
              <a:t>简</a:t>
            </a:r>
            <a:r>
              <a:rPr lang="zh-CN" altLang="zh-CN" b="1" dirty="0">
                <a:solidFill>
                  <a:srgbClr val="990000"/>
                </a:solidFill>
              </a:rPr>
              <a:t>·</a:t>
            </a:r>
            <a:r>
              <a:rPr lang="zh-CN" altLang="zh-CN" b="1" dirty="0" smtClean="0">
                <a:solidFill>
                  <a:srgbClr val="990000"/>
                </a:solidFill>
              </a:rPr>
              <a:t>麦戈尼格尔</a:t>
            </a:r>
            <a:r>
              <a:rPr lang="en-US" altLang="zh-CN" b="1" dirty="0" smtClean="0">
                <a:solidFill>
                  <a:srgbClr val="990000"/>
                </a:solidFill>
                <a:effectLst/>
              </a:rPr>
              <a:t> </a:t>
            </a:r>
            <a:endParaRPr kumimoji="1" lang="zh-CN" alt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8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9" y="114300"/>
            <a:ext cx="1983815" cy="2141818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46664"/>
              </p:ext>
            </p:extLst>
          </p:nvPr>
        </p:nvGraphicFramePr>
        <p:xfrm>
          <a:off x="956235" y="865979"/>
          <a:ext cx="7186707" cy="570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412"/>
                <a:gridCol w="2779059"/>
                <a:gridCol w="2226236"/>
              </a:tblGrid>
              <a:tr h="866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课堂形式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楷体"/>
                          <a:cs typeface="楷体"/>
                        </a:rPr>
                        <a:t>MOOCs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传统课堂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/>
                </a:tc>
              </a:tr>
              <a:tr h="1135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3200" kern="100" dirty="0">
                          <a:solidFill>
                            <a:srgbClr val="990000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目标</a:t>
                      </a:r>
                      <a:endParaRPr lang="en-US" sz="3200" kern="100" dirty="0">
                        <a:solidFill>
                          <a:srgbClr val="990000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完成课程，获得证书</a:t>
                      </a:r>
                      <a:endParaRPr lang="en-US" sz="1800" kern="100" dirty="0">
                        <a:solidFill>
                          <a:srgbClr val="00000A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Statement of Accomplishment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完成课</a:t>
                      </a:r>
                      <a:r>
                        <a:rPr lang="zh-CN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程，获得学分</a:t>
                      </a:r>
                      <a:endParaRPr lang="en-US" sz="1800" kern="100" dirty="0">
                        <a:solidFill>
                          <a:srgbClr val="00000A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 anchorCtr="1"/>
                </a:tc>
              </a:tr>
              <a:tr h="14328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3200" kern="100" dirty="0">
                          <a:solidFill>
                            <a:srgbClr val="990000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规则</a:t>
                      </a:r>
                      <a:endParaRPr lang="en-US" sz="3200" kern="100" dirty="0">
                        <a:solidFill>
                          <a:srgbClr val="990000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观看</a:t>
                      </a:r>
                      <a:r>
                        <a:rPr lang="en-US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Video Lectures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参与</a:t>
                      </a:r>
                      <a:r>
                        <a:rPr lang="en-US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Discuss</a:t>
                      </a:r>
                      <a:r>
                        <a:rPr lang="en-US" altLang="zh-CN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ion</a:t>
                      </a:r>
                      <a:r>
                        <a:rPr lang="zh-CN" altLang="en-US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 </a:t>
                      </a:r>
                      <a:r>
                        <a:rPr lang="en-US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Forum</a:t>
                      </a:r>
                      <a:endParaRPr lang="en-US" sz="1800" kern="100" dirty="0">
                        <a:solidFill>
                          <a:srgbClr val="00000A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完成</a:t>
                      </a:r>
                      <a:r>
                        <a:rPr lang="en-US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Quiz</a:t>
                      </a:r>
                      <a:r>
                        <a:rPr lang="zh-CN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和</a:t>
                      </a:r>
                      <a:r>
                        <a:rPr lang="en-US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Assignment</a:t>
                      </a: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上课签</a:t>
                      </a:r>
                      <a:r>
                        <a:rPr lang="zh-CN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到</a:t>
                      </a:r>
                      <a:endParaRPr lang="en-US" sz="1800" kern="100" dirty="0">
                        <a:solidFill>
                          <a:srgbClr val="00000A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完成作业</a:t>
                      </a:r>
                      <a:endParaRPr lang="en-US" sz="1800" kern="100" dirty="0">
                        <a:solidFill>
                          <a:srgbClr val="00000A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参加考试</a:t>
                      </a:r>
                      <a:endParaRPr lang="en-US" sz="1800" kern="100" dirty="0">
                        <a:solidFill>
                          <a:srgbClr val="00000A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 anchorCtr="1"/>
                </a:tc>
              </a:tr>
              <a:tr h="11354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3200" kern="100" dirty="0">
                          <a:solidFill>
                            <a:srgbClr val="990000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反馈系统</a:t>
                      </a:r>
                      <a:endParaRPr lang="en-US" sz="3200" kern="100" dirty="0">
                        <a:solidFill>
                          <a:srgbClr val="990000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立即得到</a:t>
                      </a:r>
                      <a:r>
                        <a:rPr lang="en-US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Quiz</a:t>
                      </a:r>
                      <a:r>
                        <a:rPr lang="zh-CN" altLang="en-US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成绩</a:t>
                      </a:r>
                      <a:endParaRPr lang="en-US" altLang="zh-CN" sz="1800" kern="100" dirty="0" smtClean="0">
                        <a:solidFill>
                          <a:srgbClr val="00000A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altLang="en-US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及时获取</a:t>
                      </a:r>
                      <a:r>
                        <a:rPr lang="en-US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Assignment</a:t>
                      </a:r>
                      <a:r>
                        <a:rPr lang="zh-CN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成绩</a:t>
                      </a:r>
                      <a:endParaRPr lang="en-US" sz="1800" kern="100" dirty="0">
                        <a:solidFill>
                          <a:srgbClr val="00000A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结课后查</a:t>
                      </a:r>
                      <a:r>
                        <a:rPr lang="zh-CN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看</a:t>
                      </a:r>
                      <a:r>
                        <a:rPr lang="en-US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GPA</a:t>
                      </a:r>
                    </a:p>
                  </a:txBody>
                  <a:tcPr marL="68580" marR="68580" marT="0" marB="0" anchor="ctr" anchorCtr="1"/>
                </a:tc>
              </a:tr>
              <a:tr h="11354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3200" kern="100" dirty="0">
                          <a:solidFill>
                            <a:srgbClr val="990000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自愿参与</a:t>
                      </a:r>
                      <a:endParaRPr lang="en-US" sz="3200" kern="100" dirty="0">
                        <a:solidFill>
                          <a:srgbClr val="990000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自由选课</a:t>
                      </a:r>
                      <a:r>
                        <a:rPr lang="zh-CN" sz="1800" kern="100" dirty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，随时退课</a:t>
                      </a:r>
                      <a:endParaRPr lang="en-US" sz="1800" kern="100" dirty="0">
                        <a:solidFill>
                          <a:srgbClr val="00000A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有限制的选课</a:t>
                      </a:r>
                      <a:endParaRPr lang="en-US" altLang="zh-CN" sz="1800" kern="100" dirty="0" smtClean="0">
                        <a:solidFill>
                          <a:srgbClr val="00000A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 smtClean="0">
                          <a:solidFill>
                            <a:srgbClr val="00000A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选课后无法退课</a:t>
                      </a:r>
                      <a:endParaRPr lang="en-US" sz="1800" kern="100" dirty="0">
                        <a:solidFill>
                          <a:srgbClr val="00000A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 anchorCtr="1"/>
                </a:tc>
              </a:tr>
            </a:tbl>
          </a:graphicData>
        </a:graphic>
      </p:graphicFrame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956235" y="143499"/>
            <a:ext cx="7031720" cy="682576"/>
          </a:xfrm>
        </p:spPr>
        <p:txBody>
          <a:bodyPr/>
          <a:lstStyle/>
          <a:p>
            <a:pPr algn="ctr"/>
            <a:r>
              <a:rPr lang="en-US" altLang="zh-CN" sz="3200" dirty="0">
                <a:latin typeface="+mn-lt"/>
                <a:ea typeface="黑体"/>
                <a:cs typeface="黑体"/>
              </a:rPr>
              <a:t>MOOCs</a:t>
            </a:r>
            <a:r>
              <a:rPr kumimoji="1" lang="zh-CN" altLang="en-US" sz="3200" dirty="0" smtClean="0">
                <a:latin typeface="黑体"/>
                <a:ea typeface="黑体"/>
                <a:cs typeface="黑体"/>
              </a:rPr>
              <a:t>与传统课堂的游戏属性对比</a:t>
            </a:r>
            <a:endParaRPr kumimoji="1" lang="zh-CN" altLang="en-US" sz="32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7649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9" y="114300"/>
            <a:ext cx="1983815" cy="2141818"/>
          </a:xfrm>
          <a:prstGeom prst="rect">
            <a:avLst/>
          </a:prstGeom>
        </p:spPr>
      </p:pic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845734"/>
              </p:ext>
            </p:extLst>
          </p:nvPr>
        </p:nvGraphicFramePr>
        <p:xfrm>
          <a:off x="165234" y="715362"/>
          <a:ext cx="8891176" cy="538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942"/>
                <a:gridCol w="1365783"/>
                <a:gridCol w="1481863"/>
                <a:gridCol w="1481863"/>
                <a:gridCol w="1368878"/>
                <a:gridCol w="1594847"/>
              </a:tblGrid>
              <a:tr h="769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课堂形式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国内课堂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altLang="zh-CN" sz="2000" kern="100" dirty="0" smtClean="0">
                          <a:solidFill>
                            <a:schemeClr val="bg1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(</a:t>
                      </a: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中国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人民</a:t>
                      </a: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大学</a:t>
                      </a:r>
                      <a:r>
                        <a:rPr lang="en-US" altLang="zh-CN" sz="2000" kern="100" dirty="0" smtClean="0">
                          <a:solidFill>
                            <a:schemeClr val="bg1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)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国外课堂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altLang="zh-CN" sz="2000" kern="100" dirty="0" smtClean="0">
                          <a:solidFill>
                            <a:schemeClr val="bg1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(</a:t>
                      </a:r>
                      <a:r>
                        <a:rPr lang="en-US" sz="2000" b="0" kern="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楷体"/>
                          <a:cs typeface="楷体"/>
                        </a:rPr>
                        <a:t>UC Davis</a:t>
                      </a:r>
                      <a:r>
                        <a:rPr lang="en-US" altLang="zh-CN" sz="2000" kern="100" dirty="0" smtClean="0">
                          <a:solidFill>
                            <a:schemeClr val="bg1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)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0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楷体"/>
                          <a:cs typeface="楷体"/>
                        </a:rPr>
                        <a:t>MOOCs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(</a:t>
                      </a:r>
                      <a:r>
                        <a:rPr lang="en-US" sz="2000" b="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楷体"/>
                          <a:cs typeface="楷体"/>
                        </a:rPr>
                        <a:t>Coursera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)</a:t>
                      </a:r>
                    </a:p>
                  </a:txBody>
                  <a:tcPr marL="68580" marR="68580" marT="0" marB="0"/>
                </a:tc>
              </a:tr>
              <a:tr h="769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课程类别</a:t>
                      </a:r>
                      <a:endParaRPr lang="en-US" sz="1800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经管类</a:t>
                      </a:r>
                      <a:endParaRPr lang="en-US" sz="1600" kern="1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rgbClr val="990000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理工类</a:t>
                      </a:r>
                      <a:endParaRPr lang="en-US" sz="1600" kern="100" dirty="0">
                        <a:solidFill>
                          <a:srgbClr val="990000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经管类</a:t>
                      </a:r>
                      <a:endParaRPr lang="en-US" sz="1600" kern="1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rgbClr val="990000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理工类</a:t>
                      </a:r>
                      <a:endParaRPr lang="en-US" sz="1600" kern="100" dirty="0">
                        <a:solidFill>
                          <a:srgbClr val="990000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rgbClr val="990000"/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理工类</a:t>
                      </a:r>
                      <a:endParaRPr lang="en-US" sz="1600" kern="100" dirty="0">
                        <a:solidFill>
                          <a:srgbClr val="990000"/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</a:tr>
              <a:tr h="769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布置作业周期</a:t>
                      </a:r>
                      <a:endParaRPr lang="en-US" sz="1800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约</a:t>
                      </a:r>
                      <a:r>
                        <a:rPr lang="en-US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1</a:t>
                      </a: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个月</a:t>
                      </a:r>
                      <a:endParaRPr lang="en-US" sz="1600" kern="1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1</a:t>
                      </a:r>
                      <a:r>
                        <a:rPr lang="zh-CN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endParaRPr lang="en-US" sz="16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1-2</a:t>
                      </a: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endParaRPr lang="en-US" sz="1600" kern="1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1</a:t>
                      </a:r>
                      <a:r>
                        <a:rPr lang="zh-CN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endParaRPr lang="en-US" sz="16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2075" indent="-92075"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600" kern="100" dirty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1</a:t>
                      </a:r>
                      <a:r>
                        <a:rPr lang="zh-CN" sz="1600" kern="100" dirty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endParaRPr lang="en-US" sz="1600" kern="100" dirty="0">
                        <a:solidFill>
                          <a:schemeClr val="accent2">
                            <a:lumMod val="50000"/>
                            <a:lumOff val="50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</a:tr>
              <a:tr h="769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作业类型</a:t>
                      </a:r>
                      <a:endParaRPr lang="en-US" sz="1800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论文</a:t>
                      </a:r>
                      <a:r>
                        <a:rPr lang="en-US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/</a:t>
                      </a: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习题</a:t>
                      </a:r>
                      <a:endParaRPr lang="en-US" sz="1600" kern="1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习题</a:t>
                      </a:r>
                      <a:r>
                        <a:rPr lang="en-US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/</a:t>
                      </a:r>
                      <a:r>
                        <a:rPr lang="zh-CN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程序</a:t>
                      </a:r>
                      <a:endParaRPr lang="en-US" sz="16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论文</a:t>
                      </a:r>
                      <a:r>
                        <a:rPr lang="en-US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/</a:t>
                      </a: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习题</a:t>
                      </a:r>
                      <a:endParaRPr lang="en-US" sz="1600" kern="1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习题</a:t>
                      </a:r>
                      <a:r>
                        <a:rPr lang="en-US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/</a:t>
                      </a:r>
                      <a:r>
                        <a:rPr lang="zh-CN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程序</a:t>
                      </a:r>
                      <a:endParaRPr lang="en-US" sz="16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习题</a:t>
                      </a:r>
                      <a:r>
                        <a:rPr lang="en-US" sz="1600" kern="100" dirty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/</a:t>
                      </a:r>
                      <a:r>
                        <a:rPr lang="zh-CN" sz="1600" kern="100" dirty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程序</a:t>
                      </a:r>
                      <a:endParaRPr lang="en-US" sz="1600" kern="100" dirty="0">
                        <a:solidFill>
                          <a:schemeClr val="accent2">
                            <a:lumMod val="50000"/>
                            <a:lumOff val="50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</a:tr>
              <a:tr h="769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测验</a:t>
                      </a:r>
                      <a:r>
                        <a:rPr lang="en-US" sz="1800" kern="1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/</a:t>
                      </a: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考试</a:t>
                      </a:r>
                      <a:endParaRPr lang="en-US" sz="1800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周期</a:t>
                      </a:r>
                      <a:endParaRPr lang="en-US" sz="1800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期末</a:t>
                      </a:r>
                      <a:r>
                        <a:rPr lang="en-US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(16</a:t>
                      </a: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r>
                        <a:rPr lang="en-US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8</a:t>
                      </a:r>
                      <a:r>
                        <a:rPr lang="zh-CN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endParaRPr lang="en-US" sz="16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1-4</a:t>
                      </a: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endParaRPr lang="en-US" sz="1600" kern="1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4</a:t>
                      </a:r>
                      <a:r>
                        <a:rPr lang="zh-CN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endParaRPr lang="en-US" sz="16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600" kern="100" dirty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N/A</a:t>
                      </a:r>
                    </a:p>
                  </a:txBody>
                  <a:tcPr marL="68580" marR="68580" marT="0" marB="0" anchor="ctr"/>
                </a:tc>
              </a:tr>
              <a:tr h="769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作业成绩</a:t>
                      </a:r>
                      <a:endParaRPr lang="en-US" sz="1800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反馈时间</a:t>
                      </a:r>
                      <a:endParaRPr lang="en-US" sz="1800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期末</a:t>
                      </a:r>
                      <a:r>
                        <a:rPr lang="en-US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(16</a:t>
                      </a: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r>
                        <a:rPr lang="en-US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1-2</a:t>
                      </a:r>
                      <a:r>
                        <a:rPr lang="zh-CN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endParaRPr lang="en-US" sz="16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1</a:t>
                      </a: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endParaRPr lang="en-US" sz="1600" kern="1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1</a:t>
                      </a:r>
                      <a:r>
                        <a:rPr lang="zh-CN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endParaRPr lang="en-US" sz="16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立即</a:t>
                      </a:r>
                      <a:r>
                        <a:rPr lang="en-US" sz="1600" kern="100" dirty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/1</a:t>
                      </a:r>
                      <a:r>
                        <a:rPr lang="zh-CN" sz="1600" kern="100" dirty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r>
                        <a:rPr lang="en-US" sz="1600" kern="100" dirty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*</a:t>
                      </a:r>
                    </a:p>
                  </a:txBody>
                  <a:tcPr marL="68580" marR="68580" marT="0" marB="0" anchor="ctr"/>
                </a:tc>
              </a:tr>
              <a:tr h="769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考试成绩</a:t>
                      </a:r>
                      <a:endParaRPr lang="en-US" sz="1800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反馈时间</a:t>
                      </a:r>
                      <a:endParaRPr lang="en-US" sz="1800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期末</a:t>
                      </a:r>
                      <a:r>
                        <a:rPr lang="en-US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(16</a:t>
                      </a: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r>
                        <a:rPr lang="en-US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zh-CN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期末</a:t>
                      </a:r>
                      <a:r>
                        <a:rPr lang="en-US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(16</a:t>
                      </a:r>
                      <a:r>
                        <a:rPr lang="zh-CN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r>
                        <a:rPr lang="en-US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1-2</a:t>
                      </a:r>
                      <a:r>
                        <a:rPr lang="zh-CN" sz="1600" kern="1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endParaRPr lang="en-US" sz="1600" kern="1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1</a:t>
                      </a:r>
                      <a:r>
                        <a:rPr lang="zh-CN" sz="16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周</a:t>
                      </a:r>
                      <a:endParaRPr lang="en-US" sz="16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楷体"/>
                        <a:ea typeface="楷体"/>
                        <a:cs typeface="楷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6700" algn="l"/>
                        </a:tabLst>
                      </a:pPr>
                      <a:r>
                        <a:rPr lang="en-US" sz="1600" kern="100" dirty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楷体"/>
                          <a:ea typeface="楷体"/>
                          <a:cs typeface="楷体"/>
                        </a:rPr>
                        <a:t>N/A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8174" y="6175489"/>
            <a:ext cx="889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* Quiz</a:t>
            </a:r>
            <a:r>
              <a:rPr lang="zh-CN" altLang="zh-CN" dirty="0" smtClean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可以立即获得反馈</a:t>
            </a:r>
            <a:r>
              <a:rPr lang="en-US" altLang="zh-CN" dirty="0" smtClean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.</a:t>
            </a:r>
            <a:r>
              <a:rPr lang="zh-CN" altLang="en-US" dirty="0" smtClean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而</a:t>
            </a:r>
            <a:r>
              <a:rPr lang="en-US" altLang="zh-CN" dirty="0" smtClean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Assignment</a:t>
            </a:r>
            <a:r>
              <a:rPr lang="zh-CN" altLang="zh-CN" dirty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根据评判方式的</a:t>
            </a:r>
            <a:r>
              <a:rPr lang="zh-CN" altLang="zh-CN" dirty="0" smtClean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不同</a:t>
            </a:r>
            <a:r>
              <a:rPr lang="zh-CN" altLang="en-US" dirty="0" smtClean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有所差异</a:t>
            </a:r>
            <a:r>
              <a:rPr lang="zh-CN" altLang="zh-CN" dirty="0" smtClean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，</a:t>
            </a:r>
            <a:r>
              <a:rPr lang="en-US" altLang="zh-CN" dirty="0" err="1">
                <a:solidFill>
                  <a:srgbClr val="990000"/>
                </a:solidFill>
                <a:latin typeface="楷体"/>
                <a:ea typeface="楷体"/>
                <a:cs typeface="楷体"/>
              </a:rPr>
              <a:t>Autograder</a:t>
            </a:r>
            <a:r>
              <a:rPr lang="zh-CN" altLang="zh-CN" dirty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方式可以立即反馈学生得分，而</a:t>
            </a:r>
            <a:r>
              <a:rPr lang="en-US" altLang="zh-CN" dirty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Peer Assessment</a:t>
            </a:r>
            <a:r>
              <a:rPr lang="zh-CN" altLang="zh-CN" dirty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方式需要</a:t>
            </a:r>
            <a:r>
              <a:rPr lang="en-US" altLang="zh-CN" dirty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1</a:t>
            </a:r>
            <a:r>
              <a:rPr lang="zh-CN" altLang="zh-CN" dirty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周得到反馈</a:t>
            </a:r>
            <a:r>
              <a:rPr lang="en-US" altLang="zh-CN" dirty="0" smtClean="0">
                <a:solidFill>
                  <a:srgbClr val="990000"/>
                </a:solidFill>
                <a:effectLst/>
                <a:latin typeface="楷体"/>
                <a:ea typeface="楷体"/>
                <a:cs typeface="楷体"/>
              </a:rPr>
              <a:t> </a:t>
            </a:r>
            <a:endParaRPr kumimoji="1" lang="zh-CN" altLang="en-US" dirty="0">
              <a:solidFill>
                <a:srgbClr val="990000"/>
              </a:solidFill>
              <a:latin typeface="楷体"/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361494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812205"/>
            <a:ext cx="6508377" cy="11430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黑体"/>
                <a:cs typeface="黑体"/>
              </a:rPr>
              <a:t>MOOCs</a:t>
            </a:r>
            <a:r>
              <a:rPr lang="zh-CN" altLang="zh-CN" b="1" dirty="0">
                <a:latin typeface="黑体"/>
                <a:ea typeface="黑体"/>
                <a:cs typeface="黑体"/>
              </a:rPr>
              <a:t>反馈系统的选择</a:t>
            </a:r>
            <a:r>
              <a:rPr lang="en-US" altLang="zh-CN" dirty="0">
                <a:latin typeface="黑体"/>
                <a:ea typeface="黑体"/>
                <a:cs typeface="黑体"/>
              </a:rPr>
              <a:t> 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618580"/>
            <a:ext cx="6508377" cy="2914538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Quiz</a:t>
            </a:r>
            <a:r>
              <a:rPr kumimoji="1" lang="zh-CN" altLang="en-US" sz="3600" dirty="0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和</a:t>
            </a:r>
            <a:r>
              <a:rPr kumimoji="1" lang="zh-CN" altLang="zh-CN" sz="3600" dirty="0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A</a:t>
            </a:r>
            <a:r>
              <a:rPr kumimoji="1" lang="en-US" altLang="zh-CN" sz="3600" dirty="0" err="1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ssignment</a:t>
            </a:r>
            <a:r>
              <a:rPr kumimoji="1" lang="zh-CN" altLang="en-US" sz="3600" dirty="0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的区别</a:t>
            </a:r>
            <a:endParaRPr kumimoji="1" lang="en-US" altLang="zh-CN" sz="3600" dirty="0" smtClean="0">
              <a:solidFill>
                <a:schemeClr val="accent1"/>
              </a:solidFill>
              <a:latin typeface="楷体"/>
              <a:ea typeface="楷体"/>
              <a:cs typeface="楷体"/>
            </a:endParaRPr>
          </a:p>
          <a:p>
            <a:r>
              <a:rPr kumimoji="1" lang="en-US" altLang="zh-CN" sz="3600" dirty="0" err="1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Autograder</a:t>
            </a:r>
            <a:r>
              <a:rPr kumimoji="1" lang="zh-CN" altLang="en-US" sz="3600" dirty="0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的优势</a:t>
            </a:r>
            <a:endParaRPr kumimoji="1" lang="en-US" altLang="zh-CN" sz="3600" dirty="0" smtClean="0">
              <a:solidFill>
                <a:schemeClr val="accent1"/>
              </a:solidFill>
              <a:latin typeface="楷体"/>
              <a:ea typeface="楷体"/>
              <a:cs typeface="楷体"/>
            </a:endParaRPr>
          </a:p>
          <a:p>
            <a:r>
              <a:rPr kumimoji="1" lang="zh-CN" altLang="zh-CN" sz="3600" dirty="0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P</a:t>
            </a:r>
            <a:r>
              <a:rPr kumimoji="1" lang="en-US" altLang="zh-CN" sz="3600" dirty="0" err="1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eer</a:t>
            </a:r>
            <a:r>
              <a:rPr kumimoji="1" lang="zh-CN" altLang="en-US" sz="3600" dirty="0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 </a:t>
            </a:r>
            <a:r>
              <a:rPr kumimoji="1" lang="en-US" altLang="zh-CN" sz="3600" dirty="0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Assignment</a:t>
            </a:r>
            <a:r>
              <a:rPr kumimoji="1" lang="zh-CN" altLang="en-US" sz="3600" dirty="0" smtClean="0">
                <a:solidFill>
                  <a:schemeClr val="accent1"/>
                </a:solidFill>
                <a:latin typeface="楷体"/>
                <a:ea typeface="楷体"/>
                <a:cs typeface="楷体"/>
              </a:rPr>
              <a:t>的优势</a:t>
            </a:r>
            <a:endParaRPr kumimoji="1" lang="zh-CN" altLang="en-US" sz="3600" dirty="0">
              <a:solidFill>
                <a:schemeClr val="accent1"/>
              </a:solidFill>
              <a:latin typeface="楷体"/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81838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593222"/>
            <a:ext cx="6508377" cy="1143000"/>
          </a:xfrm>
        </p:spPr>
        <p:txBody>
          <a:bodyPr/>
          <a:lstStyle/>
          <a:p>
            <a:r>
              <a:rPr kumimoji="1" lang="en-US" altLang="zh-CN" sz="6000" dirty="0" smtClean="0"/>
              <a:t>END</a:t>
            </a:r>
            <a:endParaRPr kumimoji="1"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718119"/>
            <a:ext cx="6508377" cy="206778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我的联系方式</a:t>
            </a:r>
            <a:endParaRPr kumimoji="1" lang="en-US" altLang="zh-CN" sz="2800" dirty="0" smtClean="0">
              <a:solidFill>
                <a:srgbClr val="990000"/>
              </a:solidFill>
              <a:latin typeface="楷体"/>
              <a:ea typeface="楷体"/>
              <a:cs typeface="楷体"/>
            </a:endParaRPr>
          </a:p>
          <a:p>
            <a:r>
              <a:rPr kumimoji="1" lang="zh-CN" altLang="en-US" sz="2800" dirty="0" smtClean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卢山</a:t>
            </a:r>
            <a:endParaRPr kumimoji="1" lang="en-US" altLang="zh-CN" sz="2800" dirty="0" smtClean="0">
              <a:solidFill>
                <a:srgbClr val="990000"/>
              </a:solidFill>
              <a:latin typeface="楷体"/>
              <a:ea typeface="楷体"/>
              <a:cs typeface="楷体"/>
            </a:endParaRPr>
          </a:p>
          <a:p>
            <a:r>
              <a:rPr kumimoji="1" lang="zh-CN" altLang="en-US" sz="2800" dirty="0" smtClean="0">
                <a:solidFill>
                  <a:srgbClr val="990000"/>
                </a:solidFill>
                <a:latin typeface="楷体"/>
                <a:ea typeface="楷体"/>
                <a:cs typeface="楷体"/>
              </a:rPr>
              <a:t>电子邮箱 </a:t>
            </a:r>
            <a:r>
              <a:rPr kumimoji="1" lang="en-US" altLang="zh-CN" sz="2800" dirty="0" smtClean="0">
                <a:solidFill>
                  <a:srgbClr val="990000"/>
                </a:solidFill>
                <a:latin typeface="+mj-lt"/>
                <a:ea typeface="楷体"/>
                <a:cs typeface="楷体"/>
              </a:rPr>
              <a:t>lushan.frank@gmail.com</a:t>
            </a:r>
            <a:r>
              <a:rPr kumimoji="1" lang="zh-CN" altLang="en-US" sz="2800" dirty="0" smtClean="0">
                <a:solidFill>
                  <a:srgbClr val="990000"/>
                </a:solidFill>
                <a:latin typeface="+mj-lt"/>
                <a:ea typeface="楷体"/>
                <a:cs typeface="楷体"/>
              </a:rPr>
              <a:t> </a:t>
            </a:r>
            <a:endParaRPr kumimoji="1" lang="zh-CN" altLang="en-US" sz="2800" dirty="0">
              <a:solidFill>
                <a:srgbClr val="990000"/>
              </a:solidFill>
              <a:latin typeface="+mj-lt"/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3391033736"/>
      </p:ext>
    </p:extLst>
  </p:cSld>
  <p:clrMapOvr>
    <a:masterClrMapping/>
  </p:clrMapOvr>
</p:sld>
</file>

<file path=ppt/theme/theme1.xml><?xml version="1.0" encoding="utf-8"?>
<a:theme xmlns:a="http://schemas.openxmlformats.org/drawingml/2006/main" name="广场">
  <a:themeElements>
    <a:clrScheme name="广场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广场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广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广场.thmx</Template>
  <TotalTime>75</TotalTime>
  <Words>275</Words>
  <Application>Microsoft Macintosh PowerPoint</Application>
  <PresentationFormat>全屏显示(4:3)</PresentationFormat>
  <Paragraphs>98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广场</vt:lpstr>
      <vt:lpstr>MOOCs的游戏属性与反馈周期 </vt:lpstr>
      <vt:lpstr>主要内容</vt:lpstr>
      <vt:lpstr>个人背景</vt:lpstr>
      <vt:lpstr>游戏的四大属性</vt:lpstr>
      <vt:lpstr>MOOCs与传统课堂的游戏属性对比</vt:lpstr>
      <vt:lpstr>PowerPoint 演示文稿</vt:lpstr>
      <vt:lpstr>MOOCs反馈系统的选择 </vt:lpstr>
      <vt:lpstr>END</vt:lpstr>
    </vt:vector>
  </TitlesOfParts>
  <Company>University of California,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MOOCs的游戏属性与反馈周期 </dc:title>
  <dc:creator>Lu Shan</dc:creator>
  <cp:lastModifiedBy>Lu Shan</cp:lastModifiedBy>
  <cp:revision>11</cp:revision>
  <dcterms:created xsi:type="dcterms:W3CDTF">2013-10-24T02:09:10Z</dcterms:created>
  <dcterms:modified xsi:type="dcterms:W3CDTF">2013-10-24T03:25:06Z</dcterms:modified>
</cp:coreProperties>
</file>