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>
        <p:scale>
          <a:sx n="112" d="100"/>
          <a:sy n="112" d="100"/>
        </p:scale>
        <p:origin x="5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91D45-85BD-2247-9911-719151F3FC08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757E7-34BA-574B-AE0C-55AFCCCF3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920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2B9C-64E4-C445-8C48-86265950030A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E19-81BF-A142-8A24-5EC4C813FC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47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2B9C-64E4-C445-8C48-86265950030A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E19-81BF-A142-8A24-5EC4C813FC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79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2B9C-64E4-C445-8C48-86265950030A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E19-81BF-A142-8A24-5EC4C813FC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43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2B9C-64E4-C445-8C48-86265950030A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E19-81BF-A142-8A24-5EC4C813FC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185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2B9C-64E4-C445-8C48-86265950030A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E19-81BF-A142-8A24-5EC4C813FC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32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2B9C-64E4-C445-8C48-86265950030A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E19-81BF-A142-8A24-5EC4C813FC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354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2B9C-64E4-C445-8C48-86265950030A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E19-81BF-A142-8A24-5EC4C813FC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51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2B9C-64E4-C445-8C48-86265950030A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E19-81BF-A142-8A24-5EC4C813FC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68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2B9C-64E4-C445-8C48-86265950030A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E19-81BF-A142-8A24-5EC4C813FC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49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2B9C-64E4-C445-8C48-86265950030A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E19-81BF-A142-8A24-5EC4C813FC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58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2B9C-64E4-C445-8C48-86265950030A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E19-81BF-A142-8A24-5EC4C813FC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51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2B9C-64E4-C445-8C48-86265950030A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9BE19-81BF-A142-8A24-5EC4C813FC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00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10" Type="http://schemas.openxmlformats.org/officeDocument/2006/relationships/image" Target="../media/image11.png"/><Relationship Id="rId7" Type="http://schemas.openxmlformats.org/officeDocument/2006/relationships/image" Target="../media/image6.png"/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7297389" y="2919808"/>
            <a:ext cx="345558" cy="103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01332" y="2920081"/>
            <a:ext cx="345558" cy="1039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250970" y="2915921"/>
            <a:ext cx="345558" cy="10393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50442" y="2915921"/>
            <a:ext cx="345558" cy="103939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78206" y="5488167"/>
            <a:ext cx="1977656" cy="5568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69582" y="1802218"/>
            <a:ext cx="1977656" cy="5568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CONV1D</a:t>
            </a:r>
            <a:r>
              <a:rPr kumimoji="1" lang="zh-CN" altLang="en-US" dirty="0" smtClean="0"/>
              <a:t>卷积</a:t>
            </a:r>
            <a:r>
              <a:rPr kumimoji="1" lang="zh-CN" altLang="en-US" dirty="0" smtClean="0"/>
              <a:t>神经网络运算过程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079204" y="1802218"/>
                <a:ext cx="2175660" cy="1113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48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04" y="1802218"/>
                <a:ext cx="2175660" cy="111370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178206" y="3645192"/>
            <a:ext cx="1977656" cy="5568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079204" y="3366767"/>
                <a:ext cx="2175660" cy="1113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48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04" y="3366767"/>
                <a:ext cx="2175660" cy="11137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70580" y="4931316"/>
                <a:ext cx="2175660" cy="1113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48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580" y="4931316"/>
                <a:ext cx="2175660" cy="11137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640572" y="2971800"/>
                <a:ext cx="2117054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572" y="2971800"/>
                <a:ext cx="2117054" cy="880369"/>
              </a:xfrm>
              <a:prstGeom prst="rect">
                <a:avLst/>
              </a:prstGeom>
              <a:blipFill rotWithShape="0">
                <a:blip r:embed="rId5"/>
                <a:stretch>
                  <a:fillRect b="-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3464206" y="1138362"/>
            <a:ext cx="1969032" cy="5568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41539" y="1138362"/>
            <a:ext cx="1969032" cy="5568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18872" y="1147650"/>
            <a:ext cx="1969032" cy="556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696205" y="1147650"/>
            <a:ext cx="1969032" cy="5568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155862" y="2080643"/>
            <a:ext cx="2484710" cy="1039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endCxn id="8" idx="1"/>
          </p:cNvCxnSpPr>
          <p:nvPr/>
        </p:nvCxnSpPr>
        <p:spPr>
          <a:xfrm flipV="1">
            <a:off x="3147238" y="3411985"/>
            <a:ext cx="2493334" cy="543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862" y="3710608"/>
            <a:ext cx="2484710" cy="2055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235683" y="2139128"/>
                <a:ext cx="1860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×8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1:2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683" y="2139128"/>
                <a:ext cx="186031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934" t="-2222" r="-393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3397350" y="3148588"/>
                <a:ext cx="1865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×8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2:3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350" y="3148588"/>
                <a:ext cx="186563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595" t="-4444" r="-39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230361" y="4990256"/>
                <a:ext cx="1865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×8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3:4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361" y="4990256"/>
                <a:ext cx="186563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595" t="-4444" r="-39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7813369" y="3092620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new_steps</a:t>
            </a:r>
            <a:r>
              <a:rPr kumimoji="1" lang="en-US" altLang="zh-CN" dirty="0" smtClean="0"/>
              <a:t>=3</a:t>
            </a:r>
            <a:r>
              <a:rPr kumimoji="1" lang="zh-CN" altLang="en-US" dirty="0" smtClean="0"/>
              <a:t>行</a:t>
            </a:r>
            <a:endParaRPr kumimoji="1" lang="en-US" altLang="zh-CN" dirty="0" smtClean="0"/>
          </a:p>
          <a:p>
            <a:r>
              <a:rPr kumimoji="1" lang="en-US" altLang="zh-CN" dirty="0" smtClean="0"/>
              <a:t>filters=4</a:t>
            </a:r>
            <a:r>
              <a:rPr kumimoji="1" lang="zh-CN" altLang="en-US" dirty="0" smtClean="0"/>
              <a:t>列</a:t>
            </a:r>
            <a:endParaRPr kumimoji="1" lang="en-US" altLang="zh-CN" dirty="0" smtClean="0"/>
          </a:p>
        </p:txBody>
      </p:sp>
      <p:sp>
        <p:nvSpPr>
          <p:cNvPr id="33" name="文本框 32"/>
          <p:cNvSpPr txBox="1"/>
          <p:nvPr/>
        </p:nvSpPr>
        <p:spPr>
          <a:xfrm>
            <a:off x="412112" y="217440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t=1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12112" y="373895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t=2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12112" y="530350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t=3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703788" y="1234121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kernel_size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行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6423749" y="4431751"/>
                <a:ext cx="4599272" cy="1390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sz="1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𝑛𝑒𝑤</m:t>
                    </m:r>
                    <m:r>
                      <a:rPr kumimoji="1" lang="en-US" altLang="zh-CN" sz="1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_</m:t>
                    </m:r>
                    <m:r>
                      <a:rPr kumimoji="1" lang="en-US" altLang="zh-CN" sz="1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𝑠𝑡𝑒𝑝𝑠</m:t>
                    </m:r>
                    <m:r>
                      <a:rPr kumimoji="1" lang="en-US" altLang="zh-CN" sz="1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𝑠𝑡𝑒𝑝𝑠</m:t>
                        </m:r>
                        <m:r>
                          <a:rPr kumimoji="1" lang="en-US" altLang="zh-CN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𝑘𝑒𝑟𝑛𝑒𝑙</m:t>
                        </m:r>
                        <m:r>
                          <a:rPr kumimoji="1" lang="en-US" altLang="zh-CN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_</m:t>
                        </m:r>
                        <m:r>
                          <a:rPr kumimoji="1" lang="en-US" altLang="zh-CN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𝑠𝑖𝑧𝑒</m:t>
                        </m:r>
                        <m:r>
                          <a:rPr kumimoji="1" lang="en-US" altLang="zh-CN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+2×</m:t>
                        </m:r>
                        <m:r>
                          <a:rPr kumimoji="1" lang="en-US" altLang="zh-CN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𝑝𝑎𝑑𝑑𝑖𝑛𝑔</m:t>
                        </m:r>
                      </m:num>
                      <m:den>
                        <m:r>
                          <a:rPr kumimoji="1" lang="en-US" altLang="zh-CN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𝑠𝑡𝑟𝑖𝑑𝑒𝑠</m:t>
                        </m:r>
                      </m:den>
                    </m:f>
                    <m:r>
                      <a:rPr kumimoji="1" lang="en-US" altLang="zh-CN" sz="1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+1=</m:t>
                    </m:r>
                    <m:f>
                      <m:fPr>
                        <m:ctrlPr>
                          <a:rPr kumimoji="1" lang="mr-IN" altLang="zh-CN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4−2+2×0</m:t>
                        </m:r>
                      </m:num>
                      <m:den>
                        <m:r>
                          <a:rPr kumimoji="1" lang="en-US" altLang="zh-CN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kumimoji="1" lang="en-US" altLang="zh-CN" sz="1400" b="0" dirty="0" smtClean="0">
                    <a:ea typeface="Cambria Math" charset="0"/>
                    <a:cs typeface="Cambria Math" charset="0"/>
                  </a:rPr>
                  <a:t>+1=3</a:t>
                </a:r>
              </a:p>
              <a:p>
                <a:r>
                  <a:rPr kumimoji="1" lang="zh-CN" altLang="en-US" sz="1400" dirty="0" smtClean="0"/>
                  <a:t>其中，</a:t>
                </a:r>
                <a:r>
                  <a:rPr kumimoji="1" lang="en-US" altLang="zh-CN" sz="1400" dirty="0" smtClean="0"/>
                  <a:t>steps</a:t>
                </a:r>
                <a:r>
                  <a:rPr kumimoji="1" lang="zh-CN" altLang="en-US" sz="1400" dirty="0" smtClean="0"/>
                  <a:t>为一篇文本中的单词数</a:t>
                </a:r>
                <a:endParaRPr kumimoji="1" lang="en-US" altLang="zh-CN" sz="1400" dirty="0" smtClean="0"/>
              </a:p>
              <a:p>
                <a:r>
                  <a:rPr kumimoji="1" lang="en-US" altLang="zh-CN" sz="1400" dirty="0" err="1" smtClean="0"/>
                  <a:t>kernel_size</a:t>
                </a:r>
                <a:r>
                  <a:rPr kumimoji="1" lang="zh-CN" altLang="en-US" sz="1400" dirty="0" smtClean="0"/>
                  <a:t>为卷积核宽度</a:t>
                </a:r>
                <a:endParaRPr kumimoji="1" lang="en-US" altLang="zh-CN" sz="1400" dirty="0" smtClean="0"/>
              </a:p>
              <a:p>
                <a:r>
                  <a:rPr kumimoji="1" lang="en-US" altLang="zh-CN" sz="1400" dirty="0" smtClean="0"/>
                  <a:t>padding</a:t>
                </a:r>
                <a:r>
                  <a:rPr kumimoji="1" lang="zh-CN" altLang="en-US" sz="1400" dirty="0" smtClean="0"/>
                  <a:t>为了使卷积后输出向量长度与文本长度一样，</a:t>
                </a:r>
                <a:endParaRPr kumimoji="1" lang="en-US" altLang="zh-CN" sz="1400" dirty="0" smtClean="0"/>
              </a:p>
              <a:p>
                <a:r>
                  <a:rPr kumimoji="1" lang="zh-CN" altLang="en-US" sz="1400" dirty="0" smtClean="0"/>
                  <a:t>在文本前后添加的</a:t>
                </a:r>
                <a:r>
                  <a:rPr kumimoji="1" lang="en-US" altLang="zh-CN" sz="1400" dirty="0" smtClean="0"/>
                  <a:t>0</a:t>
                </a:r>
                <a:r>
                  <a:rPr kumimoji="1" lang="zh-CN" altLang="en-US" sz="1400" dirty="0" smtClean="0"/>
                  <a:t>元素数量</a:t>
                </a:r>
                <a:endParaRPr kumimoji="1" lang="en-US" altLang="zh-CN" sz="1400" dirty="0" smtClean="0"/>
              </a:p>
              <a:p>
                <a:r>
                  <a:rPr kumimoji="1" lang="en-US" altLang="zh-CN" sz="1400" dirty="0" smtClean="0"/>
                  <a:t>strides</a:t>
                </a:r>
                <a:r>
                  <a:rPr kumimoji="1" lang="zh-CN" altLang="en-US" sz="1400" dirty="0" smtClean="0"/>
                  <a:t>为卷积核每次移动的长度</a:t>
                </a:r>
                <a:endParaRPr kumimoji="1" lang="zh-CN" altLang="en-US" sz="1400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749" y="4431751"/>
                <a:ext cx="4599272" cy="1390637"/>
              </a:xfrm>
              <a:prstGeom prst="rect">
                <a:avLst/>
              </a:prstGeom>
              <a:blipFill rotWithShape="0">
                <a:blip r:embed="rId9"/>
                <a:stretch>
                  <a:fillRect l="-2387" r="-1194" b="-7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/>
          <p:cNvSpPr txBox="1"/>
          <p:nvPr/>
        </p:nvSpPr>
        <p:spPr>
          <a:xfrm>
            <a:off x="412112" y="6217438"/>
            <a:ext cx="352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Embedding</a:t>
            </a:r>
            <a:r>
              <a:rPr kumimoji="1" lang="zh-CN" altLang="en-US" dirty="0" smtClean="0"/>
              <a:t>层输出的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篇文本矩阵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52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8252233" y="2670608"/>
            <a:ext cx="345558" cy="103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568699" y="2660963"/>
            <a:ext cx="345558" cy="1039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823361" y="2669265"/>
            <a:ext cx="345558" cy="10393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05134" y="2675612"/>
            <a:ext cx="345558" cy="10330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78206" y="5488167"/>
            <a:ext cx="1977656" cy="5568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69582" y="1802218"/>
            <a:ext cx="1977656" cy="5568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CONV2D</a:t>
            </a:r>
            <a:r>
              <a:rPr kumimoji="1" lang="zh-CN" altLang="en-US" dirty="0" smtClean="0"/>
              <a:t>卷积</a:t>
            </a:r>
            <a:r>
              <a:rPr kumimoji="1" lang="zh-CN" altLang="en-US" dirty="0" smtClean="0"/>
              <a:t>神经网络运算过程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78206" y="3645192"/>
            <a:ext cx="1977656" cy="5568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64206" y="1138362"/>
            <a:ext cx="1969032" cy="5568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41539" y="1138362"/>
            <a:ext cx="1969032" cy="5568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18872" y="1147650"/>
            <a:ext cx="1969032" cy="556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696205" y="1147650"/>
            <a:ext cx="1969032" cy="5568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155862" y="2080643"/>
            <a:ext cx="2841646" cy="82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V="1">
            <a:off x="3147238" y="3226839"/>
            <a:ext cx="2858894" cy="728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862" y="3472772"/>
            <a:ext cx="2850270" cy="2293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235683" y="2139128"/>
                <a:ext cx="1860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×8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1:2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683" y="2139128"/>
                <a:ext cx="186031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934" t="-2222" r="-393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3397350" y="3148588"/>
                <a:ext cx="1865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×8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2:3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350" y="3148588"/>
                <a:ext cx="186563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595" t="-4444" r="-39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3737673" y="5303501"/>
                <a:ext cx="1865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×8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3:4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673" y="5303501"/>
                <a:ext cx="186563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595" t="-2222" r="-39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/>
          <p:cNvSpPr txBox="1"/>
          <p:nvPr/>
        </p:nvSpPr>
        <p:spPr>
          <a:xfrm>
            <a:off x="412112" y="217440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t=1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12112" y="373895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t=2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12112" y="530350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t=3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292308" y="123412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kernel_size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行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列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6004984" y="3964932"/>
                <a:ext cx="5131405" cy="2078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600" b="0" i="0" smtClean="0">
                        <a:latin typeface="+mn-ea"/>
                        <a:cs typeface="Cambria Math" charset="0"/>
                      </a:rPr>
                      <m:t>new</m:t>
                    </m:r>
                    <m:r>
                      <a:rPr kumimoji="1" lang="en-US" altLang="zh-CN" sz="1600" b="0" i="0" smtClean="0">
                        <a:latin typeface="+mn-ea"/>
                        <a:cs typeface="Cambria Math" charset="0"/>
                      </a:rPr>
                      <m:t>_</m:t>
                    </m:r>
                    <m:r>
                      <m:rPr>
                        <m:sty m:val="p"/>
                      </m:rPr>
                      <a:rPr kumimoji="1" lang="en-US" altLang="zh-CN" sz="1600" b="0" i="0" smtClean="0">
                        <a:latin typeface="+mn-ea"/>
                        <a:cs typeface="Cambria Math" charset="0"/>
                      </a:rPr>
                      <m:t>rows</m:t>
                    </m:r>
                    <m:r>
                      <a:rPr kumimoji="1" lang="en-US" altLang="zh-CN" sz="1600" b="0" i="0" smtClean="0">
                        <a:latin typeface="+mn-ea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600" b="0" smtClean="0">
                            <a:latin typeface="+mn-ea"/>
                            <a:cs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zh-CN" sz="1600" b="0" i="0" smtClean="0">
                            <a:latin typeface="+mn-ea"/>
                            <a:cs typeface="Cambria Math" charset="0"/>
                          </a:rPr>
                          <m:t>rows</m:t>
                        </m:r>
                        <m:r>
                          <a:rPr kumimoji="1" lang="en-US" altLang="zh-CN" sz="1600" b="0" i="0" smtClean="0">
                            <a:latin typeface="+mn-ea"/>
                            <a:cs typeface="Cambria Math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kumimoji="1" lang="en-US" altLang="zh-CN" sz="1600" b="0" i="0" smtClean="0">
                            <a:latin typeface="+mn-ea"/>
                            <a:cs typeface="Cambria Math" charset="0"/>
                          </a:rPr>
                          <m:t>kernel</m:t>
                        </m:r>
                        <m:r>
                          <a:rPr kumimoji="1" lang="en-US" altLang="zh-CN" sz="1600" b="0" i="0" smtClean="0">
                            <a:latin typeface="+mn-ea"/>
                            <a:cs typeface="Cambria Math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kumimoji="1" lang="en-US" altLang="zh-CN" sz="1600" b="0" i="0" smtClean="0">
                            <a:latin typeface="+mn-ea"/>
                            <a:cs typeface="Cambria Math" charset="0"/>
                          </a:rPr>
                          <m:t>size</m:t>
                        </m:r>
                        <m:r>
                          <a:rPr kumimoji="1" lang="en-US" altLang="zh-CN" sz="1600" b="0" i="0" smtClean="0">
                            <a:latin typeface="+mn-ea"/>
                            <a:cs typeface="Cambria Math" charset="0"/>
                          </a:rPr>
                          <m:t>[0]</m:t>
                        </m:r>
                        <m:r>
                          <a:rPr kumimoji="1" lang="en-US" altLang="zh-CN" sz="1600" b="0" i="0" smtClean="0">
                            <a:latin typeface="+mn-ea"/>
                            <a:cs typeface="Cambria Math" charset="0"/>
                          </a:rPr>
                          <m:t>+2×</m:t>
                        </m:r>
                        <m:r>
                          <m:rPr>
                            <m:sty m:val="p"/>
                          </m:rPr>
                          <a:rPr kumimoji="1" lang="en-US" altLang="zh-CN" sz="1600" b="0" i="0" smtClean="0">
                            <a:latin typeface="+mn-ea"/>
                            <a:cs typeface="Cambria Math" charset="0"/>
                          </a:rPr>
                          <m:t>padding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zh-CN" sz="1600" b="0" i="0" smtClean="0">
                            <a:latin typeface="+mn-ea"/>
                            <a:cs typeface="Cambria Math" charset="0"/>
                          </a:rPr>
                          <m:t>strides</m:t>
                        </m:r>
                        <m:r>
                          <a:rPr kumimoji="1" lang="en-US" altLang="zh-CN" sz="1600" b="0" i="0" smtClean="0">
                            <a:latin typeface="Cambria Math" charset="0"/>
                            <a:cs typeface="Cambria Math" charset="0"/>
                          </a:rPr>
                          <m:t>[0]</m:t>
                        </m:r>
                      </m:den>
                    </m:f>
                    <m:r>
                      <a:rPr kumimoji="1" lang="en-US" altLang="zh-CN" sz="1600" b="0" i="0" smtClean="0">
                        <a:latin typeface="+mn-ea"/>
                        <a:cs typeface="Cambria Math" charset="0"/>
                      </a:rPr>
                      <m:t>+1=</m:t>
                    </m:r>
                    <m:f>
                      <m:fPr>
                        <m:ctrlPr>
                          <a:rPr kumimoji="1" lang="mr-IN" altLang="zh-CN" sz="1600" b="0" smtClean="0">
                            <a:latin typeface="+mn-ea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600" b="0" i="0" smtClean="0">
                            <a:latin typeface="+mn-ea"/>
                            <a:cs typeface="Cambria Math" charset="0"/>
                          </a:rPr>
                          <m:t>4−2+2×0</m:t>
                        </m:r>
                      </m:num>
                      <m:den>
                        <m:r>
                          <a:rPr kumimoji="1" lang="en-US" altLang="zh-CN" sz="1600" b="0" i="0" smtClean="0">
                            <a:latin typeface="+mn-ea"/>
                            <a:cs typeface="Cambria Math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kumimoji="1" lang="en-US" altLang="zh-CN" sz="1600" b="0" dirty="0" smtClean="0">
                    <a:latin typeface="+mn-ea"/>
                    <a:cs typeface="Cambria Math" charset="0"/>
                  </a:rPr>
                  <a:t>+</a:t>
                </a:r>
                <a:r>
                  <a:rPr kumimoji="1" lang="en-US" altLang="zh-CN" sz="1600" b="0" dirty="0" smtClean="0">
                    <a:latin typeface="+mn-ea"/>
                    <a:cs typeface="Cambria Math" charset="0"/>
                  </a:rPr>
                  <a:t>1=3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600">
                        <a:latin typeface="Cambria Math" charset="0"/>
                        <a:cs typeface="Cambria Math" charset="0"/>
                      </a:rPr>
                      <m:t>new</m:t>
                    </m:r>
                    <m:r>
                      <a:rPr kumimoji="1" lang="en-US" altLang="zh-CN" sz="1600">
                        <a:latin typeface="Cambria Math" charset="0"/>
                        <a:cs typeface="Cambria Math" charset="0"/>
                      </a:rPr>
                      <m:t>_</m:t>
                    </m:r>
                    <m:r>
                      <m:rPr>
                        <m:sty m:val="p"/>
                      </m:rPr>
                      <a:rPr kumimoji="1" lang="en-US" altLang="zh-CN" sz="1600" b="0" i="0" smtClean="0">
                        <a:latin typeface="Cambria Math" charset="0"/>
                        <a:cs typeface="Cambria Math" charset="0"/>
                      </a:rPr>
                      <m:t>col</m:t>
                    </m:r>
                    <m:r>
                      <m:rPr>
                        <m:sty m:val="p"/>
                      </m:rPr>
                      <a:rPr kumimoji="1" lang="en-US" altLang="zh-CN" sz="1600">
                        <a:latin typeface="Cambria Math" charset="0"/>
                        <a:cs typeface="Cambria Math" charset="0"/>
                      </a:rPr>
                      <m:t>s</m:t>
                    </m:r>
                    <m:r>
                      <a:rPr kumimoji="1" lang="en-US" altLang="zh-CN" sz="1600">
                        <a:latin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600" i="1">
                            <a:latin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zh-CN" sz="1600" b="0" i="0" smtClean="0">
                            <a:latin typeface="Cambria Math" charset="0"/>
                            <a:cs typeface="Cambria Math" charset="0"/>
                          </a:rPr>
                          <m:t>cols</m:t>
                        </m:r>
                        <m:r>
                          <a:rPr kumimoji="1" lang="en-US" altLang="zh-CN" sz="1600">
                            <a:latin typeface="Cambria Math" charset="0"/>
                            <a:cs typeface="Cambria Math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kumimoji="1" lang="en-US" altLang="zh-CN" sz="1600">
                            <a:latin typeface="Cambria Math" charset="0"/>
                            <a:cs typeface="Cambria Math" charset="0"/>
                          </a:rPr>
                          <m:t>kernel</m:t>
                        </m:r>
                        <m:r>
                          <a:rPr kumimoji="1" lang="en-US" altLang="zh-CN" sz="1600">
                            <a:latin typeface="Cambria Math" charset="0"/>
                            <a:cs typeface="Cambria Math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kumimoji="1" lang="en-US" altLang="zh-CN" sz="1600">
                            <a:latin typeface="Cambria Math" charset="0"/>
                            <a:cs typeface="Cambria Math" charset="0"/>
                          </a:rPr>
                          <m:t>size</m:t>
                        </m:r>
                        <m:r>
                          <a:rPr kumimoji="1" lang="en-US" altLang="zh-CN" sz="1600">
                            <a:latin typeface="Cambria Math" charset="0"/>
                            <a:cs typeface="Cambria Math" charset="0"/>
                          </a:rPr>
                          <m:t>[1]+2×</m:t>
                        </m:r>
                        <m:r>
                          <m:rPr>
                            <m:sty m:val="p"/>
                          </m:rPr>
                          <a:rPr kumimoji="1" lang="en-US" altLang="zh-CN" sz="1600">
                            <a:latin typeface="Cambria Math" charset="0"/>
                            <a:cs typeface="Cambria Math" charset="0"/>
                          </a:rPr>
                          <m:t>padding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zh-CN" sz="1600">
                            <a:latin typeface="Cambria Math" charset="0"/>
                            <a:cs typeface="Cambria Math" charset="0"/>
                          </a:rPr>
                          <m:t>strides</m:t>
                        </m:r>
                        <m:r>
                          <a:rPr kumimoji="1" lang="en-US" altLang="zh-CN" sz="1600" b="0" i="1" smtClean="0">
                            <a:latin typeface="Cambria Math" charset="0"/>
                            <a:cs typeface="Cambria Math" charset="0"/>
                          </a:rPr>
                          <m:t>[1]</m:t>
                        </m:r>
                      </m:den>
                    </m:f>
                    <m:r>
                      <a:rPr kumimoji="1" lang="en-US" altLang="zh-CN" sz="1600">
                        <a:latin typeface="Cambria Math" charset="0"/>
                        <a:cs typeface="Cambria Math" charset="0"/>
                      </a:rPr>
                      <m:t>+1=</m:t>
                    </m:r>
                    <m:f>
                      <m:fPr>
                        <m:ctrlPr>
                          <a:rPr kumimoji="1" lang="mr-IN" altLang="zh-CN" sz="1600" i="1">
                            <a:latin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600" b="0" i="0" smtClean="0">
                            <a:latin typeface="Cambria Math" charset="0"/>
                            <a:cs typeface="Cambria Math" charset="0"/>
                          </a:rPr>
                          <m:t>8</m:t>
                        </m:r>
                        <m:r>
                          <a:rPr kumimoji="1" lang="en-US" altLang="zh-CN" sz="1600">
                            <a:latin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sz="1600" b="0" i="0" smtClean="0">
                            <a:latin typeface="Cambria Math" charset="0"/>
                            <a:cs typeface="Cambria Math" charset="0"/>
                          </a:rPr>
                          <m:t>8</m:t>
                        </m:r>
                        <m:r>
                          <a:rPr kumimoji="1" lang="en-US" altLang="zh-CN" sz="1600">
                            <a:latin typeface="Cambria Math" charset="0"/>
                            <a:cs typeface="Cambria Math" charset="0"/>
                          </a:rPr>
                          <m:t>+2×0</m:t>
                        </m:r>
                      </m:num>
                      <m:den>
                        <m:r>
                          <a:rPr kumimoji="1" lang="en-US" altLang="zh-CN" sz="1600">
                            <a:latin typeface="Cambria Math" charset="0"/>
                            <a:cs typeface="Cambria Math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kumimoji="1" lang="en-US" altLang="zh-CN" sz="1600" dirty="0">
                    <a:latin typeface="+mn-ea"/>
                    <a:cs typeface="Cambria Math" charset="0"/>
                  </a:rPr>
                  <a:t>+</a:t>
                </a:r>
                <a:r>
                  <a:rPr kumimoji="1" lang="en-US" altLang="zh-CN" sz="1600" dirty="0" smtClean="0">
                    <a:latin typeface="+mn-ea"/>
                    <a:cs typeface="Cambria Math" charset="0"/>
                  </a:rPr>
                  <a:t>1=1</a:t>
                </a:r>
                <a:endParaRPr kumimoji="1" lang="en-US" altLang="zh-CN" sz="1600" dirty="0">
                  <a:latin typeface="+mn-ea"/>
                  <a:cs typeface="Cambria Math" charset="0"/>
                </a:endParaRPr>
              </a:p>
              <a:p>
                <a:pPr/>
                <a:endParaRPr kumimoji="1" lang="en-US" altLang="zh-CN" sz="1400" b="0" dirty="0" smtClean="0">
                  <a:latin typeface="+mn-ea"/>
                  <a:cs typeface="Cambria Math" charset="0"/>
                </a:endParaRPr>
              </a:p>
              <a:p>
                <a:r>
                  <a:rPr kumimoji="1" lang="zh-CN" altLang="en-US" sz="1400" dirty="0" smtClean="0">
                    <a:latin typeface="+mn-ea"/>
                  </a:rPr>
                  <a:t>其中</a:t>
                </a:r>
                <a:r>
                  <a:rPr kumimoji="1" lang="zh-CN" altLang="en-US" sz="1400" dirty="0" smtClean="0">
                    <a:latin typeface="+mn-ea"/>
                  </a:rPr>
                  <a:t>，</a:t>
                </a:r>
                <a:r>
                  <a:rPr kumimoji="1" lang="en-US" altLang="zh-CN" sz="1400" dirty="0" smtClean="0">
                    <a:latin typeface="+mn-ea"/>
                  </a:rPr>
                  <a:t>rows</a:t>
                </a:r>
                <a:r>
                  <a:rPr kumimoji="1" lang="zh-CN" altLang="en-US" sz="1400" dirty="0" smtClean="0">
                    <a:latin typeface="+mn-ea"/>
                  </a:rPr>
                  <a:t>为一篇文本中的单词数</a:t>
                </a:r>
                <a:r>
                  <a:rPr kumimoji="1" lang="zh-CN" altLang="en-US" sz="1400" dirty="0" smtClean="0">
                    <a:latin typeface="+mn-ea"/>
                  </a:rPr>
                  <a:t>，</a:t>
                </a:r>
                <a:r>
                  <a:rPr kumimoji="1" lang="en-US" altLang="zh-CN" sz="1400" dirty="0" smtClean="0">
                    <a:latin typeface="+mn-ea"/>
                  </a:rPr>
                  <a:t>cols</a:t>
                </a:r>
                <a:r>
                  <a:rPr kumimoji="1" lang="zh-CN" altLang="en-US" sz="1400" dirty="0" smtClean="0">
                    <a:latin typeface="+mn-ea"/>
                  </a:rPr>
                  <a:t>为一个单词的维度</a:t>
                </a:r>
                <a:endParaRPr kumimoji="1" lang="en-US" altLang="zh-CN" sz="1400" dirty="0" smtClean="0">
                  <a:latin typeface="+mn-ea"/>
                </a:endParaRPr>
              </a:p>
              <a:p>
                <a:r>
                  <a:rPr kumimoji="1" lang="en-US" altLang="zh-CN" sz="1400" dirty="0" err="1" smtClean="0">
                    <a:latin typeface="+mn-ea"/>
                  </a:rPr>
                  <a:t>kernel_size</a:t>
                </a:r>
                <a:r>
                  <a:rPr kumimoji="1" lang="zh-CN" altLang="en-US" sz="1400" dirty="0" smtClean="0">
                    <a:latin typeface="+mn-ea"/>
                  </a:rPr>
                  <a:t>为卷积</a:t>
                </a:r>
                <a:r>
                  <a:rPr kumimoji="1" lang="zh-CN" altLang="en-US" sz="1400" dirty="0" smtClean="0">
                    <a:latin typeface="+mn-ea"/>
                  </a:rPr>
                  <a:t>核行数、列数</a:t>
                </a:r>
                <a:endParaRPr kumimoji="1" lang="en-US" altLang="zh-CN" sz="1400" dirty="0" smtClean="0">
                  <a:latin typeface="+mn-ea"/>
                </a:endParaRPr>
              </a:p>
              <a:p>
                <a:r>
                  <a:rPr kumimoji="1" lang="en-US" altLang="zh-CN" sz="1400" dirty="0" smtClean="0">
                    <a:latin typeface="+mn-ea"/>
                  </a:rPr>
                  <a:t>padding</a:t>
                </a:r>
                <a:r>
                  <a:rPr kumimoji="1" lang="zh-CN" altLang="en-US" sz="1400" dirty="0" smtClean="0">
                    <a:latin typeface="+mn-ea"/>
                  </a:rPr>
                  <a:t>为了使卷积后输出向量长度与文本长度一样，</a:t>
                </a:r>
                <a:endParaRPr kumimoji="1" lang="en-US" altLang="zh-CN" sz="1400" dirty="0" smtClean="0">
                  <a:latin typeface="+mn-ea"/>
                </a:endParaRPr>
              </a:p>
              <a:p>
                <a:r>
                  <a:rPr kumimoji="1" lang="zh-CN" altLang="en-US" sz="1400" dirty="0" smtClean="0">
                    <a:latin typeface="+mn-ea"/>
                  </a:rPr>
                  <a:t>在文本前后添加的</a:t>
                </a:r>
                <a:r>
                  <a:rPr kumimoji="1" lang="en-US" altLang="zh-CN" sz="1400" dirty="0" smtClean="0">
                    <a:latin typeface="+mn-ea"/>
                  </a:rPr>
                  <a:t>0</a:t>
                </a:r>
                <a:r>
                  <a:rPr kumimoji="1" lang="zh-CN" altLang="en-US" sz="1400" dirty="0" smtClean="0">
                    <a:latin typeface="+mn-ea"/>
                  </a:rPr>
                  <a:t>元素数量</a:t>
                </a:r>
                <a:endParaRPr kumimoji="1" lang="en-US" altLang="zh-CN" sz="1400" dirty="0" smtClean="0">
                  <a:latin typeface="+mn-ea"/>
                </a:endParaRPr>
              </a:p>
              <a:p>
                <a:r>
                  <a:rPr kumimoji="1" lang="en-US" altLang="zh-CN" sz="1400" dirty="0" smtClean="0">
                    <a:latin typeface="+mn-ea"/>
                  </a:rPr>
                  <a:t>strides</a:t>
                </a:r>
                <a:r>
                  <a:rPr kumimoji="1" lang="zh-CN" altLang="en-US" sz="1400" dirty="0" smtClean="0">
                    <a:latin typeface="+mn-ea"/>
                  </a:rPr>
                  <a:t>为卷积核</a:t>
                </a:r>
                <a:r>
                  <a:rPr kumimoji="1" lang="zh-CN" altLang="en-US" sz="1400" dirty="0" smtClean="0">
                    <a:latin typeface="+mn-ea"/>
                  </a:rPr>
                  <a:t>每次向</a:t>
                </a:r>
                <a:r>
                  <a:rPr kumimoji="1" lang="zh-CN" altLang="en-US" sz="1400" dirty="0" smtClean="0">
                    <a:latin typeface="+mn-ea"/>
                  </a:rPr>
                  <a:t>下和向右</a:t>
                </a:r>
                <a:r>
                  <a:rPr kumimoji="1" lang="zh-CN" altLang="en-US" sz="1400" dirty="0" smtClean="0">
                    <a:latin typeface="+mn-ea"/>
                  </a:rPr>
                  <a:t>移动</a:t>
                </a:r>
                <a:r>
                  <a:rPr kumimoji="1" lang="zh-CN" altLang="en-US" sz="1400" dirty="0" smtClean="0">
                    <a:latin typeface="+mn-ea"/>
                  </a:rPr>
                  <a:t>的长度</a:t>
                </a:r>
                <a:endParaRPr kumimoji="1" lang="zh-CN" altLang="en-US" sz="1400" dirty="0">
                  <a:latin typeface="+mn-ea"/>
                </a:endParaRPr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984" y="3964932"/>
                <a:ext cx="5131405" cy="2078967"/>
              </a:xfrm>
              <a:prstGeom prst="rect">
                <a:avLst/>
              </a:prstGeom>
              <a:blipFill rotWithShape="0">
                <a:blip r:embed="rId9"/>
                <a:stretch>
                  <a:fillRect l="-2138" r="-1306" b="-4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/>
          <p:cNvSpPr txBox="1"/>
          <p:nvPr/>
        </p:nvSpPr>
        <p:spPr>
          <a:xfrm>
            <a:off x="412112" y="6217438"/>
            <a:ext cx="352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Embedding</a:t>
            </a:r>
            <a:r>
              <a:rPr kumimoji="1" lang="zh-CN" altLang="en-US" dirty="0" smtClean="0"/>
              <a:t>层输出的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篇文本矩阵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5890684" y="2780495"/>
                <a:ext cx="2951705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mr-IN" altLang="zh-CN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mr-IN" altLang="zh-CN" i="1" smtClean="0">
                                            <a:latin typeface="Cambria Math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13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mr-IN" altLang="zh-CN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mr-IN" altLang="zh-CN" i="1" smtClean="0">
                                            <a:latin typeface="Cambria Math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23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mr-IN" altLang="zh-CN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mr-IN" altLang="zh-CN" i="1" smtClean="0">
                                            <a:latin typeface="Cambria Math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31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32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33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mr-IN" altLang="zh-CN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mr-IN" altLang="zh-CN" i="1">
                                            <a:latin typeface="Cambria Math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41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42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43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684" y="2780495"/>
                <a:ext cx="2951705" cy="88036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/>
          <p:cNvSpPr txBox="1"/>
          <p:nvPr/>
        </p:nvSpPr>
        <p:spPr>
          <a:xfrm>
            <a:off x="8861237" y="2782924"/>
            <a:ext cx="1662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new_rows</a:t>
            </a:r>
            <a:r>
              <a:rPr kumimoji="1" lang="en-US" altLang="zh-CN" dirty="0" smtClean="0"/>
              <a:t>=3</a:t>
            </a:r>
            <a:r>
              <a:rPr kumimoji="1" lang="zh-CN" altLang="en-US" dirty="0" smtClean="0"/>
              <a:t>行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new_cols</a:t>
            </a:r>
            <a:r>
              <a:rPr kumimoji="1" lang="en-US" altLang="zh-CN" dirty="0" smtClean="0"/>
              <a:t>=1</a:t>
            </a:r>
            <a:r>
              <a:rPr kumimoji="1" lang="zh-CN" altLang="en-US" dirty="0" smtClean="0"/>
              <a:t>列</a:t>
            </a:r>
            <a:endParaRPr kumimoji="1" lang="en-US" altLang="zh-CN" dirty="0" smtClean="0"/>
          </a:p>
          <a:p>
            <a:r>
              <a:rPr kumimoji="1" lang="en-US" altLang="zh-CN" dirty="0" smtClean="0"/>
              <a:t>filters=4</a:t>
            </a:r>
            <a:r>
              <a:rPr kumimoji="1" lang="zh-CN" altLang="en-US" dirty="0" smtClean="0"/>
              <a:t>个</a:t>
            </a:r>
            <a:endParaRPr kumimoji="1"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1003125" y="4929011"/>
                <a:ext cx="2331729" cy="1111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mr-IN" altLang="zh-CN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mr-IN" altLang="zh-CN" i="1" smtClean="0">
                                            <a:latin typeface="Cambria Math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18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8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8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4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4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4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8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25" y="4929011"/>
                <a:ext cx="2331729" cy="11118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985279" y="1817201"/>
                <a:ext cx="2331729" cy="1111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mr-IN" altLang="zh-CN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mr-IN" altLang="zh-CN" i="1" smtClean="0">
                                            <a:latin typeface="Cambria Math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18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8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8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4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4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4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8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79" y="1817201"/>
                <a:ext cx="2331729" cy="11118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1000378" y="3366322"/>
                <a:ext cx="2331729" cy="1111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mr-IN" altLang="zh-CN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mr-IN" altLang="zh-CN" i="1" smtClean="0">
                                            <a:latin typeface="Cambria Math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18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8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8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4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4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4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8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78" y="3366322"/>
                <a:ext cx="2331729" cy="11118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07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104</Words>
  <Application>Microsoft Macintosh PowerPoint</Application>
  <PresentationFormat>宽屏</PresentationFormat>
  <Paragraphs>53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Cambria Math</vt:lpstr>
      <vt:lpstr>DengXian</vt:lpstr>
      <vt:lpstr>DengXian Light</vt:lpstr>
      <vt:lpstr>Mangal</vt:lpstr>
      <vt:lpstr>Arial</vt:lpstr>
      <vt:lpstr>Office 主题</vt:lpstr>
      <vt:lpstr>CONV1D卷积神经网络运算过程</vt:lpstr>
      <vt:lpstr>CONV2D卷积神经网络运算过程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fei</dc:creator>
  <cp:lastModifiedBy>yu fei</cp:lastModifiedBy>
  <cp:revision>14</cp:revision>
  <dcterms:created xsi:type="dcterms:W3CDTF">2019-09-19T13:07:24Z</dcterms:created>
  <dcterms:modified xsi:type="dcterms:W3CDTF">2019-09-30T14:16:39Z</dcterms:modified>
</cp:coreProperties>
</file>